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65" r:id="rId2"/>
    <p:sldId id="269" r:id="rId3"/>
    <p:sldId id="259" r:id="rId4"/>
    <p:sldId id="266" r:id="rId5"/>
    <p:sldId id="271" r:id="rId6"/>
    <p:sldId id="272" r:id="rId7"/>
    <p:sldId id="273" r:id="rId8"/>
    <p:sldId id="274" r:id="rId9"/>
    <p:sldId id="258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48"/>
    <p:restoredTop sz="94705"/>
  </p:normalViewPr>
  <p:slideViewPr>
    <p:cSldViewPr snapToGrid="0" snapToObjects="1">
      <p:cViewPr varScale="1">
        <p:scale>
          <a:sx n="98" d="100"/>
          <a:sy n="98" d="100"/>
        </p:scale>
        <p:origin x="84" y="32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AFD34-6CEE-944C-9BC2-153D578E6598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4BC27-BC7F-CC45-A87E-FC284EFD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16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E153-EF9B-429B-ADB0-B85272FD47F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6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310D3-B664-4048-A0D7-28F23D5A79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53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310D3-B664-4048-A0D7-28F23D5A79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34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52419-DF8E-4331-8F72-EBD0C543157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90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719D-5B0D-D64C-A20F-0FECB71F7F45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8107-7094-834B-BC7A-E97D1E5A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7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719D-5B0D-D64C-A20F-0FECB71F7F45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8107-7094-834B-BC7A-E97D1E5A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719D-5B0D-D64C-A20F-0FECB71F7F45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8107-7094-834B-BC7A-E97D1E5A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39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1053" y="6453022"/>
            <a:ext cx="14049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31DC6D62-9282-4243-8EAB-D2D9C9FD23C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00049" y="6149975"/>
            <a:ext cx="8518525" cy="247650"/>
          </a:xfrm>
        </p:spPr>
        <p:txBody>
          <a:bodyPr anchor="b" anchorCtr="0"/>
          <a:lstStyle>
            <a:lvl1pPr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0091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1053" y="6453022"/>
            <a:ext cx="14049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31DC6D62-9282-4243-8EAB-D2D9C9FD23C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00049" y="6149975"/>
            <a:ext cx="8518525" cy="247650"/>
          </a:xfrm>
        </p:spPr>
        <p:txBody>
          <a:bodyPr anchor="b" anchorCtr="0"/>
          <a:lstStyle>
            <a:lvl1pPr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0715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1053" y="6453022"/>
            <a:ext cx="14049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31DC6D62-9282-4243-8EAB-D2D9C9FD23C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00049" y="6149975"/>
            <a:ext cx="8518525" cy="247650"/>
          </a:xfrm>
        </p:spPr>
        <p:txBody>
          <a:bodyPr anchor="b" anchorCtr="0"/>
          <a:lstStyle>
            <a:lvl1pPr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5378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1053" y="6453022"/>
            <a:ext cx="14049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31DC6D62-9282-4243-8EAB-D2D9C9FD23C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00049" y="6149975"/>
            <a:ext cx="8518525" cy="247650"/>
          </a:xfrm>
        </p:spPr>
        <p:txBody>
          <a:bodyPr anchor="b" anchorCtr="0"/>
          <a:lstStyle>
            <a:lvl1pPr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3604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719D-5B0D-D64C-A20F-0FECB71F7F45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8107-7094-834B-BC7A-E97D1E5A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9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719D-5B0D-D64C-A20F-0FECB71F7F45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8107-7094-834B-BC7A-E97D1E5A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8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719D-5B0D-D64C-A20F-0FECB71F7F45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8107-7094-834B-BC7A-E97D1E5A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4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719D-5B0D-D64C-A20F-0FECB71F7F45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8107-7094-834B-BC7A-E97D1E5A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719D-5B0D-D64C-A20F-0FECB71F7F45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8107-7094-834B-BC7A-E97D1E5A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719D-5B0D-D64C-A20F-0FECB71F7F45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8107-7094-834B-BC7A-E97D1E5A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7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719D-5B0D-D64C-A20F-0FECB71F7F45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8107-7094-834B-BC7A-E97D1E5A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4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719D-5B0D-D64C-A20F-0FECB71F7F45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8107-7094-834B-BC7A-E97D1E5A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7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E719D-5B0D-D64C-A20F-0FECB71F7F45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98107-7094-834B-BC7A-E97D1E5A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7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tiff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rob.herold#!/vizhome/PumpItUp-InteractiveEDA/InteractiveED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.tableau.com/profile/rob.herold#!/vizhome/PumpItUp-InteractiveEDA/InteractiveEDA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hyperlink" Target="https://public.tableau.com/profile/rob.herold#!/vizhome/PumpItUp-WellsMap/WellMap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public.tableau.com/profile/rob.herold#!/vizhome/PumpItUp-WellMaintenanceTeamDeploymentMap/WellMaintenanceTeamDeploymentMap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public.tableau.com/profile/rob.herold#!/vizhome/PumpItUp-RandomForestModelEvaluation/RandomForestModelEvaluation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21939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Pump it Up: Predicting The Operating Condition of Tanzanian Wells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200" dirty="0" smtClean="0"/>
              <a:t>Final Read Out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685800" y="5257799"/>
            <a:ext cx="7220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eorgia" charset="0"/>
              </a:rPr>
              <a:t>To see the link between water and food security in Africa, one need look no further than the 2011 drought in the Horn of Africa</a:t>
            </a:r>
            <a:r>
              <a:rPr lang="en-US" dirty="0" smtClean="0">
                <a:solidFill>
                  <a:schemeClr val="bg1"/>
                </a:solidFill>
                <a:latin typeface="Georgia" charset="0"/>
              </a:rPr>
              <a:t>. – International Committee of The Red Cross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85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67629" y="223025"/>
            <a:ext cx="8709103" cy="6445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98382"/>
          </a:xfrm>
        </p:spPr>
        <p:txBody>
          <a:bodyPr/>
          <a:lstStyle/>
          <a:p>
            <a:r>
              <a:rPr lang="en-US" dirty="0" smtClean="0"/>
              <a:t>Engagement Team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53963" y="1343363"/>
            <a:ext cx="654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Susan Poole, Engagement Manager &amp;  Data Scientist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3962" y="2497568"/>
            <a:ext cx="677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Robert Herold, Data Scientist </a:t>
            </a:r>
            <a:r>
              <a:rPr lang="en-US" smtClean="0"/>
              <a:t>&amp; Visualization </a:t>
            </a:r>
            <a:r>
              <a:rPr lang="en-US" dirty="0" smtClean="0"/>
              <a:t>Subject Matter Expert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53963" y="3647621"/>
            <a:ext cx="6545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>
                <a:solidFill>
                  <a:srgbClr val="222222"/>
                </a:solidFill>
                <a:effectLst/>
              </a:rPr>
              <a:t>Chris </a:t>
            </a:r>
            <a:r>
              <a:rPr lang="en-US" i="0" dirty="0" err="1" smtClean="0">
                <a:solidFill>
                  <a:srgbClr val="222222"/>
                </a:solidFill>
                <a:effectLst/>
              </a:rPr>
              <a:t>Pelkey</a:t>
            </a:r>
            <a:r>
              <a:rPr lang="en-US" i="0" dirty="0" smtClean="0">
                <a:solidFill>
                  <a:srgbClr val="222222"/>
                </a:solidFill>
                <a:effectLst/>
              </a:rPr>
              <a:t>, Data Scientist &amp; Project Manager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647621"/>
            <a:ext cx="1063164" cy="12840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97568"/>
            <a:ext cx="1066834" cy="10668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2" r="12935"/>
          <a:stretch/>
        </p:blipFill>
        <p:spPr>
          <a:xfrm>
            <a:off x="628650" y="1343363"/>
            <a:ext cx="1051952" cy="10492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5014854"/>
            <a:ext cx="1037070" cy="12963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53962" y="5014854"/>
            <a:ext cx="729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Carlos Fuentes, Data Scientist &amp; </a:t>
            </a:r>
            <a:r>
              <a:rPr lang="en-US" smtClean="0"/>
              <a:t>Benefits Realization Subject </a:t>
            </a:r>
            <a:r>
              <a:rPr lang="en-US"/>
              <a:t>M</a:t>
            </a:r>
            <a:r>
              <a:rPr lang="en-US" smtClean="0"/>
              <a:t>atter </a:t>
            </a:r>
            <a:r>
              <a:rPr lang="en-US" dirty="0" smtClean="0"/>
              <a:t>Expert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99648" y="5387141"/>
            <a:ext cx="6315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Carlos Fuentes serves as the VP of Strategy &amp; Architecture at The Federal Reserve Bank of New York, Wholesale Produce Office, overseeing </a:t>
            </a:r>
            <a:r>
              <a:rPr lang="en-US" sz="1400" dirty="0" err="1" smtClean="0"/>
              <a:t>Fedwire</a:t>
            </a:r>
            <a:r>
              <a:rPr lang="en-US" sz="1400" dirty="0" smtClean="0"/>
              <a:t> Funds and Securities. He brings business acumen, presentation abilities, and modeling skills to the team.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199648" y="4016953"/>
            <a:ext cx="63157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Chris </a:t>
            </a:r>
            <a:r>
              <a:rPr lang="en-US" sz="1400" dirty="0" err="1" smtClean="0"/>
              <a:t>Pelkey</a:t>
            </a:r>
            <a:r>
              <a:rPr lang="en-US" sz="1400" dirty="0" smtClean="0"/>
              <a:t> currently provides legal marketing services. In addition to modeling experience, Chris offers strong writing and presentation skills, as well as project management expertise to the team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199648" y="2869855"/>
            <a:ext cx="631570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Robert Herold is the Analytics Manager at a small advertising agency that focuses on media planning and buying. His technical expertise includes performing predictive analytics in R, as well data visualization in Tableau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99649" y="1690689"/>
            <a:ext cx="63157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Susan Poole is an actuary for a small Midwestern insurance carrier. She offers technical expertise in data analysis and model construction in R, as well as professional experience in project management and business communications.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223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4"/>
          <p:cNvGrpSpPr/>
          <p:nvPr/>
        </p:nvGrpSpPr>
        <p:grpSpPr>
          <a:xfrm>
            <a:off x="228600" y="228600"/>
            <a:ext cx="8686800" cy="6020594"/>
            <a:chOff x="228600" y="381000"/>
            <a:chExt cx="8686800" cy="6020594"/>
          </a:xfrm>
        </p:grpSpPr>
        <p:grpSp>
          <p:nvGrpSpPr>
            <p:cNvPr id="3" name="Group 37"/>
            <p:cNvGrpSpPr/>
            <p:nvPr/>
          </p:nvGrpSpPr>
          <p:grpSpPr>
            <a:xfrm>
              <a:off x="228600" y="381000"/>
              <a:ext cx="8686800" cy="6020594"/>
              <a:chOff x="304800" y="381000"/>
              <a:chExt cx="8686800" cy="6020594"/>
            </a:xfrm>
          </p:grpSpPr>
          <p:grpSp>
            <p:nvGrpSpPr>
              <p:cNvPr id="9" name="Group 36"/>
              <p:cNvGrpSpPr/>
              <p:nvPr/>
            </p:nvGrpSpPr>
            <p:grpSpPr>
              <a:xfrm>
                <a:off x="304800" y="381000"/>
                <a:ext cx="8686800" cy="6020594"/>
                <a:chOff x="304800" y="381000"/>
                <a:chExt cx="8686800" cy="6020594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304800" y="381000"/>
                  <a:ext cx="8686800" cy="6019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2700000" scaled="0"/>
                  <a:tileRect/>
                </a:gradFill>
                <a:ln>
                  <a:solidFill>
                    <a:schemeClr val="bg2">
                      <a:lumMod val="2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 3"/>
                <p:cNvSpPr/>
                <p:nvPr/>
              </p:nvSpPr>
              <p:spPr>
                <a:xfrm>
                  <a:off x="381000" y="457200"/>
                  <a:ext cx="4267200" cy="5867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2">
                        <a:lumMod val="50000"/>
                      </a:schemeClr>
                    </a:gs>
                    <a:gs pos="51000">
                      <a:schemeClr val="bg2">
                        <a:lumMod val="75000"/>
                      </a:schemeClr>
                    </a:gs>
                    <a:gs pos="100000">
                      <a:schemeClr val="bg2">
                        <a:lumMod val="90000"/>
                      </a:schemeClr>
                    </a:gs>
                  </a:gsLst>
                  <a:lin ang="2700000" scaled="1"/>
                  <a:tileRect/>
                </a:gradFill>
                <a:ln w="6350">
                  <a:solidFill>
                    <a:schemeClr val="bg2">
                      <a:lumMod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4648200" y="457200"/>
                  <a:ext cx="4270248" cy="5867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2">
                        <a:lumMod val="50000"/>
                      </a:schemeClr>
                    </a:gs>
                    <a:gs pos="51000">
                      <a:schemeClr val="bg2">
                        <a:lumMod val="75000"/>
                      </a:schemeClr>
                    </a:gs>
                    <a:gs pos="100000">
                      <a:schemeClr val="bg2">
                        <a:lumMod val="90000"/>
                      </a:schemeClr>
                    </a:gs>
                  </a:gsLst>
                  <a:lin ang="10800000" scaled="1"/>
                  <a:tileRect/>
                </a:gradFill>
                <a:ln w="6350">
                  <a:solidFill>
                    <a:schemeClr val="bg2">
                      <a:lumMod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Connector 29"/>
                <p:cNvCxnSpPr>
                  <a:stCxn id="25" idx="0"/>
                  <a:endCxn id="25" idx="2"/>
                </p:cNvCxnSpPr>
                <p:nvPr/>
              </p:nvCxnSpPr>
              <p:spPr>
                <a:xfrm rot="16200000" flipH="1">
                  <a:off x="1638300" y="3390900"/>
                  <a:ext cx="6019800" cy="1588"/>
                </a:xfrm>
                <a:prstGeom prst="line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25" idx="0"/>
                <a:endCxn id="5" idx="1"/>
              </p:cNvCxnSpPr>
              <p:nvPr/>
            </p:nvCxnSpPr>
            <p:spPr>
              <a:xfrm rot="16200000" flipH="1">
                <a:off x="3143250" y="1885950"/>
                <a:ext cx="3009900" cy="158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Block Arc 39"/>
            <p:cNvSpPr/>
            <p:nvPr/>
          </p:nvSpPr>
          <p:spPr>
            <a:xfrm>
              <a:off x="4419600" y="685800"/>
              <a:ext cx="304800" cy="152400"/>
            </a:xfrm>
            <a:prstGeom prst="blockArc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Block Arc 40"/>
            <p:cNvSpPr/>
            <p:nvPr/>
          </p:nvSpPr>
          <p:spPr>
            <a:xfrm>
              <a:off x="4419600" y="934720"/>
              <a:ext cx="304800" cy="152400"/>
            </a:xfrm>
            <a:prstGeom prst="blockArc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Block Arc 41"/>
            <p:cNvSpPr/>
            <p:nvPr/>
          </p:nvSpPr>
          <p:spPr>
            <a:xfrm>
              <a:off x="4419600" y="1183640"/>
              <a:ext cx="304800" cy="152400"/>
            </a:xfrm>
            <a:prstGeom prst="blockArc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Block Arc 42"/>
            <p:cNvSpPr/>
            <p:nvPr/>
          </p:nvSpPr>
          <p:spPr>
            <a:xfrm>
              <a:off x="4419600" y="1432560"/>
              <a:ext cx="304800" cy="152400"/>
            </a:xfrm>
            <a:prstGeom prst="blockArc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Block Arc 43"/>
            <p:cNvSpPr/>
            <p:nvPr/>
          </p:nvSpPr>
          <p:spPr>
            <a:xfrm>
              <a:off x="4419600" y="1681480"/>
              <a:ext cx="304800" cy="152400"/>
            </a:xfrm>
            <a:prstGeom prst="blockArc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Block Arc 44"/>
            <p:cNvSpPr/>
            <p:nvPr/>
          </p:nvSpPr>
          <p:spPr>
            <a:xfrm>
              <a:off x="4419600" y="1930400"/>
              <a:ext cx="304800" cy="152400"/>
            </a:xfrm>
            <a:prstGeom prst="blockArc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Block Arc 45"/>
            <p:cNvSpPr/>
            <p:nvPr/>
          </p:nvSpPr>
          <p:spPr>
            <a:xfrm>
              <a:off x="4419600" y="2179320"/>
              <a:ext cx="304800" cy="152400"/>
            </a:xfrm>
            <a:prstGeom prst="blockArc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Block Arc 46"/>
            <p:cNvSpPr/>
            <p:nvPr/>
          </p:nvSpPr>
          <p:spPr>
            <a:xfrm>
              <a:off x="4419600" y="2428240"/>
              <a:ext cx="304800" cy="152400"/>
            </a:xfrm>
            <a:prstGeom prst="blockArc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Block Arc 47"/>
            <p:cNvSpPr/>
            <p:nvPr/>
          </p:nvSpPr>
          <p:spPr>
            <a:xfrm>
              <a:off x="4419600" y="2677160"/>
              <a:ext cx="304800" cy="152400"/>
            </a:xfrm>
            <a:prstGeom prst="blockArc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Block Arc 48"/>
            <p:cNvSpPr/>
            <p:nvPr/>
          </p:nvSpPr>
          <p:spPr>
            <a:xfrm>
              <a:off x="4419600" y="2926080"/>
              <a:ext cx="304800" cy="152400"/>
            </a:xfrm>
            <a:prstGeom prst="blockArc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Block Arc 49"/>
            <p:cNvSpPr/>
            <p:nvPr/>
          </p:nvSpPr>
          <p:spPr>
            <a:xfrm>
              <a:off x="4419600" y="3175000"/>
              <a:ext cx="304800" cy="152400"/>
            </a:xfrm>
            <a:prstGeom prst="blockArc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Block Arc 50"/>
            <p:cNvSpPr/>
            <p:nvPr/>
          </p:nvSpPr>
          <p:spPr>
            <a:xfrm>
              <a:off x="4419600" y="3423920"/>
              <a:ext cx="304800" cy="152400"/>
            </a:xfrm>
            <a:prstGeom prst="blockArc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Block Arc 51"/>
            <p:cNvSpPr/>
            <p:nvPr/>
          </p:nvSpPr>
          <p:spPr>
            <a:xfrm>
              <a:off x="4419600" y="3672840"/>
              <a:ext cx="304800" cy="152400"/>
            </a:xfrm>
            <a:prstGeom prst="blockArc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Block Arc 52"/>
            <p:cNvSpPr/>
            <p:nvPr/>
          </p:nvSpPr>
          <p:spPr>
            <a:xfrm>
              <a:off x="4419600" y="3921760"/>
              <a:ext cx="304800" cy="152400"/>
            </a:xfrm>
            <a:prstGeom prst="blockArc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Block Arc 53"/>
            <p:cNvSpPr/>
            <p:nvPr/>
          </p:nvSpPr>
          <p:spPr>
            <a:xfrm>
              <a:off x="4419600" y="4170680"/>
              <a:ext cx="304800" cy="152400"/>
            </a:xfrm>
            <a:prstGeom prst="blockArc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Block Arc 54"/>
            <p:cNvSpPr/>
            <p:nvPr/>
          </p:nvSpPr>
          <p:spPr>
            <a:xfrm>
              <a:off x="4419600" y="4419600"/>
              <a:ext cx="304800" cy="152400"/>
            </a:xfrm>
            <a:prstGeom prst="blockArc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524000" y="457200"/>
            <a:ext cx="2209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Franklin Gothic Medium Cond" pitchFamily="34" charset="0"/>
              </a:rPr>
              <a:t>Discussion Topics</a:t>
            </a:r>
            <a:endParaRPr lang="en-US" sz="3200" dirty="0">
              <a:solidFill>
                <a:schemeClr val="bg1"/>
              </a:solidFill>
              <a:latin typeface="Franklin Gothic Medium Cond" pitchFamily="34" charset="0"/>
            </a:endParaRPr>
          </a:p>
        </p:txBody>
      </p:sp>
      <p:grpSp>
        <p:nvGrpSpPr>
          <p:cNvPr id="10" name="Group 21"/>
          <p:cNvGrpSpPr/>
          <p:nvPr/>
        </p:nvGrpSpPr>
        <p:grpSpPr>
          <a:xfrm>
            <a:off x="5638800" y="1208454"/>
            <a:ext cx="2971800" cy="2819400"/>
            <a:chOff x="12707696" y="1035595"/>
            <a:chExt cx="2971800" cy="2819400"/>
          </a:xfrm>
        </p:grpSpPr>
        <p:sp>
          <p:nvSpPr>
            <p:cNvPr id="23" name="Round Same Side Corner Rectangle 22"/>
            <p:cNvSpPr/>
            <p:nvPr/>
          </p:nvSpPr>
          <p:spPr>
            <a:xfrm>
              <a:off x="12707696" y="1035595"/>
              <a:ext cx="2971800" cy="457200"/>
            </a:xfrm>
            <a:prstGeom prst="round2Same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Franklin Gothic Medium Cond" pitchFamily="34" charset="0"/>
                </a:rPr>
                <a:t>Recommendation</a:t>
              </a:r>
              <a:endParaRPr lang="en-US" sz="2400" dirty="0">
                <a:latin typeface="Franklin Gothic Medium Cond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707696" y="1492795"/>
              <a:ext cx="2971800" cy="2362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buFont typeface="Arial" pitchFamily="34" charset="0"/>
                <a:buChar char="•"/>
              </a:pPr>
              <a:r>
                <a:rPr lang="en-US" sz="2000" dirty="0" smtClean="0">
                  <a:solidFill>
                    <a:schemeClr val="tx1"/>
                  </a:solidFill>
                </a:rPr>
                <a:t>Predictive Model &amp; Technology Comparison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000" dirty="0" smtClean="0">
                  <a:solidFill>
                    <a:schemeClr val="tx1"/>
                  </a:solidFill>
                </a:rPr>
                <a:t>Recommendation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8"/>
          <p:cNvGrpSpPr/>
          <p:nvPr/>
        </p:nvGrpSpPr>
        <p:grpSpPr>
          <a:xfrm>
            <a:off x="5634760" y="1658327"/>
            <a:ext cx="2971800" cy="2819400"/>
            <a:chOff x="5715000" y="1295400"/>
            <a:chExt cx="2971800" cy="2819400"/>
          </a:xfrm>
        </p:grpSpPr>
        <p:sp>
          <p:nvSpPr>
            <p:cNvPr id="20" name="Round Same Side Corner Rectangle 19"/>
            <p:cNvSpPr/>
            <p:nvPr/>
          </p:nvSpPr>
          <p:spPr>
            <a:xfrm>
              <a:off x="5715000" y="1295400"/>
              <a:ext cx="2971800" cy="457200"/>
            </a:xfrm>
            <a:prstGeom prst="round2SameRect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Franklin Gothic Medium Cond" pitchFamily="34" charset="0"/>
                </a:rPr>
                <a:t>Technology</a:t>
              </a:r>
              <a:endParaRPr lang="en-US" sz="2400" dirty="0">
                <a:latin typeface="Franklin Gothic Medium Cond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715000" y="1752600"/>
              <a:ext cx="2971800" cy="2362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buFont typeface="Arial" pitchFamily="34" charset="0"/>
                <a:buChar char="•"/>
              </a:pPr>
              <a:r>
                <a:rPr lang="en-US" sz="2000" dirty="0" smtClean="0">
                  <a:solidFill>
                    <a:schemeClr val="tx1"/>
                  </a:solidFill>
                </a:rPr>
                <a:t>Evaluated several prediction methods, including deep learning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000" dirty="0" smtClean="0">
                  <a:solidFill>
                    <a:schemeClr val="tx1"/>
                  </a:solidFill>
                </a:rPr>
                <a:t>Compared </a:t>
              </a:r>
              <a:r>
                <a:rPr lang="en-US" sz="2000" dirty="0" err="1" smtClean="0">
                  <a:solidFill>
                    <a:schemeClr val="tx1"/>
                  </a:solidFill>
                </a:rPr>
                <a:t>Angoss</a:t>
              </a:r>
              <a:r>
                <a:rPr lang="en-US" sz="2000" dirty="0" smtClean="0">
                  <a:solidFill>
                    <a:schemeClr val="tx1"/>
                  </a:solidFill>
                </a:rPr>
                <a:t>, </a:t>
              </a:r>
              <a:r>
                <a:rPr lang="en-US" sz="2000" dirty="0" smtClean="0">
                  <a:solidFill>
                    <a:schemeClr val="tx1"/>
                  </a:solidFill>
                </a:rPr>
                <a:t>Azure, and R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000" dirty="0" smtClean="0">
                  <a:solidFill>
                    <a:schemeClr val="tx1"/>
                  </a:solidFill>
                </a:rPr>
                <a:t>Evaluated visualizing data in Tableau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2"/>
          <p:cNvGrpSpPr/>
          <p:nvPr/>
        </p:nvGrpSpPr>
        <p:grpSpPr>
          <a:xfrm>
            <a:off x="5638800" y="2106930"/>
            <a:ext cx="2971800" cy="2819400"/>
            <a:chOff x="13396784" y="1012158"/>
            <a:chExt cx="2971800" cy="2819400"/>
          </a:xfrm>
        </p:grpSpPr>
        <p:sp>
          <p:nvSpPr>
            <p:cNvPr id="14" name="Round Same Side Corner Rectangle 13"/>
            <p:cNvSpPr/>
            <p:nvPr/>
          </p:nvSpPr>
          <p:spPr>
            <a:xfrm>
              <a:off x="13396784" y="1012158"/>
              <a:ext cx="2971800" cy="457200"/>
            </a:xfrm>
            <a:prstGeom prst="round2SameRect">
              <a:avLst/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Franklin Gothic Medium Cond" pitchFamily="34" charset="0"/>
                </a:rPr>
                <a:t>Data</a:t>
              </a:r>
              <a:endParaRPr lang="en-US" sz="2400" dirty="0">
                <a:latin typeface="Franklin Gothic Medium Cond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396784" y="1469358"/>
              <a:ext cx="2971800" cy="2362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buFont typeface="Arial" pitchFamily="34" charset="0"/>
                <a:buChar char="•"/>
              </a:pPr>
              <a:r>
                <a:rPr lang="en-US" sz="2000" dirty="0" smtClean="0">
                  <a:solidFill>
                    <a:schemeClr val="tx1"/>
                  </a:solidFill>
                </a:rPr>
                <a:t>Evaluated two approaches for addressing missing data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000" dirty="0" smtClean="0">
                  <a:solidFill>
                    <a:schemeClr val="tx1"/>
                  </a:solidFill>
                </a:rPr>
                <a:t>Selected </a:t>
              </a:r>
              <a:r>
                <a:rPr lang="en-US" sz="2000" dirty="0">
                  <a:solidFill>
                    <a:schemeClr val="tx1"/>
                  </a:solidFill>
                </a:rPr>
                <a:t>o</a:t>
              </a:r>
              <a:r>
                <a:rPr lang="en-US" sz="2000" dirty="0" smtClean="0">
                  <a:solidFill>
                    <a:schemeClr val="tx1"/>
                  </a:solidFill>
                </a:rPr>
                <a:t>ptimal </a:t>
              </a:r>
              <a:r>
                <a:rPr lang="en-US" sz="2000" dirty="0">
                  <a:solidFill>
                    <a:schemeClr val="tx1"/>
                  </a:solidFill>
                </a:rPr>
                <a:t>a</a:t>
              </a:r>
              <a:r>
                <a:rPr lang="en-US" sz="2000" dirty="0" smtClean="0">
                  <a:solidFill>
                    <a:schemeClr val="tx1"/>
                  </a:solidFill>
                </a:rPr>
                <a:t>pproach 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9"/>
          <p:cNvGrpSpPr/>
          <p:nvPr/>
        </p:nvGrpSpPr>
        <p:grpSpPr>
          <a:xfrm>
            <a:off x="5636780" y="2580054"/>
            <a:ext cx="2971800" cy="2819400"/>
            <a:chOff x="8837180" y="680615"/>
            <a:chExt cx="2971800" cy="2819400"/>
          </a:xfrm>
        </p:grpSpPr>
        <p:sp>
          <p:nvSpPr>
            <p:cNvPr id="11" name="Round Same Side Corner Rectangle 10"/>
            <p:cNvSpPr/>
            <p:nvPr/>
          </p:nvSpPr>
          <p:spPr>
            <a:xfrm>
              <a:off x="8837180" y="680615"/>
              <a:ext cx="2971800" cy="457200"/>
            </a:xfrm>
            <a:prstGeom prst="round2Same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shade val="30000"/>
                    <a:satMod val="115000"/>
                  </a:schemeClr>
                </a:gs>
                <a:gs pos="50000">
                  <a:schemeClr val="accent5">
                    <a:lumMod val="75000"/>
                    <a:shade val="67500"/>
                    <a:satMod val="115000"/>
                  </a:schemeClr>
                </a:gs>
                <a:gs pos="100000">
                  <a:schemeClr val="accent5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Franklin Gothic Medium Cond" pitchFamily="34" charset="0"/>
                </a:rPr>
                <a:t>Goal</a:t>
              </a:r>
              <a:endParaRPr lang="en-US" sz="2400" dirty="0">
                <a:latin typeface="Franklin Gothic Medium Cond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837180" y="1137815"/>
              <a:ext cx="2971800" cy="2362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buFont typeface="Arial" pitchFamily="34" charset="0"/>
                <a:buChar char="•"/>
              </a:pPr>
              <a:r>
                <a:rPr lang="en-US" sz="2000" dirty="0" smtClean="0">
                  <a:solidFill>
                    <a:schemeClr val="tx1"/>
                  </a:solidFill>
                </a:rPr>
                <a:t>Optimize </a:t>
              </a:r>
              <a:r>
                <a:rPr lang="en-US" sz="2000" dirty="0">
                  <a:solidFill>
                    <a:schemeClr val="tx1"/>
                  </a:solidFill>
                </a:rPr>
                <a:t>well repair resources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000" dirty="0" smtClean="0">
                  <a:solidFill>
                    <a:schemeClr val="tx1"/>
                  </a:solidFill>
                </a:rPr>
                <a:t>Maximize </a:t>
              </a:r>
              <a:r>
                <a:rPr lang="en-US" sz="2000" dirty="0">
                  <a:solidFill>
                    <a:schemeClr val="tx1"/>
                  </a:solidFill>
                </a:rPr>
                <a:t>well uptime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000" dirty="0" smtClean="0">
                  <a:solidFill>
                    <a:schemeClr val="tx1"/>
                  </a:solidFill>
                </a:rPr>
                <a:t>Reduce </a:t>
              </a:r>
              <a:r>
                <a:rPr lang="en-US" sz="2000" dirty="0">
                  <a:solidFill>
                    <a:schemeClr val="tx1"/>
                  </a:solidFill>
                </a:rPr>
                <a:t>conflicts over water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000" dirty="0" smtClean="0">
                  <a:solidFill>
                    <a:schemeClr val="tx1"/>
                  </a:solidFill>
                </a:rPr>
                <a:t>Make a technology recommendation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8"/>
          <p:cNvGrpSpPr/>
          <p:nvPr/>
        </p:nvGrpSpPr>
        <p:grpSpPr>
          <a:xfrm>
            <a:off x="5638800" y="3048000"/>
            <a:ext cx="2971800" cy="2819400"/>
            <a:chOff x="5715000" y="1295400"/>
            <a:chExt cx="2971800" cy="2819400"/>
          </a:xfrm>
        </p:grpSpPr>
        <p:sp>
          <p:nvSpPr>
            <p:cNvPr id="7" name="Round Same Side Corner Rectangle 6"/>
            <p:cNvSpPr/>
            <p:nvPr/>
          </p:nvSpPr>
          <p:spPr>
            <a:xfrm>
              <a:off x="5715000" y="1295400"/>
              <a:ext cx="2971800" cy="457200"/>
            </a:xfrm>
            <a:prstGeom prst="round2Same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Franklin Gothic Medium Cond" pitchFamily="34" charset="0"/>
                </a:rPr>
                <a:t>Scope</a:t>
              </a:r>
              <a:endParaRPr lang="en-US" sz="2400" dirty="0">
                <a:latin typeface="Franklin Gothic Medium Cond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15000" y="1752600"/>
              <a:ext cx="2971800" cy="2362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59,400 </a:t>
              </a:r>
              <a:r>
                <a:rPr lang="en-US" dirty="0">
                  <a:solidFill>
                    <a:schemeClr val="tx1"/>
                  </a:solidFill>
                </a:rPr>
                <a:t>wells 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Across </a:t>
              </a:r>
              <a:r>
                <a:rPr lang="en-US" dirty="0">
                  <a:solidFill>
                    <a:schemeClr val="tx1"/>
                  </a:solidFill>
                </a:rPr>
                <a:t>365,756 square miles 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S</a:t>
              </a:r>
              <a:r>
                <a:rPr lang="en-US" dirty="0" smtClean="0">
                  <a:solidFill>
                    <a:schemeClr val="tx1"/>
                  </a:solidFill>
                </a:rPr>
                <a:t>erving </a:t>
              </a:r>
              <a:r>
                <a:rPr lang="en-US" dirty="0">
                  <a:solidFill>
                    <a:schemeClr val="tx1"/>
                  </a:solidFill>
                </a:rPr>
                <a:t>51.82 million people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International donor pressure to optimize well maintenance </a:t>
              </a:r>
            </a:p>
          </p:txBody>
        </p:sp>
      </p:grpSp>
      <p:sp>
        <p:nvSpPr>
          <p:cNvPr id="6" name="Snip Single Corner Rectangle 5"/>
          <p:cNvSpPr/>
          <p:nvPr/>
        </p:nvSpPr>
        <p:spPr>
          <a:xfrm flipH="1">
            <a:off x="4603607" y="3528060"/>
            <a:ext cx="4206240" cy="2590800"/>
          </a:xfrm>
          <a:prstGeom prst="snip1Rect">
            <a:avLst>
              <a:gd name="adj" fmla="val 40441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51000">
                <a:schemeClr val="bg2">
                  <a:lumMod val="75000"/>
                </a:schemeClr>
              </a:gs>
              <a:gs pos="100000">
                <a:schemeClr val="bg2">
                  <a:lumMod val="90000"/>
                </a:schemeClr>
              </a:gs>
            </a:gsLst>
            <a:lin ang="10800000" scaled="1"/>
            <a:tileRect/>
          </a:gradFill>
          <a:ln w="6350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571206" y="5033694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355859" y="3830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689492" y="3336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933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C -0.07396 -0.17754 -0.15017 -0.38935 -0.23455 -0.41736 C -0.31892 -0.44537 -0.45 -0.21944 -0.5066 -0.16736 " pathEditMode="relative" rAng="0" ptsTypes="a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00" y="-22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96296E-6 C -0.06996 -0.13495 -0.14809 -0.27199 -0.2118 -0.32361 C -0.27569 -0.37523 -0.33489 -0.34768 -0.38385 -0.31041 C -0.43281 -0.27315 -0.48003 -0.14444 -0.50538 -0.10069 " pathEditMode="relative" rAng="0" ptsTypes="AAAA">
                                      <p:cBhvr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78" y="-1761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C -0.03681 -0.04537 -0.15278 -0.23657 -0.22084 -0.27222 C -0.28889 -0.30787 -0.36129 -0.25254 -0.40868 -0.21342 C -0.45625 -0.1743 -0.48629 -0.07407 -0.5066 -0.03727 " pathEditMode="relative" rAng="0" ptsTypes="AAAA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30" y="-1419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 C -0.03993 -0.03241 -0.17275 -0.16713 -0.23993 -0.19444 C -0.30712 -0.22176 -0.35851 -0.20231 -0.40296 -0.16435 C -0.44705 -0.12639 -0.4849 -0.00741 -0.5066 0.03403 " pathEditMode="relative" rAng="0" ptsTypes="AAAA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30" y="-868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C -0.04271 -0.02083 -0.1724 -0.1412 -0.2566 -0.12453 C -0.3408 -0.10787 -0.45348 0.05371 -0.50539 0.1007 " pathEditMode="relative" rAng="0" ptsTypes="AAA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78" y="-1273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Pump it </a:t>
            </a:r>
            <a:r>
              <a:rPr lang="en-US" dirty="0" smtClean="0">
                <a:solidFill>
                  <a:schemeClr val="bg1"/>
                </a:solidFill>
              </a:rPr>
              <a:t>Up: Predicting </a:t>
            </a: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smtClean="0">
                <a:solidFill>
                  <a:schemeClr val="bg1"/>
                </a:solidFill>
              </a:rPr>
              <a:t>Operating Condition </a:t>
            </a:r>
            <a:r>
              <a:rPr lang="en-US" dirty="0">
                <a:solidFill>
                  <a:schemeClr val="bg1"/>
                </a:solidFill>
              </a:rPr>
              <a:t>of Tanzanian Wells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1734931"/>
            <a:ext cx="425976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0" dirty="0" smtClean="0">
                <a:effectLst/>
                <a:latin typeface="Helvetica Neue" charset="0"/>
              </a:rPr>
              <a:t>Walk Two Hours,</a:t>
            </a:r>
          </a:p>
          <a:p>
            <a:r>
              <a:rPr lang="en-US" sz="1600" b="0" i="0" dirty="0" smtClean="0">
                <a:effectLst/>
                <a:latin typeface="Helvetica Neue" charset="0"/>
              </a:rPr>
              <a:t>Get bucket of questionable water, walk two hours back. The most basic need in life is clean and available water.</a:t>
            </a:r>
          </a:p>
          <a:p>
            <a:endParaRPr lang="en-US" sz="1600" dirty="0">
              <a:latin typeface="Helvetica Neue" charset="0"/>
            </a:endParaRPr>
          </a:p>
          <a:p>
            <a:r>
              <a:rPr lang="en-US" sz="1600" dirty="0" smtClean="0"/>
              <a:t>Now imagine doing that day after day after day.</a:t>
            </a:r>
          </a:p>
          <a:p>
            <a:endParaRPr lang="en-US" sz="1600" b="0" i="0" dirty="0" smtClean="0">
              <a:effectLst/>
              <a:latin typeface="Helvetica Neue" charset="0"/>
            </a:endParaRPr>
          </a:p>
          <a:p>
            <a:r>
              <a:rPr lang="en-US" sz="1600" dirty="0" smtClean="0"/>
              <a:t>How long would you last last when the well </a:t>
            </a:r>
            <a:r>
              <a:rPr lang="en-US" sz="1600" dirty="0" smtClean="0"/>
              <a:t>breaks?</a:t>
            </a:r>
            <a:endParaRPr lang="en-US" sz="1600" dirty="0" smtClean="0"/>
          </a:p>
          <a:p>
            <a:endParaRPr lang="en-US" sz="1600" b="0" i="0" dirty="0">
              <a:effectLst/>
              <a:latin typeface="Helvetica Neue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61891"/>
            <a:ext cx="3508452" cy="263133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6479" y="4898396"/>
            <a:ext cx="45873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 are making a difference by </a:t>
            </a:r>
          </a:p>
          <a:p>
            <a:pPr indent="-285750">
              <a:buFont typeface="Arial" charset="0"/>
              <a:buChar char="•"/>
            </a:pPr>
            <a:r>
              <a:rPr lang="en-US" sz="1600" dirty="0"/>
              <a:t>predicting which wells are likely </a:t>
            </a:r>
            <a:r>
              <a:rPr lang="en-US" sz="1600" dirty="0" smtClean="0"/>
              <a:t>to fail</a:t>
            </a:r>
            <a:endParaRPr lang="en-US" sz="1600" dirty="0"/>
          </a:p>
          <a:p>
            <a:pPr indent="-285750">
              <a:buFont typeface="Arial" charset="0"/>
              <a:buChar char="•"/>
            </a:pPr>
            <a:r>
              <a:rPr lang="en-US" sz="1600" dirty="0"/>
              <a:t>optimizing your resources</a:t>
            </a:r>
          </a:p>
          <a:p>
            <a:pPr indent="-285750">
              <a:buFont typeface="Arial" charset="0"/>
              <a:buChar char="•"/>
            </a:pPr>
            <a:r>
              <a:rPr lang="en-US" sz="1600" dirty="0"/>
              <a:t>changing your model from reactive to proactive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790" y="4059635"/>
            <a:ext cx="3716186" cy="247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2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84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Goal </a:t>
            </a:r>
            <a:r>
              <a:rPr lang="mr-IN" dirty="0" smtClean="0"/>
              <a:t>–</a:t>
            </a:r>
            <a:r>
              <a:rPr lang="en-US" dirty="0" smtClean="0"/>
              <a:t> Predicting Water Well Status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617661"/>
            <a:ext cx="8001000" cy="3390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8650" y="1248329"/>
            <a:ext cx="7634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Build a model that will predict a three-fold outcome on status of water wells.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162296" y="990600"/>
            <a:ext cx="7064158" cy="1588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31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5174" y="117034"/>
            <a:ext cx="1963557" cy="830997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kern="0" dirty="0" smtClean="0">
                <a:solidFill>
                  <a:srgbClr val="FFFFFF"/>
                </a:solidFill>
                <a:latin typeface="Calibri Light" panose="020F0302020204030204" pitchFamily="34" charset="0"/>
              </a:rPr>
              <a:t>Data </a:t>
            </a:r>
          </a:p>
          <a:p>
            <a:pPr algn="ctr"/>
            <a:r>
              <a:rPr lang="en-US" sz="2400" b="1" kern="0" dirty="0" smtClean="0">
                <a:solidFill>
                  <a:srgbClr val="FFFFFF"/>
                </a:solidFill>
                <a:latin typeface="Calibri Light" panose="020F0302020204030204" pitchFamily="34" charset="0"/>
              </a:rPr>
              <a:t>Quality</a:t>
            </a:r>
            <a:endParaRPr lang="en-US" sz="2400" b="1" kern="0" dirty="0">
              <a:solidFill>
                <a:srgbClr val="FFFFFF"/>
              </a:solidFill>
              <a:effectLst/>
              <a:latin typeface="Calibri Light" panose="020F03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4196" y="4518346"/>
            <a:ext cx="3369424" cy="461665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2400" b="1" kern="0" dirty="0" smtClean="0">
                <a:solidFill>
                  <a:srgbClr val="FFFFFF"/>
                </a:solidFill>
                <a:latin typeface="Calibri Light" panose="020F0302020204030204" pitchFamily="34" charset="0"/>
              </a:rPr>
              <a:t>Exploratory Data Analysis</a:t>
            </a:r>
            <a:endParaRPr lang="en-US" sz="2400" b="1" kern="0" dirty="0">
              <a:solidFill>
                <a:srgbClr val="FFFFFF"/>
              </a:solidFill>
              <a:effectLst/>
              <a:latin typeface="Calibri Light" panose="020F03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4616" y="1025968"/>
            <a:ext cx="1453131" cy="44131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dirty="0" smtClean="0">
                <a:latin typeface="Calibri" panose="020F0502020204030204" pitchFamily="34" charset="0"/>
              </a:rPr>
              <a:t>Missing Data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352800" y="117034"/>
            <a:ext cx="2397180" cy="830997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kern="0" dirty="0">
                <a:solidFill>
                  <a:srgbClr val="FFFFFF"/>
                </a:solidFill>
                <a:latin typeface="Calibri Light" panose="020F0302020204030204" pitchFamily="34" charset="0"/>
              </a:rPr>
              <a:t>Data </a:t>
            </a:r>
          </a:p>
          <a:p>
            <a:pPr algn="ctr"/>
            <a:r>
              <a:rPr lang="en-US" sz="2400" b="1" kern="0" dirty="0">
                <a:solidFill>
                  <a:srgbClr val="FFFFFF"/>
                </a:solidFill>
                <a:latin typeface="Calibri Light" panose="020F0302020204030204" pitchFamily="34" charset="0"/>
              </a:rPr>
              <a:t>Transformation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73620" y="1016905"/>
            <a:ext cx="1828800" cy="44131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dirty="0" smtClean="0">
                <a:latin typeface="Calibri" panose="020F0502020204030204" pitchFamily="34" charset="0"/>
              </a:rPr>
              <a:t>Data Imputation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448609" y="1246627"/>
            <a:ext cx="568379" cy="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984359" y="276215"/>
            <a:ext cx="1634038" cy="461665"/>
          </a:xfrm>
          <a:prstGeom prst="rect">
            <a:avLst/>
          </a:prstGeom>
          <a:solidFill>
            <a:schemeClr val="accent3"/>
          </a:solidFill>
        </p:spPr>
        <p:txBody>
          <a:bodyPr wrap="square" anchor="ctr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2400" b="1" kern="0" dirty="0" smtClean="0">
                <a:solidFill>
                  <a:srgbClr val="FFFFFF"/>
                </a:solidFill>
                <a:latin typeface="Calibri Light" panose="020F0302020204030204" pitchFamily="34" charset="0"/>
              </a:rPr>
              <a:t>Method</a:t>
            </a:r>
            <a:endParaRPr lang="en-US" sz="2400" b="1" kern="0" dirty="0">
              <a:solidFill>
                <a:srgbClr val="FFFFFF"/>
              </a:solidFill>
              <a:effectLst/>
              <a:latin typeface="Calibri Light" panose="020F03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08614" y="914400"/>
            <a:ext cx="134062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missForest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tree-based)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1076" y="1991971"/>
            <a:ext cx="1700210" cy="44131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dirty="0" smtClean="0">
                <a:latin typeface="Calibri" panose="020F0502020204030204" pitchFamily="34" charset="0"/>
              </a:rPr>
              <a:t>High Cardinality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42745" y="1745090"/>
            <a:ext cx="2290549" cy="109992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Calibri" panose="020F0502020204030204" pitchFamily="34" charset="0"/>
              </a:rPr>
              <a:t>C</a:t>
            </a:r>
            <a:r>
              <a:rPr lang="en-US" dirty="0" smtClean="0">
                <a:latin typeface="Calibri" panose="020F0502020204030204" pitchFamily="34" charset="0"/>
              </a:rPr>
              <a:t>ombine </a:t>
            </a:r>
            <a:r>
              <a:rPr lang="en-US" dirty="0">
                <a:latin typeface="Calibri" panose="020F0502020204030204" pitchFamily="34" charset="0"/>
              </a:rPr>
              <a:t>levels with smaller numbers of observations</a:t>
            </a:r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82557" y="1676400"/>
            <a:ext cx="2685243" cy="102294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dirty="0" smtClean="0">
                <a:latin typeface="Calibri" panose="020F0502020204030204" pitchFamily="34" charset="0"/>
              </a:rPr>
              <a:t>Group </a:t>
            </a:r>
            <a:r>
              <a:rPr lang="en-US" dirty="0">
                <a:latin typeface="Calibri" panose="020F0502020204030204" pitchFamily="34" charset="0"/>
              </a:rPr>
              <a:t>levels with less than a specified percentage of the </a:t>
            </a:r>
            <a:r>
              <a:rPr lang="en-US" dirty="0" smtClean="0">
                <a:latin typeface="Calibri" panose="020F0502020204030204" pitchFamily="34" charset="0"/>
              </a:rPr>
              <a:t>observations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449429" y="2226364"/>
            <a:ext cx="568379" cy="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862164" y="2226364"/>
            <a:ext cx="568379" cy="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859982" y="1251166"/>
            <a:ext cx="568379" cy="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3242" y="3420285"/>
            <a:ext cx="2075878" cy="43193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dirty="0" smtClean="0">
                <a:latin typeface="Calibri" panose="020F0502020204030204" pitchFamily="34" charset="0"/>
              </a:rPr>
              <a:t>Nonstandard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58767" y="3429665"/>
            <a:ext cx="2290549" cy="42255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dirty="0" smtClean="0">
                <a:latin typeface="Calibri" panose="020F0502020204030204" pitchFamily="34" charset="0"/>
              </a:rPr>
              <a:t>Data Standardization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706861" y="2895600"/>
            <a:ext cx="2189034" cy="149068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dirty="0" smtClean="0">
                <a:latin typeface="Calibri" panose="020F0502020204030204" pitchFamily="34" charset="0"/>
              </a:rPr>
              <a:t>Numeric Variables:  Center and Scale</a:t>
            </a:r>
          </a:p>
          <a:p>
            <a:pPr algn="ctr">
              <a:lnSpc>
                <a:spcPct val="120000"/>
              </a:lnSpc>
            </a:pPr>
            <a:r>
              <a:rPr lang="en-US" dirty="0" smtClean="0">
                <a:latin typeface="Calibri" panose="020F0502020204030204" pitchFamily="34" charset="0"/>
              </a:rPr>
              <a:t>Categorical Variables:  Dummy Coding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449430" y="3640944"/>
            <a:ext cx="568379" cy="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890377" y="3636253"/>
            <a:ext cx="568379" cy="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600200"/>
            <a:ext cx="9144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0" y="2895600"/>
            <a:ext cx="9144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0" y="4343400"/>
            <a:ext cx="9144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70340" y="5039037"/>
            <a:ext cx="46064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Enhanced </a:t>
            </a:r>
            <a:r>
              <a:rPr lang="en-US" dirty="0"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through the creation of an EDA dashboard using Tableau business intelligence </a:t>
            </a:r>
            <a:r>
              <a:rPr lang="en-US" dirty="0" smtClean="0"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software</a:t>
            </a:r>
            <a:endParaRPr lang="en-US" dirty="0">
              <a:latin typeface="Calibri" panose="020F0502020204030204" pitchFamily="34" charset="0"/>
              <a:ea typeface="Yu Mincho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llows </a:t>
            </a:r>
            <a:r>
              <a:rPr lang="en-US" dirty="0"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each team member to perform their own EDA and choose the variables they would like to </a:t>
            </a:r>
            <a:r>
              <a:rPr lang="en-US" dirty="0" smtClean="0"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analyze</a:t>
            </a:r>
            <a:endParaRPr lang="en-US" dirty="0">
              <a:latin typeface="Calibri" panose="020F0502020204030204" pitchFamily="34" charset="0"/>
              <a:ea typeface="Yu Mincho"/>
              <a:cs typeface="Times New Roman" panose="02020603050405020304" pitchFamily="18" charset="0"/>
            </a:endParaRPr>
          </a:p>
        </p:txBody>
      </p:sp>
      <p:pic>
        <p:nvPicPr>
          <p:cNvPr id="49" name="Picture 48">
            <a:hlinkClick r:id="rId3"/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915298" y="4506580"/>
            <a:ext cx="4152502" cy="22155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4" name="Slide Number Placeholder 4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DC6D62-9282-4243-8EAB-D2D9C9FD23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0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19634" y="152400"/>
            <a:ext cx="2808853" cy="461665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2400" b="1" kern="0" dirty="0" smtClean="0">
                <a:solidFill>
                  <a:srgbClr val="FFFFFF"/>
                </a:solidFill>
                <a:latin typeface="Calibri Light" panose="020F0302020204030204" pitchFamily="34" charset="0"/>
              </a:rPr>
              <a:t>Predictive Models</a:t>
            </a:r>
            <a:endParaRPr lang="en-US" sz="2400" b="1" kern="0" dirty="0">
              <a:solidFill>
                <a:srgbClr val="FFFFFF"/>
              </a:solidFill>
              <a:effectLst/>
              <a:latin typeface="Calibri Light" panose="020F03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858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Multiple models were constructed using </a:t>
            </a:r>
            <a:r>
              <a:rPr lang="en-US" dirty="0"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R, Azure software and </a:t>
            </a:r>
            <a:r>
              <a:rPr lang="en-US" dirty="0" err="1" smtClean="0"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Angoss</a:t>
            </a:r>
            <a:r>
              <a:rPr lang="en-US" dirty="0" smtClean="0"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software to identify which performed most favorably with </a:t>
            </a:r>
            <a:r>
              <a:rPr lang="en-US" dirty="0" smtClean="0"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regard to </a:t>
            </a:r>
            <a:r>
              <a:rPr lang="en-US" dirty="0"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predictive accuracy of the test data </a:t>
            </a:r>
          </a:p>
        </p:txBody>
      </p:sp>
      <p:pic>
        <p:nvPicPr>
          <p:cNvPr id="2050" name="Picture 2" descr="R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78" y="2564555"/>
            <a:ext cx="960478" cy="74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3794887" y="2039537"/>
          <a:ext cx="4434713" cy="1792224"/>
        </p:xfrm>
        <a:graphic>
          <a:graphicData uri="http://schemas.openxmlformats.org/drawingml/2006/table">
            <a:tbl>
              <a:tblPr firstRow="1" firstCol="1" bandRow="1"/>
              <a:tblGrid>
                <a:gridCol w="2590800"/>
                <a:gridCol w="1843913"/>
              </a:tblGrid>
              <a:tr h="212511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R Models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Accuracy – Test Data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511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0.8080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2511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Gradient Boosting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0.8013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511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Bagging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0.6964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511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Deep Learning Neural Network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0.7688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511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Support Vector Machine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0.7893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511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Multinomial Regression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0.7477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6" name="Picture 8" descr="Image result for Azur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71986"/>
            <a:ext cx="2205234" cy="62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3794887" y="4047139"/>
          <a:ext cx="4424805" cy="1619093"/>
        </p:xfrm>
        <a:graphic>
          <a:graphicData uri="http://schemas.openxmlformats.org/drawingml/2006/table">
            <a:tbl>
              <a:tblPr firstRow="1" firstCol="1" bandRow="1"/>
              <a:tblGrid>
                <a:gridCol w="2519805"/>
                <a:gridCol w="1905000"/>
              </a:tblGrid>
              <a:tr h="190500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Azure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Models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Accuracy – Test Data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Multiclass Decision Forest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0.80156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Multiclass Decision Jungle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N/A*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Multiclass Neural Network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0.781413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933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Multiclass Logistic Regression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0.743869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*Exceeded1 Hour of CPU Time</a:t>
                      </a:r>
                      <a:endParaRPr lang="en-US" sz="14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8" name="Picture 10" descr="Image result for ANgoss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0" b="26400"/>
          <a:stretch/>
        </p:blipFill>
        <p:spPr bwMode="auto">
          <a:xfrm>
            <a:off x="1064517" y="5803130"/>
            <a:ext cx="1905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3794887" y="5754294"/>
          <a:ext cx="4434713" cy="1024128"/>
        </p:xfrm>
        <a:graphic>
          <a:graphicData uri="http://schemas.openxmlformats.org/drawingml/2006/table">
            <a:tbl>
              <a:tblPr firstRow="1" firstCol="1" bandRow="1"/>
              <a:tblGrid>
                <a:gridCol w="2704297"/>
                <a:gridCol w="1730416"/>
              </a:tblGrid>
              <a:tr h="0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Angoss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Models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Accuracy – Test Data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0.7553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Bagging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0.7468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Deep Learning Neural Network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0.736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1143000" y="1505598"/>
            <a:ext cx="7391400" cy="402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Predictive Model Recommendation: Random Forest Model created using </a:t>
            </a:r>
            <a:r>
              <a:rPr lang="en-US" b="1" dirty="0" smtClean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DC6D62-9282-4243-8EAB-D2D9C9FD23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8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12109" y="152400"/>
            <a:ext cx="6388442" cy="461665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2400" b="1" kern="0" dirty="0" smtClean="0">
                <a:solidFill>
                  <a:srgbClr val="FFFFFF"/>
                </a:solidFill>
                <a:latin typeface="Calibri Light" panose="020F0302020204030204" pitchFamily="34" charset="0"/>
              </a:rPr>
              <a:t>Modeling Tool Recommendation</a:t>
            </a:r>
            <a:endParaRPr lang="en-US" sz="2400" b="1" kern="0" dirty="0">
              <a:solidFill>
                <a:srgbClr val="FFFFFF"/>
              </a:solidFill>
              <a:effectLst/>
              <a:latin typeface="Calibri Light" panose="020F03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55787" y="2181353"/>
          <a:ext cx="7402513" cy="1716278"/>
        </p:xfrm>
        <a:graphic>
          <a:graphicData uri="http://schemas.openxmlformats.org/drawingml/2006/table">
            <a:tbl>
              <a:tblPr firstRow="1" firstCol="1" bandRow="1"/>
              <a:tblGrid>
                <a:gridCol w="1083060"/>
                <a:gridCol w="1050540"/>
                <a:gridCol w="2590800"/>
                <a:gridCol w="2678113"/>
              </a:tblGrid>
              <a:tr h="177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Feature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Azure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Angoss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463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Economics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Free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Recurring costs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License &amp; yearly maintenance fee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Skill Set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Specialized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Timeliness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Moderate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2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 the box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- Medium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Specialized resources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- High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Custom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extensions in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 - High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 of the box feature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- Medium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Specialized resources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- High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Custom extensions in R - High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818287" y="838200"/>
            <a:ext cx="353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Modeling Tool Recommendation: 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280" y="1371277"/>
            <a:ext cx="87150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Our team currently recommends that the ministry leverage R because of </a:t>
            </a:r>
            <a:r>
              <a:rPr lang="en-US" dirty="0" smtClean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flexibility in choosing more modeling algorithms, accuracy,  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 absence of recurring </a:t>
            </a:r>
            <a:r>
              <a:rPr lang="en-US" dirty="0" smtClean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costs</a:t>
            </a:r>
            <a:endParaRPr lang="en-US" dirty="0">
              <a:solidFill>
                <a:srgbClr val="222222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339443" y="4617818"/>
          <a:ext cx="8523853" cy="1181862"/>
        </p:xfrm>
        <a:graphic>
          <a:graphicData uri="http://schemas.openxmlformats.org/drawingml/2006/table">
            <a:tbl>
              <a:tblPr/>
              <a:tblGrid>
                <a:gridCol w="1875876"/>
                <a:gridCol w="5716997"/>
                <a:gridCol w="930980"/>
              </a:tblGrid>
              <a:tr h="189357">
                <a:tc>
                  <a:txBody>
                    <a:bodyPr/>
                    <a:lstStyle/>
                    <a:p>
                      <a:pPr marL="0" marR="0" algn="ctr" defTabSz="4572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Need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Specification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476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Imputing Missing Data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 to quickly impute data, where a high degree of accuracy is not required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Azure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 a high degree of accuracy when immediacy is not required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Building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 reasonably accurate response within hours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Azure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 a high degree of accuracy when immediacy is not required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-10886" y="408394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below chart includes recommendations 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 when to use </a:t>
            </a:r>
            <a:r>
              <a:rPr lang="en-US" dirty="0" smtClean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each program</a:t>
            </a:r>
            <a:endParaRPr lang="en-US" dirty="0">
              <a:solidFill>
                <a:srgbClr val="222222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DC6D62-9282-4243-8EAB-D2D9C9FD23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454" y="4532979"/>
            <a:ext cx="8780230" cy="219870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no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Database Improvement</a:t>
            </a: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Determine missing values and populated when feasible.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Clearly denote which entries are unavailable rather than populating with zeros.</a:t>
            </a:r>
          </a:p>
          <a:p>
            <a:r>
              <a:rPr lang="en-US" b="1" dirty="0" smtClean="0">
                <a:latin typeface="Calibri" panose="020F0502020204030204" pitchFamily="34" charset="0"/>
              </a:rPr>
              <a:t>Predictive </a:t>
            </a:r>
            <a:r>
              <a:rPr lang="en-US" b="1" dirty="0">
                <a:latin typeface="Calibri" panose="020F0502020204030204" pitchFamily="34" charset="0"/>
              </a:rPr>
              <a:t>Model Refresh</a:t>
            </a: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Periodic </a:t>
            </a:r>
            <a:r>
              <a:rPr lang="en-US" dirty="0">
                <a:latin typeface="Calibri" panose="020F0502020204030204" pitchFamily="34" charset="0"/>
              </a:rPr>
              <a:t>review of the model to ensure that the algorithm used to predict well status is modified when appropriate. </a:t>
            </a:r>
            <a:endParaRPr lang="en-US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Review </a:t>
            </a:r>
            <a:r>
              <a:rPr lang="en-US" dirty="0">
                <a:latin typeface="Calibri" panose="020F0502020204030204" pitchFamily="34" charset="0"/>
              </a:rPr>
              <a:t>of the Azure software option in 18 – 24 months to determine whether it would be a more suitable option at that time.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1300" y="170868"/>
            <a:ext cx="3509766" cy="461665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2400" b="1" kern="0" dirty="0" smtClean="0">
                <a:solidFill>
                  <a:srgbClr val="FFFFFF"/>
                </a:solidFill>
                <a:latin typeface="Calibri Light" panose="020F0302020204030204" pitchFamily="34" charset="0"/>
              </a:rPr>
              <a:t>Data Visualization: Tableau</a:t>
            </a:r>
            <a:endParaRPr lang="en-US" sz="2400" b="1" kern="0" dirty="0">
              <a:solidFill>
                <a:srgbClr val="FFFFFF"/>
              </a:solidFill>
              <a:effectLst/>
              <a:latin typeface="Calibri Light" panose="020F03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9869" y="1105397"/>
            <a:ext cx="2314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Exploratory Well Map </a:t>
            </a:r>
          </a:p>
        </p:txBody>
      </p:sp>
      <p:pic>
        <p:nvPicPr>
          <p:cNvPr id="8" name="Picture 7">
            <a:hlinkClick r:id="rId2"/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2454" y="1713131"/>
            <a:ext cx="2667000" cy="18532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hlinkClick r:id="rId4"/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271456" y="1733838"/>
            <a:ext cx="2659557" cy="18532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3357724" y="1066800"/>
            <a:ext cx="24870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Random Forest Model Evaluation Map</a:t>
            </a:r>
            <a:endParaRPr lang="en-US" i="1" dirty="0">
              <a:solidFill>
                <a:srgbClr val="222222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hlinkClick r:id="rId6"/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291860" y="1717732"/>
            <a:ext cx="2659557" cy="18300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6378128" y="1083770"/>
            <a:ext cx="24870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Well Maintenance Team Deployment Map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1299" y="3656660"/>
            <a:ext cx="2589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Interactive EDA (Slide 3):</a:t>
            </a:r>
            <a:endParaRPr lang="en-US" sz="1100" i="1" u="sng" dirty="0">
              <a:solidFill>
                <a:srgbClr val="0070C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hlinkClick r:id="rId8"/>
          </p:cNvPr>
          <p:cNvSpPr/>
          <p:nvPr/>
        </p:nvSpPr>
        <p:spPr>
          <a:xfrm>
            <a:off x="2698585" y="3656660"/>
            <a:ext cx="191956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i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Click to Here View</a:t>
            </a:r>
            <a:endParaRPr lang="en-US" sz="1100" i="1" u="sng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234" y="741237"/>
            <a:ext cx="91440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dirty="0" smtClean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Click Images to View </a:t>
            </a:r>
            <a:r>
              <a:rPr lang="en-US" b="1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b="1" dirty="0" smtClean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ashboards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2454" y="4073365"/>
            <a:ext cx="4050399" cy="461665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2400" b="1" kern="0" dirty="0" smtClean="0">
                <a:solidFill>
                  <a:srgbClr val="FFFFFF"/>
                </a:solidFill>
                <a:latin typeface="Calibri Light" panose="020F0302020204030204" pitchFamily="34" charset="0"/>
              </a:rPr>
              <a:t>Recommended Next Steps</a:t>
            </a:r>
            <a:endParaRPr lang="en-US" sz="2400" b="1" kern="0" dirty="0">
              <a:solidFill>
                <a:srgbClr val="FFFFFF"/>
              </a:solidFill>
              <a:effectLst/>
              <a:latin typeface="Calibri Light" panose="020F0302020204030204" pitchFamily="34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DC6D62-9282-4243-8EAB-D2D9C9FD23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0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295535"/>
              </p:ext>
            </p:extLst>
          </p:nvPr>
        </p:nvGraphicFramePr>
        <p:xfrm>
          <a:off x="990592" y="1293538"/>
          <a:ext cx="7562392" cy="2946936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{125E5076-3810-47DD-B79F-674D7AD40C01}</a:tableStyleId>
              </a:tblPr>
              <a:tblGrid>
                <a:gridCol w="745598"/>
                <a:gridCol w="2556298"/>
                <a:gridCol w="532562"/>
                <a:gridCol w="532562"/>
                <a:gridCol w="532562"/>
                <a:gridCol w="532562"/>
                <a:gridCol w="532562"/>
                <a:gridCol w="532562"/>
                <a:gridCol w="532562"/>
                <a:gridCol w="532562"/>
              </a:tblGrid>
              <a:tr h="3709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No.</a:t>
                      </a:r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Particulars</a:t>
                      </a:r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2</a:t>
                      </a:r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3</a:t>
                      </a:r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4</a:t>
                      </a:r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5</a:t>
                      </a:r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6</a:t>
                      </a:r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7</a:t>
                      </a:r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8</a:t>
                      </a:r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315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Engagement Letter</a:t>
                      </a:r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5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2</a:t>
                      </a:r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Requirements Session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9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3</a:t>
                      </a:r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Initial Findings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9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4</a:t>
                      </a:r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Final Report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88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5</a:t>
                      </a:r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Executive Summary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6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6</a:t>
                      </a:r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Executive presentation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9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7</a:t>
                      </a:r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Oral Report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415644" y="2108289"/>
            <a:ext cx="413656" cy="17362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 7"/>
          <p:cNvSpPr>
            <a:spLocks noEditPoints="1"/>
          </p:cNvSpPr>
          <p:nvPr/>
        </p:nvSpPr>
        <p:spPr bwMode="auto">
          <a:xfrm flipH="1">
            <a:off x="244900" y="2603168"/>
            <a:ext cx="838200" cy="3122613"/>
          </a:xfrm>
          <a:custGeom>
            <a:avLst/>
            <a:gdLst/>
            <a:ahLst/>
            <a:cxnLst>
              <a:cxn ang="0">
                <a:pos x="249" y="226"/>
              </a:cxn>
              <a:cxn ang="0">
                <a:pos x="243" y="172"/>
              </a:cxn>
              <a:cxn ang="0">
                <a:pos x="238" y="145"/>
              </a:cxn>
              <a:cxn ang="0">
                <a:pos x="218" y="127"/>
              </a:cxn>
              <a:cxn ang="0">
                <a:pos x="171" y="109"/>
              </a:cxn>
              <a:cxn ang="0">
                <a:pos x="154" y="97"/>
              </a:cxn>
              <a:cxn ang="0">
                <a:pos x="146" y="75"/>
              </a:cxn>
              <a:cxn ang="0">
                <a:pos x="151" y="49"/>
              </a:cxn>
              <a:cxn ang="0">
                <a:pos x="94" y="6"/>
              </a:cxn>
              <a:cxn ang="0">
                <a:pos x="72" y="68"/>
              </a:cxn>
              <a:cxn ang="0">
                <a:pos x="84" y="96"/>
              </a:cxn>
              <a:cxn ang="0">
                <a:pos x="89" y="124"/>
              </a:cxn>
              <a:cxn ang="0">
                <a:pos x="63" y="151"/>
              </a:cxn>
              <a:cxn ang="0">
                <a:pos x="44" y="169"/>
              </a:cxn>
              <a:cxn ang="0">
                <a:pos x="38" y="200"/>
              </a:cxn>
              <a:cxn ang="0">
                <a:pos x="35" y="256"/>
              </a:cxn>
              <a:cxn ang="0">
                <a:pos x="31" y="289"/>
              </a:cxn>
              <a:cxn ang="0">
                <a:pos x="23" y="316"/>
              </a:cxn>
              <a:cxn ang="0">
                <a:pos x="24" y="344"/>
              </a:cxn>
              <a:cxn ang="0">
                <a:pos x="12" y="370"/>
              </a:cxn>
              <a:cxn ang="0">
                <a:pos x="0" y="415"/>
              </a:cxn>
              <a:cxn ang="0">
                <a:pos x="23" y="413"/>
              </a:cxn>
              <a:cxn ang="0">
                <a:pos x="31" y="463"/>
              </a:cxn>
              <a:cxn ang="0">
                <a:pos x="50" y="612"/>
              </a:cxn>
              <a:cxn ang="0">
                <a:pos x="69" y="686"/>
              </a:cxn>
              <a:cxn ang="0">
                <a:pos x="83" y="753"/>
              </a:cxn>
              <a:cxn ang="0">
                <a:pos x="90" y="777"/>
              </a:cxn>
              <a:cxn ang="0">
                <a:pos x="86" y="785"/>
              </a:cxn>
              <a:cxn ang="0">
                <a:pos x="64" y="791"/>
              </a:cxn>
              <a:cxn ang="0">
                <a:pos x="42" y="803"/>
              </a:cxn>
              <a:cxn ang="0">
                <a:pos x="42" y="810"/>
              </a:cxn>
              <a:cxn ang="0">
                <a:pos x="78" y="817"/>
              </a:cxn>
              <a:cxn ang="0">
                <a:pos x="121" y="804"/>
              </a:cxn>
              <a:cxn ang="0">
                <a:pos x="141" y="810"/>
              </a:cxn>
              <a:cxn ang="0">
                <a:pos x="171" y="804"/>
              </a:cxn>
              <a:cxn ang="0">
                <a:pos x="171" y="813"/>
              </a:cxn>
              <a:cxn ang="0">
                <a:pos x="161" y="826"/>
              </a:cxn>
              <a:cxn ang="0">
                <a:pos x="152" y="838"/>
              </a:cxn>
              <a:cxn ang="0">
                <a:pos x="176" y="849"/>
              </a:cxn>
              <a:cxn ang="0">
                <a:pos x="226" y="836"/>
              </a:cxn>
              <a:cxn ang="0">
                <a:pos x="228" y="810"/>
              </a:cxn>
              <a:cxn ang="0">
                <a:pos x="231" y="792"/>
              </a:cxn>
              <a:cxn ang="0">
                <a:pos x="221" y="748"/>
              </a:cxn>
              <a:cxn ang="0">
                <a:pos x="221" y="680"/>
              </a:cxn>
              <a:cxn ang="0">
                <a:pos x="210" y="593"/>
              </a:cxn>
              <a:cxn ang="0">
                <a:pos x="205" y="474"/>
              </a:cxn>
              <a:cxn ang="0">
                <a:pos x="202" y="415"/>
              </a:cxn>
              <a:cxn ang="0">
                <a:pos x="218" y="397"/>
              </a:cxn>
              <a:cxn ang="0">
                <a:pos x="231" y="379"/>
              </a:cxn>
              <a:cxn ang="0">
                <a:pos x="235" y="362"/>
              </a:cxn>
              <a:cxn ang="0">
                <a:pos x="250" y="312"/>
              </a:cxn>
              <a:cxn ang="0">
                <a:pos x="150" y="695"/>
              </a:cxn>
              <a:cxn ang="0">
                <a:pos x="141" y="608"/>
              </a:cxn>
              <a:cxn ang="0">
                <a:pos x="145" y="596"/>
              </a:cxn>
              <a:cxn ang="0">
                <a:pos x="152" y="647"/>
              </a:cxn>
              <a:cxn ang="0">
                <a:pos x="159" y="722"/>
              </a:cxn>
              <a:cxn ang="0">
                <a:pos x="157" y="744"/>
              </a:cxn>
              <a:cxn ang="0">
                <a:pos x="160" y="746"/>
              </a:cxn>
              <a:cxn ang="0">
                <a:pos x="170" y="798"/>
              </a:cxn>
              <a:cxn ang="0">
                <a:pos x="167" y="783"/>
              </a:cxn>
            </a:cxnLst>
            <a:rect l="0" t="0" r="r" b="b"/>
            <a:pathLst>
              <a:path w="258" h="850">
                <a:moveTo>
                  <a:pt x="258" y="276"/>
                </a:moveTo>
                <a:cubicBezTo>
                  <a:pt x="258" y="274"/>
                  <a:pt x="257" y="270"/>
                  <a:pt x="257" y="266"/>
                </a:cubicBezTo>
                <a:cubicBezTo>
                  <a:pt x="257" y="262"/>
                  <a:pt x="256" y="259"/>
                  <a:pt x="256" y="256"/>
                </a:cubicBezTo>
                <a:cubicBezTo>
                  <a:pt x="255" y="254"/>
                  <a:pt x="253" y="246"/>
                  <a:pt x="253" y="244"/>
                </a:cubicBezTo>
                <a:cubicBezTo>
                  <a:pt x="252" y="242"/>
                  <a:pt x="252" y="239"/>
                  <a:pt x="251" y="237"/>
                </a:cubicBezTo>
                <a:cubicBezTo>
                  <a:pt x="250" y="234"/>
                  <a:pt x="249" y="227"/>
                  <a:pt x="249" y="226"/>
                </a:cubicBezTo>
                <a:cubicBezTo>
                  <a:pt x="249" y="225"/>
                  <a:pt x="250" y="222"/>
                  <a:pt x="250" y="221"/>
                </a:cubicBezTo>
                <a:cubicBezTo>
                  <a:pt x="250" y="219"/>
                  <a:pt x="250" y="214"/>
                  <a:pt x="250" y="210"/>
                </a:cubicBezTo>
                <a:cubicBezTo>
                  <a:pt x="250" y="206"/>
                  <a:pt x="250" y="204"/>
                  <a:pt x="249" y="200"/>
                </a:cubicBezTo>
                <a:cubicBezTo>
                  <a:pt x="249" y="196"/>
                  <a:pt x="247" y="188"/>
                  <a:pt x="246" y="186"/>
                </a:cubicBezTo>
                <a:cubicBezTo>
                  <a:pt x="246" y="183"/>
                  <a:pt x="245" y="181"/>
                  <a:pt x="244" y="179"/>
                </a:cubicBezTo>
                <a:cubicBezTo>
                  <a:pt x="244" y="177"/>
                  <a:pt x="243" y="173"/>
                  <a:pt x="243" y="172"/>
                </a:cubicBezTo>
                <a:cubicBezTo>
                  <a:pt x="243" y="171"/>
                  <a:pt x="243" y="168"/>
                  <a:pt x="243" y="167"/>
                </a:cubicBezTo>
                <a:cubicBezTo>
                  <a:pt x="242" y="166"/>
                  <a:pt x="242" y="164"/>
                  <a:pt x="242" y="164"/>
                </a:cubicBezTo>
                <a:cubicBezTo>
                  <a:pt x="242" y="163"/>
                  <a:pt x="242" y="161"/>
                  <a:pt x="241" y="159"/>
                </a:cubicBezTo>
                <a:cubicBezTo>
                  <a:pt x="241" y="158"/>
                  <a:pt x="241" y="158"/>
                  <a:pt x="241" y="157"/>
                </a:cubicBezTo>
                <a:cubicBezTo>
                  <a:pt x="241" y="156"/>
                  <a:pt x="240" y="153"/>
                  <a:pt x="240" y="151"/>
                </a:cubicBezTo>
                <a:cubicBezTo>
                  <a:pt x="239" y="148"/>
                  <a:pt x="238" y="146"/>
                  <a:pt x="238" y="145"/>
                </a:cubicBezTo>
                <a:cubicBezTo>
                  <a:pt x="238" y="144"/>
                  <a:pt x="237" y="142"/>
                  <a:pt x="237" y="140"/>
                </a:cubicBezTo>
                <a:cubicBezTo>
                  <a:pt x="236" y="139"/>
                  <a:pt x="235" y="138"/>
                  <a:pt x="234" y="136"/>
                </a:cubicBezTo>
                <a:cubicBezTo>
                  <a:pt x="233" y="135"/>
                  <a:pt x="230" y="133"/>
                  <a:pt x="230" y="132"/>
                </a:cubicBezTo>
                <a:cubicBezTo>
                  <a:pt x="229" y="132"/>
                  <a:pt x="227" y="130"/>
                  <a:pt x="226" y="130"/>
                </a:cubicBezTo>
                <a:cubicBezTo>
                  <a:pt x="225" y="130"/>
                  <a:pt x="225" y="130"/>
                  <a:pt x="224" y="129"/>
                </a:cubicBezTo>
                <a:cubicBezTo>
                  <a:pt x="223" y="128"/>
                  <a:pt x="219" y="127"/>
                  <a:pt x="218" y="127"/>
                </a:cubicBezTo>
                <a:cubicBezTo>
                  <a:pt x="216" y="127"/>
                  <a:pt x="215" y="126"/>
                  <a:pt x="213" y="125"/>
                </a:cubicBezTo>
                <a:cubicBezTo>
                  <a:pt x="212" y="124"/>
                  <a:pt x="203" y="122"/>
                  <a:pt x="199" y="120"/>
                </a:cubicBezTo>
                <a:cubicBezTo>
                  <a:pt x="195" y="118"/>
                  <a:pt x="187" y="115"/>
                  <a:pt x="185" y="114"/>
                </a:cubicBezTo>
                <a:cubicBezTo>
                  <a:pt x="182" y="112"/>
                  <a:pt x="177" y="111"/>
                  <a:pt x="176" y="111"/>
                </a:cubicBezTo>
                <a:cubicBezTo>
                  <a:pt x="174" y="110"/>
                  <a:pt x="172" y="110"/>
                  <a:pt x="172" y="110"/>
                </a:cubicBezTo>
                <a:cubicBezTo>
                  <a:pt x="171" y="110"/>
                  <a:pt x="171" y="109"/>
                  <a:pt x="171" y="109"/>
                </a:cubicBezTo>
                <a:cubicBezTo>
                  <a:pt x="171" y="108"/>
                  <a:pt x="170" y="108"/>
                  <a:pt x="169" y="108"/>
                </a:cubicBezTo>
                <a:cubicBezTo>
                  <a:pt x="169" y="108"/>
                  <a:pt x="168" y="108"/>
                  <a:pt x="167" y="107"/>
                </a:cubicBezTo>
                <a:cubicBezTo>
                  <a:pt x="166" y="107"/>
                  <a:pt x="165" y="105"/>
                  <a:pt x="164" y="104"/>
                </a:cubicBezTo>
                <a:cubicBezTo>
                  <a:pt x="162" y="102"/>
                  <a:pt x="160" y="100"/>
                  <a:pt x="160" y="99"/>
                </a:cubicBezTo>
                <a:cubicBezTo>
                  <a:pt x="159" y="98"/>
                  <a:pt x="159" y="97"/>
                  <a:pt x="158" y="97"/>
                </a:cubicBezTo>
                <a:cubicBezTo>
                  <a:pt x="156" y="97"/>
                  <a:pt x="155" y="97"/>
                  <a:pt x="154" y="97"/>
                </a:cubicBezTo>
                <a:cubicBezTo>
                  <a:pt x="154" y="97"/>
                  <a:pt x="153" y="97"/>
                  <a:pt x="153" y="96"/>
                </a:cubicBezTo>
                <a:cubicBezTo>
                  <a:pt x="152" y="95"/>
                  <a:pt x="151" y="93"/>
                  <a:pt x="150" y="91"/>
                </a:cubicBezTo>
                <a:cubicBezTo>
                  <a:pt x="149" y="89"/>
                  <a:pt x="149" y="90"/>
                  <a:pt x="149" y="89"/>
                </a:cubicBezTo>
                <a:cubicBezTo>
                  <a:pt x="148" y="88"/>
                  <a:pt x="147" y="87"/>
                  <a:pt x="147" y="87"/>
                </a:cubicBezTo>
                <a:cubicBezTo>
                  <a:pt x="146" y="87"/>
                  <a:pt x="146" y="87"/>
                  <a:pt x="146" y="85"/>
                </a:cubicBezTo>
                <a:cubicBezTo>
                  <a:pt x="146" y="84"/>
                  <a:pt x="146" y="76"/>
                  <a:pt x="146" y="75"/>
                </a:cubicBezTo>
                <a:cubicBezTo>
                  <a:pt x="146" y="74"/>
                  <a:pt x="146" y="74"/>
                  <a:pt x="146" y="73"/>
                </a:cubicBezTo>
                <a:cubicBezTo>
                  <a:pt x="147" y="73"/>
                  <a:pt x="147" y="73"/>
                  <a:pt x="148" y="72"/>
                </a:cubicBezTo>
                <a:cubicBezTo>
                  <a:pt x="149" y="70"/>
                  <a:pt x="150" y="68"/>
                  <a:pt x="150" y="67"/>
                </a:cubicBezTo>
                <a:cubicBezTo>
                  <a:pt x="151" y="66"/>
                  <a:pt x="152" y="64"/>
                  <a:pt x="152" y="62"/>
                </a:cubicBezTo>
                <a:cubicBezTo>
                  <a:pt x="152" y="60"/>
                  <a:pt x="153" y="56"/>
                  <a:pt x="153" y="54"/>
                </a:cubicBezTo>
                <a:cubicBezTo>
                  <a:pt x="153" y="52"/>
                  <a:pt x="152" y="50"/>
                  <a:pt x="151" y="49"/>
                </a:cubicBezTo>
                <a:cubicBezTo>
                  <a:pt x="151" y="48"/>
                  <a:pt x="151" y="47"/>
                  <a:pt x="150" y="46"/>
                </a:cubicBezTo>
                <a:cubicBezTo>
                  <a:pt x="150" y="45"/>
                  <a:pt x="148" y="45"/>
                  <a:pt x="147" y="45"/>
                </a:cubicBezTo>
                <a:cubicBezTo>
                  <a:pt x="147" y="45"/>
                  <a:pt x="147" y="45"/>
                  <a:pt x="147" y="43"/>
                </a:cubicBezTo>
                <a:cubicBezTo>
                  <a:pt x="147" y="41"/>
                  <a:pt x="146" y="33"/>
                  <a:pt x="144" y="30"/>
                </a:cubicBezTo>
                <a:cubicBezTo>
                  <a:pt x="139" y="16"/>
                  <a:pt x="130" y="9"/>
                  <a:pt x="121" y="4"/>
                </a:cubicBezTo>
                <a:cubicBezTo>
                  <a:pt x="112" y="0"/>
                  <a:pt x="99" y="4"/>
                  <a:pt x="94" y="6"/>
                </a:cubicBezTo>
                <a:cubicBezTo>
                  <a:pt x="89" y="9"/>
                  <a:pt x="76" y="15"/>
                  <a:pt x="72" y="24"/>
                </a:cubicBezTo>
                <a:cubicBezTo>
                  <a:pt x="68" y="34"/>
                  <a:pt x="72" y="49"/>
                  <a:pt x="73" y="51"/>
                </a:cubicBezTo>
                <a:cubicBezTo>
                  <a:pt x="73" y="54"/>
                  <a:pt x="73" y="54"/>
                  <a:pt x="72" y="54"/>
                </a:cubicBezTo>
                <a:cubicBezTo>
                  <a:pt x="71" y="54"/>
                  <a:pt x="71" y="55"/>
                  <a:pt x="71" y="56"/>
                </a:cubicBezTo>
                <a:cubicBezTo>
                  <a:pt x="71" y="57"/>
                  <a:pt x="71" y="59"/>
                  <a:pt x="71" y="61"/>
                </a:cubicBezTo>
                <a:cubicBezTo>
                  <a:pt x="71" y="62"/>
                  <a:pt x="72" y="66"/>
                  <a:pt x="72" y="68"/>
                </a:cubicBezTo>
                <a:cubicBezTo>
                  <a:pt x="73" y="69"/>
                  <a:pt x="73" y="73"/>
                  <a:pt x="74" y="74"/>
                </a:cubicBezTo>
                <a:cubicBezTo>
                  <a:pt x="75" y="75"/>
                  <a:pt x="75" y="76"/>
                  <a:pt x="76" y="78"/>
                </a:cubicBezTo>
                <a:cubicBezTo>
                  <a:pt x="77" y="80"/>
                  <a:pt x="78" y="80"/>
                  <a:pt x="78" y="81"/>
                </a:cubicBezTo>
                <a:cubicBezTo>
                  <a:pt x="79" y="81"/>
                  <a:pt x="79" y="82"/>
                  <a:pt x="79" y="82"/>
                </a:cubicBezTo>
                <a:cubicBezTo>
                  <a:pt x="80" y="83"/>
                  <a:pt x="80" y="87"/>
                  <a:pt x="81" y="89"/>
                </a:cubicBezTo>
                <a:cubicBezTo>
                  <a:pt x="82" y="92"/>
                  <a:pt x="83" y="94"/>
                  <a:pt x="84" y="96"/>
                </a:cubicBezTo>
                <a:cubicBezTo>
                  <a:pt x="85" y="98"/>
                  <a:pt x="88" y="100"/>
                  <a:pt x="89" y="102"/>
                </a:cubicBezTo>
                <a:cubicBezTo>
                  <a:pt x="90" y="103"/>
                  <a:pt x="90" y="103"/>
                  <a:pt x="91" y="104"/>
                </a:cubicBezTo>
                <a:cubicBezTo>
                  <a:pt x="91" y="105"/>
                  <a:pt x="92" y="110"/>
                  <a:pt x="93" y="111"/>
                </a:cubicBezTo>
                <a:cubicBezTo>
                  <a:pt x="93" y="112"/>
                  <a:pt x="93" y="112"/>
                  <a:pt x="92" y="113"/>
                </a:cubicBezTo>
                <a:cubicBezTo>
                  <a:pt x="92" y="114"/>
                  <a:pt x="91" y="115"/>
                  <a:pt x="91" y="117"/>
                </a:cubicBezTo>
                <a:cubicBezTo>
                  <a:pt x="90" y="119"/>
                  <a:pt x="89" y="123"/>
                  <a:pt x="89" y="124"/>
                </a:cubicBezTo>
                <a:cubicBezTo>
                  <a:pt x="89" y="125"/>
                  <a:pt x="88" y="127"/>
                  <a:pt x="88" y="127"/>
                </a:cubicBezTo>
                <a:cubicBezTo>
                  <a:pt x="87" y="128"/>
                  <a:pt x="87" y="128"/>
                  <a:pt x="87" y="129"/>
                </a:cubicBezTo>
                <a:cubicBezTo>
                  <a:pt x="86" y="129"/>
                  <a:pt x="86" y="129"/>
                  <a:pt x="85" y="130"/>
                </a:cubicBezTo>
                <a:cubicBezTo>
                  <a:pt x="84" y="131"/>
                  <a:pt x="81" y="134"/>
                  <a:pt x="80" y="135"/>
                </a:cubicBezTo>
                <a:cubicBezTo>
                  <a:pt x="79" y="136"/>
                  <a:pt x="72" y="142"/>
                  <a:pt x="71" y="143"/>
                </a:cubicBezTo>
                <a:cubicBezTo>
                  <a:pt x="70" y="144"/>
                  <a:pt x="64" y="150"/>
                  <a:pt x="63" y="151"/>
                </a:cubicBezTo>
                <a:cubicBezTo>
                  <a:pt x="61" y="153"/>
                  <a:pt x="56" y="157"/>
                  <a:pt x="56" y="158"/>
                </a:cubicBezTo>
                <a:cubicBezTo>
                  <a:pt x="55" y="159"/>
                  <a:pt x="53" y="160"/>
                  <a:pt x="52" y="160"/>
                </a:cubicBezTo>
                <a:cubicBezTo>
                  <a:pt x="51" y="160"/>
                  <a:pt x="51" y="161"/>
                  <a:pt x="50" y="161"/>
                </a:cubicBezTo>
                <a:cubicBezTo>
                  <a:pt x="50" y="162"/>
                  <a:pt x="48" y="163"/>
                  <a:pt x="47" y="164"/>
                </a:cubicBezTo>
                <a:cubicBezTo>
                  <a:pt x="46" y="165"/>
                  <a:pt x="46" y="166"/>
                  <a:pt x="45" y="167"/>
                </a:cubicBezTo>
                <a:cubicBezTo>
                  <a:pt x="45" y="167"/>
                  <a:pt x="45" y="168"/>
                  <a:pt x="44" y="169"/>
                </a:cubicBezTo>
                <a:cubicBezTo>
                  <a:pt x="44" y="170"/>
                  <a:pt x="44" y="170"/>
                  <a:pt x="43" y="171"/>
                </a:cubicBezTo>
                <a:cubicBezTo>
                  <a:pt x="42" y="172"/>
                  <a:pt x="42" y="174"/>
                  <a:pt x="41" y="175"/>
                </a:cubicBezTo>
                <a:cubicBezTo>
                  <a:pt x="41" y="176"/>
                  <a:pt x="41" y="177"/>
                  <a:pt x="40" y="178"/>
                </a:cubicBezTo>
                <a:cubicBezTo>
                  <a:pt x="39" y="180"/>
                  <a:pt x="39" y="183"/>
                  <a:pt x="39" y="185"/>
                </a:cubicBezTo>
                <a:cubicBezTo>
                  <a:pt x="39" y="188"/>
                  <a:pt x="38" y="192"/>
                  <a:pt x="38" y="194"/>
                </a:cubicBezTo>
                <a:cubicBezTo>
                  <a:pt x="38" y="196"/>
                  <a:pt x="38" y="199"/>
                  <a:pt x="38" y="200"/>
                </a:cubicBezTo>
                <a:cubicBezTo>
                  <a:pt x="38" y="202"/>
                  <a:pt x="38" y="204"/>
                  <a:pt x="38" y="206"/>
                </a:cubicBezTo>
                <a:cubicBezTo>
                  <a:pt x="38" y="207"/>
                  <a:pt x="37" y="213"/>
                  <a:pt x="37" y="215"/>
                </a:cubicBezTo>
                <a:cubicBezTo>
                  <a:pt x="37" y="218"/>
                  <a:pt x="36" y="223"/>
                  <a:pt x="36" y="226"/>
                </a:cubicBezTo>
                <a:cubicBezTo>
                  <a:pt x="35" y="228"/>
                  <a:pt x="36" y="231"/>
                  <a:pt x="36" y="234"/>
                </a:cubicBezTo>
                <a:cubicBezTo>
                  <a:pt x="36" y="236"/>
                  <a:pt x="36" y="240"/>
                  <a:pt x="35" y="245"/>
                </a:cubicBezTo>
                <a:cubicBezTo>
                  <a:pt x="35" y="250"/>
                  <a:pt x="35" y="254"/>
                  <a:pt x="35" y="256"/>
                </a:cubicBezTo>
                <a:cubicBezTo>
                  <a:pt x="35" y="258"/>
                  <a:pt x="35" y="262"/>
                  <a:pt x="34" y="264"/>
                </a:cubicBezTo>
                <a:cubicBezTo>
                  <a:pt x="34" y="266"/>
                  <a:pt x="33" y="269"/>
                  <a:pt x="33" y="270"/>
                </a:cubicBezTo>
                <a:cubicBezTo>
                  <a:pt x="33" y="271"/>
                  <a:pt x="32" y="274"/>
                  <a:pt x="32" y="276"/>
                </a:cubicBezTo>
                <a:cubicBezTo>
                  <a:pt x="32" y="278"/>
                  <a:pt x="32" y="281"/>
                  <a:pt x="32" y="282"/>
                </a:cubicBezTo>
                <a:cubicBezTo>
                  <a:pt x="32" y="283"/>
                  <a:pt x="32" y="286"/>
                  <a:pt x="32" y="287"/>
                </a:cubicBezTo>
                <a:cubicBezTo>
                  <a:pt x="32" y="288"/>
                  <a:pt x="32" y="288"/>
                  <a:pt x="31" y="289"/>
                </a:cubicBezTo>
                <a:cubicBezTo>
                  <a:pt x="29" y="291"/>
                  <a:pt x="28" y="293"/>
                  <a:pt x="27" y="294"/>
                </a:cubicBezTo>
                <a:cubicBezTo>
                  <a:pt x="27" y="295"/>
                  <a:pt x="26" y="298"/>
                  <a:pt x="26" y="299"/>
                </a:cubicBezTo>
                <a:cubicBezTo>
                  <a:pt x="26" y="301"/>
                  <a:pt x="27" y="304"/>
                  <a:pt x="27" y="305"/>
                </a:cubicBezTo>
                <a:cubicBezTo>
                  <a:pt x="28" y="306"/>
                  <a:pt x="27" y="307"/>
                  <a:pt x="27" y="308"/>
                </a:cubicBezTo>
                <a:cubicBezTo>
                  <a:pt x="26" y="310"/>
                  <a:pt x="25" y="312"/>
                  <a:pt x="24" y="312"/>
                </a:cubicBezTo>
                <a:cubicBezTo>
                  <a:pt x="24" y="313"/>
                  <a:pt x="23" y="315"/>
                  <a:pt x="23" y="316"/>
                </a:cubicBezTo>
                <a:cubicBezTo>
                  <a:pt x="22" y="317"/>
                  <a:pt x="22" y="320"/>
                  <a:pt x="23" y="321"/>
                </a:cubicBezTo>
                <a:cubicBezTo>
                  <a:pt x="23" y="322"/>
                  <a:pt x="24" y="327"/>
                  <a:pt x="24" y="329"/>
                </a:cubicBezTo>
                <a:cubicBezTo>
                  <a:pt x="25" y="331"/>
                  <a:pt x="27" y="335"/>
                  <a:pt x="27" y="336"/>
                </a:cubicBezTo>
                <a:cubicBezTo>
                  <a:pt x="27" y="336"/>
                  <a:pt x="27" y="336"/>
                  <a:pt x="27" y="337"/>
                </a:cubicBezTo>
                <a:cubicBezTo>
                  <a:pt x="27" y="337"/>
                  <a:pt x="27" y="338"/>
                  <a:pt x="26" y="339"/>
                </a:cubicBezTo>
                <a:cubicBezTo>
                  <a:pt x="25" y="340"/>
                  <a:pt x="24" y="343"/>
                  <a:pt x="24" y="344"/>
                </a:cubicBezTo>
                <a:cubicBezTo>
                  <a:pt x="24" y="345"/>
                  <a:pt x="24" y="348"/>
                  <a:pt x="25" y="348"/>
                </a:cubicBezTo>
                <a:cubicBezTo>
                  <a:pt x="25" y="349"/>
                  <a:pt x="25" y="349"/>
                  <a:pt x="25" y="350"/>
                </a:cubicBezTo>
                <a:cubicBezTo>
                  <a:pt x="24" y="350"/>
                  <a:pt x="24" y="351"/>
                  <a:pt x="24" y="352"/>
                </a:cubicBezTo>
                <a:cubicBezTo>
                  <a:pt x="24" y="352"/>
                  <a:pt x="23" y="353"/>
                  <a:pt x="22" y="354"/>
                </a:cubicBezTo>
                <a:cubicBezTo>
                  <a:pt x="21" y="356"/>
                  <a:pt x="18" y="360"/>
                  <a:pt x="18" y="361"/>
                </a:cubicBezTo>
                <a:cubicBezTo>
                  <a:pt x="17" y="363"/>
                  <a:pt x="14" y="367"/>
                  <a:pt x="12" y="370"/>
                </a:cubicBezTo>
                <a:cubicBezTo>
                  <a:pt x="9" y="374"/>
                  <a:pt x="6" y="380"/>
                  <a:pt x="6" y="382"/>
                </a:cubicBezTo>
                <a:cubicBezTo>
                  <a:pt x="5" y="383"/>
                  <a:pt x="2" y="392"/>
                  <a:pt x="1" y="394"/>
                </a:cubicBezTo>
                <a:cubicBezTo>
                  <a:pt x="1" y="396"/>
                  <a:pt x="0" y="399"/>
                  <a:pt x="0" y="401"/>
                </a:cubicBezTo>
                <a:cubicBezTo>
                  <a:pt x="0" y="403"/>
                  <a:pt x="0" y="409"/>
                  <a:pt x="1" y="410"/>
                </a:cubicBezTo>
                <a:cubicBezTo>
                  <a:pt x="1" y="411"/>
                  <a:pt x="0" y="412"/>
                  <a:pt x="0" y="413"/>
                </a:cubicBezTo>
                <a:cubicBezTo>
                  <a:pt x="0" y="414"/>
                  <a:pt x="0" y="415"/>
                  <a:pt x="0" y="415"/>
                </a:cubicBezTo>
                <a:cubicBezTo>
                  <a:pt x="0" y="416"/>
                  <a:pt x="1" y="417"/>
                  <a:pt x="2" y="418"/>
                </a:cubicBezTo>
                <a:cubicBezTo>
                  <a:pt x="3" y="419"/>
                  <a:pt x="5" y="420"/>
                  <a:pt x="5" y="420"/>
                </a:cubicBezTo>
                <a:cubicBezTo>
                  <a:pt x="5" y="420"/>
                  <a:pt x="5" y="420"/>
                  <a:pt x="8" y="420"/>
                </a:cubicBezTo>
                <a:cubicBezTo>
                  <a:pt x="11" y="420"/>
                  <a:pt x="16" y="419"/>
                  <a:pt x="17" y="418"/>
                </a:cubicBezTo>
                <a:cubicBezTo>
                  <a:pt x="19" y="417"/>
                  <a:pt x="22" y="414"/>
                  <a:pt x="22" y="413"/>
                </a:cubicBezTo>
                <a:cubicBezTo>
                  <a:pt x="23" y="412"/>
                  <a:pt x="23" y="413"/>
                  <a:pt x="23" y="413"/>
                </a:cubicBezTo>
                <a:cubicBezTo>
                  <a:pt x="23" y="414"/>
                  <a:pt x="24" y="416"/>
                  <a:pt x="24" y="418"/>
                </a:cubicBezTo>
                <a:cubicBezTo>
                  <a:pt x="24" y="419"/>
                  <a:pt x="24" y="423"/>
                  <a:pt x="24" y="425"/>
                </a:cubicBezTo>
                <a:cubicBezTo>
                  <a:pt x="24" y="426"/>
                  <a:pt x="24" y="427"/>
                  <a:pt x="24" y="429"/>
                </a:cubicBezTo>
                <a:cubicBezTo>
                  <a:pt x="25" y="430"/>
                  <a:pt x="25" y="431"/>
                  <a:pt x="26" y="433"/>
                </a:cubicBezTo>
                <a:cubicBezTo>
                  <a:pt x="26" y="435"/>
                  <a:pt x="27" y="439"/>
                  <a:pt x="28" y="444"/>
                </a:cubicBezTo>
                <a:cubicBezTo>
                  <a:pt x="29" y="451"/>
                  <a:pt x="30" y="458"/>
                  <a:pt x="31" y="463"/>
                </a:cubicBezTo>
                <a:cubicBezTo>
                  <a:pt x="31" y="468"/>
                  <a:pt x="32" y="479"/>
                  <a:pt x="32" y="483"/>
                </a:cubicBezTo>
                <a:cubicBezTo>
                  <a:pt x="33" y="487"/>
                  <a:pt x="36" y="511"/>
                  <a:pt x="36" y="513"/>
                </a:cubicBezTo>
                <a:cubicBezTo>
                  <a:pt x="36" y="516"/>
                  <a:pt x="37" y="526"/>
                  <a:pt x="38" y="531"/>
                </a:cubicBezTo>
                <a:cubicBezTo>
                  <a:pt x="38" y="535"/>
                  <a:pt x="41" y="557"/>
                  <a:pt x="42" y="562"/>
                </a:cubicBezTo>
                <a:cubicBezTo>
                  <a:pt x="43" y="567"/>
                  <a:pt x="46" y="587"/>
                  <a:pt x="46" y="593"/>
                </a:cubicBezTo>
                <a:cubicBezTo>
                  <a:pt x="47" y="599"/>
                  <a:pt x="49" y="608"/>
                  <a:pt x="50" y="612"/>
                </a:cubicBezTo>
                <a:cubicBezTo>
                  <a:pt x="50" y="616"/>
                  <a:pt x="53" y="628"/>
                  <a:pt x="53" y="631"/>
                </a:cubicBezTo>
                <a:cubicBezTo>
                  <a:pt x="54" y="633"/>
                  <a:pt x="56" y="643"/>
                  <a:pt x="57" y="645"/>
                </a:cubicBezTo>
                <a:cubicBezTo>
                  <a:pt x="57" y="648"/>
                  <a:pt x="60" y="656"/>
                  <a:pt x="60" y="658"/>
                </a:cubicBezTo>
                <a:cubicBezTo>
                  <a:pt x="61" y="661"/>
                  <a:pt x="64" y="668"/>
                  <a:pt x="64" y="671"/>
                </a:cubicBezTo>
                <a:cubicBezTo>
                  <a:pt x="65" y="673"/>
                  <a:pt x="68" y="680"/>
                  <a:pt x="68" y="681"/>
                </a:cubicBezTo>
                <a:cubicBezTo>
                  <a:pt x="68" y="682"/>
                  <a:pt x="68" y="684"/>
                  <a:pt x="69" y="686"/>
                </a:cubicBezTo>
                <a:cubicBezTo>
                  <a:pt x="69" y="688"/>
                  <a:pt x="70" y="698"/>
                  <a:pt x="70" y="700"/>
                </a:cubicBezTo>
                <a:cubicBezTo>
                  <a:pt x="70" y="702"/>
                  <a:pt x="71" y="713"/>
                  <a:pt x="71" y="715"/>
                </a:cubicBezTo>
                <a:cubicBezTo>
                  <a:pt x="72" y="717"/>
                  <a:pt x="73" y="724"/>
                  <a:pt x="73" y="726"/>
                </a:cubicBezTo>
                <a:cubicBezTo>
                  <a:pt x="74" y="728"/>
                  <a:pt x="75" y="735"/>
                  <a:pt x="76" y="737"/>
                </a:cubicBezTo>
                <a:cubicBezTo>
                  <a:pt x="76" y="739"/>
                  <a:pt x="79" y="745"/>
                  <a:pt x="80" y="747"/>
                </a:cubicBezTo>
                <a:cubicBezTo>
                  <a:pt x="81" y="749"/>
                  <a:pt x="82" y="751"/>
                  <a:pt x="83" y="753"/>
                </a:cubicBezTo>
                <a:cubicBezTo>
                  <a:pt x="85" y="754"/>
                  <a:pt x="86" y="756"/>
                  <a:pt x="87" y="758"/>
                </a:cubicBezTo>
                <a:cubicBezTo>
                  <a:pt x="88" y="759"/>
                  <a:pt x="88" y="760"/>
                  <a:pt x="88" y="761"/>
                </a:cubicBezTo>
                <a:cubicBezTo>
                  <a:pt x="88" y="762"/>
                  <a:pt x="88" y="764"/>
                  <a:pt x="88" y="764"/>
                </a:cubicBezTo>
                <a:cubicBezTo>
                  <a:pt x="88" y="765"/>
                  <a:pt x="88" y="765"/>
                  <a:pt x="88" y="765"/>
                </a:cubicBezTo>
                <a:cubicBezTo>
                  <a:pt x="88" y="765"/>
                  <a:pt x="88" y="767"/>
                  <a:pt x="89" y="769"/>
                </a:cubicBezTo>
                <a:cubicBezTo>
                  <a:pt x="89" y="771"/>
                  <a:pt x="90" y="776"/>
                  <a:pt x="90" y="777"/>
                </a:cubicBezTo>
                <a:cubicBezTo>
                  <a:pt x="91" y="778"/>
                  <a:pt x="91" y="779"/>
                  <a:pt x="91" y="779"/>
                </a:cubicBezTo>
                <a:cubicBezTo>
                  <a:pt x="91" y="779"/>
                  <a:pt x="92" y="780"/>
                  <a:pt x="91" y="780"/>
                </a:cubicBezTo>
                <a:cubicBezTo>
                  <a:pt x="91" y="780"/>
                  <a:pt x="90" y="781"/>
                  <a:pt x="90" y="781"/>
                </a:cubicBezTo>
                <a:cubicBezTo>
                  <a:pt x="89" y="781"/>
                  <a:pt x="87" y="783"/>
                  <a:pt x="87" y="783"/>
                </a:cubicBezTo>
                <a:cubicBezTo>
                  <a:pt x="86" y="783"/>
                  <a:pt x="86" y="784"/>
                  <a:pt x="86" y="784"/>
                </a:cubicBezTo>
                <a:cubicBezTo>
                  <a:pt x="87" y="784"/>
                  <a:pt x="86" y="785"/>
                  <a:pt x="86" y="785"/>
                </a:cubicBezTo>
                <a:cubicBezTo>
                  <a:pt x="86" y="786"/>
                  <a:pt x="85" y="786"/>
                  <a:pt x="84" y="787"/>
                </a:cubicBezTo>
                <a:cubicBezTo>
                  <a:pt x="83" y="787"/>
                  <a:pt x="82" y="788"/>
                  <a:pt x="81" y="788"/>
                </a:cubicBezTo>
                <a:cubicBezTo>
                  <a:pt x="80" y="788"/>
                  <a:pt x="77" y="789"/>
                  <a:pt x="76" y="789"/>
                </a:cubicBezTo>
                <a:cubicBezTo>
                  <a:pt x="75" y="789"/>
                  <a:pt x="73" y="789"/>
                  <a:pt x="72" y="789"/>
                </a:cubicBezTo>
                <a:cubicBezTo>
                  <a:pt x="71" y="789"/>
                  <a:pt x="69" y="790"/>
                  <a:pt x="68" y="790"/>
                </a:cubicBezTo>
                <a:cubicBezTo>
                  <a:pt x="66" y="791"/>
                  <a:pt x="65" y="791"/>
                  <a:pt x="64" y="791"/>
                </a:cubicBezTo>
                <a:cubicBezTo>
                  <a:pt x="62" y="791"/>
                  <a:pt x="59" y="791"/>
                  <a:pt x="58" y="791"/>
                </a:cubicBezTo>
                <a:cubicBezTo>
                  <a:pt x="56" y="791"/>
                  <a:pt x="54" y="791"/>
                  <a:pt x="52" y="791"/>
                </a:cubicBezTo>
                <a:cubicBezTo>
                  <a:pt x="51" y="792"/>
                  <a:pt x="48" y="792"/>
                  <a:pt x="46" y="794"/>
                </a:cubicBezTo>
                <a:cubicBezTo>
                  <a:pt x="44" y="795"/>
                  <a:pt x="42" y="797"/>
                  <a:pt x="42" y="798"/>
                </a:cubicBezTo>
                <a:cubicBezTo>
                  <a:pt x="41" y="798"/>
                  <a:pt x="41" y="800"/>
                  <a:pt x="41" y="801"/>
                </a:cubicBezTo>
                <a:cubicBezTo>
                  <a:pt x="41" y="802"/>
                  <a:pt x="42" y="802"/>
                  <a:pt x="42" y="803"/>
                </a:cubicBezTo>
                <a:cubicBezTo>
                  <a:pt x="43" y="804"/>
                  <a:pt x="42" y="804"/>
                  <a:pt x="42" y="804"/>
                </a:cubicBezTo>
                <a:cubicBezTo>
                  <a:pt x="41" y="804"/>
                  <a:pt x="41" y="804"/>
                  <a:pt x="41" y="804"/>
                </a:cubicBezTo>
                <a:cubicBezTo>
                  <a:pt x="41" y="804"/>
                  <a:pt x="40" y="804"/>
                  <a:pt x="39" y="805"/>
                </a:cubicBezTo>
                <a:cubicBezTo>
                  <a:pt x="38" y="805"/>
                  <a:pt x="38" y="805"/>
                  <a:pt x="38" y="806"/>
                </a:cubicBezTo>
                <a:cubicBezTo>
                  <a:pt x="38" y="807"/>
                  <a:pt x="38" y="808"/>
                  <a:pt x="38" y="809"/>
                </a:cubicBezTo>
                <a:cubicBezTo>
                  <a:pt x="39" y="810"/>
                  <a:pt x="40" y="810"/>
                  <a:pt x="42" y="810"/>
                </a:cubicBezTo>
                <a:cubicBezTo>
                  <a:pt x="44" y="810"/>
                  <a:pt x="44" y="810"/>
                  <a:pt x="46" y="811"/>
                </a:cubicBezTo>
                <a:cubicBezTo>
                  <a:pt x="47" y="811"/>
                  <a:pt x="48" y="811"/>
                  <a:pt x="50" y="812"/>
                </a:cubicBezTo>
                <a:cubicBezTo>
                  <a:pt x="52" y="813"/>
                  <a:pt x="54" y="814"/>
                  <a:pt x="56" y="814"/>
                </a:cubicBezTo>
                <a:cubicBezTo>
                  <a:pt x="58" y="814"/>
                  <a:pt x="66" y="816"/>
                  <a:pt x="66" y="816"/>
                </a:cubicBezTo>
                <a:cubicBezTo>
                  <a:pt x="66" y="816"/>
                  <a:pt x="66" y="816"/>
                  <a:pt x="68" y="817"/>
                </a:cubicBezTo>
                <a:cubicBezTo>
                  <a:pt x="69" y="817"/>
                  <a:pt x="75" y="817"/>
                  <a:pt x="78" y="817"/>
                </a:cubicBezTo>
                <a:cubicBezTo>
                  <a:pt x="80" y="817"/>
                  <a:pt x="89" y="816"/>
                  <a:pt x="91" y="816"/>
                </a:cubicBezTo>
                <a:cubicBezTo>
                  <a:pt x="94" y="816"/>
                  <a:pt x="98" y="816"/>
                  <a:pt x="100" y="815"/>
                </a:cubicBezTo>
                <a:cubicBezTo>
                  <a:pt x="102" y="815"/>
                  <a:pt x="107" y="813"/>
                  <a:pt x="108" y="813"/>
                </a:cubicBezTo>
                <a:cubicBezTo>
                  <a:pt x="110" y="812"/>
                  <a:pt x="112" y="810"/>
                  <a:pt x="113" y="809"/>
                </a:cubicBezTo>
                <a:cubicBezTo>
                  <a:pt x="114" y="808"/>
                  <a:pt x="118" y="806"/>
                  <a:pt x="118" y="806"/>
                </a:cubicBezTo>
                <a:cubicBezTo>
                  <a:pt x="119" y="805"/>
                  <a:pt x="120" y="804"/>
                  <a:pt x="121" y="804"/>
                </a:cubicBezTo>
                <a:cubicBezTo>
                  <a:pt x="121" y="804"/>
                  <a:pt x="121" y="804"/>
                  <a:pt x="122" y="804"/>
                </a:cubicBezTo>
                <a:cubicBezTo>
                  <a:pt x="122" y="805"/>
                  <a:pt x="122" y="805"/>
                  <a:pt x="124" y="805"/>
                </a:cubicBezTo>
                <a:cubicBezTo>
                  <a:pt x="126" y="805"/>
                  <a:pt x="128" y="806"/>
                  <a:pt x="130" y="807"/>
                </a:cubicBezTo>
                <a:cubicBezTo>
                  <a:pt x="132" y="808"/>
                  <a:pt x="133" y="809"/>
                  <a:pt x="133" y="810"/>
                </a:cubicBezTo>
                <a:cubicBezTo>
                  <a:pt x="133" y="810"/>
                  <a:pt x="133" y="810"/>
                  <a:pt x="135" y="810"/>
                </a:cubicBezTo>
                <a:cubicBezTo>
                  <a:pt x="137" y="810"/>
                  <a:pt x="139" y="810"/>
                  <a:pt x="141" y="810"/>
                </a:cubicBezTo>
                <a:cubicBezTo>
                  <a:pt x="143" y="810"/>
                  <a:pt x="154" y="809"/>
                  <a:pt x="156" y="809"/>
                </a:cubicBezTo>
                <a:cubicBezTo>
                  <a:pt x="157" y="809"/>
                  <a:pt x="161" y="808"/>
                  <a:pt x="162" y="808"/>
                </a:cubicBezTo>
                <a:cubicBezTo>
                  <a:pt x="162" y="808"/>
                  <a:pt x="162" y="808"/>
                  <a:pt x="163" y="808"/>
                </a:cubicBezTo>
                <a:cubicBezTo>
                  <a:pt x="164" y="807"/>
                  <a:pt x="167" y="806"/>
                  <a:pt x="168" y="806"/>
                </a:cubicBezTo>
                <a:cubicBezTo>
                  <a:pt x="169" y="805"/>
                  <a:pt x="170" y="804"/>
                  <a:pt x="170" y="804"/>
                </a:cubicBezTo>
                <a:cubicBezTo>
                  <a:pt x="170" y="803"/>
                  <a:pt x="171" y="803"/>
                  <a:pt x="171" y="804"/>
                </a:cubicBezTo>
                <a:cubicBezTo>
                  <a:pt x="172" y="804"/>
                  <a:pt x="172" y="805"/>
                  <a:pt x="173" y="805"/>
                </a:cubicBezTo>
                <a:cubicBezTo>
                  <a:pt x="174" y="805"/>
                  <a:pt x="173" y="806"/>
                  <a:pt x="173" y="806"/>
                </a:cubicBezTo>
                <a:cubicBezTo>
                  <a:pt x="173" y="806"/>
                  <a:pt x="174" y="806"/>
                  <a:pt x="174" y="807"/>
                </a:cubicBezTo>
                <a:cubicBezTo>
                  <a:pt x="175" y="807"/>
                  <a:pt x="175" y="807"/>
                  <a:pt x="175" y="807"/>
                </a:cubicBezTo>
                <a:cubicBezTo>
                  <a:pt x="174" y="808"/>
                  <a:pt x="173" y="811"/>
                  <a:pt x="172" y="812"/>
                </a:cubicBezTo>
                <a:cubicBezTo>
                  <a:pt x="172" y="812"/>
                  <a:pt x="172" y="812"/>
                  <a:pt x="171" y="813"/>
                </a:cubicBezTo>
                <a:cubicBezTo>
                  <a:pt x="171" y="813"/>
                  <a:pt x="171" y="813"/>
                  <a:pt x="171" y="813"/>
                </a:cubicBezTo>
                <a:cubicBezTo>
                  <a:pt x="170" y="813"/>
                  <a:pt x="170" y="814"/>
                  <a:pt x="170" y="814"/>
                </a:cubicBezTo>
                <a:cubicBezTo>
                  <a:pt x="170" y="814"/>
                  <a:pt x="170" y="816"/>
                  <a:pt x="169" y="816"/>
                </a:cubicBezTo>
                <a:cubicBezTo>
                  <a:pt x="169" y="817"/>
                  <a:pt x="167" y="819"/>
                  <a:pt x="166" y="821"/>
                </a:cubicBezTo>
                <a:cubicBezTo>
                  <a:pt x="164" y="822"/>
                  <a:pt x="163" y="825"/>
                  <a:pt x="163" y="825"/>
                </a:cubicBezTo>
                <a:cubicBezTo>
                  <a:pt x="163" y="826"/>
                  <a:pt x="163" y="826"/>
                  <a:pt x="161" y="826"/>
                </a:cubicBezTo>
                <a:cubicBezTo>
                  <a:pt x="160" y="827"/>
                  <a:pt x="160" y="827"/>
                  <a:pt x="159" y="828"/>
                </a:cubicBezTo>
                <a:cubicBezTo>
                  <a:pt x="158" y="829"/>
                  <a:pt x="157" y="831"/>
                  <a:pt x="156" y="832"/>
                </a:cubicBezTo>
                <a:cubicBezTo>
                  <a:pt x="155" y="834"/>
                  <a:pt x="155" y="837"/>
                  <a:pt x="155" y="837"/>
                </a:cubicBezTo>
                <a:cubicBezTo>
                  <a:pt x="155" y="838"/>
                  <a:pt x="155" y="838"/>
                  <a:pt x="154" y="838"/>
                </a:cubicBezTo>
                <a:cubicBezTo>
                  <a:pt x="154" y="838"/>
                  <a:pt x="154" y="838"/>
                  <a:pt x="153" y="838"/>
                </a:cubicBezTo>
                <a:cubicBezTo>
                  <a:pt x="153" y="839"/>
                  <a:pt x="153" y="838"/>
                  <a:pt x="152" y="838"/>
                </a:cubicBezTo>
                <a:cubicBezTo>
                  <a:pt x="151" y="838"/>
                  <a:pt x="151" y="839"/>
                  <a:pt x="150" y="840"/>
                </a:cubicBezTo>
                <a:cubicBezTo>
                  <a:pt x="150" y="841"/>
                  <a:pt x="150" y="842"/>
                  <a:pt x="150" y="843"/>
                </a:cubicBezTo>
                <a:cubicBezTo>
                  <a:pt x="150" y="844"/>
                  <a:pt x="150" y="845"/>
                  <a:pt x="152" y="845"/>
                </a:cubicBezTo>
                <a:cubicBezTo>
                  <a:pt x="153" y="845"/>
                  <a:pt x="155" y="845"/>
                  <a:pt x="157" y="846"/>
                </a:cubicBezTo>
                <a:cubicBezTo>
                  <a:pt x="158" y="846"/>
                  <a:pt x="159" y="847"/>
                  <a:pt x="162" y="847"/>
                </a:cubicBezTo>
                <a:cubicBezTo>
                  <a:pt x="164" y="847"/>
                  <a:pt x="171" y="849"/>
                  <a:pt x="176" y="849"/>
                </a:cubicBezTo>
                <a:cubicBezTo>
                  <a:pt x="181" y="850"/>
                  <a:pt x="197" y="850"/>
                  <a:pt x="202" y="850"/>
                </a:cubicBezTo>
                <a:cubicBezTo>
                  <a:pt x="207" y="850"/>
                  <a:pt x="214" y="849"/>
                  <a:pt x="217" y="847"/>
                </a:cubicBezTo>
                <a:cubicBezTo>
                  <a:pt x="220" y="846"/>
                  <a:pt x="221" y="845"/>
                  <a:pt x="221" y="843"/>
                </a:cubicBezTo>
                <a:cubicBezTo>
                  <a:pt x="222" y="841"/>
                  <a:pt x="222" y="839"/>
                  <a:pt x="222" y="839"/>
                </a:cubicBezTo>
                <a:cubicBezTo>
                  <a:pt x="222" y="838"/>
                  <a:pt x="222" y="838"/>
                  <a:pt x="223" y="838"/>
                </a:cubicBezTo>
                <a:cubicBezTo>
                  <a:pt x="224" y="838"/>
                  <a:pt x="224" y="837"/>
                  <a:pt x="226" y="836"/>
                </a:cubicBezTo>
                <a:cubicBezTo>
                  <a:pt x="228" y="834"/>
                  <a:pt x="229" y="833"/>
                  <a:pt x="230" y="831"/>
                </a:cubicBezTo>
                <a:cubicBezTo>
                  <a:pt x="230" y="830"/>
                  <a:pt x="230" y="829"/>
                  <a:pt x="230" y="828"/>
                </a:cubicBezTo>
                <a:cubicBezTo>
                  <a:pt x="230" y="827"/>
                  <a:pt x="230" y="825"/>
                  <a:pt x="230" y="824"/>
                </a:cubicBezTo>
                <a:cubicBezTo>
                  <a:pt x="230" y="823"/>
                  <a:pt x="230" y="816"/>
                  <a:pt x="230" y="814"/>
                </a:cubicBezTo>
                <a:cubicBezTo>
                  <a:pt x="230" y="813"/>
                  <a:pt x="229" y="812"/>
                  <a:pt x="228" y="812"/>
                </a:cubicBezTo>
                <a:cubicBezTo>
                  <a:pt x="228" y="812"/>
                  <a:pt x="228" y="811"/>
                  <a:pt x="228" y="810"/>
                </a:cubicBezTo>
                <a:cubicBezTo>
                  <a:pt x="229" y="809"/>
                  <a:pt x="229" y="810"/>
                  <a:pt x="230" y="810"/>
                </a:cubicBezTo>
                <a:cubicBezTo>
                  <a:pt x="231" y="809"/>
                  <a:pt x="232" y="809"/>
                  <a:pt x="232" y="809"/>
                </a:cubicBezTo>
                <a:cubicBezTo>
                  <a:pt x="233" y="808"/>
                  <a:pt x="233" y="808"/>
                  <a:pt x="233" y="807"/>
                </a:cubicBezTo>
                <a:cubicBezTo>
                  <a:pt x="232" y="806"/>
                  <a:pt x="232" y="805"/>
                  <a:pt x="232" y="803"/>
                </a:cubicBezTo>
                <a:cubicBezTo>
                  <a:pt x="232" y="801"/>
                  <a:pt x="232" y="798"/>
                  <a:pt x="232" y="797"/>
                </a:cubicBezTo>
                <a:cubicBezTo>
                  <a:pt x="232" y="796"/>
                  <a:pt x="231" y="793"/>
                  <a:pt x="231" y="792"/>
                </a:cubicBezTo>
                <a:cubicBezTo>
                  <a:pt x="231" y="791"/>
                  <a:pt x="231" y="791"/>
                  <a:pt x="230" y="790"/>
                </a:cubicBezTo>
                <a:cubicBezTo>
                  <a:pt x="230" y="790"/>
                  <a:pt x="230" y="790"/>
                  <a:pt x="230" y="788"/>
                </a:cubicBezTo>
                <a:cubicBezTo>
                  <a:pt x="230" y="787"/>
                  <a:pt x="229" y="783"/>
                  <a:pt x="229" y="781"/>
                </a:cubicBezTo>
                <a:cubicBezTo>
                  <a:pt x="228" y="778"/>
                  <a:pt x="225" y="769"/>
                  <a:pt x="225" y="767"/>
                </a:cubicBezTo>
                <a:cubicBezTo>
                  <a:pt x="224" y="765"/>
                  <a:pt x="223" y="762"/>
                  <a:pt x="223" y="760"/>
                </a:cubicBezTo>
                <a:cubicBezTo>
                  <a:pt x="223" y="758"/>
                  <a:pt x="222" y="751"/>
                  <a:pt x="221" y="748"/>
                </a:cubicBezTo>
                <a:cubicBezTo>
                  <a:pt x="220" y="746"/>
                  <a:pt x="220" y="744"/>
                  <a:pt x="220" y="741"/>
                </a:cubicBezTo>
                <a:cubicBezTo>
                  <a:pt x="220" y="737"/>
                  <a:pt x="220" y="728"/>
                  <a:pt x="220" y="723"/>
                </a:cubicBezTo>
                <a:cubicBezTo>
                  <a:pt x="220" y="719"/>
                  <a:pt x="220" y="711"/>
                  <a:pt x="220" y="708"/>
                </a:cubicBezTo>
                <a:cubicBezTo>
                  <a:pt x="219" y="706"/>
                  <a:pt x="219" y="702"/>
                  <a:pt x="220" y="700"/>
                </a:cubicBezTo>
                <a:cubicBezTo>
                  <a:pt x="220" y="697"/>
                  <a:pt x="220" y="694"/>
                  <a:pt x="221" y="692"/>
                </a:cubicBezTo>
                <a:cubicBezTo>
                  <a:pt x="221" y="689"/>
                  <a:pt x="221" y="682"/>
                  <a:pt x="221" y="680"/>
                </a:cubicBezTo>
                <a:cubicBezTo>
                  <a:pt x="221" y="679"/>
                  <a:pt x="220" y="676"/>
                  <a:pt x="220" y="675"/>
                </a:cubicBezTo>
                <a:cubicBezTo>
                  <a:pt x="219" y="674"/>
                  <a:pt x="219" y="669"/>
                  <a:pt x="219" y="664"/>
                </a:cubicBezTo>
                <a:cubicBezTo>
                  <a:pt x="219" y="659"/>
                  <a:pt x="219" y="652"/>
                  <a:pt x="218" y="648"/>
                </a:cubicBezTo>
                <a:cubicBezTo>
                  <a:pt x="218" y="645"/>
                  <a:pt x="217" y="635"/>
                  <a:pt x="216" y="633"/>
                </a:cubicBezTo>
                <a:cubicBezTo>
                  <a:pt x="215" y="629"/>
                  <a:pt x="214" y="619"/>
                  <a:pt x="213" y="616"/>
                </a:cubicBezTo>
                <a:cubicBezTo>
                  <a:pt x="213" y="612"/>
                  <a:pt x="211" y="598"/>
                  <a:pt x="210" y="593"/>
                </a:cubicBezTo>
                <a:cubicBezTo>
                  <a:pt x="210" y="589"/>
                  <a:pt x="208" y="573"/>
                  <a:pt x="208" y="570"/>
                </a:cubicBezTo>
                <a:cubicBezTo>
                  <a:pt x="208" y="567"/>
                  <a:pt x="207" y="549"/>
                  <a:pt x="207" y="544"/>
                </a:cubicBezTo>
                <a:cubicBezTo>
                  <a:pt x="206" y="539"/>
                  <a:pt x="206" y="522"/>
                  <a:pt x="206" y="519"/>
                </a:cubicBezTo>
                <a:cubicBezTo>
                  <a:pt x="205" y="516"/>
                  <a:pt x="205" y="504"/>
                  <a:pt x="205" y="500"/>
                </a:cubicBezTo>
                <a:cubicBezTo>
                  <a:pt x="205" y="496"/>
                  <a:pt x="205" y="488"/>
                  <a:pt x="205" y="486"/>
                </a:cubicBezTo>
                <a:cubicBezTo>
                  <a:pt x="205" y="484"/>
                  <a:pt x="205" y="476"/>
                  <a:pt x="205" y="474"/>
                </a:cubicBezTo>
                <a:cubicBezTo>
                  <a:pt x="205" y="472"/>
                  <a:pt x="204" y="462"/>
                  <a:pt x="204" y="460"/>
                </a:cubicBezTo>
                <a:cubicBezTo>
                  <a:pt x="204" y="457"/>
                  <a:pt x="203" y="447"/>
                  <a:pt x="203" y="445"/>
                </a:cubicBezTo>
                <a:cubicBezTo>
                  <a:pt x="203" y="443"/>
                  <a:pt x="202" y="433"/>
                  <a:pt x="202" y="431"/>
                </a:cubicBezTo>
                <a:cubicBezTo>
                  <a:pt x="202" y="430"/>
                  <a:pt x="202" y="426"/>
                  <a:pt x="201" y="425"/>
                </a:cubicBezTo>
                <a:cubicBezTo>
                  <a:pt x="201" y="423"/>
                  <a:pt x="200" y="419"/>
                  <a:pt x="200" y="419"/>
                </a:cubicBezTo>
                <a:cubicBezTo>
                  <a:pt x="200" y="418"/>
                  <a:pt x="201" y="415"/>
                  <a:pt x="202" y="415"/>
                </a:cubicBezTo>
                <a:cubicBezTo>
                  <a:pt x="202" y="414"/>
                  <a:pt x="202" y="414"/>
                  <a:pt x="203" y="414"/>
                </a:cubicBezTo>
                <a:cubicBezTo>
                  <a:pt x="204" y="414"/>
                  <a:pt x="204" y="414"/>
                  <a:pt x="205" y="413"/>
                </a:cubicBezTo>
                <a:cubicBezTo>
                  <a:pt x="206" y="412"/>
                  <a:pt x="207" y="410"/>
                  <a:pt x="208" y="409"/>
                </a:cubicBezTo>
                <a:cubicBezTo>
                  <a:pt x="209" y="407"/>
                  <a:pt x="209" y="407"/>
                  <a:pt x="209" y="407"/>
                </a:cubicBezTo>
                <a:cubicBezTo>
                  <a:pt x="210" y="406"/>
                  <a:pt x="212" y="404"/>
                  <a:pt x="214" y="403"/>
                </a:cubicBezTo>
                <a:cubicBezTo>
                  <a:pt x="216" y="401"/>
                  <a:pt x="217" y="400"/>
                  <a:pt x="218" y="397"/>
                </a:cubicBezTo>
                <a:cubicBezTo>
                  <a:pt x="219" y="395"/>
                  <a:pt x="219" y="395"/>
                  <a:pt x="221" y="394"/>
                </a:cubicBezTo>
                <a:cubicBezTo>
                  <a:pt x="222" y="393"/>
                  <a:pt x="224" y="391"/>
                  <a:pt x="225" y="390"/>
                </a:cubicBezTo>
                <a:cubicBezTo>
                  <a:pt x="227" y="389"/>
                  <a:pt x="228" y="387"/>
                  <a:pt x="228" y="387"/>
                </a:cubicBezTo>
                <a:cubicBezTo>
                  <a:pt x="228" y="387"/>
                  <a:pt x="228" y="387"/>
                  <a:pt x="228" y="387"/>
                </a:cubicBezTo>
                <a:cubicBezTo>
                  <a:pt x="229" y="386"/>
                  <a:pt x="230" y="383"/>
                  <a:pt x="230" y="382"/>
                </a:cubicBezTo>
                <a:cubicBezTo>
                  <a:pt x="231" y="381"/>
                  <a:pt x="230" y="380"/>
                  <a:pt x="231" y="379"/>
                </a:cubicBezTo>
                <a:cubicBezTo>
                  <a:pt x="232" y="378"/>
                  <a:pt x="233" y="376"/>
                  <a:pt x="233" y="375"/>
                </a:cubicBezTo>
                <a:cubicBezTo>
                  <a:pt x="234" y="374"/>
                  <a:pt x="233" y="374"/>
                  <a:pt x="232" y="375"/>
                </a:cubicBezTo>
                <a:cubicBezTo>
                  <a:pt x="232" y="375"/>
                  <a:pt x="232" y="375"/>
                  <a:pt x="232" y="375"/>
                </a:cubicBezTo>
                <a:cubicBezTo>
                  <a:pt x="232" y="374"/>
                  <a:pt x="232" y="374"/>
                  <a:pt x="232" y="373"/>
                </a:cubicBezTo>
                <a:cubicBezTo>
                  <a:pt x="233" y="372"/>
                  <a:pt x="233" y="368"/>
                  <a:pt x="233" y="367"/>
                </a:cubicBezTo>
                <a:cubicBezTo>
                  <a:pt x="233" y="367"/>
                  <a:pt x="234" y="364"/>
                  <a:pt x="235" y="362"/>
                </a:cubicBezTo>
                <a:cubicBezTo>
                  <a:pt x="236" y="361"/>
                  <a:pt x="236" y="359"/>
                  <a:pt x="237" y="357"/>
                </a:cubicBezTo>
                <a:cubicBezTo>
                  <a:pt x="239" y="352"/>
                  <a:pt x="239" y="349"/>
                  <a:pt x="240" y="347"/>
                </a:cubicBezTo>
                <a:cubicBezTo>
                  <a:pt x="240" y="344"/>
                  <a:pt x="239" y="340"/>
                  <a:pt x="239" y="337"/>
                </a:cubicBezTo>
                <a:cubicBezTo>
                  <a:pt x="238" y="333"/>
                  <a:pt x="240" y="330"/>
                  <a:pt x="241" y="328"/>
                </a:cubicBezTo>
                <a:cubicBezTo>
                  <a:pt x="244" y="325"/>
                  <a:pt x="245" y="323"/>
                  <a:pt x="246" y="320"/>
                </a:cubicBezTo>
                <a:cubicBezTo>
                  <a:pt x="248" y="317"/>
                  <a:pt x="249" y="314"/>
                  <a:pt x="250" y="312"/>
                </a:cubicBezTo>
                <a:cubicBezTo>
                  <a:pt x="250" y="310"/>
                  <a:pt x="251" y="307"/>
                  <a:pt x="252" y="303"/>
                </a:cubicBezTo>
                <a:cubicBezTo>
                  <a:pt x="254" y="298"/>
                  <a:pt x="256" y="289"/>
                  <a:pt x="257" y="285"/>
                </a:cubicBezTo>
                <a:cubicBezTo>
                  <a:pt x="258" y="281"/>
                  <a:pt x="258" y="278"/>
                  <a:pt x="258" y="276"/>
                </a:cubicBezTo>
                <a:close/>
                <a:moveTo>
                  <a:pt x="151" y="706"/>
                </a:moveTo>
                <a:cubicBezTo>
                  <a:pt x="150" y="705"/>
                  <a:pt x="150" y="704"/>
                  <a:pt x="150" y="703"/>
                </a:cubicBezTo>
                <a:cubicBezTo>
                  <a:pt x="150" y="702"/>
                  <a:pt x="150" y="699"/>
                  <a:pt x="150" y="695"/>
                </a:cubicBezTo>
                <a:cubicBezTo>
                  <a:pt x="150" y="692"/>
                  <a:pt x="150" y="682"/>
                  <a:pt x="150" y="679"/>
                </a:cubicBezTo>
                <a:cubicBezTo>
                  <a:pt x="150" y="677"/>
                  <a:pt x="150" y="667"/>
                  <a:pt x="150" y="663"/>
                </a:cubicBezTo>
                <a:cubicBezTo>
                  <a:pt x="150" y="658"/>
                  <a:pt x="148" y="646"/>
                  <a:pt x="148" y="643"/>
                </a:cubicBezTo>
                <a:cubicBezTo>
                  <a:pt x="147" y="641"/>
                  <a:pt x="147" y="632"/>
                  <a:pt x="146" y="630"/>
                </a:cubicBezTo>
                <a:cubicBezTo>
                  <a:pt x="146" y="628"/>
                  <a:pt x="145" y="623"/>
                  <a:pt x="144" y="622"/>
                </a:cubicBezTo>
                <a:cubicBezTo>
                  <a:pt x="144" y="620"/>
                  <a:pt x="142" y="610"/>
                  <a:pt x="141" y="608"/>
                </a:cubicBezTo>
                <a:cubicBezTo>
                  <a:pt x="141" y="607"/>
                  <a:pt x="140" y="606"/>
                  <a:pt x="140" y="605"/>
                </a:cubicBezTo>
                <a:cubicBezTo>
                  <a:pt x="141" y="604"/>
                  <a:pt x="141" y="602"/>
                  <a:pt x="141" y="600"/>
                </a:cubicBezTo>
                <a:cubicBezTo>
                  <a:pt x="141" y="597"/>
                  <a:pt x="141" y="588"/>
                  <a:pt x="141" y="587"/>
                </a:cubicBezTo>
                <a:cubicBezTo>
                  <a:pt x="142" y="586"/>
                  <a:pt x="142" y="587"/>
                  <a:pt x="142" y="587"/>
                </a:cubicBezTo>
                <a:cubicBezTo>
                  <a:pt x="143" y="588"/>
                  <a:pt x="143" y="589"/>
                  <a:pt x="144" y="592"/>
                </a:cubicBezTo>
                <a:cubicBezTo>
                  <a:pt x="145" y="595"/>
                  <a:pt x="145" y="595"/>
                  <a:pt x="145" y="596"/>
                </a:cubicBezTo>
                <a:cubicBezTo>
                  <a:pt x="145" y="596"/>
                  <a:pt x="145" y="597"/>
                  <a:pt x="145" y="598"/>
                </a:cubicBezTo>
                <a:cubicBezTo>
                  <a:pt x="145" y="598"/>
                  <a:pt x="146" y="601"/>
                  <a:pt x="146" y="604"/>
                </a:cubicBezTo>
                <a:cubicBezTo>
                  <a:pt x="146" y="606"/>
                  <a:pt x="148" y="611"/>
                  <a:pt x="149" y="615"/>
                </a:cubicBezTo>
                <a:cubicBezTo>
                  <a:pt x="150" y="618"/>
                  <a:pt x="150" y="619"/>
                  <a:pt x="150" y="621"/>
                </a:cubicBezTo>
                <a:cubicBezTo>
                  <a:pt x="150" y="623"/>
                  <a:pt x="150" y="629"/>
                  <a:pt x="150" y="634"/>
                </a:cubicBezTo>
                <a:cubicBezTo>
                  <a:pt x="150" y="638"/>
                  <a:pt x="151" y="644"/>
                  <a:pt x="152" y="647"/>
                </a:cubicBezTo>
                <a:cubicBezTo>
                  <a:pt x="153" y="650"/>
                  <a:pt x="155" y="659"/>
                  <a:pt x="155" y="661"/>
                </a:cubicBezTo>
                <a:cubicBezTo>
                  <a:pt x="156" y="663"/>
                  <a:pt x="156" y="664"/>
                  <a:pt x="156" y="666"/>
                </a:cubicBezTo>
                <a:cubicBezTo>
                  <a:pt x="156" y="668"/>
                  <a:pt x="157" y="677"/>
                  <a:pt x="157" y="681"/>
                </a:cubicBezTo>
                <a:cubicBezTo>
                  <a:pt x="157" y="685"/>
                  <a:pt x="158" y="699"/>
                  <a:pt x="158" y="701"/>
                </a:cubicBezTo>
                <a:cubicBezTo>
                  <a:pt x="158" y="702"/>
                  <a:pt x="159" y="711"/>
                  <a:pt x="159" y="713"/>
                </a:cubicBezTo>
                <a:cubicBezTo>
                  <a:pt x="159" y="715"/>
                  <a:pt x="159" y="721"/>
                  <a:pt x="159" y="722"/>
                </a:cubicBezTo>
                <a:cubicBezTo>
                  <a:pt x="159" y="723"/>
                  <a:pt x="159" y="723"/>
                  <a:pt x="159" y="722"/>
                </a:cubicBezTo>
                <a:cubicBezTo>
                  <a:pt x="159" y="722"/>
                  <a:pt x="158" y="720"/>
                  <a:pt x="157" y="719"/>
                </a:cubicBezTo>
                <a:cubicBezTo>
                  <a:pt x="157" y="718"/>
                  <a:pt x="156" y="716"/>
                  <a:pt x="156" y="715"/>
                </a:cubicBezTo>
                <a:cubicBezTo>
                  <a:pt x="155" y="715"/>
                  <a:pt x="151" y="707"/>
                  <a:pt x="151" y="706"/>
                </a:cubicBezTo>
                <a:close/>
                <a:moveTo>
                  <a:pt x="159" y="746"/>
                </a:moveTo>
                <a:cubicBezTo>
                  <a:pt x="159" y="746"/>
                  <a:pt x="157" y="745"/>
                  <a:pt x="157" y="744"/>
                </a:cubicBezTo>
                <a:cubicBezTo>
                  <a:pt x="156" y="744"/>
                  <a:pt x="156" y="743"/>
                  <a:pt x="156" y="742"/>
                </a:cubicBezTo>
                <a:cubicBezTo>
                  <a:pt x="156" y="741"/>
                  <a:pt x="157" y="741"/>
                  <a:pt x="157" y="740"/>
                </a:cubicBezTo>
                <a:cubicBezTo>
                  <a:pt x="158" y="739"/>
                  <a:pt x="158" y="737"/>
                  <a:pt x="159" y="736"/>
                </a:cubicBezTo>
                <a:cubicBezTo>
                  <a:pt x="159" y="734"/>
                  <a:pt x="159" y="734"/>
                  <a:pt x="159" y="735"/>
                </a:cubicBezTo>
                <a:cubicBezTo>
                  <a:pt x="159" y="737"/>
                  <a:pt x="160" y="741"/>
                  <a:pt x="160" y="742"/>
                </a:cubicBezTo>
                <a:cubicBezTo>
                  <a:pt x="160" y="743"/>
                  <a:pt x="160" y="745"/>
                  <a:pt x="160" y="746"/>
                </a:cubicBezTo>
                <a:cubicBezTo>
                  <a:pt x="160" y="747"/>
                  <a:pt x="160" y="747"/>
                  <a:pt x="159" y="746"/>
                </a:cubicBezTo>
                <a:close/>
                <a:moveTo>
                  <a:pt x="172" y="788"/>
                </a:moveTo>
                <a:cubicBezTo>
                  <a:pt x="172" y="788"/>
                  <a:pt x="172" y="789"/>
                  <a:pt x="172" y="790"/>
                </a:cubicBezTo>
                <a:cubicBezTo>
                  <a:pt x="172" y="791"/>
                  <a:pt x="171" y="796"/>
                  <a:pt x="171" y="798"/>
                </a:cubicBezTo>
                <a:cubicBezTo>
                  <a:pt x="170" y="801"/>
                  <a:pt x="170" y="799"/>
                  <a:pt x="170" y="800"/>
                </a:cubicBezTo>
                <a:cubicBezTo>
                  <a:pt x="170" y="800"/>
                  <a:pt x="170" y="800"/>
                  <a:pt x="170" y="798"/>
                </a:cubicBezTo>
                <a:cubicBezTo>
                  <a:pt x="169" y="795"/>
                  <a:pt x="169" y="791"/>
                  <a:pt x="169" y="790"/>
                </a:cubicBezTo>
                <a:cubicBezTo>
                  <a:pt x="169" y="788"/>
                  <a:pt x="168" y="788"/>
                  <a:pt x="168" y="788"/>
                </a:cubicBezTo>
                <a:cubicBezTo>
                  <a:pt x="167" y="788"/>
                  <a:pt x="167" y="787"/>
                  <a:pt x="167" y="787"/>
                </a:cubicBezTo>
                <a:cubicBezTo>
                  <a:pt x="167" y="787"/>
                  <a:pt x="166" y="787"/>
                  <a:pt x="166" y="787"/>
                </a:cubicBezTo>
                <a:cubicBezTo>
                  <a:pt x="166" y="787"/>
                  <a:pt x="166" y="785"/>
                  <a:pt x="167" y="784"/>
                </a:cubicBezTo>
                <a:cubicBezTo>
                  <a:pt x="167" y="783"/>
                  <a:pt x="167" y="783"/>
                  <a:pt x="167" y="783"/>
                </a:cubicBezTo>
                <a:cubicBezTo>
                  <a:pt x="168" y="783"/>
                  <a:pt x="168" y="783"/>
                  <a:pt x="168" y="783"/>
                </a:cubicBezTo>
                <a:cubicBezTo>
                  <a:pt x="169" y="783"/>
                  <a:pt x="168" y="782"/>
                  <a:pt x="169" y="783"/>
                </a:cubicBezTo>
                <a:cubicBezTo>
                  <a:pt x="170" y="784"/>
                  <a:pt x="171" y="786"/>
                  <a:pt x="172" y="787"/>
                </a:cubicBezTo>
                <a:cubicBezTo>
                  <a:pt x="173" y="787"/>
                  <a:pt x="173" y="788"/>
                  <a:pt x="172" y="788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Franklin Gothic Medium Cond" pitchFamily="34" charset="0"/>
              </a:rPr>
              <a:t>What </a:t>
            </a:r>
            <a:r>
              <a:rPr lang="en-US" sz="4000" dirty="0">
                <a:latin typeface="Franklin Gothic Medium Cond" pitchFamily="34" charset="0"/>
              </a:rPr>
              <a:t>W</a:t>
            </a:r>
            <a:r>
              <a:rPr lang="en-US" sz="4000" dirty="0" smtClean="0">
                <a:latin typeface="Franklin Gothic Medium Cond" pitchFamily="34" charset="0"/>
              </a:rPr>
              <a:t>as Delivered</a:t>
            </a:r>
            <a:endParaRPr lang="en-US" sz="4000" dirty="0">
              <a:latin typeface="Franklin Gothic Medium Cond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47184" y="2506016"/>
            <a:ext cx="413656" cy="17362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548976" y="2871152"/>
            <a:ext cx="413656" cy="17362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548976" y="3222599"/>
            <a:ext cx="413656" cy="17362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548976" y="3597852"/>
            <a:ext cx="413656" cy="17362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072422" y="3978381"/>
            <a:ext cx="413656" cy="17362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876670" y="1758886"/>
            <a:ext cx="413656" cy="17362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95474" y="5267495"/>
            <a:ext cx="756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Reliable sources of water for farming help communities to feed themselves. In the jargon, they “facilitate food security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8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AUDIO_BITRATE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5851</TotalTime>
  <Words>933</Words>
  <Application>Microsoft Office PowerPoint</Application>
  <PresentationFormat>On-screen Show (4:3)</PresentationFormat>
  <Paragraphs>191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Franklin Gothic Medium Cond</vt:lpstr>
      <vt:lpstr>Georgia</vt:lpstr>
      <vt:lpstr>Helvetica Neue</vt:lpstr>
      <vt:lpstr>Mangal</vt:lpstr>
      <vt:lpstr>Times New Roman</vt:lpstr>
      <vt:lpstr>Yu Mincho</vt:lpstr>
      <vt:lpstr>Office Theme</vt:lpstr>
      <vt:lpstr>Pump it Up: Predicting The Operating Condition of Tanzanian Wells</vt:lpstr>
      <vt:lpstr>PowerPoint Presentation</vt:lpstr>
      <vt:lpstr>Pump it Up: Predicting The Operating Condition of Tanzanian Wells</vt:lpstr>
      <vt:lpstr>Goal – Predicting Water Well Status</vt:lpstr>
      <vt:lpstr>PowerPoint Presentation</vt:lpstr>
      <vt:lpstr>PowerPoint Presentation</vt:lpstr>
      <vt:lpstr>PowerPoint Presentation</vt:lpstr>
      <vt:lpstr>PowerPoint Presentation</vt:lpstr>
      <vt:lpstr>What Was Delivered</vt:lpstr>
      <vt:lpstr>Engagement Team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Fuentes</dc:creator>
  <cp:lastModifiedBy>Suzy Poole</cp:lastModifiedBy>
  <cp:revision>24</cp:revision>
  <dcterms:created xsi:type="dcterms:W3CDTF">2016-10-09T14:38:55Z</dcterms:created>
  <dcterms:modified xsi:type="dcterms:W3CDTF">2016-11-25T17:36:54Z</dcterms:modified>
</cp:coreProperties>
</file>