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4"/>
  </p:notesMasterIdLst>
  <p:sldIdLst>
    <p:sldId id="262" r:id="rId5"/>
    <p:sldId id="273" r:id="rId6"/>
    <p:sldId id="263" r:id="rId7"/>
    <p:sldId id="270" r:id="rId8"/>
    <p:sldId id="267" r:id="rId9"/>
    <p:sldId id="266" r:id="rId10"/>
    <p:sldId id="268" r:id="rId11"/>
    <p:sldId id="269" r:id="rId12"/>
    <p:sldId id="272" r:id="rId13"/>
    <p:sldId id="274" r:id="rId14"/>
    <p:sldId id="275" r:id="rId15"/>
    <p:sldId id="276" r:id="rId16"/>
    <p:sldId id="277" r:id="rId17"/>
    <p:sldId id="278" r:id="rId18"/>
    <p:sldId id="283" r:id="rId19"/>
    <p:sldId id="280" r:id="rId20"/>
    <p:sldId id="282" r:id="rId21"/>
    <p:sldId id="281" r:id="rId22"/>
    <p:sldId id="284" r:id="rId23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1726"/>
    <a:srgbClr val="59061D"/>
    <a:srgbClr val="A70E1D"/>
    <a:srgbClr val="E3C7C2"/>
    <a:srgbClr val="FBF2EA"/>
    <a:srgbClr val="E2E5E7"/>
    <a:srgbClr val="FFFF00"/>
    <a:srgbClr val="F07B0A"/>
    <a:srgbClr val="390B14"/>
    <a:srgbClr val="576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9" autoAdjust="0"/>
    <p:restoredTop sz="71918" autoAdjust="0"/>
  </p:normalViewPr>
  <p:slideViewPr>
    <p:cSldViewPr snapToGrid="0">
      <p:cViewPr varScale="1">
        <p:scale>
          <a:sx n="44" d="100"/>
          <a:sy n="44" d="100"/>
        </p:scale>
        <p:origin x="208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Gap Between Actual and Target Omni-channel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Sheet1!$F$7:$F$8</c:f>
              <c:strCache>
                <c:ptCount val="2"/>
                <c:pt idx="0">
                  <c:v>actual</c:v>
                </c:pt>
                <c:pt idx="1">
                  <c:v>target</c:v>
                </c:pt>
              </c:strCache>
            </c:strRef>
          </c:cat>
          <c:val>
            <c:numRef>
              <c:f>Sheet1!$G$7:$G$8</c:f>
              <c:numCache>
                <c:formatCode>General</c:formatCode>
                <c:ptCount val="2"/>
                <c:pt idx="0">
                  <c:v>52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C-114C-899C-241ED439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118783"/>
        <c:axId val="1503120511"/>
      </c:barChart>
      <c:catAx>
        <c:axId val="150311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20511"/>
        <c:crosses val="autoZero"/>
        <c:auto val="1"/>
        <c:lblAlgn val="ctr"/>
        <c:lblOffset val="100"/>
        <c:noMultiLvlLbl val="0"/>
      </c:catAx>
      <c:valAx>
        <c:axId val="150312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1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" pitchFamily="2" charset="-79"/>
              </a:defRPr>
            </a:lvl1pPr>
          </a:lstStyle>
          <a:p>
            <a:fld id="{ED7F77EB-3C5C-4EF2-8437-F69B08DD1AFB}" type="datetimeFigureOut">
              <a:rPr lang="en-US" smtClean="0"/>
              <a:pPr/>
              <a:t>10/19/25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" pitchFamily="2" charset="-79"/>
              </a:defRPr>
            </a:lvl1pPr>
          </a:lstStyle>
          <a:p>
            <a:fld id="{6A83AF90-C59E-43F8-AAE7-68812F8763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This is here just to set the stage and provide some background to the class.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MP3 audio format was standardized in </a:t>
            </a:r>
            <a:r>
              <a:rPr lang="en-US" b="1" dirty="0"/>
              <a:t>1993</a:t>
            </a:r>
            <a:r>
              <a:rPr lang="en-US" dirty="0"/>
              <a:t>, but most listeners still used CDs.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By </a:t>
            </a:r>
            <a:r>
              <a:rPr lang="en-US" b="1" dirty="0"/>
              <a:t>1997–1998</a:t>
            </a:r>
            <a:r>
              <a:rPr lang="en-US" dirty="0"/>
              <a:t>, a few artists and labels began posting MP3s online, but bandwidth limits kept audiences small.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real disruption began in </a:t>
            </a:r>
            <a:r>
              <a:rPr lang="en-US" b="1" dirty="0"/>
              <a:t>June 1999</a:t>
            </a:r>
            <a:r>
              <a:rPr lang="en-US" dirty="0"/>
              <a:t> with the launch of </a:t>
            </a:r>
            <a:r>
              <a:rPr lang="en-US" b="1" dirty="0"/>
              <a:t>Napster</a:t>
            </a:r>
            <a:r>
              <a:rPr lang="en-US" dirty="0"/>
              <a:t>, a peer-to-peer (P2P) file-sharing service that let millions of users trade MP3s freely.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Within a year, tens of millions of songs were being shared, and </a:t>
            </a:r>
            <a:r>
              <a:rPr lang="en-US" b="1" dirty="0"/>
              <a:t>CD sales peaked in 2000</a:t>
            </a:r>
            <a:r>
              <a:rPr lang="en-US" dirty="0"/>
              <a:t> before beginning a sharp decline.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Apple’s iTunes Store</a:t>
            </a:r>
            <a:r>
              <a:rPr lang="en-US" dirty="0"/>
              <a:t> launched in </a:t>
            </a:r>
            <a:r>
              <a:rPr lang="en-US" b="1" dirty="0"/>
              <a:t>April 2003</a:t>
            </a:r>
            <a:r>
              <a:rPr lang="en-US" dirty="0"/>
              <a:t>, offering legal downloads for $0.99 per song.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pretend we are Sony in 2001 and panicking over the drop in CD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36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example where S, C and Q are on separate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8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Situation: The organization is currently carrying out several projects to increase flat in-store sales and reverse declining digital sales.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Complication: Limited visibility into how channels impacts sales and customer experiences has masked a gap between the number of customers that are omni-channel (52%) and the target (75%)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class, we are just talking about one sub-question.  Which channels act as ‘dead ends’ and which are bridges to other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and the next 2 are here to provide background to students.  They would not be part of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to explain how we organized the results of our queries to answer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">
    <p:bg>
      <p:bgPr>
        <a:solidFill>
          <a:srgbClr val="390B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476" y="5851524"/>
            <a:ext cx="15881624" cy="2012952"/>
          </a:xfrm>
        </p:spPr>
        <p:txBody>
          <a:bodyPr anchor="b">
            <a:no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479" y="8048627"/>
            <a:ext cx="15881622" cy="1339850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40084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E80CFE-2FDF-C24E-128A-9BBBA519F910}"/>
              </a:ext>
            </a:extLst>
          </p:cNvPr>
          <p:cNvSpPr/>
          <p:nvPr userDrawn="1"/>
        </p:nvSpPr>
        <p:spPr>
          <a:xfrm>
            <a:off x="1" y="0"/>
            <a:ext cx="24377650" cy="1989900"/>
          </a:xfrm>
          <a:prstGeom prst="rect">
            <a:avLst/>
          </a:prstGeom>
          <a:solidFill>
            <a:srgbClr val="5C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>
              <a:solidFill>
                <a:schemeClr val="bg1">
                  <a:lumMod val="8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74128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4" y="2299272"/>
            <a:ext cx="11787808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3" y="3631343"/>
            <a:ext cx="13636486" cy="23431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8BBB64-AF24-5815-BAB9-EEF29682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Copyright © 2025 Ascendient, LLC.</a:t>
            </a:r>
          </a:p>
        </p:txBody>
      </p:sp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28036B6-B33C-4D5F-9300-57F5CF5A9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E80CFE-2FDF-C24E-128A-9BBBA519F910}"/>
              </a:ext>
            </a:extLst>
          </p:cNvPr>
          <p:cNvSpPr/>
          <p:nvPr userDrawn="1"/>
        </p:nvSpPr>
        <p:spPr>
          <a:xfrm>
            <a:off x="1" y="0"/>
            <a:ext cx="24377650" cy="1989900"/>
          </a:xfrm>
          <a:prstGeom prst="rect">
            <a:avLst/>
          </a:prstGeom>
          <a:solidFill>
            <a:srgbClr val="5C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>
              <a:solidFill>
                <a:schemeClr val="bg1">
                  <a:lumMod val="8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581703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4" y="2299272"/>
            <a:ext cx="11787808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3" y="3631343"/>
            <a:ext cx="13636486" cy="23431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8BBB64-AF24-5815-BAB9-EEF29682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Copyright © 2025 Ascendient, LLC.</a:t>
            </a:r>
          </a:p>
        </p:txBody>
      </p:sp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28036B6-B33C-4D5F-9300-57F5CF5A9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65415-43BF-6E5E-2A1E-04907A31F578}"/>
              </a:ext>
            </a:extLst>
          </p:cNvPr>
          <p:cNvSpPr/>
          <p:nvPr userDrawn="1"/>
        </p:nvSpPr>
        <p:spPr>
          <a:xfrm>
            <a:off x="0" y="0"/>
            <a:ext cx="10972800" cy="13716000"/>
          </a:xfrm>
          <a:prstGeom prst="rect">
            <a:avLst/>
          </a:prstGeom>
          <a:solidFill>
            <a:srgbClr val="5C1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 b="0" i="0">
              <a:solidFill>
                <a:schemeClr val="bg1"/>
              </a:solidFill>
              <a:latin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1" y="4660858"/>
            <a:ext cx="8227458" cy="2940092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1972929" y="3128065"/>
            <a:ext cx="11572874" cy="730250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972929" y="4290995"/>
            <a:ext cx="11572874" cy="533878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90B1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EEF16A0-3037-F1C5-EFC7-30063E345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287209BB-432B-E3EE-9491-29F27A66F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BAE5-EDF7-85A5-90A0-27C5F656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Copyright © 2025 Ascendient, LLC.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031C7F-F9E8-55FB-9D77-A26C2D54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581703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A62FBE76-F923-EAB8-29EE-FB6350446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3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1" y="854076"/>
            <a:ext cx="22247226" cy="1584324"/>
          </a:xfrm>
          <a:prstGeom prst="rect">
            <a:avLst/>
          </a:prstGeom>
        </p:spPr>
        <p:txBody>
          <a:bodyPr lIns="0" anchor="b"/>
          <a:lstStyle>
            <a:lvl1pPr>
              <a:defRPr sz="7198"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219200" y="2977388"/>
            <a:ext cx="14716312" cy="499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 sz="48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730253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22391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rgbClr val="390B14"/>
          </a:solidFill>
          <a:latin typeface="Rubik" pitchFamily="2" charset="-79"/>
          <a:ea typeface="+mj-ea"/>
          <a:cs typeface="Rubik" pitchFamily="2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rgbClr val="390B14"/>
          </a:solidFill>
          <a:latin typeface="Rubik" pitchFamily="2" charset="-79"/>
          <a:ea typeface="Tahoma" panose="020B0604030504040204" pitchFamily="34" charset="0"/>
          <a:cs typeface="Rubik" pitchFamily="2" charset="-79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401A-BC38-EF1A-BA68-66618CBFD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B64A-62FC-2BE2-60AA-8CDE14B55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Storytelling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353B-A1AD-5B88-3A88-BC14BD82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77057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98CC-AE13-07A5-BEB7-4972A51F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6FC5-4551-3739-C09C-5CC5D49B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660858"/>
            <a:ext cx="9230945" cy="2940092"/>
          </a:xfrm>
        </p:spPr>
        <p:txBody>
          <a:bodyPr/>
          <a:lstStyle/>
          <a:p>
            <a:r>
              <a:rPr lang="en-US" dirty="0"/>
              <a:t>Our Omni-channel Diagnosis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9F72-E6DC-66A5-2372-0973289C7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89861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50DB-8CE9-7534-4798-8DB34C19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23% gap between the number of omni-channel customers and our 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A0617-D046-4ACA-E994-F41A829CA14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organization is currently carrying out several projects to increase flat in-store sales and reverse declining digital sales.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Limited visibility into how channels impacts sales and customer experiences has masked a gap between the number of customers that are omni-channel (52%) and the target (75%)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7B07-974C-AF1F-0E5D-25AE8D8FD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21BA08-50C8-840F-F9F9-D23A44632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284311"/>
              </p:ext>
            </p:extLst>
          </p:nvPr>
        </p:nvGraphicFramePr>
        <p:xfrm>
          <a:off x="16882946" y="3123184"/>
          <a:ext cx="6902242" cy="8674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24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EDA-D547-DF6F-B6DF-D22C138B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are the root causes?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3EC4-5A76-5566-5F0B-7B595622318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2" y="2416629"/>
            <a:ext cx="11787808" cy="1975121"/>
          </a:xfrm>
        </p:spPr>
        <p:txBody>
          <a:bodyPr/>
          <a:lstStyle/>
          <a:p>
            <a:r>
              <a:rPr lang="en-US" dirty="0"/>
              <a:t>There are several places to look.</a:t>
            </a:r>
          </a:p>
          <a:p>
            <a:r>
              <a:rPr lang="en-US" dirty="0"/>
              <a:t>People, product, process, price, place, promotion,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E613-DA3D-8808-D127-E797B188D0B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5764942"/>
            <a:ext cx="11274423" cy="4750657"/>
          </a:xfrm>
        </p:spPr>
        <p:txBody>
          <a:bodyPr/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Fragmented customer experience across channels 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Limited mobile app adoption and engagement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Insufficient staff training and in-store technology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Weak incentive structure for cross-channel behavior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Poor data integration and personalization gaps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4094-C95A-F65D-B4F2-A3CEE6AEF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DF04658-AE92-ADA0-5854-525D87EE006E}"/>
              </a:ext>
            </a:extLst>
          </p:cNvPr>
          <p:cNvSpPr txBox="1">
            <a:spLocks/>
          </p:cNvSpPr>
          <p:nvPr/>
        </p:nvSpPr>
        <p:spPr>
          <a:xfrm>
            <a:off x="13498286" y="5764941"/>
            <a:ext cx="9964962" cy="4750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1400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channels </a:t>
            </a:r>
            <a:r>
              <a:rPr lang="en-US" sz="3600" dirty="0"/>
              <a:t>act as ’dead ends’ rather than bridges to other channels?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1B033F-14DF-1407-26B6-321309208D10}"/>
              </a:ext>
            </a:extLst>
          </p:cNvPr>
          <p:cNvCxnSpPr/>
          <p:nvPr/>
        </p:nvCxnSpPr>
        <p:spPr>
          <a:xfrm>
            <a:off x="12188825" y="6030686"/>
            <a:ext cx="1048204" cy="0"/>
          </a:xfrm>
          <a:prstGeom prst="straightConnector1">
            <a:avLst/>
          </a:prstGeom>
          <a:ln w="5715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7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2AB-8DC8-DD66-826D-CF8C18C9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the work we did to presenting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EDE5-6E85-F065-A5F7-81185F8779E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30276" y="2647407"/>
            <a:ext cx="22517098" cy="823912"/>
          </a:xfrm>
        </p:spPr>
        <p:txBody>
          <a:bodyPr/>
          <a:lstStyle/>
          <a:p>
            <a:r>
              <a:rPr lang="en-US" dirty="0"/>
              <a:t>This slide is not part of the presentation.  It is here to show you how we were thinking about getting the data we 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50EE-2512-8558-0B90-95261D12F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C973B-D0DB-62ED-BE79-579401A2BA24}"/>
              </a:ext>
            </a:extLst>
          </p:cNvPr>
          <p:cNvSpPr/>
          <p:nvPr/>
        </p:nvSpPr>
        <p:spPr>
          <a:xfrm>
            <a:off x="3022225" y="5174841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level of 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26320-FBE9-097D-1E5E-B0DDBFFBA1B4}"/>
              </a:ext>
            </a:extLst>
          </p:cNvPr>
          <p:cNvSpPr/>
          <p:nvPr/>
        </p:nvSpPr>
        <p:spPr>
          <a:xfrm>
            <a:off x="7746071" y="5174841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appearance in omni-channel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14EB9D-16DE-0A83-E73F-E72ECC09EAFF}"/>
              </a:ext>
            </a:extLst>
          </p:cNvPr>
          <p:cNvSpPr/>
          <p:nvPr/>
        </p:nvSpPr>
        <p:spPr>
          <a:xfrm>
            <a:off x="12469917" y="5174841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underutilization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E391D-B46E-CE47-BE9E-6DF7C701688B}"/>
              </a:ext>
            </a:extLst>
          </p:cNvPr>
          <p:cNvSpPr/>
          <p:nvPr/>
        </p:nvSpPr>
        <p:spPr>
          <a:xfrm>
            <a:off x="17193762" y="5174841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channel combinations are most/least common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9A38CE-26A3-AFF4-DEAF-807EC6F9A392}"/>
              </a:ext>
            </a:extLst>
          </p:cNvPr>
          <p:cNvSpPr/>
          <p:nvPr/>
        </p:nvSpPr>
        <p:spPr>
          <a:xfrm>
            <a:off x="3034444" y="8307813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Touchpoint engagement by channel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C0373-CE37-232C-A8D5-2D7588B4A98B}"/>
              </a:ext>
            </a:extLst>
          </p:cNvPr>
          <p:cNvSpPr/>
          <p:nvPr/>
        </p:nvSpPr>
        <p:spPr>
          <a:xfrm>
            <a:off x="7696147" y="8307813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 with high abandonment rates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6536F-72E1-FB17-6409-A747EC1C0EA5}"/>
              </a:ext>
            </a:extLst>
          </p:cNvPr>
          <p:cNvSpPr/>
          <p:nvPr/>
        </p:nvSpPr>
        <p:spPr>
          <a:xfrm>
            <a:off x="12357850" y="8273838"/>
            <a:ext cx="4230070" cy="2124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Underutilization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ED456-8F6A-7278-7E58-0CB72101B9A2}"/>
              </a:ext>
            </a:extLst>
          </p:cNvPr>
          <p:cNvSpPr/>
          <p:nvPr/>
        </p:nvSpPr>
        <p:spPr>
          <a:xfrm>
            <a:off x="17193762" y="8273838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channel pairs are rarely connected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58F70D-A582-CD34-5BA5-449649FC24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140229" y="6267662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D9C78-5071-673D-C4CF-AAB6DB314321}"/>
              </a:ext>
            </a:extLst>
          </p:cNvPr>
          <p:cNvCxnSpPr/>
          <p:nvPr/>
        </p:nvCxnSpPr>
        <p:spPr>
          <a:xfrm>
            <a:off x="16587921" y="6306186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272BF4-8052-3854-6706-1AD24F16BBFE}"/>
              </a:ext>
            </a:extLst>
          </p:cNvPr>
          <p:cNvCxnSpPr/>
          <p:nvPr/>
        </p:nvCxnSpPr>
        <p:spPr>
          <a:xfrm>
            <a:off x="11864075" y="6352238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2B02A-7ECC-A140-9B19-BB1156D05574}"/>
              </a:ext>
            </a:extLst>
          </p:cNvPr>
          <p:cNvCxnSpPr/>
          <p:nvPr/>
        </p:nvCxnSpPr>
        <p:spPr>
          <a:xfrm>
            <a:off x="2428602" y="9468062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90CC58-DF2A-1E9E-8BF3-51058CA80630}"/>
              </a:ext>
            </a:extLst>
          </p:cNvPr>
          <p:cNvCxnSpPr/>
          <p:nvPr/>
        </p:nvCxnSpPr>
        <p:spPr>
          <a:xfrm>
            <a:off x="16587920" y="9422010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76A3A0-8FE8-258E-AEE2-6DBB28F469D9}"/>
              </a:ext>
            </a:extLst>
          </p:cNvPr>
          <p:cNvCxnSpPr/>
          <p:nvPr/>
        </p:nvCxnSpPr>
        <p:spPr>
          <a:xfrm>
            <a:off x="11752008" y="9422010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91CA5-C0CB-29E5-EF59-A1907BAA7FE3}"/>
              </a:ext>
            </a:extLst>
          </p:cNvPr>
          <p:cNvCxnSpPr/>
          <p:nvPr/>
        </p:nvCxnSpPr>
        <p:spPr>
          <a:xfrm>
            <a:off x="7140229" y="9422010"/>
            <a:ext cx="605842" cy="0"/>
          </a:xfrm>
          <a:prstGeom prst="straightConnector1">
            <a:avLst/>
          </a:prstGeom>
          <a:ln w="38100">
            <a:solidFill>
              <a:srgbClr val="5C1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4D48F90-328A-F95A-6FDC-D1443CF58E04}"/>
              </a:ext>
            </a:extLst>
          </p:cNvPr>
          <p:cNvSpPr/>
          <p:nvPr/>
        </p:nvSpPr>
        <p:spPr>
          <a:xfrm>
            <a:off x="7782454" y="5225270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1DFF5-C03B-A3BF-A09B-7AF7A2F5906B}"/>
              </a:ext>
            </a:extLst>
          </p:cNvPr>
          <p:cNvSpPr/>
          <p:nvPr/>
        </p:nvSpPr>
        <p:spPr>
          <a:xfrm>
            <a:off x="3042577" y="5245561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130925-B171-0485-F836-908EA56517E7}"/>
              </a:ext>
            </a:extLst>
          </p:cNvPr>
          <p:cNvSpPr/>
          <p:nvPr/>
        </p:nvSpPr>
        <p:spPr>
          <a:xfrm>
            <a:off x="12540342" y="5245561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FD60D-2E76-DDE3-A323-60E49F1EAFF3}"/>
              </a:ext>
            </a:extLst>
          </p:cNvPr>
          <p:cNvSpPr/>
          <p:nvPr/>
        </p:nvSpPr>
        <p:spPr>
          <a:xfrm>
            <a:off x="17200920" y="5245560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CB82C2-FBEB-1B04-B641-08CF723A6198}"/>
              </a:ext>
            </a:extLst>
          </p:cNvPr>
          <p:cNvSpPr/>
          <p:nvPr/>
        </p:nvSpPr>
        <p:spPr>
          <a:xfrm>
            <a:off x="3065884" y="8358610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02073B-28B4-1EB2-5A54-CA6F41CCCFBB}"/>
              </a:ext>
            </a:extLst>
          </p:cNvPr>
          <p:cNvSpPr/>
          <p:nvPr/>
        </p:nvSpPr>
        <p:spPr>
          <a:xfrm>
            <a:off x="7732688" y="8307813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227D5-8B15-3A36-E9A2-61188E5902DD}"/>
              </a:ext>
            </a:extLst>
          </p:cNvPr>
          <p:cNvSpPr/>
          <p:nvPr/>
        </p:nvSpPr>
        <p:spPr>
          <a:xfrm>
            <a:off x="12419993" y="8335028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A18815-1338-8E6E-56E8-F2BAC111C346}"/>
              </a:ext>
            </a:extLst>
          </p:cNvPr>
          <p:cNvSpPr/>
          <p:nvPr/>
        </p:nvSpPr>
        <p:spPr>
          <a:xfrm>
            <a:off x="17193762" y="8307813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388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77951-1031-C484-0C0B-D9E51B4E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59A-960B-55D9-C3E1-BD96CBD2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channels act as ’dead ends’ rather than bridges to other channels?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4775-C500-6C30-4836-988662C109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01127" y="2022263"/>
            <a:ext cx="11787808" cy="823912"/>
          </a:xfrm>
        </p:spPr>
        <p:txBody>
          <a:bodyPr/>
          <a:lstStyle/>
          <a:p>
            <a:r>
              <a:rPr lang="en-US" dirty="0"/>
              <a:t>These are our answers.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2CD2-A2E5-A290-AF5E-71BBF998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DE65C7-A525-B78C-DF31-DC2FCE178725}"/>
              </a:ext>
            </a:extLst>
          </p:cNvPr>
          <p:cNvSpPr txBox="1">
            <a:spLocks/>
          </p:cNvSpPr>
          <p:nvPr/>
        </p:nvSpPr>
        <p:spPr>
          <a:xfrm>
            <a:off x="3531247" y="3773170"/>
            <a:ext cx="41180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2000" b="1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channels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5C3F5-95E6-5A84-758B-92166B4240EF}"/>
              </a:ext>
            </a:extLst>
          </p:cNvPr>
          <p:cNvSpPr/>
          <p:nvPr/>
        </p:nvSpPr>
        <p:spPr>
          <a:xfrm>
            <a:off x="8904785" y="3057726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level of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2837C-1D8E-3AE7-D78A-1698CA5CE7AA}"/>
              </a:ext>
            </a:extLst>
          </p:cNvPr>
          <p:cNvSpPr/>
          <p:nvPr/>
        </p:nvSpPr>
        <p:spPr>
          <a:xfrm>
            <a:off x="13445751" y="3057726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appearance in omni-channel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4664-FB4B-3BFF-537F-1197E9723073}"/>
              </a:ext>
            </a:extLst>
          </p:cNvPr>
          <p:cNvSpPr/>
          <p:nvPr/>
        </p:nvSpPr>
        <p:spPr>
          <a:xfrm>
            <a:off x="17934466" y="3074129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underutilization score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1B501F-89DC-770D-D010-7D61A8B7A68D}"/>
              </a:ext>
            </a:extLst>
          </p:cNvPr>
          <p:cNvSpPr/>
          <p:nvPr/>
        </p:nvSpPr>
        <p:spPr>
          <a:xfrm>
            <a:off x="13482134" y="3108155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5BE09B-A283-5C01-0A2E-86137EA8672F}"/>
              </a:ext>
            </a:extLst>
          </p:cNvPr>
          <p:cNvSpPr/>
          <p:nvPr/>
        </p:nvSpPr>
        <p:spPr>
          <a:xfrm>
            <a:off x="8925137" y="3128446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45588D-1E44-CDC5-848C-52EE2B9C0546}"/>
              </a:ext>
            </a:extLst>
          </p:cNvPr>
          <p:cNvSpPr/>
          <p:nvPr/>
        </p:nvSpPr>
        <p:spPr>
          <a:xfrm>
            <a:off x="18240022" y="3128446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62AE2-C197-653E-BF79-F8C6A6A2BF56}"/>
              </a:ext>
            </a:extLst>
          </p:cNvPr>
          <p:cNvSpPr/>
          <p:nvPr/>
        </p:nvSpPr>
        <p:spPr>
          <a:xfrm>
            <a:off x="8925137" y="7955849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channel combinations are most/least common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4897C7-A17A-383A-78DA-CB2213EA22E2}"/>
              </a:ext>
            </a:extLst>
          </p:cNvPr>
          <p:cNvSpPr/>
          <p:nvPr/>
        </p:nvSpPr>
        <p:spPr>
          <a:xfrm>
            <a:off x="13482134" y="7955849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channel pairs are rarely connected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36A451-C123-F96D-8176-34EF127DF779}"/>
              </a:ext>
            </a:extLst>
          </p:cNvPr>
          <p:cNvSpPr/>
          <p:nvPr/>
        </p:nvSpPr>
        <p:spPr>
          <a:xfrm>
            <a:off x="8932295" y="8026568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C4690-8587-5CEF-A75E-37B387AF99FA}"/>
              </a:ext>
            </a:extLst>
          </p:cNvPr>
          <p:cNvSpPr/>
          <p:nvPr/>
        </p:nvSpPr>
        <p:spPr>
          <a:xfrm>
            <a:off x="13482134" y="7989824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50B1123-5F7C-994A-E432-A5E3963E1F27}"/>
              </a:ext>
            </a:extLst>
          </p:cNvPr>
          <p:cNvSpPr txBox="1">
            <a:spLocks/>
          </p:cNvSpPr>
          <p:nvPr/>
        </p:nvSpPr>
        <p:spPr>
          <a:xfrm>
            <a:off x="3531247" y="9048670"/>
            <a:ext cx="41180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2000" b="1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Gaps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4A85CD-EB93-3083-42ED-38D858DC049C}"/>
              </a:ext>
            </a:extLst>
          </p:cNvPr>
          <p:cNvSpPr/>
          <p:nvPr/>
        </p:nvSpPr>
        <p:spPr>
          <a:xfrm>
            <a:off x="8914676" y="5524077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Touchpoint engagement by channel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3E98-D2C4-DEEB-EBE9-E381C4BED458}"/>
              </a:ext>
            </a:extLst>
          </p:cNvPr>
          <p:cNvSpPr/>
          <p:nvPr/>
        </p:nvSpPr>
        <p:spPr>
          <a:xfrm>
            <a:off x="13445751" y="5524077"/>
            <a:ext cx="4118004" cy="218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 with high abandonment rates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B698CA-E12D-F5A5-A55E-83C91F0E87F6}"/>
              </a:ext>
            </a:extLst>
          </p:cNvPr>
          <p:cNvSpPr/>
          <p:nvPr/>
        </p:nvSpPr>
        <p:spPr>
          <a:xfrm>
            <a:off x="8946116" y="5574874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CE5893-F48C-AB06-885C-DE6735DF7F05}"/>
              </a:ext>
            </a:extLst>
          </p:cNvPr>
          <p:cNvSpPr/>
          <p:nvPr/>
        </p:nvSpPr>
        <p:spPr>
          <a:xfrm>
            <a:off x="13430040" y="5524077"/>
            <a:ext cx="627017" cy="600891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1345A63-8E32-0807-1A9A-50B4ADCE789D}"/>
              </a:ext>
            </a:extLst>
          </p:cNvPr>
          <p:cNvSpPr txBox="1">
            <a:spLocks/>
          </p:cNvSpPr>
          <p:nvPr/>
        </p:nvSpPr>
        <p:spPr>
          <a:xfrm>
            <a:off x="3474721" y="6204942"/>
            <a:ext cx="41180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2000" b="1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Abandonment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728549C-027E-CCDC-17F7-6250E8F7C97C}"/>
              </a:ext>
            </a:extLst>
          </p:cNvPr>
          <p:cNvSpPr txBox="1">
            <a:spLocks/>
          </p:cNvSpPr>
          <p:nvPr/>
        </p:nvSpPr>
        <p:spPr>
          <a:xfrm>
            <a:off x="3413698" y="11109313"/>
            <a:ext cx="411800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2000" b="1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Executive 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146111-C1B8-A960-7CC5-B5F861F70403}"/>
              </a:ext>
            </a:extLst>
          </p:cNvPr>
          <p:cNvSpPr/>
          <p:nvPr/>
        </p:nvSpPr>
        <p:spPr>
          <a:xfrm>
            <a:off x="8998368" y="10475060"/>
            <a:ext cx="4044773" cy="2026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Underutilization summary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D25837-E9C7-DDE3-E6F8-8FB4B0468DCF}"/>
              </a:ext>
            </a:extLst>
          </p:cNvPr>
          <p:cNvSpPr/>
          <p:nvPr/>
        </p:nvSpPr>
        <p:spPr>
          <a:xfrm>
            <a:off x="9060511" y="10536251"/>
            <a:ext cx="599551" cy="573062"/>
          </a:xfrm>
          <a:prstGeom prst="ellipse">
            <a:avLst/>
          </a:prstGeom>
          <a:solidFill>
            <a:schemeClr val="bg1"/>
          </a:solidFill>
          <a:ln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544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034-610C-2050-B512-5CFBE4D4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7064B-7B83-588F-E534-AEEA3F24E132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724026" y="3163983"/>
            <a:ext cx="20929597" cy="90813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/>
              <a:t>Social </a:t>
            </a:r>
            <a:r>
              <a:rPr lang="en-US" dirty="0"/>
              <a:t>channel in omnichannel retail refers to social media platforms used for commerce and customer engagement. This includes site such as: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Shopping-Enabled Networks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Instagram</a:t>
            </a:r>
            <a:r>
              <a:rPr lang="en-US" sz="3600" dirty="0"/>
              <a:t> - Shoppable posts, Stories, Instagram Shop, product tags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Facebook</a:t>
            </a:r>
            <a:r>
              <a:rPr lang="en-US" sz="3600" dirty="0"/>
              <a:t> - Facebook Shops, Marketplace, shoppable ads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Pinterest</a:t>
            </a:r>
            <a:r>
              <a:rPr lang="en-US" sz="3600" dirty="0"/>
              <a:t> - Product Rich Pins, Shopping ads, Try-on features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TikTok</a:t>
            </a:r>
            <a:r>
              <a:rPr lang="en-US" sz="3600" dirty="0"/>
              <a:t> - TikTok Shop, Live shopping, shoppable videos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YouTube</a:t>
            </a:r>
            <a:r>
              <a:rPr lang="en-US" sz="3600" dirty="0"/>
              <a:t> - Shoppable videos, product shelves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0B0F-1AEE-C1C9-2850-AE58D9C9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144F-C4DE-2A9B-B212-B815F51A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1760-4400-5F59-6FB6-A27A2359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Answer/Argument 1: Problem Channels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11A1-D71E-2063-6028-60A85E6F5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3" name="Picture 2" descr="A screenshot of a white sheet&#10;&#10;AI-generated content may be incorrect.">
            <a:extLst>
              <a:ext uri="{FF2B5EF4-FFF2-40B4-BE49-F238E27FC236}">
                <a16:creationId xmlns:a16="http://schemas.microsoft.com/office/drawing/2014/main" id="{2D6736D5-23E3-6B78-8933-E486DF6E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30" y="4322625"/>
            <a:ext cx="20942644" cy="4008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B53A24-6998-BA6A-4E55-C8A67D88ABD8}"/>
              </a:ext>
            </a:extLst>
          </p:cNvPr>
          <p:cNvSpPr/>
          <p:nvPr/>
        </p:nvSpPr>
        <p:spPr>
          <a:xfrm>
            <a:off x="19204453" y="5274491"/>
            <a:ext cx="3439821" cy="3056709"/>
          </a:xfrm>
          <a:prstGeom prst="rect">
            <a:avLst/>
          </a:prstGeom>
          <a:noFill/>
          <a:ln w="38100"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524A2-5550-88C2-A9C5-14042441BB7B}"/>
              </a:ext>
            </a:extLst>
          </p:cNvPr>
          <p:cNvSpPr txBox="1"/>
          <p:nvPr/>
        </p:nvSpPr>
        <p:spPr>
          <a:xfrm>
            <a:off x="6521723" y="9200167"/>
            <a:ext cx="12187644" cy="281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Underutilization score (lower = more underutilized)</a:t>
            </a:r>
          </a:p>
          <a:p>
            <a:pPr marL="571500" marR="0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Calculations using total users and total customers were weighted for adoption and omni participation.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D98E1-B9BF-13EC-0A82-2E80C923E88E}"/>
              </a:ext>
            </a:extLst>
          </p:cNvPr>
          <p:cNvSpPr txBox="1"/>
          <p:nvPr/>
        </p:nvSpPr>
        <p:spPr>
          <a:xfrm>
            <a:off x="1701630" y="2733980"/>
            <a:ext cx="1458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061D"/>
                </a:solidFill>
              </a:rPr>
              <a:t>Call Centers and Social are laggards in Omni-channel Journeys</a:t>
            </a:r>
          </a:p>
        </p:txBody>
      </p:sp>
    </p:spTree>
    <p:extLst>
      <p:ext uri="{BB962C8B-B14F-4D97-AF65-F5344CB8AC3E}">
        <p14:creationId xmlns:p14="http://schemas.microsoft.com/office/powerpoint/2010/main" val="76632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E401-F8E3-56B4-E9ED-2DC9CF95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E071-D91F-50D6-2ACE-8955C43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Answer/Argument 2: Abandonment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207B-57BC-B86F-0D77-45FC159B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3165C-02FD-81BC-4E55-773E648354EB}"/>
              </a:ext>
            </a:extLst>
          </p:cNvPr>
          <p:cNvSpPr txBox="1"/>
          <p:nvPr/>
        </p:nvSpPr>
        <p:spPr>
          <a:xfrm>
            <a:off x="1154302" y="2229079"/>
            <a:ext cx="20604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061D"/>
                </a:solidFill>
              </a:rPr>
              <a:t>Social’s high abandonment rate indicates a friction point between it and other channels.</a:t>
            </a:r>
          </a:p>
        </p:txBody>
      </p:sp>
      <p:pic>
        <p:nvPicPr>
          <p:cNvPr id="4" name="Picture 3" descr="A screenshot of a white sheet&#10;&#10;AI-generated content may be incorrect.">
            <a:extLst>
              <a:ext uri="{FF2B5EF4-FFF2-40B4-BE49-F238E27FC236}">
                <a16:creationId xmlns:a16="http://schemas.microsoft.com/office/drawing/2014/main" id="{15842F9B-9932-960A-FFC8-B25F0C51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83" y="5026342"/>
            <a:ext cx="22256819" cy="3141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70073-7063-FFCA-49F4-008E665C1968}"/>
              </a:ext>
            </a:extLst>
          </p:cNvPr>
          <p:cNvSpPr/>
          <p:nvPr/>
        </p:nvSpPr>
        <p:spPr>
          <a:xfrm>
            <a:off x="7132320" y="5811520"/>
            <a:ext cx="1828800" cy="2275840"/>
          </a:xfrm>
          <a:prstGeom prst="rect">
            <a:avLst/>
          </a:prstGeom>
          <a:noFill/>
          <a:ln w="38100"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1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0B368-0D68-1EBD-6525-F3E65AFA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E021-EAC4-FCD5-AFBA-753D52A7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Answer/Argument 3: Connection Gaps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D934-A8CE-5CA4-1360-28B617536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</a:t>
            </a:r>
            <a:r>
              <a:rPr lang="en-US" dirty="0" err="1"/>
              <a:t>Ascendient</a:t>
            </a:r>
            <a:r>
              <a:rPr lang="en-US" dirty="0"/>
              <a:t>, LLC.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A0AA0F-C612-205F-D845-2D1BB30D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21" y="3345274"/>
            <a:ext cx="21955007" cy="3952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B8021D-8BEA-D46B-7273-7A8175E7008B}"/>
              </a:ext>
            </a:extLst>
          </p:cNvPr>
          <p:cNvSpPr txBox="1"/>
          <p:nvPr/>
        </p:nvSpPr>
        <p:spPr>
          <a:xfrm>
            <a:off x="1211321" y="7810116"/>
            <a:ext cx="12192000" cy="4389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Connection Rate = # Connections/# Source Users</a:t>
            </a:r>
            <a:endParaRPr lang="en-US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marR="0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sz="3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dirty="0"/>
              <a:t>onnection rate (Developed with SMEs)</a:t>
            </a:r>
          </a:p>
          <a:p>
            <a:pPr marL="1485717" lvl="1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dirty="0"/>
              <a:t>&lt; 20 THEN 'Critical Gap’</a:t>
            </a:r>
          </a:p>
          <a:p>
            <a:pPr marL="1485717" lvl="1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dirty="0"/>
              <a:t>&lt; 40 THEN 'Weak Connection’</a:t>
            </a:r>
          </a:p>
          <a:p>
            <a:pPr marL="1485717" lvl="1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dirty="0"/>
              <a:t>&lt; 60 THEN 'Moderate Connection’</a:t>
            </a:r>
          </a:p>
          <a:p>
            <a:pPr marL="1485717" lvl="1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dirty="0"/>
              <a:t>&gt; 60 THEN ‘Strong Connection’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C6B66-B16A-63D1-FD40-1BEB7500848C}"/>
              </a:ext>
            </a:extLst>
          </p:cNvPr>
          <p:cNvSpPr txBox="1"/>
          <p:nvPr/>
        </p:nvSpPr>
        <p:spPr>
          <a:xfrm>
            <a:off x="14043401" y="7810116"/>
            <a:ext cx="6906519" cy="1333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n"/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center connections (not shown) are all ‘Critical’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602BD-4845-A360-6318-8FDF0CADD2B7}"/>
              </a:ext>
            </a:extLst>
          </p:cNvPr>
          <p:cNvSpPr txBox="1"/>
          <p:nvPr/>
        </p:nvSpPr>
        <p:spPr>
          <a:xfrm>
            <a:off x="321182" y="2229079"/>
            <a:ext cx="23703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59061D"/>
                </a:solidFill>
              </a:rPr>
              <a:t>There is a need to improve all connections. Even ‘strong’ connections are at the low end of the scale</a:t>
            </a:r>
          </a:p>
        </p:txBody>
      </p:sp>
    </p:spTree>
    <p:extLst>
      <p:ext uri="{BB962C8B-B14F-4D97-AF65-F5344CB8AC3E}">
        <p14:creationId xmlns:p14="http://schemas.microsoft.com/office/powerpoint/2010/main" val="29585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06-85F4-A240-D3C6-18AF8499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EF5-915F-34F4-DB73-A3F201D3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FA9E-AAF9-5720-4D4F-B44F3F78E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</a:t>
            </a:r>
            <a:r>
              <a:rPr lang="en-US" dirty="0" err="1"/>
              <a:t>Ascendient</a:t>
            </a:r>
            <a:r>
              <a:rPr lang="en-US" dirty="0"/>
              <a:t>, LLC.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21955-9FFD-2140-45AF-CC5B2D707BEC}"/>
              </a:ext>
            </a:extLst>
          </p:cNvPr>
          <p:cNvSpPr txBox="1"/>
          <p:nvPr/>
        </p:nvSpPr>
        <p:spPr>
          <a:xfrm>
            <a:off x="899470" y="2330679"/>
            <a:ext cx="22834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9061D"/>
                </a:solidFill>
              </a:rPr>
              <a:t>Store, Mobile App, Email and Website are common in omni-channel customers.  The lower-than-expected utilization of d Social and the Call Center is a factor not achieving our 75% target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83BB2A-D986-ACD1-B82C-B22A7C8D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70" y="4932680"/>
            <a:ext cx="23125252" cy="3850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3282E0-7DA5-FF54-7E83-DD99BBFEE101}"/>
              </a:ext>
            </a:extLst>
          </p:cNvPr>
          <p:cNvSpPr/>
          <p:nvPr/>
        </p:nvSpPr>
        <p:spPr>
          <a:xfrm>
            <a:off x="19791680" y="5892800"/>
            <a:ext cx="3230880" cy="2890520"/>
          </a:xfrm>
          <a:prstGeom prst="rect">
            <a:avLst/>
          </a:prstGeom>
          <a:noFill/>
          <a:ln w="38100">
            <a:solidFill>
              <a:srgbClr val="5C1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3267-373C-CF2D-B6DD-596700D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 in the Music Industry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56C4-1CB9-C326-EDA8-D89EAE04B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2" y="12843493"/>
            <a:ext cx="8227458" cy="730250"/>
          </a:xfrm>
        </p:spPr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6" name="Picture 5" descr="A graph showing the evolution of music consumption&#10;&#10;AI-generated content may be incorrect.">
            <a:extLst>
              <a:ext uri="{FF2B5EF4-FFF2-40B4-BE49-F238E27FC236}">
                <a16:creationId xmlns:a16="http://schemas.microsoft.com/office/drawing/2014/main" id="{D86F7DC5-70FE-4813-A664-934C8F5B7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61" y="2610992"/>
            <a:ext cx="17185543" cy="102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2BD-9CDC-411C-A7AB-8F447F23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SCQA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99FF4-4FDB-676D-C65B-372ECC02CBE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4" y="2299271"/>
            <a:ext cx="22279704" cy="1112143"/>
          </a:xfrm>
        </p:spPr>
        <p:txBody>
          <a:bodyPr/>
          <a:lstStyle/>
          <a:p>
            <a:r>
              <a:rPr lang="en-US" dirty="0"/>
              <a:t>A way to organize your thoughts and quickly and succinctly set the context for what you want to say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26E3-F9BB-1C57-F6DD-7A30CA98565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1" y="3867982"/>
            <a:ext cx="21066367" cy="2990018"/>
          </a:xfrm>
        </p:spPr>
        <p:txBody>
          <a:bodyPr/>
          <a:lstStyle/>
          <a:p>
            <a:pPr marL="3322638" indent="-3322638"/>
            <a:r>
              <a:rPr lang="en-US" b="1" dirty="0"/>
              <a:t>Situation: </a:t>
            </a:r>
            <a:r>
              <a:rPr lang="en-US" dirty="0"/>
              <a:t>	The background. A statement of ‘what is’.  Sometimes the problem statement.</a:t>
            </a:r>
          </a:p>
          <a:p>
            <a:pPr marL="3322638" indent="-3322638"/>
            <a:r>
              <a:rPr lang="en-US" b="1" dirty="0"/>
              <a:t>Complication: 	</a:t>
            </a:r>
            <a:r>
              <a:rPr lang="en-US" dirty="0"/>
              <a:t>Why are we looking at this now?  What has, or is going to, change?</a:t>
            </a:r>
          </a:p>
          <a:p>
            <a:pPr marL="3322638" indent="-3322638"/>
            <a:r>
              <a:rPr lang="en-US" b="1" dirty="0"/>
              <a:t>Question: </a:t>
            </a:r>
            <a:r>
              <a:rPr lang="en-US" dirty="0"/>
              <a:t>	What were you tasked to do?</a:t>
            </a:r>
          </a:p>
          <a:p>
            <a:pPr marL="3322638" indent="-3322638"/>
            <a:r>
              <a:rPr lang="en-US" b="1" dirty="0"/>
              <a:t>Answer: </a:t>
            </a:r>
            <a:r>
              <a:rPr lang="en-US" dirty="0"/>
              <a:t>	What did you find? What are you recommending?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DF0C-91A9-B1C0-F10D-70AECF43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Ascendient, LLC.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BCDC-2ADB-6A42-78B5-954C2FCBF472}"/>
              </a:ext>
            </a:extLst>
          </p:cNvPr>
          <p:cNvSpPr txBox="1"/>
          <p:nvPr/>
        </p:nvSpPr>
        <p:spPr>
          <a:xfrm>
            <a:off x="1283679" y="7952766"/>
            <a:ext cx="21066367" cy="396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MP3 audio format was standardized in </a:t>
            </a:r>
            <a:r>
              <a:rPr lang="en-US" b="1" dirty="0"/>
              <a:t>1993</a:t>
            </a:r>
            <a:r>
              <a:rPr lang="en-US" dirty="0"/>
              <a:t>, but most listeners still used CDs. By </a:t>
            </a:r>
            <a:r>
              <a:rPr lang="en-US" b="1" dirty="0"/>
              <a:t>1997–1998</a:t>
            </a:r>
            <a:r>
              <a:rPr lang="en-US" dirty="0"/>
              <a:t>, a few artists and labels began posting MP3s online, but bandwidth limits kept audiences small. In </a:t>
            </a:r>
            <a:r>
              <a:rPr lang="en-US" b="1" dirty="0"/>
              <a:t>June 1999</a:t>
            </a:r>
            <a:r>
              <a:rPr lang="en-US" dirty="0"/>
              <a:t> with the launch of </a:t>
            </a:r>
            <a:r>
              <a:rPr lang="en-US" b="1" dirty="0"/>
              <a:t>Napster</a:t>
            </a:r>
            <a:r>
              <a:rPr lang="en-US" dirty="0"/>
              <a:t>, a peer-to-peer (P2P) file-sharing service, millions of users could easily trade MP3s.</a:t>
            </a:r>
          </a:p>
          <a:p>
            <a:endParaRPr lang="en-US" dirty="0"/>
          </a:p>
          <a:p>
            <a:r>
              <a:rPr lang="en-US" dirty="0"/>
              <a:t>During the past year (2000) after a peak in 1999 of roughly </a:t>
            </a:r>
            <a:r>
              <a:rPr lang="en-US" b="1" dirty="0"/>
              <a:t>$14–15 billion in U.S. revenue</a:t>
            </a:r>
            <a:r>
              <a:rPr lang="en-US" dirty="0"/>
              <a:t>, CD sales began to fall. At the current rate sales will decrease by more than half within a decade and shatter the industry business model of recorded-music commerce.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F18D21-AF8A-DC5E-774C-A99D59507233}"/>
              </a:ext>
            </a:extLst>
          </p:cNvPr>
          <p:cNvSpPr txBox="1">
            <a:spLocks/>
          </p:cNvSpPr>
          <p:nvPr/>
        </p:nvSpPr>
        <p:spPr>
          <a:xfrm>
            <a:off x="1333502" y="6858000"/>
            <a:ext cx="20735189" cy="11121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2000" b="1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Disruption in the music industry – Imagine it is 2001. What is Sony going to do?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4A9535C-3578-0439-4209-B8A4831A9D0E}"/>
              </a:ext>
            </a:extLst>
          </p:cNvPr>
          <p:cNvSpPr/>
          <p:nvPr/>
        </p:nvSpPr>
        <p:spPr>
          <a:xfrm>
            <a:off x="22350046" y="7952766"/>
            <a:ext cx="369277" cy="1578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3C689D9-974D-0ED4-920B-B5364AD09B35}"/>
              </a:ext>
            </a:extLst>
          </p:cNvPr>
          <p:cNvSpPr/>
          <p:nvPr/>
        </p:nvSpPr>
        <p:spPr>
          <a:xfrm>
            <a:off x="22350045" y="10352998"/>
            <a:ext cx="369277" cy="1063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F32AEC-4950-538C-BDA1-5281889BD587}"/>
              </a:ext>
            </a:extLst>
          </p:cNvPr>
          <p:cNvSpPr txBox="1"/>
          <p:nvPr/>
        </p:nvSpPr>
        <p:spPr>
          <a:xfrm rot="1965943">
            <a:off x="22725662" y="8558217"/>
            <a:ext cx="114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Situation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5C7C6-46A1-2B4D-00DC-C52F3568F4C1}"/>
              </a:ext>
            </a:extLst>
          </p:cNvPr>
          <p:cNvSpPr txBox="1"/>
          <p:nvPr/>
        </p:nvSpPr>
        <p:spPr>
          <a:xfrm rot="2016084">
            <a:off x="22685193" y="10684808"/>
            <a:ext cx="158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Complication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DD1E3-2351-0E4F-3947-28D1532F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ABFE-A02F-34F6-9007-0E8A830A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1" y="4660858"/>
            <a:ext cx="8422054" cy="2940092"/>
          </a:xfrm>
        </p:spPr>
        <p:txBody>
          <a:bodyPr/>
          <a:lstStyle/>
          <a:p>
            <a:r>
              <a:rPr lang="en-US" dirty="0"/>
              <a:t>Sample 1 – Music Industry Disruption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Short and concise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F37A-ED58-B30F-68F8-580B9C369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222741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D9CF-1D96-0CFF-AFCD-4C3AE941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work for Sony.  It is the Year 2001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5733-A6AE-7D3C-BF97-EF41786F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Ascendient, LLC.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5479-EB88-F861-C8CD-4F98466D2DEC}"/>
              </a:ext>
            </a:extLst>
          </p:cNvPr>
          <p:cNvSpPr txBox="1"/>
          <p:nvPr/>
        </p:nvSpPr>
        <p:spPr>
          <a:xfrm>
            <a:off x="1494694" y="2325689"/>
            <a:ext cx="21066367" cy="396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MP3 audio format was standardized in </a:t>
            </a:r>
            <a:r>
              <a:rPr lang="en-US" b="1" dirty="0"/>
              <a:t>1993</a:t>
            </a:r>
            <a:r>
              <a:rPr lang="en-US" dirty="0"/>
              <a:t>, but most listeners still used CDs. By </a:t>
            </a:r>
            <a:r>
              <a:rPr lang="en-US" b="1" dirty="0"/>
              <a:t>1997–1998</a:t>
            </a:r>
            <a:r>
              <a:rPr lang="en-US" dirty="0"/>
              <a:t>, a few artists and labels began posting MP3s online, but bandwidth limits kept audiences small. In </a:t>
            </a:r>
            <a:r>
              <a:rPr lang="en-US" b="1" dirty="0"/>
              <a:t>June 1999</a:t>
            </a:r>
            <a:r>
              <a:rPr lang="en-US" dirty="0"/>
              <a:t> with the launch of </a:t>
            </a:r>
            <a:r>
              <a:rPr lang="en-US" b="1" dirty="0"/>
              <a:t>Napster</a:t>
            </a:r>
            <a:r>
              <a:rPr lang="en-US" dirty="0"/>
              <a:t>, a peer-to-peer (P2P) file-sharing service, millions of users could easily trade MP3s.</a:t>
            </a:r>
          </a:p>
          <a:p>
            <a:endParaRPr lang="en-US" dirty="0"/>
          </a:p>
          <a:p>
            <a:r>
              <a:rPr lang="en-US" dirty="0"/>
              <a:t>During the past year (2000) after a peak in 1999 of roughly </a:t>
            </a:r>
            <a:r>
              <a:rPr lang="en-US" b="1" dirty="0"/>
              <a:t>$14–15 billion in U.S. revenue</a:t>
            </a:r>
            <a:r>
              <a:rPr lang="en-US" dirty="0"/>
              <a:t>, CD sales began to fall. At the current rate sales will decrease by more than half within a decade and shatter the industry business model of recorded-music commerce.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355BF-4FFF-8A2B-ED52-BA8E3FCEAC99}"/>
              </a:ext>
            </a:extLst>
          </p:cNvPr>
          <p:cNvGrpSpPr/>
          <p:nvPr/>
        </p:nvGrpSpPr>
        <p:grpSpPr>
          <a:xfrm>
            <a:off x="5900633" y="6145338"/>
            <a:ext cx="12254488" cy="7297615"/>
            <a:chOff x="5900633" y="6145338"/>
            <a:chExt cx="12254488" cy="7297615"/>
          </a:xfrm>
        </p:grpSpPr>
        <p:pic>
          <p:nvPicPr>
            <p:cNvPr id="8" name="Picture 7" descr="A graph showing the evolution of music consumption&#10;&#10;AI-generated content may be incorrect.">
              <a:extLst>
                <a:ext uri="{FF2B5EF4-FFF2-40B4-BE49-F238E27FC236}">
                  <a16:creationId xmlns:a16="http://schemas.microsoft.com/office/drawing/2014/main" id="{A4E50097-4876-549B-74C2-92C9636F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633" y="6145338"/>
              <a:ext cx="12254488" cy="729761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93368C-B4F6-4B00-4FEB-B721E587CDFE}"/>
                </a:ext>
              </a:extLst>
            </p:cNvPr>
            <p:cNvSpPr/>
            <p:nvPr/>
          </p:nvSpPr>
          <p:spPr>
            <a:xfrm>
              <a:off x="13161090" y="6567275"/>
              <a:ext cx="4994031" cy="5873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79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A3CD-663C-3F46-ED3A-0F361C1C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660858"/>
            <a:ext cx="9230945" cy="2940092"/>
          </a:xfrm>
        </p:spPr>
        <p:txBody>
          <a:bodyPr/>
          <a:lstStyle/>
          <a:p>
            <a:r>
              <a:rPr lang="en-US" dirty="0"/>
              <a:t>Sample 2 – Rural Hospitals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Multiple slides for S,C &amp; Q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A359-FEDB-6E7D-CDFF-66105DB7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16180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005D-1D78-F944-8410-78692A31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2005 there have been 180 rural hospital closures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5006-1F60-FD1C-0BCF-832D48E5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Ascendient, LLC.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A36B4-49EB-8D8A-0A1C-2F6AAAD7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81" y="2721406"/>
            <a:ext cx="18028165" cy="10721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FAAC3-D87B-6208-7FA5-1DF850754508}"/>
              </a:ext>
            </a:extLst>
          </p:cNvPr>
          <p:cNvSpPr txBox="1"/>
          <p:nvPr/>
        </p:nvSpPr>
        <p:spPr>
          <a:xfrm>
            <a:off x="597877" y="7070851"/>
            <a:ext cx="1919628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5698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6A5A-4463-B148-6B91-D32C254E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the last 8 years the rate of bed loss has increased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B152-52C5-D588-6AC1-8A4EF67B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Ascendient, LLC.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2B3F-507C-C16B-BF2E-F59F1EC5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3" y="2318117"/>
            <a:ext cx="20046460" cy="10707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64DC9-2C76-D2FB-69C2-DE0A9A4A7C6A}"/>
              </a:ext>
            </a:extLst>
          </p:cNvPr>
          <p:cNvSpPr txBox="1"/>
          <p:nvPr/>
        </p:nvSpPr>
        <p:spPr>
          <a:xfrm>
            <a:off x="19413415" y="6651311"/>
            <a:ext cx="271202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Complication</a:t>
            </a:r>
          </a:p>
        </p:txBody>
      </p:sp>
    </p:spTree>
    <p:extLst>
      <p:ext uri="{BB962C8B-B14F-4D97-AF65-F5344CB8AC3E}">
        <p14:creationId xmlns:p14="http://schemas.microsoft.com/office/powerpoint/2010/main" val="278103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9FE-6B23-B4E2-7CA6-CB1091F9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impact on residents in rural areas?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0B3C-394B-1A86-13C0-1211133061A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No facilities, no qualified medical staff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46FC-D48F-138A-72EF-976B48200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Copyright © 2025 Ascendient, LLC.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6D554-838F-8624-0D55-D1A9C90A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14" y="5040809"/>
            <a:ext cx="7854550" cy="285468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B983D-B226-A4A7-5B17-D73B13FE5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9" y="3972387"/>
            <a:ext cx="10483534" cy="7897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9BFA1-DFBE-5BA3-B5DF-170DF644E1E5}"/>
              </a:ext>
            </a:extLst>
          </p:cNvPr>
          <p:cNvSpPr txBox="1"/>
          <p:nvPr/>
        </p:nvSpPr>
        <p:spPr>
          <a:xfrm>
            <a:off x="16671131" y="2388126"/>
            <a:ext cx="1933158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AD58C-5E7D-618C-0850-9E392516DB16}"/>
              </a:ext>
            </a:extLst>
          </p:cNvPr>
          <p:cNvSpPr txBox="1"/>
          <p:nvPr/>
        </p:nvSpPr>
        <p:spPr>
          <a:xfrm>
            <a:off x="13697145" y="9901972"/>
            <a:ext cx="1048353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It isn’t a mystery novel.</a:t>
            </a:r>
          </a:p>
          <a:p>
            <a:r>
              <a:rPr lang="en-US" b="1" dirty="0">
                <a:solidFill>
                  <a:srgbClr val="C00000"/>
                </a:solidFill>
              </a:rPr>
              <a:t>Report your findings and then show the supporting data and other </a:t>
            </a:r>
            <a:r>
              <a:rPr lang="en-US" b="1" i="1" dirty="0">
                <a:solidFill>
                  <a:srgbClr val="C00000"/>
                </a:solidFill>
              </a:rPr>
              <a:t>related</a:t>
            </a:r>
            <a:r>
              <a:rPr lang="en-US" b="1" dirty="0">
                <a:solidFill>
                  <a:srgbClr val="C00000"/>
                </a:solidFill>
              </a:rPr>
              <a:t> interesting facts.</a:t>
            </a:r>
          </a:p>
        </p:txBody>
      </p:sp>
    </p:spTree>
    <p:extLst>
      <p:ext uri="{BB962C8B-B14F-4D97-AF65-F5344CB8AC3E}">
        <p14:creationId xmlns:p14="http://schemas.microsoft.com/office/powerpoint/2010/main" val="319652308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AD5568E73424FA5509902BDF9DF67" ma:contentTypeVersion="22" ma:contentTypeDescription="Create a new document." ma:contentTypeScope="" ma:versionID="6db2d6485feed1894d8094dcffa2e4a1">
  <xsd:schema xmlns:xsd="http://www.w3.org/2001/XMLSchema" xmlns:xs="http://www.w3.org/2001/XMLSchema" xmlns:p="http://schemas.microsoft.com/office/2006/metadata/properties" xmlns:ns2="9582fbfd-d136-4b86-9930-00f392e0ef0d" xmlns:ns3="355374c1-5fd2-4163-af7f-5551eafd91a4" targetNamespace="http://schemas.microsoft.com/office/2006/metadata/properties" ma:root="true" ma:fieldsID="3f3aad488b6123d3418ebd16f36f75b7" ns2:_="" ns3:_="">
    <xsd:import namespace="9582fbfd-d136-4b86-9930-00f392e0ef0d"/>
    <xsd:import namespace="355374c1-5fd2-4163-af7f-5551eafd9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2fbfd-d136-4b86-9930-00f392e0e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a958090-9c07-4472-bc5c-82d6ad59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374c1-5fd2-4163-af7f-5551eafd91a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ef4113e-c996-4d30-87b0-d34f3bf81ab5}" ma:internalName="TaxCatchAll" ma:showField="CatchAllData" ma:web="355374c1-5fd2-4163-af7f-5551eafd9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5374c1-5fd2-4163-af7f-5551eafd91a4" xsi:nil="true"/>
    <lcf76f155ced4ddcb4097134ff3c332f xmlns="9582fbfd-d136-4b86-9930-00f392e0e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8F3DE93-4B6B-4BB0-AB83-93BD11514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5FBA6-29FF-4A10-AA7F-56DD8D198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2fbfd-d136-4b86-9930-00f392e0ef0d"/>
    <ds:schemaRef ds:uri="355374c1-5fd2-4163-af7f-5551eafd9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A859E1-6F9F-45E2-AA97-99A3D1F9DCF7}">
  <ds:schemaRefs>
    <ds:schemaRef ds:uri="http://purl.org/dc/elements/1.1/"/>
    <ds:schemaRef ds:uri="http://purl.org/dc/dcmitype/"/>
    <ds:schemaRef ds:uri="http://schemas.microsoft.com/office/2006/metadata/properties"/>
    <ds:schemaRef ds:uri="6f31f107-7efb-4556-b7c6-e56e1a383e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3c33695-49d3-4862-85c2-bdf943d80f27"/>
    <ds:schemaRef ds:uri="http://purl.org/dc/terms/"/>
    <ds:schemaRef ds:uri="0f45bc73-89c0-4857-8326-44a0febc639b"/>
    <ds:schemaRef ds:uri="5d7976fd-57c1-45b8-9903-2fa2045a32a3"/>
    <ds:schemaRef ds:uri="http://www.w3.org/XML/1998/namespace"/>
    <ds:schemaRef ds:uri="355374c1-5fd2-4163-af7f-5551eafd91a4"/>
    <ds:schemaRef ds:uri="9582fbfd-d136-4b86-9930-00f392e0ef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90046</TotalTime>
  <Words>1403</Words>
  <Application>Microsoft Macintosh PowerPoint</Application>
  <PresentationFormat>Custom</PresentationFormat>
  <Paragraphs>153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Poppins</vt:lpstr>
      <vt:lpstr>Rubik</vt:lpstr>
      <vt:lpstr>Wingdings</vt:lpstr>
      <vt:lpstr>2_Office Theme</vt:lpstr>
      <vt:lpstr>Communicating with Data</vt:lpstr>
      <vt:lpstr>Disruption in the Music Industry</vt:lpstr>
      <vt:lpstr>SCQA</vt:lpstr>
      <vt:lpstr>Sample 1 – Music Industry Disruption  Short and concise</vt:lpstr>
      <vt:lpstr>You work for Sony.  It is the Year 2001</vt:lpstr>
      <vt:lpstr>Sample 2 – Rural Hospitals  Multiple slides for S,C &amp; Q</vt:lpstr>
      <vt:lpstr>Since 2005 there have been 180 rural hospital closures</vt:lpstr>
      <vt:lpstr>Over the last 8 years the rate of bed loss has increased</vt:lpstr>
      <vt:lpstr>What is the impact on residents in rural areas?</vt:lpstr>
      <vt:lpstr>Our Omni-channel Diagnosis</vt:lpstr>
      <vt:lpstr>There is a 23% gap between the number of omni-channel customers and our target</vt:lpstr>
      <vt:lpstr>Question – what are the root causes?</vt:lpstr>
      <vt:lpstr>Going from the work we did to presenting</vt:lpstr>
      <vt:lpstr>Which channels act as ’dead ends’ rather than bridges to other channels?</vt:lpstr>
      <vt:lpstr>Note</vt:lpstr>
      <vt:lpstr>Answer/Argument 1: Problem Channels </vt:lpstr>
      <vt:lpstr>Answer/Argument 2: Abandonment</vt:lpstr>
      <vt:lpstr>Answer/Argument 3: Connection Gaps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James Cody</cp:lastModifiedBy>
  <cp:revision>838</cp:revision>
  <dcterms:created xsi:type="dcterms:W3CDTF">2021-02-08T22:33:23Z</dcterms:created>
  <dcterms:modified xsi:type="dcterms:W3CDTF">2025-10-19T19:06:14Z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0x010100BFAAD5568E73424FA5509902BDF9DF67</vt:lpwstr>
  </property>
  <property fmtid="{D5CDD505-2E9C-101B-9397-08002B2CF9AE}" pid="3" name="MediaServiceImageTags">
    <vt:lpwstr/>
  </property>
  <property fmtid="{D5CDD505-2E9C-101B-9397-08002B2CF9AE}" pid="4" name="Order">
    <vt:r8>169700</vt:r8>
  </property>
  <property fmtid="{D5CDD505-2E9C-101B-9397-08002B2CF9AE}" pid="5" name="_ExtendedDescription">
    <vt:lpwstr/>
  </property>
</Properties>
</file>