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20"/>
  </p:notesMasterIdLst>
  <p:sldIdLst>
    <p:sldId id="262" r:id="rId5"/>
    <p:sldId id="283" r:id="rId6"/>
    <p:sldId id="278" r:id="rId7"/>
    <p:sldId id="279" r:id="rId8"/>
    <p:sldId id="280" r:id="rId9"/>
    <p:sldId id="285" r:id="rId10"/>
    <p:sldId id="281" r:id="rId11"/>
    <p:sldId id="284" r:id="rId12"/>
    <p:sldId id="290" r:id="rId13"/>
    <p:sldId id="287" r:id="rId14"/>
    <p:sldId id="286" r:id="rId15"/>
    <p:sldId id="288" r:id="rId16"/>
    <p:sldId id="289" r:id="rId17"/>
    <p:sldId id="291" r:id="rId18"/>
    <p:sldId id="282" r:id="rId19"/>
  </p:sldIdLst>
  <p:sldSz cx="24377650" cy="13716000"/>
  <p:notesSz cx="6858000" cy="9144000"/>
  <p:defaultTextStyle>
    <a:defPPr>
      <a:defRPr lang="en-US"/>
    </a:defPPr>
    <a:lvl1pPr marL="0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061D"/>
    <a:srgbClr val="A70E1D"/>
    <a:srgbClr val="E3C7C2"/>
    <a:srgbClr val="FBF2EA"/>
    <a:srgbClr val="5C1726"/>
    <a:srgbClr val="E2E5E7"/>
    <a:srgbClr val="FFFF00"/>
    <a:srgbClr val="F07B0A"/>
    <a:srgbClr val="390B14"/>
    <a:srgbClr val="576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41" autoAdjust="0"/>
    <p:restoredTop sz="92525" autoAdjust="0"/>
  </p:normalViewPr>
  <p:slideViewPr>
    <p:cSldViewPr snapToGrid="0">
      <p:cViewPr varScale="1">
        <p:scale>
          <a:sx n="97" d="100"/>
          <a:sy n="97" d="100"/>
        </p:scale>
        <p:origin x="712" y="2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48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ubik" pitchFamily="2" charset="-79"/>
              </a:defRPr>
            </a:lvl1pPr>
          </a:lstStyle>
          <a:p>
            <a:fld id="{ED7F77EB-3C5C-4EF2-8437-F69B08DD1AFB}" type="datetimeFigureOut">
              <a:rPr lang="en-US" smtClean="0"/>
              <a:pPr/>
              <a:t>10/16/25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ubik" pitchFamily="2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ubik" pitchFamily="2" charset="-79"/>
              </a:defRPr>
            </a:lvl1pPr>
          </a:lstStyle>
          <a:p>
            <a:fld id="{6A83AF90-C59E-43F8-AAE7-68812F8763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4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ubik" pitchFamily="2" charset="-79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ubik" pitchFamily="2" charset="-79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ubik" pitchFamily="2" charset="-79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ubik" pitchFamily="2" charset="-79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ubik" pitchFamily="2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Main">
    <p:bg>
      <p:bgPr>
        <a:solidFill>
          <a:srgbClr val="390B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476" y="5851524"/>
            <a:ext cx="15881624" cy="2012952"/>
          </a:xfrm>
        </p:spPr>
        <p:txBody>
          <a:bodyPr anchor="b">
            <a:noAutofit/>
          </a:bodyPr>
          <a:lstStyle>
            <a:lvl1pPr algn="l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479" y="8048627"/>
            <a:ext cx="15881622" cy="1339850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1BF25C-D426-43C4-9DB8-2C376A354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3" y="12712703"/>
            <a:ext cx="8227458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>
                <a:latin typeface="Rubik" pitchFamily="2" charset="-79"/>
                <a:cs typeface="Rubik" pitchFamily="2" charset="-79"/>
              </a:rPr>
              <a:t>Copyright © 2025 </a:t>
            </a:r>
            <a:r>
              <a:rPr lang="en-US" err="1">
                <a:latin typeface="Rubik" pitchFamily="2" charset="-79"/>
                <a:cs typeface="Rubik" pitchFamily="2" charset="-79"/>
              </a:rPr>
              <a:t>Ascendient</a:t>
            </a:r>
            <a:r>
              <a:rPr lang="en-US">
                <a:latin typeface="Rubik" pitchFamily="2" charset="-79"/>
                <a:cs typeface="Rubik" pitchFamily="2" charset="-79"/>
              </a:rPr>
              <a:t>, LLC.</a:t>
            </a:r>
          </a:p>
        </p:txBody>
      </p:sp>
    </p:spTree>
    <p:extLst>
      <p:ext uri="{BB962C8B-B14F-4D97-AF65-F5344CB8AC3E}">
        <p14:creationId xmlns:p14="http://schemas.microsoft.com/office/powerpoint/2010/main" val="400844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E80CFE-2FDF-C24E-128A-9BBBA519F910}"/>
              </a:ext>
            </a:extLst>
          </p:cNvPr>
          <p:cNvSpPr/>
          <p:nvPr userDrawn="1"/>
        </p:nvSpPr>
        <p:spPr>
          <a:xfrm>
            <a:off x="1" y="0"/>
            <a:ext cx="24377650" cy="1989900"/>
          </a:xfrm>
          <a:prstGeom prst="rect">
            <a:avLst/>
          </a:prstGeom>
          <a:solidFill>
            <a:srgbClr val="5C17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600">
              <a:solidFill>
                <a:schemeClr val="bg1">
                  <a:lumMod val="85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553298-303B-487B-BEAF-4734C140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74128"/>
            <a:ext cx="22517100" cy="1408198"/>
          </a:xfr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67C139-86BE-45B4-A612-524688FFED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914404" y="2299272"/>
            <a:ext cx="11787808" cy="82391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solidFill>
                  <a:srgbClr val="390B14"/>
                </a:solidFill>
                <a:latin typeface="Rubik" pitchFamily="2" charset="-79"/>
                <a:cs typeface="Rubik" pitchFamily="2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D07D701-0040-4F62-8517-F9664F7097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14403" y="3631343"/>
            <a:ext cx="13636486" cy="2343118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390B14"/>
                </a:solidFill>
                <a:latin typeface="Rubik" pitchFamily="2" charset="-79"/>
                <a:cs typeface="Rubik" pitchFamily="2" charset="-79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C8BBB64-AF24-5815-BAB9-EEF29682D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3" y="12712703"/>
            <a:ext cx="8227458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100">
                <a:solidFill>
                  <a:schemeClr val="bg1">
                    <a:lumMod val="65000"/>
                  </a:schemeClr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Copyright © 2025 Ascendient, LLC.</a:t>
            </a:r>
            <a:endParaRPr lang="en-US" dirty="0"/>
          </a:p>
        </p:txBody>
      </p:sp>
      <p:pic>
        <p:nvPicPr>
          <p:cNvPr id="4" name="Picture 3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C28036B6-B33C-4D5F-9300-57F5CF5A93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063" y="12559163"/>
            <a:ext cx="2281030" cy="8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4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E80CFE-2FDF-C24E-128A-9BBBA519F910}"/>
              </a:ext>
            </a:extLst>
          </p:cNvPr>
          <p:cNvSpPr/>
          <p:nvPr userDrawn="1"/>
        </p:nvSpPr>
        <p:spPr>
          <a:xfrm>
            <a:off x="1" y="0"/>
            <a:ext cx="24377650" cy="1989900"/>
          </a:xfrm>
          <a:prstGeom prst="rect">
            <a:avLst/>
          </a:prstGeom>
          <a:solidFill>
            <a:srgbClr val="5C17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600">
              <a:solidFill>
                <a:schemeClr val="bg1">
                  <a:lumMod val="85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553298-303B-487B-BEAF-4734C140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581703"/>
            <a:ext cx="22517100" cy="1408198"/>
          </a:xfr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67C139-86BE-45B4-A612-524688FFED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914404" y="2299272"/>
            <a:ext cx="11787808" cy="823912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solidFill>
                  <a:srgbClr val="390B14"/>
                </a:solidFill>
                <a:latin typeface="Rubik" pitchFamily="2" charset="-79"/>
                <a:cs typeface="Rubik" pitchFamily="2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D07D701-0040-4F62-8517-F9664F7097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14403" y="3631343"/>
            <a:ext cx="13636486" cy="2343118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rgbClr val="390B14"/>
                </a:solidFill>
                <a:latin typeface="Rubik" pitchFamily="2" charset="-79"/>
                <a:cs typeface="Rubik" pitchFamily="2" charset="-79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C8BBB64-AF24-5815-BAB9-EEF29682D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3" y="12712703"/>
            <a:ext cx="8227458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100">
                <a:solidFill>
                  <a:schemeClr val="bg1">
                    <a:lumMod val="65000"/>
                  </a:schemeClr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Copyright © 2025 Ascendient, LLC.</a:t>
            </a:r>
          </a:p>
        </p:txBody>
      </p:sp>
      <p:pic>
        <p:nvPicPr>
          <p:cNvPr id="4" name="Picture 3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C28036B6-B33C-4D5F-9300-57F5CF5A93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063" y="12559163"/>
            <a:ext cx="2281030" cy="8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165415-43BF-6E5E-2A1E-04907A31F578}"/>
              </a:ext>
            </a:extLst>
          </p:cNvPr>
          <p:cNvSpPr/>
          <p:nvPr userDrawn="1"/>
        </p:nvSpPr>
        <p:spPr>
          <a:xfrm>
            <a:off x="0" y="0"/>
            <a:ext cx="10972800" cy="13716000"/>
          </a:xfrm>
          <a:prstGeom prst="rect">
            <a:avLst/>
          </a:prstGeom>
          <a:solidFill>
            <a:srgbClr val="5C1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3600" b="0" i="0">
              <a:solidFill>
                <a:schemeClr val="bg1"/>
              </a:solidFill>
              <a:latin typeface="Rubik" pitchFamily="2" charset="-79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553298-303B-487B-BEAF-4734C140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1" y="4660858"/>
            <a:ext cx="8227458" cy="2940092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367C139-86BE-45B4-A612-524688FFED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1972929" y="3128065"/>
            <a:ext cx="11572874" cy="730250"/>
          </a:xfrm>
        </p:spPr>
        <p:txBody>
          <a:bodyPr anchor="b">
            <a:noAutofit/>
          </a:bodyPr>
          <a:lstStyle>
            <a:lvl1pPr marL="0" indent="0">
              <a:buNone/>
              <a:defRPr sz="4000" b="1">
                <a:solidFill>
                  <a:srgbClr val="390B1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D07D701-0040-4F62-8517-F9664F7097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1972929" y="4290995"/>
            <a:ext cx="11572874" cy="5338786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390B1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EEF16A0-3037-F1C5-EFC7-30063E345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3" y="12712703"/>
            <a:ext cx="8227458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>
                <a:solidFill>
                  <a:schemeClr val="bg1">
                    <a:lumMod val="8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>
                <a:latin typeface="Rubik" pitchFamily="2" charset="-79"/>
                <a:cs typeface="Rubik" pitchFamily="2" charset="-79"/>
              </a:rPr>
              <a:t>Copyright © 2025 </a:t>
            </a:r>
            <a:r>
              <a:rPr lang="en-US" err="1">
                <a:latin typeface="Rubik" pitchFamily="2" charset="-79"/>
                <a:cs typeface="Rubik" pitchFamily="2" charset="-79"/>
              </a:rPr>
              <a:t>Ascendient</a:t>
            </a:r>
            <a:r>
              <a:rPr lang="en-US">
                <a:latin typeface="Rubik" pitchFamily="2" charset="-79"/>
                <a:cs typeface="Rubik" pitchFamily="2" charset="-79"/>
              </a:rPr>
              <a:t>, LLC.</a:t>
            </a:r>
          </a:p>
        </p:txBody>
      </p:sp>
      <p:pic>
        <p:nvPicPr>
          <p:cNvPr id="5" name="Picture 4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287209BB-432B-E3EE-9491-29F27A66F2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063" y="12559163"/>
            <a:ext cx="2281030" cy="8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4BAE5-EDF7-85A5-90A0-27C5F6568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3" y="12712703"/>
            <a:ext cx="822745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Copyright © 2025 </a:t>
            </a:r>
            <a:r>
              <a:rPr lang="en-US" err="1"/>
              <a:t>Ascendient</a:t>
            </a:r>
            <a:r>
              <a:rPr lang="en-US"/>
              <a:t>, LLC.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031C7F-F9E8-55FB-9D77-A26C2D54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581703"/>
            <a:ext cx="22517100" cy="1408198"/>
          </a:xfrm>
        </p:spPr>
        <p:txBody>
          <a:bodyPr>
            <a:noAutofit/>
          </a:bodyPr>
          <a:lstStyle>
            <a:lvl1pPr algn="ctr">
              <a:defRPr sz="6000" b="1">
                <a:solidFill>
                  <a:srgbClr val="390B14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A62FBE76-F923-EAB8-29EE-FB6350446A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063" y="12559163"/>
            <a:ext cx="2281030" cy="8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3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31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 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19201" y="854076"/>
            <a:ext cx="22247226" cy="1584324"/>
          </a:xfrm>
          <a:prstGeom prst="rect">
            <a:avLst/>
          </a:prstGeom>
        </p:spPr>
        <p:txBody>
          <a:bodyPr lIns="0" anchor="b"/>
          <a:lstStyle>
            <a:lvl1pPr>
              <a:defRPr sz="7198" cap="none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219200" y="2977388"/>
            <a:ext cx="14716312" cy="4995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accent6">
                    <a:lumMod val="10000"/>
                  </a:schemeClr>
                </a:solidFill>
              </a:defRPr>
            </a:lvl1pPr>
            <a:lvl2pPr>
              <a:defRPr sz="4800">
                <a:solidFill>
                  <a:schemeClr val="accent6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16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730253"/>
            <a:ext cx="226504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3651250"/>
            <a:ext cx="226504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3" y="12712703"/>
            <a:ext cx="822745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1">
                    <a:lumMod val="65000"/>
                  </a:schemeClr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Copyright © 2025 </a:t>
            </a:r>
            <a:r>
              <a:rPr lang="en-US" err="1"/>
              <a:t>Ascendient</a:t>
            </a:r>
            <a:r>
              <a:rPr lang="en-US"/>
              <a:t>, LLC.</a:t>
            </a:r>
          </a:p>
        </p:txBody>
      </p:sp>
    </p:spTree>
    <p:extLst>
      <p:ext uri="{BB962C8B-B14F-4D97-AF65-F5344CB8AC3E}">
        <p14:creationId xmlns:p14="http://schemas.microsoft.com/office/powerpoint/2010/main" val="223913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rgbClr val="390B14"/>
          </a:solidFill>
          <a:latin typeface="Rubik" pitchFamily="2" charset="-79"/>
          <a:ea typeface="+mj-ea"/>
          <a:cs typeface="Rubik" pitchFamily="2" charset="-79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800" kern="1200">
          <a:solidFill>
            <a:srgbClr val="390B14"/>
          </a:solidFill>
          <a:latin typeface="Rubik" pitchFamily="2" charset="-79"/>
          <a:ea typeface="+mn-ea"/>
          <a:cs typeface="Rubik" pitchFamily="2" charset="-79"/>
        </a:defRPr>
      </a:lvl1pPr>
      <a:lvl2pPr marL="1485900" indent="-571500" algn="l" defTabSz="914400" rtl="0" eaLnBrk="1" latinLnBrk="0" hangingPunct="1">
        <a:lnSpc>
          <a:spcPct val="90000"/>
        </a:lnSpc>
        <a:spcBef>
          <a:spcPts val="1000"/>
        </a:spcBef>
        <a:buSzPct val="50000"/>
        <a:buFont typeface="Wingdings" panose="05000000000000000000" pitchFamily="2" charset="2"/>
        <a:buChar char="v"/>
        <a:defRPr sz="3600" kern="1200">
          <a:solidFill>
            <a:srgbClr val="390B14"/>
          </a:solidFill>
          <a:latin typeface="Rubik" pitchFamily="2" charset="-79"/>
          <a:ea typeface="Tahoma" panose="020B0604030504040204" pitchFamily="34" charset="0"/>
          <a:cs typeface="Rubik" pitchFamily="2" charset="-79"/>
        </a:defRPr>
      </a:lvl2pPr>
      <a:lvl3pPr marL="2400300" indent="-5715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390B14"/>
          </a:solidFill>
          <a:latin typeface="Rubik" pitchFamily="2" charset="-79"/>
          <a:ea typeface="+mn-ea"/>
          <a:cs typeface="Rubik" pitchFamily="2" charset="-79"/>
        </a:defRPr>
      </a:lvl3pPr>
      <a:lvl4pPr marL="32004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200" kern="1200">
          <a:solidFill>
            <a:srgbClr val="390B14"/>
          </a:solidFill>
          <a:latin typeface="Rubik" pitchFamily="2" charset="-79"/>
          <a:ea typeface="+mn-ea"/>
          <a:cs typeface="Rubik" pitchFamily="2" charset="-79"/>
        </a:defRPr>
      </a:lvl4pPr>
      <a:lvl5pPr marL="41148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3200" kern="1200">
          <a:solidFill>
            <a:srgbClr val="390B14"/>
          </a:solidFill>
          <a:latin typeface="Rubik" pitchFamily="2" charset="-79"/>
          <a:ea typeface="+mn-ea"/>
          <a:cs typeface="Rubik" pitchFamily="2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401A-BC38-EF1A-BA68-66618CBFD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Omni-channel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BB64A-62FC-2BE2-60AA-8CDE14B55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479" y="8048627"/>
            <a:ext cx="15881622" cy="2371280"/>
          </a:xfrm>
        </p:spPr>
        <p:txBody>
          <a:bodyPr/>
          <a:lstStyle/>
          <a:p>
            <a:r>
              <a:rPr lang="en-US" dirty="0"/>
              <a:t>This is a manufactured dataset that is not part of our project data.</a:t>
            </a:r>
          </a:p>
          <a:p>
            <a:endParaRPr lang="en-US" dirty="0"/>
          </a:p>
          <a:p>
            <a:r>
              <a:rPr lang="en-US" dirty="0"/>
              <a:t>All concepts apply.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9353B-A1AD-5B88-3A88-BC14BD825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Rubik" pitchFamily="2" charset="-79"/>
                <a:cs typeface="Rubik" pitchFamily="2" charset="-79"/>
              </a:rPr>
              <a:t>Copyright © 2025 Ascendient, LLC.</a:t>
            </a:r>
          </a:p>
        </p:txBody>
      </p:sp>
    </p:spTree>
    <p:extLst>
      <p:ext uri="{BB962C8B-B14F-4D97-AF65-F5344CB8AC3E}">
        <p14:creationId xmlns:p14="http://schemas.microsoft.com/office/powerpoint/2010/main" val="77057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2B90B-6356-9AB1-7A4C-CBC2D9084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8D4B-BF6B-13E2-E6ED-83E7E7ED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B9733-367D-6AEF-6161-A69AA02A8E8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714138" y="5686441"/>
            <a:ext cx="14949374" cy="2343118"/>
          </a:xfrm>
        </p:spPr>
        <p:txBody>
          <a:bodyPr/>
          <a:lstStyle/>
          <a:p>
            <a:r>
              <a:rPr lang="en-US" dirty="0"/>
              <a:t>Sometimes our analysis just results in more projects to do more analysis.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0BDB-6282-19E9-B964-933161EEE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0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22A8-0BE4-68A3-4CF0-87586CED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 that can be Asked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BFFFD-CBCB-900B-C101-7AF36BE277D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614533" y="3588813"/>
            <a:ext cx="13636486" cy="4768378"/>
          </a:xfrm>
        </p:spPr>
        <p:txBody>
          <a:bodyPr/>
          <a:lstStyle/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Customer Identity and Data 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Fulfillment and Service Limitations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Journey-specific Friction (Are stores too far for digital only)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Communication and Marketing Alignment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Competitive &amp; Market Factors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6E7EB-09BC-FDAE-D570-0E6DC0F34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3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B1B5C-9B72-8F78-D657-213610A0D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B05B-C838-C752-B572-28C723AC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Transition Friction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36470-913B-C6F5-F8E0-552CD27BB121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14402" y="3708266"/>
            <a:ext cx="10675086" cy="6299467"/>
          </a:xfrm>
        </p:spPr>
        <p:txBody>
          <a:bodyPr/>
          <a:lstStyle/>
          <a:p>
            <a:r>
              <a:rPr lang="en-US" dirty="0"/>
              <a:t>Where do customers fail to complete transitions?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3200" b="1" dirty="0"/>
              <a:t>Key Friction Indicators: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b="1" dirty="0"/>
              <a:t>Low success rates</a:t>
            </a:r>
            <a:r>
              <a:rPr lang="en-US" sz="3200" dirty="0"/>
              <a:t> (&lt;50%) indicate friction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Long delays</a:t>
            </a:r>
            <a:r>
              <a:rPr lang="en-US" sz="3200" dirty="0"/>
              <a:t> (&gt;24 hours) suggest re-authentication issues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Missing transitions</a:t>
            </a:r>
            <a:r>
              <a:rPr lang="en-US" sz="3200" dirty="0"/>
              <a:t> (certain paths never occur) reveal blocking barriers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6F8C6-4229-BD89-F9A6-D4CF2D994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E3BAE93-880F-FBF6-032A-59C16B7D630D}"/>
              </a:ext>
            </a:extLst>
          </p:cNvPr>
          <p:cNvSpPr txBox="1">
            <a:spLocks/>
          </p:cNvSpPr>
          <p:nvPr/>
        </p:nvSpPr>
        <p:spPr>
          <a:xfrm>
            <a:off x="12628825" y="3708265"/>
            <a:ext cx="10675086" cy="6299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panose="05000000000000000000" pitchFamily="2" charset="2"/>
              <a:buNone/>
              <a:defRPr sz="1400" kern="1200">
                <a:solidFill>
                  <a:srgbClr val="390B14"/>
                </a:solidFill>
                <a:latin typeface="Rubik" pitchFamily="2" charset="-79"/>
                <a:ea typeface="Tahoma" panose="020B0604030504040204" pitchFamily="34" charset="0"/>
                <a:cs typeface="Rubik" pitchFamily="2" charset="-79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000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000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Are carts abandoned at channel switching?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3200" b="1" dirty="0"/>
              <a:t>Key Friction Indicators: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Cart loss &gt; 20% </a:t>
            </a:r>
            <a:r>
              <a:rPr lang="en-US" sz="3200" dirty="0"/>
              <a:t>= Major sync issues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Item reduction </a:t>
            </a:r>
            <a:r>
              <a:rPr lang="en-US" sz="3200" dirty="0"/>
              <a:t>= Partial cart persistence problems</a:t>
            </a:r>
          </a:p>
          <a:p>
            <a:pPr>
              <a:lnSpc>
                <a:spcPct val="150000"/>
              </a:lnSpc>
            </a:pPr>
            <a:r>
              <a:rPr lang="en-US" sz="3200" b="1" dirty="0"/>
              <a:t>Specific channel pairs with high loss </a:t>
            </a:r>
            <a:r>
              <a:rPr lang="en-US" sz="3200" dirty="0"/>
              <a:t>=</a:t>
            </a:r>
            <a:r>
              <a:rPr lang="en-US" sz="3200" b="1" dirty="0"/>
              <a:t> </a:t>
            </a:r>
            <a:r>
              <a:rPr lang="en-US" sz="3200" dirty="0"/>
              <a:t>Integration gaps</a:t>
            </a:r>
          </a:p>
          <a:p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6ACBEDC-4542-BA2A-6A3C-CD7C4733F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 loss &gt;20%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Major sync issues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 reduction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Partial cart persistence problems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channel pairs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high loss = Integration gaps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894CA-8F9E-B2BE-C084-78B3542A26AD}"/>
              </a:ext>
            </a:extLst>
          </p:cNvPr>
          <p:cNvSpPr txBox="1"/>
          <p:nvPr/>
        </p:nvSpPr>
        <p:spPr>
          <a:xfrm>
            <a:off x="6251945" y="10802679"/>
            <a:ext cx="13034017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friction indicators are developed beforehand.  Usually with SMEs</a:t>
            </a:r>
          </a:p>
        </p:txBody>
      </p:sp>
    </p:spTree>
    <p:extLst>
      <p:ext uri="{BB962C8B-B14F-4D97-AF65-F5344CB8AC3E}">
        <p14:creationId xmlns:p14="http://schemas.microsoft.com/office/powerpoint/2010/main" val="427076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EC58A-4285-D989-BC61-043357B15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A504-62FD-5BE1-076F-334AFA13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59CD-444F-82EA-66FF-904D1D1C7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8AAE6-66C5-68E4-A856-7127C68E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07" y="2910783"/>
            <a:ext cx="20743435" cy="95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41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42FA-672E-F6A6-3729-86E1414E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Findings &amp; Recommendations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D29D-D652-44FC-04B0-8609C82D6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889EF-1A01-4F33-4749-D29FEA6FF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132" y="2305692"/>
            <a:ext cx="16287750" cy="1113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6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40B9B-FBCE-AF27-4682-ED8D4D48F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FCD9-305E-9FCB-5EF3-C5478F4A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 the Dashboard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36671-C416-B397-1AA6-EB256D386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E481C-CA0D-4A9E-7A94-823018A9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560" y="2253203"/>
            <a:ext cx="13758529" cy="111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7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09E59-26E0-FB0A-01DF-79DD9F54F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355B-DD3C-D997-3B02-EEDF1505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EA218-A1F1-98DE-7FF7-76BC25E51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840691-F04A-CC13-E7BC-ED31F51E73ED}"/>
              </a:ext>
            </a:extLst>
          </p:cNvPr>
          <p:cNvSpPr txBox="1"/>
          <p:nvPr/>
        </p:nvSpPr>
        <p:spPr>
          <a:xfrm>
            <a:off x="4772692" y="5427159"/>
            <a:ext cx="14800520" cy="286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critical friction points in the customer journey that cause abandonment?</a:t>
            </a:r>
          </a:p>
          <a:p>
            <a:endParaRPr lang="en-US" dirty="0"/>
          </a:p>
          <a:p>
            <a:r>
              <a:rPr lang="en-US" dirty="0"/>
              <a:t>In this analysis, we are focusing on omni-channel touchpoints.  This is just one of many sub-questions that can be asked.</a:t>
            </a:r>
          </a:p>
        </p:txBody>
      </p:sp>
    </p:spTree>
    <p:extLst>
      <p:ext uri="{BB962C8B-B14F-4D97-AF65-F5344CB8AC3E}">
        <p14:creationId xmlns:p14="http://schemas.microsoft.com/office/powerpoint/2010/main" val="294865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0C535-F838-62E0-2AB6-0B5B7DBBB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4FA7-66DC-E4ED-50E6-60556A40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Omni-channel (3+ channels used)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62B73-7DD3-B8CB-75B6-764876470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4AA38-8CA7-4E79-7C38-78DB99F2D577}"/>
              </a:ext>
            </a:extLst>
          </p:cNvPr>
          <p:cNvSpPr txBox="1"/>
          <p:nvPr/>
        </p:nvSpPr>
        <p:spPr>
          <a:xfrm>
            <a:off x="1301086" y="3558433"/>
            <a:ext cx="21775477" cy="175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omnichannel journey is a </a:t>
            </a:r>
            <a:r>
              <a:rPr lang="en-US" b="1" dirty="0"/>
              <a:t>seamless</a:t>
            </a:r>
            <a:r>
              <a:rPr lang="en-US" dirty="0"/>
              <a:t>, </a:t>
            </a:r>
            <a:r>
              <a:rPr lang="en-US" b="1" dirty="0"/>
              <a:t>integrated</a:t>
            </a:r>
            <a:r>
              <a:rPr lang="en-US" dirty="0"/>
              <a:t> customer experience where all retail channels (online, mobile, in-store, social, call center) work together as one unified system, with consistent information, pricing, and service regardless of how customers interact with the brand.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3902B-E22F-48E7-03CF-C84CE505F281}"/>
              </a:ext>
            </a:extLst>
          </p:cNvPr>
          <p:cNvSpPr txBox="1"/>
          <p:nvPr/>
        </p:nvSpPr>
        <p:spPr>
          <a:xfrm>
            <a:off x="1301086" y="5867104"/>
            <a:ext cx="21775476" cy="3415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investment in omnichannel capabilities typically pays back through:</a:t>
            </a:r>
          </a:p>
          <a:p>
            <a:pPr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15-35% increase in average transaction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25% increase in customer lifetime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10-30% reduction in operational costs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5-10% increase in customer satisfaction scores</a:t>
            </a:r>
          </a:p>
        </p:txBody>
      </p:sp>
    </p:spTree>
    <p:extLst>
      <p:ext uri="{BB962C8B-B14F-4D97-AF65-F5344CB8AC3E}">
        <p14:creationId xmlns:p14="http://schemas.microsoft.com/office/powerpoint/2010/main" val="135670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1F09C-4092-380F-FAAD-DFBD7049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48C7-DFB2-5F74-A7FB-4C34D32F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Omni-channel?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733A-1E44-6C30-7F26-0EC84A983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147C8-725B-6260-17E4-4590C4C81F10}"/>
              </a:ext>
            </a:extLst>
          </p:cNvPr>
          <p:cNvSpPr txBox="1"/>
          <p:nvPr/>
        </p:nvSpPr>
        <p:spPr>
          <a:xfrm>
            <a:off x="1098215" y="2147553"/>
            <a:ext cx="9799366" cy="9694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800" b="1" dirty="0"/>
              <a:t>Why It's Good for Customers</a:t>
            </a:r>
          </a:p>
          <a:p>
            <a:pPr>
              <a:spcAft>
                <a:spcPts val="600"/>
              </a:spcAft>
              <a:buNone/>
            </a:pPr>
            <a:r>
              <a:rPr lang="en-US" sz="2800" b="1" dirty="0"/>
              <a:t>Convenience</a:t>
            </a:r>
            <a:endParaRPr lang="en-US" sz="2800" dirty="0"/>
          </a:p>
          <a:p>
            <a:pPr marL="457200" indent="-222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Shop however and whenever they prefer</a:t>
            </a:r>
          </a:p>
          <a:p>
            <a:pPr marL="457200" indent="-222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 need to restart shopping journey when switching channels</a:t>
            </a:r>
          </a:p>
          <a:p>
            <a:pPr marL="457200" indent="-222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Save carts across devices</a:t>
            </a:r>
          </a:p>
          <a:p>
            <a:pPr marL="457200" indent="-222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Access purchase history everywhere</a:t>
            </a:r>
          </a:p>
          <a:p>
            <a:pPr>
              <a:spcAft>
                <a:spcPts val="600"/>
              </a:spcAft>
              <a:buNone/>
            </a:pPr>
            <a:r>
              <a:rPr lang="en-US" sz="2800" b="1" dirty="0"/>
              <a:t>Speed</a:t>
            </a:r>
            <a:endParaRPr lang="en-US" sz="2800" dirty="0"/>
          </a:p>
          <a:p>
            <a:pPr marL="457200" indent="-222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Get products faster through flexible fulfillment</a:t>
            </a:r>
          </a:p>
          <a:p>
            <a:pPr marL="457200" indent="-222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Skip lines with mobile checkout</a:t>
            </a:r>
          </a:p>
          <a:p>
            <a:pPr marL="457200" indent="-222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Same-day pickup or delivery options</a:t>
            </a:r>
          </a:p>
          <a:p>
            <a:pPr marL="457200" indent="-222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Instant inventory visibility</a:t>
            </a:r>
          </a:p>
          <a:p>
            <a:pPr>
              <a:spcAft>
                <a:spcPts val="600"/>
              </a:spcAft>
              <a:buNone/>
            </a:pPr>
            <a:r>
              <a:rPr lang="en-US" sz="2800" b="1" dirty="0"/>
              <a:t>Better Service</a:t>
            </a:r>
            <a:endParaRPr lang="en-US" sz="2800" dirty="0"/>
          </a:p>
          <a:p>
            <a:pPr marL="457200" indent="-222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Store associates can see full customer history</a:t>
            </a:r>
          </a:p>
          <a:p>
            <a:pPr marL="457200" indent="-222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Personalized recommendations based on all interactions</a:t>
            </a:r>
          </a:p>
          <a:p>
            <a:pPr marL="457200" indent="-222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Consistent support regardless of contact method</a:t>
            </a:r>
          </a:p>
          <a:p>
            <a:pPr marL="457200" indent="-222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 need to re-explain issues when switching channels</a:t>
            </a:r>
          </a:p>
          <a:p>
            <a:pPr>
              <a:spcAft>
                <a:spcPts val="600"/>
              </a:spcAft>
              <a:buNone/>
            </a:pPr>
            <a:r>
              <a:rPr lang="en-US" sz="2800" b="1" dirty="0"/>
              <a:t>Flexibility</a:t>
            </a:r>
            <a:endParaRPr lang="en-US" sz="2800" dirty="0"/>
          </a:p>
          <a:p>
            <a:pPr marL="457200" indent="-222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Start returns online, complete in store</a:t>
            </a:r>
          </a:p>
          <a:p>
            <a:pPr marL="457200" indent="-222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Buy online, return to store</a:t>
            </a:r>
          </a:p>
          <a:p>
            <a:pPr marL="457200" indent="-222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Price match across channels</a:t>
            </a:r>
          </a:p>
          <a:p>
            <a:pPr marL="457200" indent="-222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 loyalty points anywhere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422A4-7FAA-D07D-5BA7-ACC9330A5131}"/>
              </a:ext>
            </a:extLst>
          </p:cNvPr>
          <p:cNvSpPr txBox="1"/>
          <p:nvPr/>
        </p:nvSpPr>
        <p:spPr>
          <a:xfrm>
            <a:off x="12653300" y="2147553"/>
            <a:ext cx="9740487" cy="9694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Why It's Good for Retailers</a:t>
            </a:r>
          </a:p>
          <a:p>
            <a:pPr>
              <a:spcAft>
                <a:spcPts val="600"/>
              </a:spcAft>
            </a:pPr>
            <a:r>
              <a:rPr lang="en-US" sz="2800" b="1" dirty="0"/>
              <a:t>Increased Revenue</a:t>
            </a:r>
            <a:endParaRPr lang="en-US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Omnichannel customers spend </a:t>
            </a:r>
            <a:r>
              <a:rPr lang="en-US" sz="2400" b="1" dirty="0"/>
              <a:t>2-3x more</a:t>
            </a:r>
            <a:r>
              <a:rPr lang="en-US" sz="2400" dirty="0"/>
              <a:t> than single-channel customers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Higher lifetime value (30% higher on average)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Increased purchase frequency (shop 2x more often)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Larger basket sizes (13% higher average order value)</a:t>
            </a:r>
          </a:p>
          <a:p>
            <a:pPr>
              <a:spcAft>
                <a:spcPts val="600"/>
              </a:spcAft>
            </a:pPr>
            <a:r>
              <a:rPr lang="en-US" sz="2800" b="1" dirty="0"/>
              <a:t>Better Customer Retention</a:t>
            </a:r>
            <a:endParaRPr lang="en-US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Omnichannel customers have </a:t>
            </a:r>
            <a:r>
              <a:rPr lang="en-US" sz="2400" b="1" dirty="0"/>
              <a:t>90% higher retention rates</a:t>
            </a:r>
            <a:endParaRPr lang="en-US" sz="24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Stronger brand loyalty through consistent experiences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Reduced customer churn to competitors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Higher satisfaction scores</a:t>
            </a:r>
          </a:p>
          <a:p>
            <a:pPr>
              <a:spcAft>
                <a:spcPts val="600"/>
              </a:spcAft>
            </a:pPr>
            <a:r>
              <a:rPr lang="en-US" sz="2800" b="1" dirty="0"/>
              <a:t>Operational Efficiency</a:t>
            </a:r>
            <a:endParaRPr lang="en-US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Optimized inventory across all channels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Reduced dead stock through channel flexibility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Lower return rates (customers make better-informed decisions)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Better demand forecasting with unified data</a:t>
            </a:r>
          </a:p>
          <a:p>
            <a:pPr>
              <a:spcAft>
                <a:spcPts val="600"/>
              </a:spcAft>
            </a:pPr>
            <a:r>
              <a:rPr lang="en-US" sz="2800" b="1" dirty="0"/>
              <a:t>Cost Optimization</a:t>
            </a:r>
            <a:endParaRPr lang="en-US" sz="28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Store network becomes fulfillment asset (ship-from-store)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Reduced shipping costs through BOPIS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Lower customer acquisition costs through retention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Better marketing ROI with unified attribution</a:t>
            </a:r>
          </a:p>
        </p:txBody>
      </p:sp>
    </p:spTree>
    <p:extLst>
      <p:ext uri="{BB962C8B-B14F-4D97-AF65-F5344CB8AC3E}">
        <p14:creationId xmlns:p14="http://schemas.microsoft.com/office/powerpoint/2010/main" val="156237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9C420-DED4-07A5-B651-91B67B0DE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88C1-5A5F-5353-BD43-16B1B1D8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Omni-channel Journey Dataset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BFD35-CE1C-3991-4BDE-B962B095E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E559DF-EE11-3631-E14B-FB0D29C55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99109"/>
              </p:ext>
            </p:extLst>
          </p:nvPr>
        </p:nvGraphicFramePr>
        <p:xfrm>
          <a:off x="2880748" y="3969901"/>
          <a:ext cx="18584408" cy="577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1716">
                  <a:extLst>
                    <a:ext uri="{9D8B030D-6E8A-4147-A177-3AD203B41FA5}">
                      <a16:colId xmlns:a16="http://schemas.microsoft.com/office/drawing/2014/main" val="3065087280"/>
                    </a:ext>
                  </a:extLst>
                </a:gridCol>
                <a:gridCol w="12822692">
                  <a:extLst>
                    <a:ext uri="{9D8B030D-6E8A-4147-A177-3AD203B41FA5}">
                      <a16:colId xmlns:a16="http://schemas.microsoft.com/office/drawing/2014/main" val="4229323253"/>
                    </a:ext>
                  </a:extLst>
                </a:gridCol>
              </a:tblGrid>
              <a:tr h="672771">
                <a:tc>
                  <a:txBody>
                    <a:bodyPr/>
                    <a:lstStyle/>
                    <a:p>
                      <a:r>
                        <a:rPr lang="en-US" sz="32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85219"/>
                  </a:ext>
                </a:extLst>
              </a:tr>
              <a:tr h="672771">
                <a:tc>
                  <a:txBody>
                    <a:bodyPr/>
                    <a:lstStyle/>
                    <a:p>
                      <a:r>
                        <a:rPr lang="en-US" sz="3200" dirty="0"/>
                        <a:t>Customer &amp; Journey Identifiers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First touch channel, last touch channel, channel, used email,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84356"/>
                  </a:ext>
                </a:extLst>
              </a:tr>
              <a:tr h="672771">
                <a:tc>
                  <a:txBody>
                    <a:bodyPr/>
                    <a:lstStyle/>
                    <a:p>
                      <a:r>
                        <a:rPr lang="en-US" sz="3200" dirty="0"/>
                        <a:t>Journey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Total touchpoints, days to purchase, device switches emails opened, social interaction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12850"/>
                  </a:ext>
                </a:extLst>
              </a:tr>
              <a:tr h="672771">
                <a:tc>
                  <a:txBody>
                    <a:bodyPr/>
                    <a:lstStyle/>
                    <a:p>
                      <a:r>
                        <a:rPr lang="en-US" sz="3200" dirty="0"/>
                        <a:t>Purchase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Product, order value, purchase completed, cart abandonment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57932"/>
                  </a:ext>
                </a:extLst>
              </a:tr>
              <a:tr h="672771">
                <a:tc>
                  <a:txBody>
                    <a:bodyPr/>
                    <a:lstStyle/>
                    <a:p>
                      <a:r>
                        <a:rPr lang="en-US" sz="3200" dirty="0"/>
                        <a:t>Fulfillment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BOPIS, Ship from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25063"/>
                  </a:ext>
                </a:extLst>
              </a:tr>
              <a:tr h="672771">
                <a:tc>
                  <a:txBody>
                    <a:bodyPr/>
                    <a:lstStyle/>
                    <a:p>
                      <a:r>
                        <a:rPr lang="en-US" sz="3200" dirty="0" err="1"/>
                        <a:t>CustomerAttributes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Age, loyalty member, lifetime value, Cust. satisfaction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67843"/>
                  </a:ext>
                </a:extLst>
              </a:tr>
              <a:tr h="672771">
                <a:tc>
                  <a:txBody>
                    <a:bodyPr/>
                    <a:lstStyle/>
                    <a:p>
                      <a:r>
                        <a:rPr lang="en-US" sz="3200" dirty="0"/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Return flag, cross sell 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66209"/>
                  </a:ext>
                </a:extLst>
              </a:tr>
              <a:tr h="672771">
                <a:tc>
                  <a:txBody>
                    <a:bodyPr/>
                    <a:lstStyle/>
                    <a:p>
                      <a:r>
                        <a:rPr lang="en-US" sz="3200" dirty="0"/>
                        <a:t>Identifiers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Customer id, journey type, season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906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724005-521A-C410-303D-0D78522C6330}"/>
              </a:ext>
            </a:extLst>
          </p:cNvPr>
          <p:cNvSpPr txBox="1"/>
          <p:nvPr/>
        </p:nvSpPr>
        <p:spPr>
          <a:xfrm>
            <a:off x="2880748" y="9746098"/>
            <a:ext cx="11757771" cy="646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An aggregate developed from a customer touchpoint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147F5-4504-FAE4-0AFB-D8B55B195EE4}"/>
              </a:ext>
            </a:extLst>
          </p:cNvPr>
          <p:cNvSpPr txBox="1"/>
          <p:nvPr/>
        </p:nvSpPr>
        <p:spPr>
          <a:xfrm>
            <a:off x="2880748" y="10823944"/>
            <a:ext cx="8159285" cy="1753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ROPO</a:t>
            </a:r>
            <a:r>
              <a:rPr lang="en-US" dirty="0"/>
              <a:t>: Research Online, Purchase Offline</a:t>
            </a:r>
          </a:p>
          <a:p>
            <a:r>
              <a:rPr lang="en-US" b="1" dirty="0"/>
              <a:t>Showrooming</a:t>
            </a:r>
            <a:r>
              <a:rPr lang="en-US" dirty="0"/>
              <a:t>: Browse in store, buy online</a:t>
            </a:r>
          </a:p>
          <a:p>
            <a:r>
              <a:rPr lang="en-US" b="1" dirty="0"/>
              <a:t>Digital Only</a:t>
            </a:r>
            <a:r>
              <a:rPr lang="en-US" dirty="0"/>
              <a:t>: Pure online journey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D519030-EEB5-7584-2E9D-AD2E2277D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Only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Pure online journey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01937E2-17E7-7E84-83A0-9F1704DA9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Only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Pure online journey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EE74E-1625-4121-5224-ED1D0D5CAEB8}"/>
              </a:ext>
            </a:extLst>
          </p:cNvPr>
          <p:cNvSpPr txBox="1"/>
          <p:nvPr/>
        </p:nvSpPr>
        <p:spPr>
          <a:xfrm>
            <a:off x="12581186" y="10777577"/>
            <a:ext cx="6598794" cy="1753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Store Only</a:t>
            </a:r>
            <a:r>
              <a:rPr lang="en-US" dirty="0"/>
              <a:t>: Pure physical journey</a:t>
            </a:r>
          </a:p>
          <a:p>
            <a:r>
              <a:rPr lang="en-US" b="1" dirty="0"/>
              <a:t>Omnichannel</a:t>
            </a:r>
            <a:r>
              <a:rPr lang="en-US" dirty="0"/>
              <a:t>: 3+ channels used</a:t>
            </a:r>
          </a:p>
          <a:p>
            <a:r>
              <a:rPr lang="en-US" b="1" dirty="0"/>
              <a:t>BOPIS: </a:t>
            </a:r>
            <a:r>
              <a:rPr lang="en-US" dirty="0"/>
              <a:t>Buy online, Pick-up in store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324F3A2-DB70-FC98-07CE-44C2B375A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Only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Pure physical journey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C75698F-89E1-C141-2347-96A905C14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24377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Only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Pure physical journey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3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8E91-91E3-61EB-9EDE-E222549B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51053-2FE2-FE11-3061-BEF34CFBA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ED606-0522-F424-BF8C-E15BB57C9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85" y="2200940"/>
            <a:ext cx="22963279" cy="4657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3252F-402D-3338-61DA-E4EB6EA34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303" y="7485701"/>
            <a:ext cx="14013297" cy="459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42F3C-FA0A-73FD-B783-A84CC4AC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FB34-2D25-B9EF-E9B2-48DEBB09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Journey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FA907-77AD-EB51-2808-D58BD82EA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641766-04A6-7F3F-4CAC-D9CD73495BCC}"/>
              </a:ext>
            </a:extLst>
          </p:cNvPr>
          <p:cNvSpPr txBox="1"/>
          <p:nvPr/>
        </p:nvSpPr>
        <p:spPr>
          <a:xfrm>
            <a:off x="4040373" y="3763926"/>
            <a:ext cx="16693116" cy="673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has a journey type named Omni-channel.  This type makes up 1% of the rows.</a:t>
            </a:r>
          </a:p>
          <a:p>
            <a:r>
              <a:rPr lang="en-US" dirty="0"/>
              <a:t>There are actually multiple journey types that can be considered Omni-channel.  ROPO, Cross-device type and other types are aggregated with Omni-channel to provide a complete picture of journeys with three or more touchpoints.  The aggregate represents 52% of the rows.</a:t>
            </a:r>
          </a:p>
          <a:p>
            <a:endParaRPr lang="en-US" dirty="0"/>
          </a:p>
          <a:p>
            <a:r>
              <a:rPr lang="en-US" dirty="0"/>
              <a:t>This analysis has a very simplified view of a journey: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dirty="0"/>
              <a:t>One journey per customer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dirty="0"/>
              <a:t>No journey separation (all customer touchpoints are bundled together)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dirty="0"/>
              <a:t>Arbitrary timeframes (assumes one continuous journey)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9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D7BB2C-220C-66ED-6902-B7312C366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36" y="199493"/>
            <a:ext cx="16374139" cy="13317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AE9048-3A5A-F571-D252-FB8AF288992E}"/>
              </a:ext>
            </a:extLst>
          </p:cNvPr>
          <p:cNvSpPr txBox="1"/>
          <p:nvPr/>
        </p:nvSpPr>
        <p:spPr>
          <a:xfrm>
            <a:off x="552893" y="1169582"/>
            <a:ext cx="5911702" cy="286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metrics represent the questions the descriptive measure we thought would guide us in answering the question</a:t>
            </a:r>
          </a:p>
        </p:txBody>
      </p:sp>
    </p:spTree>
    <p:extLst>
      <p:ext uri="{BB962C8B-B14F-4D97-AF65-F5344CB8AC3E}">
        <p14:creationId xmlns:p14="http://schemas.microsoft.com/office/powerpoint/2010/main" val="40554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525F8-DF59-6D9F-89C3-C59D0153E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C4B8-16FF-2108-6819-B95FBF88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Questions to Diagnose Omni-channel Friction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39AA3-5AFB-A269-4F47-66B9E78ECAC0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95425" y="2805548"/>
            <a:ext cx="10866471" cy="808573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Channel Transition Barriers</a:t>
            </a:r>
          </a:p>
          <a:p>
            <a:pPr>
              <a:spcAft>
                <a:spcPts val="600"/>
              </a:spcAft>
            </a:pPr>
            <a:r>
              <a:rPr lang="en-US" b="1" dirty="0"/>
              <a:t>Authentication Friction</a:t>
            </a:r>
            <a:r>
              <a:rPr lang="en-US" dirty="0"/>
              <a:t>: Do customers need to create separate accounts for app, website, and in-store purchases?</a:t>
            </a:r>
          </a:p>
          <a:p>
            <a:pPr>
              <a:spcAft>
                <a:spcPts val="600"/>
              </a:spcAft>
            </a:pPr>
            <a:r>
              <a:rPr lang="en-US" b="1" dirty="0"/>
              <a:t>Cart Persistence</a:t>
            </a:r>
            <a:r>
              <a:rPr lang="en-US" dirty="0"/>
              <a:t>: When customers add items on mobile, can they see them on desktop? How long do carts persist?</a:t>
            </a:r>
          </a:p>
          <a:p>
            <a:pPr>
              <a:spcAft>
                <a:spcPts val="600"/>
              </a:spcAft>
            </a:pPr>
            <a:r>
              <a:rPr lang="en-US" b="1" dirty="0"/>
              <a:t>Price Inconsistency</a:t>
            </a:r>
            <a:r>
              <a:rPr lang="en-US" dirty="0"/>
              <a:t>: Are prices/promotions the same across all channels, or do customers see different offers?</a:t>
            </a:r>
          </a:p>
          <a:p>
            <a:pPr>
              <a:spcAft>
                <a:spcPts val="600"/>
              </a:spcAft>
            </a:pPr>
            <a:r>
              <a:rPr lang="en-US" b="1" dirty="0"/>
              <a:t>Inventory Visibility</a:t>
            </a:r>
            <a:r>
              <a:rPr lang="en-US" dirty="0"/>
              <a:t>: Can customers see real-time store inventory online? Can store associates see online inventory?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1149-0375-C26A-EB05-0E59F76F8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Copyright © 2025 Ascendient, LLC.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ED5BECE-7CCB-B7FF-AD7D-2EEA349F57F3}"/>
              </a:ext>
            </a:extLst>
          </p:cNvPr>
          <p:cNvSpPr txBox="1">
            <a:spLocks/>
          </p:cNvSpPr>
          <p:nvPr/>
        </p:nvSpPr>
        <p:spPr>
          <a:xfrm>
            <a:off x="11937560" y="2805548"/>
            <a:ext cx="12177082" cy="920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50000"/>
              <a:buFont typeface="Wingdings" panose="05000000000000000000" pitchFamily="2" charset="2"/>
              <a:buNone/>
              <a:defRPr sz="1400" kern="1200">
                <a:solidFill>
                  <a:srgbClr val="390B14"/>
                </a:solidFill>
                <a:latin typeface="Rubik" pitchFamily="2" charset="-79"/>
                <a:ea typeface="Tahoma" panose="020B0604030504040204" pitchFamily="34" charset="0"/>
                <a:cs typeface="Rubik" pitchFamily="2" charset="-79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000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000" kern="1200">
                <a:solidFill>
                  <a:srgbClr val="390B14"/>
                </a:solidFill>
                <a:latin typeface="Rubik" pitchFamily="2" charset="-79"/>
                <a:ea typeface="+mn-ea"/>
                <a:cs typeface="Rubik" pitchFamily="2" charset="-79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dirty="0"/>
              <a:t>Technology &amp; Infrastructure Gaps</a:t>
            </a:r>
          </a:p>
          <a:p>
            <a:pPr>
              <a:spcAft>
                <a:spcPts val="600"/>
              </a:spcAft>
            </a:pPr>
            <a:r>
              <a:rPr lang="en-US" b="1" dirty="0"/>
              <a:t>Mobile App Adoption</a:t>
            </a:r>
            <a:r>
              <a:rPr lang="en-US" dirty="0"/>
              <a:t>: Why are only 52% using the mobile app? Is it: </a:t>
            </a:r>
          </a:p>
          <a:p>
            <a:pPr marL="102870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Difficult to discover/download?</a:t>
            </a:r>
          </a:p>
          <a:p>
            <a:pPr marL="102870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Poor app store ratings?</a:t>
            </a:r>
          </a:p>
          <a:p>
            <a:pPr marL="102870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Large app size?</a:t>
            </a:r>
          </a:p>
          <a:p>
            <a:pPr marL="102870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Frequent crashes or bugs?</a:t>
            </a:r>
          </a:p>
          <a:p>
            <a:pPr>
              <a:spcAft>
                <a:spcPts val="600"/>
              </a:spcAft>
            </a:pPr>
            <a:r>
              <a:rPr lang="en-US" b="1" dirty="0"/>
              <a:t>Website Mobile Experience</a:t>
            </a:r>
            <a:r>
              <a:rPr lang="en-US" dirty="0"/>
              <a:t>: Is the mobile web experience pushing users to app, or is it fully functional?</a:t>
            </a:r>
          </a:p>
          <a:p>
            <a:pPr>
              <a:spcAft>
                <a:spcPts val="600"/>
              </a:spcAft>
            </a:pPr>
            <a:r>
              <a:rPr lang="en-US" b="1" dirty="0"/>
              <a:t>In-Store Digital Tools</a:t>
            </a:r>
            <a:r>
              <a:rPr lang="en-US" dirty="0"/>
              <a:t>: Do stores have: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WiFi</a:t>
            </a:r>
            <a:r>
              <a:rPr lang="en-US" sz="3200" dirty="0"/>
              <a:t> for customers?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QR codes for product information?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Digital kiosks for extended inventory?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Mobile POS for line-busting?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F9DE1-2230-2467-18F7-335F29D08393}"/>
              </a:ext>
            </a:extLst>
          </p:cNvPr>
          <p:cNvSpPr txBox="1"/>
          <p:nvPr/>
        </p:nvSpPr>
        <p:spPr>
          <a:xfrm>
            <a:off x="4423145" y="11877756"/>
            <a:ext cx="16204018" cy="120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Notice that these are not all ‘data analysis questions.  </a:t>
            </a:r>
          </a:p>
          <a:p>
            <a:r>
              <a:rPr lang="en-US" b="1" dirty="0">
                <a:solidFill>
                  <a:srgbClr val="C00000"/>
                </a:solidFill>
              </a:rPr>
              <a:t>Think about: People, Process, Product, Price, Place, Promotion, Platform</a:t>
            </a:r>
          </a:p>
        </p:txBody>
      </p:sp>
    </p:spTree>
    <p:extLst>
      <p:ext uri="{BB962C8B-B14F-4D97-AF65-F5344CB8AC3E}">
        <p14:creationId xmlns:p14="http://schemas.microsoft.com/office/powerpoint/2010/main" val="372411483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WA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74A9"/>
      </a:accent1>
      <a:accent2>
        <a:srgbClr val="EC5752"/>
      </a:accent2>
      <a:accent3>
        <a:srgbClr val="7F8EA8"/>
      </a:accent3>
      <a:accent4>
        <a:srgbClr val="0082C8"/>
      </a:accent4>
      <a:accent5>
        <a:srgbClr val="1A4C6D"/>
      </a:accent5>
      <a:accent6>
        <a:srgbClr val="02A8A6"/>
      </a:accent6>
      <a:hlink>
        <a:srgbClr val="BA324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Lt Green">
      <a:srgbClr val="4EC3C8"/>
    </a:custClr>
    <a:custClr name="Sapphire">
      <a:srgbClr val="1F4A7E"/>
    </a:custClr>
    <a:custClr name="Granite">
      <a:srgbClr val="203040"/>
    </a:custClr>
    <a:custClr name="Midnight">
      <a:srgbClr val="2F4159"/>
    </a:custClr>
    <a:custClr name="Dull Green">
      <a:srgbClr val="4291A4"/>
    </a:custClr>
    <a:custClr name="Gold">
      <a:srgbClr val="DAAD58"/>
    </a:custClr>
  </a:custClrLst>
  <a:extLst>
    <a:ext uri="{05A4C25C-085E-4340-85A3-A5531E510DB2}">
      <thm15:themeFamily xmlns:thm15="http://schemas.microsoft.com/office/thememl/2012/main" name="Web Age Presentation Sample.pptx" id="{E203E6A7-C5A6-4E7A-9C5E-AF313C8B0646}" vid="{69BEEA65-C1C8-4F46-9ADF-E5203EBB6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55374c1-5fd2-4163-af7f-5551eafd91a4" xsi:nil="true"/>
    <lcf76f155ced4ddcb4097134ff3c332f xmlns="9582fbfd-d136-4b86-9930-00f392e0ef0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AAD5568E73424FA5509902BDF9DF67" ma:contentTypeVersion="22" ma:contentTypeDescription="Create a new document." ma:contentTypeScope="" ma:versionID="6db2d6485feed1894d8094dcffa2e4a1">
  <xsd:schema xmlns:xsd="http://www.w3.org/2001/XMLSchema" xmlns:xs="http://www.w3.org/2001/XMLSchema" xmlns:p="http://schemas.microsoft.com/office/2006/metadata/properties" xmlns:ns2="9582fbfd-d136-4b86-9930-00f392e0ef0d" xmlns:ns3="355374c1-5fd2-4163-af7f-5551eafd91a4" targetNamespace="http://schemas.microsoft.com/office/2006/metadata/properties" ma:root="true" ma:fieldsID="3f3aad488b6123d3418ebd16f36f75b7" ns2:_="" ns3:_="">
    <xsd:import namespace="9582fbfd-d136-4b86-9930-00f392e0ef0d"/>
    <xsd:import namespace="355374c1-5fd2-4163-af7f-5551eafd91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82fbfd-d136-4b86-9930-00f392e0ef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2a958090-9c07-4472-bc5c-82d6ad59b7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374c1-5fd2-4163-af7f-5551eafd91a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ef4113e-c996-4d30-87b0-d34f3bf81ab5}" ma:internalName="TaxCatchAll" ma:showField="CatchAllData" ma:web="355374c1-5fd2-4163-af7f-5551eafd91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A859E1-6F9F-45E2-AA97-99A3D1F9DCF7}">
  <ds:schemaRefs>
    <ds:schemaRef ds:uri="http://purl.org/dc/elements/1.1/"/>
    <ds:schemaRef ds:uri="http://purl.org/dc/dcmitype/"/>
    <ds:schemaRef ds:uri="http://schemas.microsoft.com/office/2006/metadata/properties"/>
    <ds:schemaRef ds:uri="6f31f107-7efb-4556-b7c6-e56e1a383e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3c33695-49d3-4862-85c2-bdf943d80f27"/>
    <ds:schemaRef ds:uri="http://purl.org/dc/terms/"/>
    <ds:schemaRef ds:uri="0f45bc73-89c0-4857-8326-44a0febc639b"/>
    <ds:schemaRef ds:uri="5d7976fd-57c1-45b8-9903-2fa2045a32a3"/>
    <ds:schemaRef ds:uri="http://www.w3.org/XML/1998/namespace"/>
    <ds:schemaRef ds:uri="355374c1-5fd2-4163-af7f-5551eafd91a4"/>
    <ds:schemaRef ds:uri="9582fbfd-d136-4b86-9930-00f392e0ef0d"/>
  </ds:schemaRefs>
</ds:datastoreItem>
</file>

<file path=customXml/itemProps2.xml><?xml version="1.0" encoding="utf-8"?>
<ds:datastoreItem xmlns:ds="http://schemas.openxmlformats.org/officeDocument/2006/customXml" ds:itemID="{D8F3DE93-4B6B-4BB0-AB83-93BD11514E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C5FBA6-29FF-4A10-AA7F-56DD8D198A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82fbfd-d136-4b86-9930-00f392e0ef0d"/>
    <ds:schemaRef ds:uri="355374c1-5fd2-4163-af7f-5551eafd91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Web Age Presentation Sample</Template>
  <TotalTime>88186</TotalTime>
  <Words>1137</Words>
  <Application>Microsoft Macintosh PowerPoint</Application>
  <PresentationFormat>Custom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Poppins</vt:lpstr>
      <vt:lpstr>Rubik</vt:lpstr>
      <vt:lpstr>Wingdings</vt:lpstr>
      <vt:lpstr>2_Office Theme</vt:lpstr>
      <vt:lpstr>Omni-channel Analysis</vt:lpstr>
      <vt:lpstr>Question</vt:lpstr>
      <vt:lpstr>Omni-channel (3+ channels used)</vt:lpstr>
      <vt:lpstr>Why Omni-channel?</vt:lpstr>
      <vt:lpstr>Omni-channel Journey Dataset</vt:lpstr>
      <vt:lpstr>Some of the Data</vt:lpstr>
      <vt:lpstr>Defining a Journey</vt:lpstr>
      <vt:lpstr>PowerPoint Presentation</vt:lpstr>
      <vt:lpstr>Critical Questions to Diagnose Omni-channel Friction</vt:lpstr>
      <vt:lpstr>Remember</vt:lpstr>
      <vt:lpstr>More Questions that can be Asked</vt:lpstr>
      <vt:lpstr>Customer Transition Friction Analysis</vt:lpstr>
      <vt:lpstr>Results</vt:lpstr>
      <vt:lpstr>Critical Findings &amp; Recommendations</vt:lpstr>
      <vt:lpstr>Critique the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 Option 1</dc:title>
  <dc:creator>Lynn Gerle</dc:creator>
  <cp:lastModifiedBy>James Cody</cp:lastModifiedBy>
  <cp:revision>826</cp:revision>
  <dcterms:created xsi:type="dcterms:W3CDTF">2021-02-08T22:33:23Z</dcterms:created>
  <dcterms:modified xsi:type="dcterms:W3CDTF">2025-10-16T20:45:16Z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0x010100BFAAD5568E73424FA5509902BDF9DF67</vt:lpwstr>
  </property>
  <property fmtid="{D5CDD505-2E9C-101B-9397-08002B2CF9AE}" pid="3" name="MediaServiceImageTags">
    <vt:lpwstr/>
  </property>
  <property fmtid="{D5CDD505-2E9C-101B-9397-08002B2CF9AE}" pid="4" name="Order">
    <vt:r8>169700</vt:r8>
  </property>
  <property fmtid="{D5CDD505-2E9C-101B-9397-08002B2CF9AE}" pid="5" name="_ExtendedDescription">
    <vt:lpwstr/>
  </property>
</Properties>
</file>