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6" r:id="rId1"/>
    <p:sldMasterId id="2147483896" r:id="rId2"/>
  </p:sldMasterIdLst>
  <p:notesMasterIdLst>
    <p:notesMasterId r:id="rId24"/>
  </p:notesMasterIdLst>
  <p:sldIdLst>
    <p:sldId id="343" r:id="rId3"/>
    <p:sldId id="344" r:id="rId4"/>
    <p:sldId id="469" r:id="rId5"/>
    <p:sldId id="470" r:id="rId6"/>
    <p:sldId id="349" r:id="rId7"/>
    <p:sldId id="347" r:id="rId8"/>
    <p:sldId id="350" r:id="rId9"/>
    <p:sldId id="351" r:id="rId10"/>
    <p:sldId id="354" r:id="rId11"/>
    <p:sldId id="355" r:id="rId12"/>
    <p:sldId id="472" r:id="rId13"/>
    <p:sldId id="471" r:id="rId14"/>
    <p:sldId id="476" r:id="rId15"/>
    <p:sldId id="356" r:id="rId16"/>
    <p:sldId id="357" r:id="rId17"/>
    <p:sldId id="358" r:id="rId18"/>
    <p:sldId id="359" r:id="rId19"/>
    <p:sldId id="362" r:id="rId20"/>
    <p:sldId id="473" r:id="rId21"/>
    <p:sldId id="474" r:id="rId22"/>
    <p:sldId id="475" r:id="rId2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39" autoAdjust="0"/>
  </p:normalViewPr>
  <p:slideViewPr>
    <p:cSldViewPr snapToGrid="0">
      <p:cViewPr varScale="1">
        <p:scale>
          <a:sx n="54" d="100"/>
          <a:sy n="54" d="100"/>
        </p:scale>
        <p:origin x="17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693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694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69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696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BACBE67-8A9D-4FC0-B41D-EF09CA14FAEA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Examples include </a:t>
            </a:r>
          </a:p>
          <a:p>
            <a:r>
              <a:rPr lang="en-GB" dirty="0" smtClean="0"/>
              <a:t>Google Maps</a:t>
            </a:r>
          </a:p>
          <a:p>
            <a:r>
              <a:rPr lang="en-GB" dirty="0" smtClean="0"/>
              <a:t>Weather forecast</a:t>
            </a:r>
          </a:p>
          <a:p>
            <a:r>
              <a:rPr lang="en-GB" dirty="0" err="1" smtClean="0"/>
              <a:t>Paypal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BACBE67-8A9D-4FC0-B41D-EF09CA14FAEA}" type="slidenum">
              <a:rPr lang="en-GB" sz="1400" b="0" strike="noStrike" spc="-1" smtClean="0">
                <a:latin typeface="Times New Roman"/>
              </a:rPr>
              <a:t>2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892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For this I’ve used RESTassured - http://rest-assured.io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BACBE67-8A9D-4FC0-B41D-EF09CA14FAEA}" type="slidenum">
              <a:rPr lang="en-GB" sz="1400" b="0" strike="noStrike" spc="-1" smtClean="0">
                <a:latin typeface="Times New Roman"/>
              </a:rPr>
              <a:t>18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572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BACBE67-8A9D-4FC0-B41D-EF09CA14FAEA}" type="slidenum">
              <a:rPr lang="en-GB" sz="1400" b="0" strike="noStrike" spc="-1" smtClean="0">
                <a:latin typeface="Times New Roman"/>
              </a:rPr>
              <a:t>19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60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BACBE67-8A9D-4FC0-B41D-EF09CA14FAEA}" type="slidenum">
              <a:rPr lang="en-GB" sz="1400" b="0" strike="noStrike" spc="-1" smtClean="0">
                <a:latin typeface="Times New Roman"/>
              </a:rPr>
              <a:t>20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9500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BACBE67-8A9D-4FC0-B41D-EF09CA14FAEA}" type="slidenum">
              <a:rPr lang="en-GB" sz="1400" b="0" strike="noStrike" spc="-1" smtClean="0">
                <a:latin typeface="Times New Roman"/>
              </a:rPr>
              <a:t>21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708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342360" y="137520"/>
            <a:ext cx="7545240" cy="1271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66B3"/>
              </a:solidFill>
              <a:latin typeface="Segoe UI Light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342360" y="1702800"/>
            <a:ext cx="942948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342360" y="4320720"/>
            <a:ext cx="942948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342360" y="137520"/>
            <a:ext cx="7545240" cy="1271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66B3"/>
              </a:solidFill>
              <a:latin typeface="Segoe UI Light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342360" y="1702800"/>
            <a:ext cx="460152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5174280" y="1702800"/>
            <a:ext cx="460152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4"/>
          <p:cNvSpPr>
            <a:spLocks noGrp="1"/>
          </p:cNvSpPr>
          <p:nvPr>
            <p:ph type="body"/>
          </p:nvPr>
        </p:nvSpPr>
        <p:spPr>
          <a:xfrm>
            <a:off x="5174280" y="4320720"/>
            <a:ext cx="460152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5"/>
          <p:cNvSpPr>
            <a:spLocks noGrp="1"/>
          </p:cNvSpPr>
          <p:nvPr>
            <p:ph type="body"/>
          </p:nvPr>
        </p:nvSpPr>
        <p:spPr>
          <a:xfrm>
            <a:off x="342360" y="4320720"/>
            <a:ext cx="460152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342360" y="137520"/>
            <a:ext cx="7545240" cy="1271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66B3"/>
              </a:solidFill>
              <a:latin typeface="Segoe UI Light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342360" y="1702800"/>
            <a:ext cx="303588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3530520" y="1702800"/>
            <a:ext cx="303588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 type="body"/>
          </p:nvPr>
        </p:nvSpPr>
        <p:spPr>
          <a:xfrm>
            <a:off x="6718320" y="1702800"/>
            <a:ext cx="303588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5"/>
          <p:cNvSpPr>
            <a:spLocks noGrp="1"/>
          </p:cNvSpPr>
          <p:nvPr>
            <p:ph type="body"/>
          </p:nvPr>
        </p:nvSpPr>
        <p:spPr>
          <a:xfrm>
            <a:off x="6718320" y="4320720"/>
            <a:ext cx="303588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6"/>
          <p:cNvSpPr>
            <a:spLocks noGrp="1"/>
          </p:cNvSpPr>
          <p:nvPr>
            <p:ph type="body"/>
          </p:nvPr>
        </p:nvSpPr>
        <p:spPr>
          <a:xfrm>
            <a:off x="3530520" y="4320720"/>
            <a:ext cx="303588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7"/>
          <p:cNvSpPr>
            <a:spLocks noGrp="1"/>
          </p:cNvSpPr>
          <p:nvPr>
            <p:ph type="body"/>
          </p:nvPr>
        </p:nvSpPr>
        <p:spPr>
          <a:xfrm>
            <a:off x="342360" y="4320720"/>
            <a:ext cx="303588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56047" y="1172384"/>
            <a:ext cx="8569523" cy="2817517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4961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047" y="4283816"/>
            <a:ext cx="8569523" cy="484137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1654" b="0" i="0" cap="all" spc="248" baseline="0">
                <a:solidFill>
                  <a:srgbClr val="2E2D2C"/>
                </a:solidFill>
                <a:latin typeface="+mn-lt"/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2" y="6321136"/>
            <a:ext cx="619091" cy="5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65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42305" y="2127027"/>
            <a:ext cx="9429750" cy="5012005"/>
          </a:xfrm>
        </p:spPr>
        <p:txBody>
          <a:bodyPr>
            <a:noAutofit/>
          </a:bodyPr>
          <a:lstStyle>
            <a:lvl1pPr marL="283510" indent="-283510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614271" indent="-236258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aseline="0">
                <a:latin typeface="+mn-lt"/>
              </a:defRPr>
            </a:lvl2pPr>
            <a:lvl3pPr marL="945032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aseline="0">
                <a:latin typeface="+mn-lt"/>
              </a:defRPr>
            </a:lvl3pPr>
            <a:lvl4pPr marL="1323045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aseline="0">
                <a:latin typeface="+mn-lt"/>
              </a:defRPr>
            </a:lvl4pPr>
            <a:lvl5pPr marL="1701058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492248" y="7157227"/>
            <a:ext cx="2352146" cy="402483"/>
          </a:xfrm>
          <a:prstGeom prst="rect">
            <a:avLst/>
          </a:prstGeom>
        </p:spPr>
        <p:txBody>
          <a:bodyPr vert="horz" lIns="75605" tIns="37802" rIns="75605" bIns="37802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7560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827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7560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27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342305" y="1142880"/>
            <a:ext cx="7545586" cy="69049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94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342305" y="2127027"/>
            <a:ext cx="9429750" cy="5012005"/>
          </a:xfrm>
        </p:spPr>
        <p:txBody>
          <a:bodyPr>
            <a:noAutofit/>
          </a:bodyPr>
          <a:lstStyle>
            <a:lvl1pPr marL="283510" indent="-283510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614271" indent="-236258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aseline="0">
                <a:latin typeface="+mn-lt"/>
                <a:cs typeface="Arial" panose="020B0604020202020204" pitchFamily="34" charset="0"/>
              </a:defRPr>
            </a:lvl2pPr>
            <a:lvl3pPr marL="945032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aseline="0">
                <a:latin typeface="+mn-lt"/>
                <a:cs typeface="Arial" panose="020B0604020202020204" pitchFamily="34" charset="0"/>
              </a:defRPr>
            </a:lvl3pPr>
            <a:lvl4pPr marL="1323045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aseline="0">
                <a:latin typeface="+mn-lt"/>
                <a:cs typeface="Arial" panose="020B0604020202020204" pitchFamily="34" charset="0"/>
              </a:defRPr>
            </a:lvl4pPr>
            <a:lvl5pPr marL="1701058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492248" y="7157227"/>
            <a:ext cx="2352146" cy="402483"/>
          </a:xfrm>
          <a:prstGeom prst="rect">
            <a:avLst/>
          </a:prstGeom>
        </p:spPr>
        <p:txBody>
          <a:bodyPr vert="horz" lIns="75605" tIns="37802" rIns="75605" bIns="37802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7560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827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7560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27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342305" y="1142880"/>
            <a:ext cx="7545586" cy="69049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0794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342305" y="2127027"/>
            <a:ext cx="4613672" cy="5012005"/>
          </a:xfrm>
        </p:spPr>
        <p:txBody>
          <a:bodyPr>
            <a:noAutofit/>
          </a:bodyPr>
          <a:lstStyle>
            <a:lvl1pPr marL="283510" indent="-283510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614271" indent="-236258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="0" baseline="0">
                <a:latin typeface="+mn-lt"/>
              </a:defRPr>
            </a:lvl2pPr>
            <a:lvl3pPr marL="945032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="0" baseline="0">
                <a:latin typeface="+mn-lt"/>
              </a:defRPr>
            </a:lvl3pPr>
            <a:lvl4pPr marL="1323045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="0" baseline="0">
                <a:latin typeface="+mn-lt"/>
              </a:defRPr>
            </a:lvl4pPr>
            <a:lvl5pPr marL="1701058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492248" y="7157227"/>
            <a:ext cx="2352146" cy="402483"/>
          </a:xfrm>
          <a:prstGeom prst="rect">
            <a:avLst/>
          </a:prstGeom>
        </p:spPr>
        <p:txBody>
          <a:bodyPr vert="horz" lIns="75605" tIns="37802" rIns="75605" bIns="37802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7560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827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7560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27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131594" y="2127027"/>
            <a:ext cx="4613672" cy="5012005"/>
          </a:xfrm>
        </p:spPr>
        <p:txBody>
          <a:bodyPr>
            <a:noAutofit/>
          </a:bodyPr>
          <a:lstStyle>
            <a:lvl1pPr marL="283510" indent="-283510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614271" indent="-236258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="0" baseline="0">
                <a:latin typeface="+mn-lt"/>
              </a:defRPr>
            </a:lvl2pPr>
            <a:lvl3pPr marL="945032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="0" baseline="0">
                <a:latin typeface="+mn-lt"/>
              </a:defRPr>
            </a:lvl3pPr>
            <a:lvl4pPr marL="1323045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="0" baseline="0">
                <a:latin typeface="+mn-lt"/>
              </a:defRPr>
            </a:lvl4pPr>
            <a:lvl5pPr marL="1701058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025458" y="2127911"/>
            <a:ext cx="37802" cy="5010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27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342305" y="1142880"/>
            <a:ext cx="7545586" cy="69049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41941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342305" y="2127027"/>
            <a:ext cx="4613672" cy="5012005"/>
          </a:xfrm>
        </p:spPr>
        <p:txBody>
          <a:bodyPr>
            <a:noAutofit/>
          </a:bodyPr>
          <a:lstStyle>
            <a:lvl1pPr marL="283510" indent="-283510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614271" indent="-236258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="0" baseline="0">
                <a:latin typeface="+mn-lt"/>
              </a:defRPr>
            </a:lvl2pPr>
            <a:lvl3pPr marL="945032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="0" baseline="0">
                <a:latin typeface="+mn-lt"/>
              </a:defRPr>
            </a:lvl3pPr>
            <a:lvl4pPr marL="1323045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="0" baseline="0">
                <a:latin typeface="+mn-lt"/>
              </a:defRPr>
            </a:lvl4pPr>
            <a:lvl5pPr marL="1701058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492248" y="7157227"/>
            <a:ext cx="2352146" cy="402483"/>
          </a:xfrm>
          <a:prstGeom prst="rect">
            <a:avLst/>
          </a:prstGeom>
        </p:spPr>
        <p:txBody>
          <a:bodyPr vert="horz" lIns="75605" tIns="37802" rIns="75605" bIns="37802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7560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827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7560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27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131594" y="2127027"/>
            <a:ext cx="4613672" cy="5012005"/>
          </a:xfrm>
        </p:spPr>
        <p:txBody>
          <a:bodyPr>
            <a:noAutofit/>
          </a:bodyPr>
          <a:lstStyle>
            <a:lvl1pPr marL="283510" indent="-283510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614271" indent="-236258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="0" baseline="0">
                <a:latin typeface="+mn-lt"/>
              </a:defRPr>
            </a:lvl2pPr>
            <a:lvl3pPr marL="945032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="0" baseline="0">
                <a:latin typeface="+mn-lt"/>
              </a:defRPr>
            </a:lvl3pPr>
            <a:lvl4pPr marL="1323045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="0" baseline="0">
                <a:latin typeface="+mn-lt"/>
              </a:defRPr>
            </a:lvl4pPr>
            <a:lvl5pPr marL="1701058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342305" y="1142880"/>
            <a:ext cx="7545586" cy="69049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88998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3885507" cy="7559675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81786" y="0"/>
            <a:ext cx="6198839" cy="7559675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189589" y="0"/>
            <a:ext cx="5891036" cy="7559675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27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504466" y="0"/>
            <a:ext cx="5576159" cy="7559675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27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4823908" y="3012913"/>
            <a:ext cx="4930740" cy="4126118"/>
          </a:xfrm>
        </p:spPr>
        <p:txBody>
          <a:bodyPr>
            <a:noAutofit/>
          </a:bodyPr>
          <a:lstStyle>
            <a:lvl1pPr marL="283510" indent="-283510">
              <a:spcAft>
                <a:spcPts val="661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614271" indent="-236258">
              <a:spcAft>
                <a:spcPts val="661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88" b="0" baseline="0">
                <a:solidFill>
                  <a:schemeClr val="bg1"/>
                </a:solidFill>
                <a:latin typeface="+mn-lt"/>
              </a:defRPr>
            </a:lvl2pPr>
            <a:lvl3pPr marL="945032" indent="-189006">
              <a:spcAft>
                <a:spcPts val="661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88" b="0" baseline="0">
                <a:solidFill>
                  <a:schemeClr val="bg1"/>
                </a:solidFill>
                <a:latin typeface="+mn-lt"/>
              </a:defRPr>
            </a:lvl3pPr>
            <a:lvl4pPr marL="1323045" indent="-189006">
              <a:spcAft>
                <a:spcPts val="661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88" b="0" baseline="0">
                <a:solidFill>
                  <a:schemeClr val="bg1"/>
                </a:solidFill>
                <a:latin typeface="+mn-lt"/>
              </a:defRPr>
            </a:lvl4pPr>
            <a:lvl5pPr marL="1701058" indent="-189006">
              <a:spcAft>
                <a:spcPts val="661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88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4823909" y="2117968"/>
            <a:ext cx="4938958" cy="69049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2123204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3"/>
            <a:ext cx="649935" cy="758483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88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943570" y="384928"/>
            <a:ext cx="6792516" cy="6750135"/>
          </a:xfrm>
        </p:spPr>
        <p:txBody>
          <a:bodyPr>
            <a:noAutofit/>
          </a:bodyPr>
          <a:lstStyle>
            <a:lvl1pPr marL="283510" indent="-283510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614271" indent="-236258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945032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323045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1701058" indent="-189006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88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544680" y="3659783"/>
            <a:ext cx="7738250" cy="244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488" b="1" cap="all" spc="248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913839" y="1932578"/>
            <a:ext cx="1974302" cy="5202485"/>
          </a:xfrm>
        </p:spPr>
        <p:txBody>
          <a:bodyPr anchor="b" anchorCtr="0">
            <a:noAutofit/>
          </a:bodyPr>
          <a:lstStyle>
            <a:lvl1pPr marL="0" indent="0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None/>
              <a:defRPr sz="1488" b="0" baseline="0">
                <a:latin typeface="+mn-lt"/>
              </a:defRPr>
            </a:lvl1pPr>
            <a:lvl2pPr marL="0" indent="0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None/>
              <a:defRPr sz="1488" baseline="0">
                <a:latin typeface="Segoe UI" panose="020B0502040204020203" pitchFamily="34" charset="0"/>
              </a:defRPr>
            </a:lvl2pPr>
            <a:lvl3pPr marL="0" indent="0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None/>
              <a:defRPr sz="1488" baseline="0">
                <a:latin typeface="Segoe UI" panose="020B0502040204020203" pitchFamily="34" charset="0"/>
              </a:defRPr>
            </a:lvl3pPr>
            <a:lvl4pPr marL="0" indent="0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None/>
              <a:defRPr sz="1488" baseline="0">
                <a:latin typeface="Segoe UI" panose="020B0502040204020203" pitchFamily="34" charset="0"/>
              </a:defRPr>
            </a:lvl4pPr>
            <a:lvl5pPr marL="0" indent="0">
              <a:spcAft>
                <a:spcPts val="661"/>
              </a:spcAft>
              <a:buClr>
                <a:schemeClr val="tx1"/>
              </a:buClr>
              <a:buFont typeface="Arial" panose="020B0604020202020204" pitchFamily="34" charset="0"/>
              <a:buNone/>
              <a:defRPr sz="1488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492248" y="7157227"/>
            <a:ext cx="2352146" cy="402483"/>
          </a:xfrm>
          <a:prstGeom prst="rect">
            <a:avLst/>
          </a:prstGeom>
        </p:spPr>
        <p:txBody>
          <a:bodyPr vert="horz" lIns="75605" tIns="37802" rIns="75605" bIns="37802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7560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827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7560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27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3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342360" y="137520"/>
            <a:ext cx="7545240" cy="1271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66B3"/>
              </a:solidFill>
              <a:latin typeface="Segoe UI Light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subTitle"/>
          </p:nvPr>
        </p:nvSpPr>
        <p:spPr>
          <a:xfrm>
            <a:off x="342360" y="1702800"/>
            <a:ext cx="9429480" cy="501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342360" y="137520"/>
            <a:ext cx="7545240" cy="1271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66B3"/>
              </a:solidFill>
              <a:latin typeface="Segoe UI Light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342360" y="1702800"/>
            <a:ext cx="9429480" cy="501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342360" y="137520"/>
            <a:ext cx="7545240" cy="1271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66B3"/>
              </a:solidFill>
              <a:latin typeface="Segoe UI Light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342360" y="1702800"/>
            <a:ext cx="4601520" cy="501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body"/>
          </p:nvPr>
        </p:nvSpPr>
        <p:spPr>
          <a:xfrm>
            <a:off x="5174280" y="1702800"/>
            <a:ext cx="4601520" cy="501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342360" y="137520"/>
            <a:ext cx="7545240" cy="1271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66B3"/>
              </a:solidFill>
              <a:latin typeface="Segoe UI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ubTitle"/>
          </p:nvPr>
        </p:nvSpPr>
        <p:spPr>
          <a:xfrm>
            <a:off x="342360" y="137520"/>
            <a:ext cx="7545240" cy="5893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342360" y="137520"/>
            <a:ext cx="7545240" cy="1271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66B3"/>
              </a:solidFill>
              <a:latin typeface="Segoe UI Light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342360" y="1702800"/>
            <a:ext cx="460152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342360" y="4320720"/>
            <a:ext cx="460152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4"/>
          <p:cNvSpPr>
            <a:spLocks noGrp="1"/>
          </p:cNvSpPr>
          <p:nvPr>
            <p:ph type="body"/>
          </p:nvPr>
        </p:nvSpPr>
        <p:spPr>
          <a:xfrm>
            <a:off x="5174280" y="1702800"/>
            <a:ext cx="4601520" cy="501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342360" y="137520"/>
            <a:ext cx="7545240" cy="1271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66B3"/>
              </a:solidFill>
              <a:latin typeface="Segoe UI Light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342360" y="1702800"/>
            <a:ext cx="4601520" cy="501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5174280" y="1702800"/>
            <a:ext cx="460152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4"/>
          <p:cNvSpPr>
            <a:spLocks noGrp="1"/>
          </p:cNvSpPr>
          <p:nvPr>
            <p:ph type="body"/>
          </p:nvPr>
        </p:nvSpPr>
        <p:spPr>
          <a:xfrm>
            <a:off x="5174280" y="4320720"/>
            <a:ext cx="460152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342360" y="137520"/>
            <a:ext cx="7545240" cy="1271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66B3"/>
              </a:solidFill>
              <a:latin typeface="Segoe UI Light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342360" y="1702800"/>
            <a:ext cx="460152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5174280" y="1702800"/>
            <a:ext cx="460152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342360" y="4320720"/>
            <a:ext cx="9429480" cy="239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7491600" y="7157520"/>
            <a:ext cx="235116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782A1D6-801A-4431-B9D3-DAE9B56E596F}" type="slidenum">
              <a:rPr lang="en-GB" sz="1000" b="0" strike="noStrike" spc="-1">
                <a:solidFill>
                  <a:srgbClr val="0070C0"/>
                </a:solidFill>
                <a:latin typeface="Segoe UI"/>
                <a:ea typeface="DejaVu Sans"/>
              </a:rPr>
              <a:t>‹#›</a:t>
            </a:fld>
            <a:endParaRPr lang="en-GB" sz="10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title"/>
          </p:nvPr>
        </p:nvSpPr>
        <p:spPr>
          <a:xfrm>
            <a:off x="342000" y="1142640"/>
            <a:ext cx="7544520" cy="689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305" y="2127027"/>
            <a:ext cx="9429750" cy="501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42305" y="1142880"/>
            <a:ext cx="7545586" cy="69049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749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</p:sldLayoutIdLst>
  <p:hf hdr="0" ftr="0" dt="0"/>
  <p:txStyles>
    <p:titleStyle>
      <a:lvl1pPr marL="0" marR="0" indent="0" algn="l" defTabSz="756026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2976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83510" indent="-283510" algn="l" defTabSz="756026" rtl="0" eaLnBrk="1" latinLnBrk="0" hangingPunct="1">
        <a:spcBef>
          <a:spcPts val="165"/>
        </a:spcBef>
        <a:spcAft>
          <a:spcPts val="661"/>
        </a:spcAft>
        <a:buClr>
          <a:schemeClr val="tx1"/>
        </a:buClr>
        <a:buFont typeface="Arial" panose="020B0604020202020204" pitchFamily="34" charset="0"/>
        <a:buChar char="•"/>
        <a:defRPr sz="1571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614271" indent="-236258" algn="l" defTabSz="756026" rtl="0" eaLnBrk="1" latinLnBrk="0" hangingPunct="1">
        <a:spcBef>
          <a:spcPts val="165"/>
        </a:spcBef>
        <a:spcAft>
          <a:spcPts val="661"/>
        </a:spcAft>
        <a:buClr>
          <a:schemeClr val="tx1"/>
        </a:buClr>
        <a:buFont typeface="Arial" panose="020B0604020202020204" pitchFamily="34" charset="0"/>
        <a:buChar char="•"/>
        <a:defRPr sz="1488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945032" indent="-189006" algn="l" defTabSz="756026" rtl="0" eaLnBrk="1" latinLnBrk="0" hangingPunct="1">
        <a:spcBef>
          <a:spcPts val="165"/>
        </a:spcBef>
        <a:spcAft>
          <a:spcPts val="661"/>
        </a:spcAft>
        <a:buClr>
          <a:schemeClr val="tx1"/>
        </a:buClr>
        <a:buFont typeface="Arial" panose="020B0604020202020204" pitchFamily="34" charset="0"/>
        <a:buChar char="•"/>
        <a:defRPr sz="1488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323045" indent="-189006" algn="l" defTabSz="756026" rtl="0" eaLnBrk="1" latinLnBrk="0" hangingPunct="1">
        <a:spcBef>
          <a:spcPts val="165"/>
        </a:spcBef>
        <a:spcAft>
          <a:spcPts val="661"/>
        </a:spcAft>
        <a:buClr>
          <a:schemeClr val="tx1"/>
        </a:buClr>
        <a:buFont typeface="Arial" panose="020B0604020202020204" pitchFamily="34" charset="0"/>
        <a:buChar char="•"/>
        <a:defRPr sz="1488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1701058" indent="-189006" algn="l" defTabSz="756026" rtl="0" eaLnBrk="1" latinLnBrk="0" hangingPunct="1">
        <a:spcBef>
          <a:spcPts val="165"/>
        </a:spcBef>
        <a:spcAft>
          <a:spcPts val="661"/>
        </a:spcAft>
        <a:buClr>
          <a:schemeClr val="tx1"/>
        </a:buClr>
        <a:buFont typeface="Arial" panose="020B0604020202020204" pitchFamily="34" charset="0"/>
        <a:buChar char="•"/>
        <a:defRPr sz="1488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079071" indent="-189006" algn="l" defTabSz="756026" rtl="0" eaLnBrk="1" latinLnBrk="0" hangingPunct="1">
        <a:spcBef>
          <a:spcPct val="20000"/>
        </a:spcBef>
        <a:buFont typeface="Arial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spcBef>
          <a:spcPct val="20000"/>
        </a:spcBef>
        <a:buFont typeface="Arial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spcBef>
          <a:spcPct val="20000"/>
        </a:spcBef>
        <a:buFont typeface="Arial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spcBef>
          <a:spcPct val="20000"/>
        </a:spcBef>
        <a:buFont typeface="Arial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ny-api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TextShape 1"/>
          <p:cNvSpPr txBox="1"/>
          <p:nvPr/>
        </p:nvSpPr>
        <p:spPr>
          <a:xfrm>
            <a:off x="326880" y="1227600"/>
            <a:ext cx="9428400" cy="5011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GB" sz="4400" spc="-1" dirty="0" smtClean="0">
                <a:solidFill>
                  <a:srgbClr val="0066B3"/>
                </a:solidFill>
                <a:latin typeface="Segoe UI Light"/>
                <a:ea typeface="DejaVu Sans"/>
              </a:rPr>
              <a:t>REST</a:t>
            </a:r>
            <a:r>
              <a:rPr lang="en-GB" sz="4400" b="0" strike="noStrike" spc="-1" dirty="0" smtClean="0">
                <a:solidFill>
                  <a:srgbClr val="0066B3"/>
                </a:solidFill>
                <a:latin typeface="Segoe UI Light"/>
                <a:ea typeface="DejaVu Sans"/>
              </a:rPr>
              <a:t> Testing</a:t>
            </a:r>
            <a:endParaRPr lang="en-GB" sz="4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TextShape 1"/>
          <p:cNvSpPr txBox="1"/>
          <p:nvPr/>
        </p:nvSpPr>
        <p:spPr>
          <a:xfrm>
            <a:off x="432000" y="750240"/>
            <a:ext cx="7544520" cy="68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66B3"/>
                </a:solidFill>
                <a:latin typeface="Segoe UI Light"/>
              </a:rPr>
              <a:t>HTTP Status Codes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8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Http status codes are broken down into 5 categories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1XX – Informational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2XX - Success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3XX - Redirection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4XX – Client Error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5XX – Server Error</a:t>
            </a:r>
          </a:p>
        </p:txBody>
      </p:sp>
      <p:sp>
        <p:nvSpPr>
          <p:cNvPr id="939" name="TextShape 3"/>
          <p:cNvSpPr txBox="1"/>
          <p:nvPr/>
        </p:nvSpPr>
        <p:spPr>
          <a:xfrm>
            <a:off x="720000" y="5616000"/>
            <a:ext cx="5472000" cy="47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latin typeface="Arial"/>
              </a:rPr>
              <a:t>http://www.restapitutorial.com/httpstatuscodes.html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extShape 1"/>
          <p:cNvSpPr txBox="1"/>
          <p:nvPr/>
        </p:nvSpPr>
        <p:spPr>
          <a:xfrm>
            <a:off x="1383480" y="2201400"/>
            <a:ext cx="7544520" cy="31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 smtClean="0">
                <a:solidFill>
                  <a:srgbClr val="0066B3"/>
                </a:solidFill>
                <a:latin typeface="Segoe UI Light"/>
              </a:rPr>
              <a:t>Postman</a:t>
            </a:r>
            <a:endParaRPr lang="en-GB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4717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extShape 1"/>
          <p:cNvSpPr txBox="1"/>
          <p:nvPr/>
        </p:nvSpPr>
        <p:spPr>
          <a:xfrm>
            <a:off x="504000" y="648000"/>
            <a:ext cx="7544520" cy="68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spc="-1" dirty="0" smtClean="0">
                <a:solidFill>
                  <a:srgbClr val="0066B3"/>
                </a:solidFill>
                <a:latin typeface="Segoe UI Light"/>
              </a:rPr>
              <a:t>Setting up Postman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</a:rPr>
              <a:t>Download </a:t>
            </a:r>
            <a:r>
              <a:rPr lang="en-US" sz="2000" b="0" strike="noStrike" spc="-1" dirty="0" smtClean="0">
                <a:solidFill>
                  <a:srgbClr val="000000"/>
                </a:solidFill>
              </a:rPr>
              <a:t>Postman</a:t>
            </a:r>
            <a:endParaRPr lang="en-US" sz="2000" spc="-1" dirty="0">
              <a:solidFill>
                <a:srgbClr val="000000"/>
              </a:solidFill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dirty="0" smtClean="0"/>
              <a:t>Simple example to get you started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2000" dirty="0" smtClean="0"/>
              <a:t>- </a:t>
            </a:r>
            <a:r>
              <a:rPr lang="en-GB" sz="2000" dirty="0" smtClean="0"/>
              <a:t>postman-echo.com/get</a:t>
            </a:r>
            <a:endParaRPr lang="en-GB" sz="2000" dirty="0"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dirty="0" smtClean="0"/>
              <a:t>After this go to </a:t>
            </a:r>
            <a:r>
              <a:rPr lang="en-GB" sz="2000" b="1" dirty="0" smtClean="0">
                <a:hlinkClick r:id="rId2"/>
              </a:rPr>
              <a:t>https</a:t>
            </a:r>
            <a:r>
              <a:rPr lang="en-GB" sz="2000" b="1" dirty="0">
                <a:hlinkClick r:id="rId2"/>
              </a:rPr>
              <a:t>://any-api.com</a:t>
            </a:r>
            <a:r>
              <a:rPr lang="en-GB" sz="2000" b="1" dirty="0" smtClean="0">
                <a:hlinkClick r:id="rId2"/>
              </a:rPr>
              <a:t>/</a:t>
            </a:r>
            <a:r>
              <a:rPr lang="en-GB" sz="2000" b="1" dirty="0" smtClean="0"/>
              <a:t> </a:t>
            </a:r>
            <a:r>
              <a:rPr lang="en-GB" sz="2000" dirty="0" smtClean="0"/>
              <a:t>and select an API to test – you will need to read the documentation to understand how the API </a:t>
            </a:r>
            <a:r>
              <a:rPr lang="en-GB" sz="2000" dirty="0" smtClean="0"/>
              <a:t>works</a:t>
            </a:r>
            <a:endParaRPr lang="en-GB" sz="2000" dirty="0" smtClean="0"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dirty="0" err="1" smtClean="0"/>
              <a:t>OMDBapi</a:t>
            </a:r>
            <a:r>
              <a:rPr lang="en-GB" sz="2000" dirty="0" smtClean="0"/>
              <a:t> is a good example to </a:t>
            </a:r>
            <a:r>
              <a:rPr lang="en-GB" sz="2000" dirty="0" smtClean="0"/>
              <a:t>use</a:t>
            </a:r>
            <a:endParaRPr lang="en-GB" sz="2000" dirty="0" smtClean="0"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dirty="0" smtClean="0"/>
              <a:t>A Request to the OMDB API will look a bit like this: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dirty="0" smtClean="0"/>
              <a:t>http</a:t>
            </a:r>
            <a:r>
              <a:rPr lang="en-GB" sz="2000" dirty="0"/>
              <a:t>://www.omdbapi.com/?</a:t>
            </a:r>
            <a:r>
              <a:rPr lang="en-GB" sz="2000" dirty="0" smtClean="0"/>
              <a:t>apikey</a:t>
            </a:r>
            <a:r>
              <a:rPr lang="en-GB" sz="2000" dirty="0"/>
              <a:t> =[Your API Key</a:t>
            </a:r>
            <a:r>
              <a:rPr lang="en-GB" sz="2000" dirty="0" smtClean="0"/>
              <a:t>]&amp;t=</a:t>
            </a:r>
            <a:r>
              <a:rPr lang="en-GB" sz="2000" dirty="0" err="1" smtClean="0"/>
              <a:t>IT&amp;y</a:t>
            </a:r>
            <a:r>
              <a:rPr lang="en-GB" sz="2000" dirty="0" smtClean="0"/>
              <a:t>=2017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8116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extShape 1"/>
          <p:cNvSpPr txBox="1"/>
          <p:nvPr/>
        </p:nvSpPr>
        <p:spPr>
          <a:xfrm>
            <a:off x="504000" y="648000"/>
            <a:ext cx="7544520" cy="68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spc="-1" dirty="0" smtClean="0">
                <a:solidFill>
                  <a:srgbClr val="0066B3"/>
                </a:solidFill>
                <a:latin typeface="Segoe UI Light"/>
              </a:rPr>
              <a:t>Working with</a:t>
            </a:r>
            <a:r>
              <a:rPr lang="en-US" sz="3600" b="0" strike="noStrike" spc="-1" dirty="0" smtClean="0">
                <a:solidFill>
                  <a:srgbClr val="0066B3"/>
                </a:solidFill>
                <a:latin typeface="Segoe UI Light"/>
              </a:rPr>
              <a:t> Postman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smtClean="0">
                <a:solidFill>
                  <a:srgbClr val="000000"/>
                </a:solidFill>
                <a:latin typeface="Arial"/>
              </a:rPr>
              <a:t>We can write tests within </a:t>
            </a:r>
            <a:r>
              <a:rPr lang="en-GB" sz="2800" b="0" strike="noStrike" spc="-1" dirty="0" smtClean="0">
                <a:solidFill>
                  <a:srgbClr val="000000"/>
                </a:solidFill>
                <a:latin typeface="Arial"/>
              </a:rPr>
              <a:t>Postman using JavaScript.</a:t>
            </a:r>
            <a:endParaRPr lang="en-GB" sz="28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 smtClean="0">
                <a:solidFill>
                  <a:srgbClr val="000000"/>
                </a:solidFill>
                <a:latin typeface="Arial"/>
              </a:rPr>
              <a:t>These tests can check certain conditions.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smtClean="0">
                <a:solidFill>
                  <a:srgbClr val="000000"/>
                </a:solidFill>
                <a:latin typeface="Arial"/>
              </a:rPr>
              <a:t>Remember that a test is not a test without checking a condition.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dirty="0" smtClean="0"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70" y="4202357"/>
            <a:ext cx="7887659" cy="19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056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TextShape 1"/>
          <p:cNvSpPr txBox="1"/>
          <p:nvPr/>
        </p:nvSpPr>
        <p:spPr>
          <a:xfrm>
            <a:off x="265680" y="1197360"/>
            <a:ext cx="9428400" cy="5011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GB" sz="4400" b="0" strike="noStrike" spc="-1">
                <a:solidFill>
                  <a:srgbClr val="0066B3"/>
                </a:solidFill>
                <a:latin typeface="Segoe UI Light"/>
                <a:ea typeface="DejaVu Sans"/>
              </a:rPr>
              <a:t>Cucumber With API’s</a:t>
            </a:r>
            <a:endParaRPr lang="en-GB" sz="4400" b="0" strike="noStrike" spc="-1">
              <a:solidFill>
                <a:srgbClr val="0066B3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TextShape 1"/>
          <p:cNvSpPr txBox="1"/>
          <p:nvPr/>
        </p:nvSpPr>
        <p:spPr>
          <a:xfrm>
            <a:off x="447480" y="720000"/>
            <a:ext cx="7544520" cy="68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66B3"/>
                </a:solidFill>
                <a:latin typeface="Segoe UI Light"/>
              </a:rPr>
              <a:t>Testing an API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During Testing the following things </a:t>
            </a:r>
            <a:r>
              <a:rPr lang="en-US" sz="2800" spc="-1" dirty="0" smtClean="0">
                <a:solidFill>
                  <a:srgbClr val="000000"/>
                </a:solidFill>
                <a:latin typeface="Arial"/>
              </a:rPr>
              <a:t>are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looked at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Exploring boundary conditions and ensuring that the test harness varies parameters of the API calls in ways that verify functionality and expose failures.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Generating more value added parameter combinations to verify the calls with two or more parameters.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Verifying the behavior of the API which is considering the external environment conditions such as files, peripheral devices, and so forth.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Verifying the Sequence of API calls and check if the API's produce useful results from successive calls.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TextShape 1"/>
          <p:cNvSpPr txBox="1"/>
          <p:nvPr/>
        </p:nvSpPr>
        <p:spPr>
          <a:xfrm>
            <a:off x="519480" y="678240"/>
            <a:ext cx="7544520" cy="68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66B3"/>
                </a:solidFill>
                <a:latin typeface="Segoe UI Light"/>
              </a:rPr>
              <a:t>Using Cucumber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4" name="TextShape 2"/>
          <p:cNvSpPr txBox="1"/>
          <p:nvPr/>
        </p:nvSpPr>
        <p:spPr>
          <a:xfrm>
            <a:off x="519480" y="1822468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API testing with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Cucumber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is the same as any other testing with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Cucumber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The power we get is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from a library we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can use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called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RESTassured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Arial"/>
              </a:rPr>
              <a:t>alongside the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 Cucumber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Arial"/>
              </a:rPr>
              <a:t>software tool.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TextShape 1"/>
          <p:cNvSpPr txBox="1"/>
          <p:nvPr/>
        </p:nvSpPr>
        <p:spPr>
          <a:xfrm>
            <a:off x="519480" y="648000"/>
            <a:ext cx="7544520" cy="68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66B3"/>
                </a:solidFill>
                <a:latin typeface="Segoe UI Light"/>
              </a:rPr>
              <a:t>RESTassured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6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Restassured is a framework developed by Johan Haleby(And Friends)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It is designed to make testing API’s simpler when using Java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It aims to bring the ease of testing an API in Ruby or Groovy to Java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TextShape 1"/>
          <p:cNvSpPr txBox="1"/>
          <p:nvPr/>
        </p:nvSpPr>
        <p:spPr>
          <a:xfrm>
            <a:off x="519480" y="936000"/>
            <a:ext cx="7544520" cy="68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66B3"/>
                </a:solidFill>
                <a:latin typeface="Segoe UI Light"/>
              </a:rPr>
              <a:t>RESTassured</a:t>
            </a:r>
          </a:p>
        </p:txBody>
      </p:sp>
      <p:sp>
        <p:nvSpPr>
          <p:cNvPr id="95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However with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RESTassured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en-GB" dirty="0"/>
              <a:t>@Test</a:t>
            </a:r>
          </a:p>
          <a:p>
            <a:r>
              <a:rPr lang="en-GB" b="1" dirty="0"/>
              <a:t>public void exampleRestTestWhichShould200() {</a:t>
            </a:r>
          </a:p>
          <a:p>
            <a:r>
              <a:rPr lang="en-GB" dirty="0"/>
              <a:t>    </a:t>
            </a:r>
            <a:r>
              <a:rPr lang="en-GB" i="1" dirty="0"/>
              <a:t>given()</a:t>
            </a:r>
          </a:p>
          <a:p>
            <a:r>
              <a:rPr lang="en-GB" dirty="0"/>
              <a:t>        .</a:t>
            </a:r>
            <a:r>
              <a:rPr lang="en-GB" dirty="0" err="1"/>
              <a:t>contentType</a:t>
            </a:r>
            <a:r>
              <a:rPr lang="en-GB" dirty="0"/>
              <a:t>(</a:t>
            </a:r>
            <a:r>
              <a:rPr lang="en-GB" dirty="0" err="1"/>
              <a:t>ContentType.</a:t>
            </a:r>
            <a:r>
              <a:rPr lang="en-GB" b="1" i="1" dirty="0" err="1"/>
              <a:t>JSON</a:t>
            </a:r>
            <a:r>
              <a:rPr lang="en-GB" b="1" i="1" dirty="0"/>
              <a:t>)</a:t>
            </a:r>
          </a:p>
          <a:p>
            <a:r>
              <a:rPr lang="en-GB" dirty="0"/>
              <a:t>    .when()</a:t>
            </a:r>
          </a:p>
          <a:p>
            <a:r>
              <a:rPr lang="en-GB" dirty="0"/>
              <a:t>        .get("http://www.omdbapi.com/?apikey</a:t>
            </a:r>
            <a:r>
              <a:rPr lang="en-GB" dirty="0" smtClean="0"/>
              <a:t>=[Your API Key]&amp;t=IT")</a:t>
            </a:r>
            <a:endParaRPr lang="en-GB" dirty="0"/>
          </a:p>
          <a:p>
            <a:r>
              <a:rPr lang="en-GB" dirty="0"/>
              <a:t>    .then().</a:t>
            </a:r>
            <a:r>
              <a:rPr lang="en-GB" dirty="0" err="1" smtClean="0"/>
              <a:t>statusCode</a:t>
            </a:r>
            <a:r>
              <a:rPr lang="en-GB" dirty="0" smtClean="0"/>
              <a:t>(200))</a:t>
            </a:r>
          </a:p>
          <a:p>
            <a:r>
              <a:rPr lang="en-GB" dirty="0" smtClean="0"/>
              <a:t>    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TextShape 1"/>
          <p:cNvSpPr txBox="1"/>
          <p:nvPr/>
        </p:nvSpPr>
        <p:spPr>
          <a:xfrm>
            <a:off x="519480" y="936000"/>
            <a:ext cx="7544520" cy="68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66B3"/>
                </a:solidFill>
                <a:latin typeface="Segoe UI Light"/>
              </a:rPr>
              <a:t>RESTassured</a:t>
            </a:r>
          </a:p>
        </p:txBody>
      </p:sp>
      <p:sp>
        <p:nvSpPr>
          <p:cNvPr id="95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However with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Arial"/>
              </a:rPr>
              <a:t>RESTassured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 + Cucumber: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en-GB" dirty="0"/>
              <a:t>@Given("^a film exists with the Title IT$")</a:t>
            </a:r>
          </a:p>
          <a:p>
            <a:r>
              <a:rPr lang="en-GB" b="1" dirty="0"/>
              <a:t>public void </a:t>
            </a:r>
            <a:r>
              <a:rPr lang="en-GB" b="1" dirty="0" err="1" smtClean="0"/>
              <a:t>a_film_exists_with_the_Title_IT</a:t>
            </a:r>
            <a:r>
              <a:rPr lang="en-GB" b="1" dirty="0" smtClean="0"/>
              <a:t>() </a:t>
            </a:r>
            <a:r>
              <a:rPr lang="en-GB" b="1" dirty="0"/>
              <a:t>{</a:t>
            </a:r>
          </a:p>
          <a:p>
            <a:r>
              <a:rPr lang="en-GB" dirty="0"/>
              <a:t>request = </a:t>
            </a:r>
            <a:r>
              <a:rPr lang="en-GB" i="1" dirty="0"/>
              <a:t>given().</a:t>
            </a:r>
            <a:r>
              <a:rPr lang="en-GB" i="1" dirty="0" err="1"/>
              <a:t>contentType</a:t>
            </a:r>
            <a:r>
              <a:rPr lang="en-GB" i="1" dirty="0"/>
              <a:t>(</a:t>
            </a:r>
            <a:r>
              <a:rPr lang="en-GB" i="1" dirty="0" err="1"/>
              <a:t>ContentType.</a:t>
            </a:r>
            <a:r>
              <a:rPr lang="en-GB" b="1" i="1" dirty="0" err="1"/>
              <a:t>JSON</a:t>
            </a:r>
            <a:r>
              <a:rPr lang="en-GB" b="1" i="1" dirty="0"/>
              <a:t>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@When("^a user retrieves the film by title$")</a:t>
            </a:r>
          </a:p>
          <a:p>
            <a:r>
              <a:rPr lang="en-GB" b="1" dirty="0"/>
              <a:t>public void </a:t>
            </a:r>
            <a:r>
              <a:rPr lang="en-GB" b="1" dirty="0" err="1" smtClean="0"/>
              <a:t>a_user_retrieves_the_film_by_title</a:t>
            </a:r>
            <a:r>
              <a:rPr lang="en-GB" b="1" dirty="0" smtClean="0"/>
              <a:t>() </a:t>
            </a:r>
            <a:r>
              <a:rPr lang="en-GB" b="1" dirty="0"/>
              <a:t>{</a:t>
            </a:r>
          </a:p>
          <a:p>
            <a:r>
              <a:rPr lang="en-GB" dirty="0"/>
              <a:t>response = </a:t>
            </a:r>
            <a:r>
              <a:rPr lang="en-GB" dirty="0" err="1"/>
              <a:t>request.when</a:t>
            </a:r>
            <a:r>
              <a:rPr lang="en-GB" dirty="0"/>
              <a:t>().get("http://www.omdbapi.com/?apikey</a:t>
            </a:r>
            <a:r>
              <a:rPr lang="en-GB" dirty="0" smtClean="0"/>
              <a:t>=[YOUR API KEY]&amp;t=IT");</a:t>
            </a:r>
            <a:endParaRPr lang="en-GB" dirty="0"/>
          </a:p>
          <a:p>
            <a:r>
              <a:rPr lang="en-GB" dirty="0" smtClean="0"/>
              <a:t>}</a:t>
            </a:r>
            <a:endParaRPr lang="en-GB" dirty="0"/>
          </a:p>
          <a:p>
            <a:endParaRPr lang="en-GB" dirty="0"/>
          </a:p>
          <a:p>
            <a:r>
              <a:rPr lang="en-GB" dirty="0"/>
              <a:t>@Then("^the status code reads </a:t>
            </a:r>
            <a:r>
              <a:rPr lang="en-GB" dirty="0" smtClean="0"/>
              <a:t>200$")</a:t>
            </a:r>
            <a:endParaRPr lang="en-GB" dirty="0"/>
          </a:p>
          <a:p>
            <a:r>
              <a:rPr lang="en-GB" b="1" dirty="0"/>
              <a:t>public void </a:t>
            </a:r>
            <a:r>
              <a:rPr lang="en-GB" b="1" dirty="0" err="1" smtClean="0"/>
              <a:t>the_status_code_reads</a:t>
            </a:r>
            <a:r>
              <a:rPr lang="en-GB" b="1" dirty="0" smtClean="0"/>
              <a:t>(</a:t>
            </a:r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b="1" dirty="0" err="1"/>
              <a:t>statusCode</a:t>
            </a:r>
            <a:r>
              <a:rPr lang="en-GB" b="1" dirty="0"/>
              <a:t>) {</a:t>
            </a:r>
          </a:p>
          <a:p>
            <a:r>
              <a:rPr lang="en-GB" dirty="0" err="1"/>
              <a:t>json</a:t>
            </a:r>
            <a:r>
              <a:rPr lang="en-GB" dirty="0"/>
              <a:t> = </a:t>
            </a:r>
            <a:r>
              <a:rPr lang="en-GB" dirty="0" err="1"/>
              <a:t>response.then</a:t>
            </a:r>
            <a:r>
              <a:rPr lang="en-GB" dirty="0"/>
              <a:t>().</a:t>
            </a:r>
            <a:r>
              <a:rPr lang="en-GB" dirty="0" err="1" smtClean="0"/>
              <a:t>statusCode</a:t>
            </a:r>
            <a:r>
              <a:rPr lang="en-GB" dirty="0" smtClean="0"/>
              <a:t>(200)</a:t>
            </a:r>
            <a:r>
              <a:rPr lang="en-GB" i="1" dirty="0" smtClean="0"/>
              <a:t>);</a:t>
            </a:r>
            <a:endParaRPr lang="en-GB" i="1" dirty="0"/>
          </a:p>
          <a:p>
            <a:r>
              <a:rPr lang="en-GB" dirty="0"/>
              <a:t>}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2547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extShape 1"/>
          <p:cNvSpPr txBox="1"/>
          <p:nvPr/>
        </p:nvSpPr>
        <p:spPr>
          <a:xfrm>
            <a:off x="504000" y="648000"/>
            <a:ext cx="7544520" cy="68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66B3"/>
                </a:solidFill>
                <a:latin typeface="Segoe UI Light"/>
              </a:rPr>
              <a:t>What is an API?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API stands for Application Programming Interface,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Which specifies how one component should interact with the other.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It consists of a set of routines, protocols and tools for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building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software applications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 smtClean="0">
                <a:solidFill>
                  <a:srgbClr val="000000"/>
                </a:solidFill>
                <a:latin typeface="Arial"/>
              </a:rPr>
              <a:t>Therefore it serves as an interface between different software systems and establishes their interaction and data exchange.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TextShape 1"/>
          <p:cNvSpPr txBox="1"/>
          <p:nvPr/>
        </p:nvSpPr>
        <p:spPr>
          <a:xfrm>
            <a:off x="519480" y="936000"/>
            <a:ext cx="7544520" cy="68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66B3"/>
                </a:solidFill>
                <a:latin typeface="Segoe UI Light"/>
              </a:rPr>
              <a:t>RESTassured</a:t>
            </a:r>
          </a:p>
        </p:txBody>
      </p:sp>
      <p:sp>
        <p:nvSpPr>
          <p:cNvPr id="95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sz="2800" spc="-1" dirty="0" smtClean="0">
                <a:solidFill>
                  <a:srgbClr val="000000"/>
                </a:solidFill>
                <a:latin typeface="Arial"/>
              </a:rPr>
              <a:t>Even if you send an incorrect query you will get a HTTP status of 200, therefore causing the above tests will pass, even if they do not return usable data.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sz="2800" b="0" strike="noStrike" spc="-1" dirty="0" smtClean="0">
                <a:solidFill>
                  <a:srgbClr val="000000"/>
                </a:solidFill>
                <a:latin typeface="Arial"/>
              </a:rPr>
              <a:t>To create proper tests we will want to check the content of the response, using;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sz="2800" dirty="0" smtClean="0"/>
              <a:t>.</a:t>
            </a:r>
            <a:r>
              <a:rPr lang="en-GB" sz="2800" dirty="0"/>
              <a:t>body</a:t>
            </a:r>
            <a:r>
              <a:rPr lang="en-GB" sz="2800" dirty="0" smtClean="0"/>
              <a:t>(“Name of the Field”, </a:t>
            </a:r>
            <a:r>
              <a:rPr lang="en-GB" sz="2800" dirty="0" err="1" smtClean="0"/>
              <a:t>equalto</a:t>
            </a:r>
            <a:r>
              <a:rPr lang="en-GB" sz="2800" dirty="0" smtClean="0"/>
              <a:t>(“A String to Test”)</a:t>
            </a:r>
            <a:r>
              <a:rPr lang="en-GB" sz="2800" i="1" dirty="0" smtClean="0"/>
              <a:t>)</a:t>
            </a:r>
            <a:endParaRPr lang="en-GB" sz="2800" b="0" strike="noStrike" spc="-1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4062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TextShape 1"/>
          <p:cNvSpPr txBox="1"/>
          <p:nvPr/>
        </p:nvSpPr>
        <p:spPr>
          <a:xfrm>
            <a:off x="519480" y="936000"/>
            <a:ext cx="7544520" cy="68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spc="-1" dirty="0" err="1">
                <a:solidFill>
                  <a:srgbClr val="0066B3"/>
                </a:solidFill>
                <a:latin typeface="Segoe UI Light"/>
              </a:rPr>
              <a:t>RESTassured</a:t>
            </a:r>
            <a:endParaRPr lang="en-US" sz="3600" b="0" strike="noStrike" spc="-1" dirty="0">
              <a:solidFill>
                <a:srgbClr val="0066B3"/>
              </a:solidFill>
              <a:latin typeface="Segoe UI Light"/>
            </a:endParaRPr>
          </a:p>
        </p:txBody>
      </p:sp>
      <p:sp>
        <p:nvSpPr>
          <p:cNvPr id="95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smtClean="0">
                <a:solidFill>
                  <a:srgbClr val="000000"/>
                </a:solidFill>
                <a:latin typeface="Arial"/>
              </a:rPr>
              <a:t>Required dependencies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8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921" y="2315138"/>
            <a:ext cx="69816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+mj-lt"/>
              </a:rPr>
              <a:t> &lt;dependency&gt;</a:t>
            </a:r>
          </a:p>
          <a:p>
            <a:r>
              <a:rPr lang="en-GB" sz="1200" dirty="0">
                <a:latin typeface="+mj-lt"/>
              </a:rPr>
              <a:t>      &lt;</a:t>
            </a:r>
            <a:r>
              <a:rPr lang="en-GB" sz="1200" dirty="0" err="1">
                <a:latin typeface="+mj-lt"/>
              </a:rPr>
              <a:t>groupId</a:t>
            </a:r>
            <a:r>
              <a:rPr lang="en-GB" sz="1200" dirty="0">
                <a:latin typeface="+mj-lt"/>
              </a:rPr>
              <a:t>&gt;</a:t>
            </a:r>
            <a:r>
              <a:rPr lang="en-GB" sz="1200" dirty="0" err="1">
                <a:latin typeface="+mj-lt"/>
              </a:rPr>
              <a:t>io.rest</a:t>
            </a:r>
            <a:r>
              <a:rPr lang="en-GB" sz="1200" dirty="0">
                <a:latin typeface="+mj-lt"/>
              </a:rPr>
              <a:t>-assured&lt;/</a:t>
            </a:r>
            <a:r>
              <a:rPr lang="en-GB" sz="1200" dirty="0" err="1">
                <a:latin typeface="+mj-lt"/>
              </a:rPr>
              <a:t>groupId</a:t>
            </a:r>
            <a:r>
              <a:rPr lang="en-GB" sz="1200" dirty="0">
                <a:latin typeface="+mj-lt"/>
              </a:rPr>
              <a:t>&gt;</a:t>
            </a:r>
          </a:p>
          <a:p>
            <a:r>
              <a:rPr lang="en-GB" sz="1200" dirty="0">
                <a:latin typeface="+mj-lt"/>
              </a:rPr>
              <a:t>      &lt;</a:t>
            </a:r>
            <a:r>
              <a:rPr lang="en-GB" sz="1200" dirty="0" err="1">
                <a:latin typeface="+mj-lt"/>
              </a:rPr>
              <a:t>artifactId</a:t>
            </a:r>
            <a:r>
              <a:rPr lang="en-GB" sz="1200" dirty="0">
                <a:latin typeface="+mj-lt"/>
              </a:rPr>
              <a:t>&gt;rest-assured&lt;/</a:t>
            </a:r>
            <a:r>
              <a:rPr lang="en-GB" sz="1200" dirty="0" err="1">
                <a:latin typeface="+mj-lt"/>
              </a:rPr>
              <a:t>artifactId</a:t>
            </a:r>
            <a:r>
              <a:rPr lang="en-GB" sz="1200" dirty="0">
                <a:latin typeface="+mj-lt"/>
              </a:rPr>
              <a:t>&gt;</a:t>
            </a:r>
          </a:p>
          <a:p>
            <a:r>
              <a:rPr lang="en-GB" sz="1200" dirty="0">
                <a:latin typeface="+mj-lt"/>
              </a:rPr>
              <a:t>      &lt;version&gt;3.1.0&lt;/version&gt;</a:t>
            </a:r>
          </a:p>
          <a:p>
            <a:r>
              <a:rPr lang="en-GB" sz="1200" dirty="0">
                <a:latin typeface="+mj-lt"/>
              </a:rPr>
              <a:t>      &lt;scope&gt;test&lt;/scope&gt;</a:t>
            </a:r>
          </a:p>
          <a:p>
            <a:r>
              <a:rPr lang="en-GB" sz="1200" dirty="0">
                <a:latin typeface="+mj-lt"/>
              </a:rPr>
              <a:t>&lt;/dependency&gt;</a:t>
            </a:r>
          </a:p>
          <a:p>
            <a:endParaRPr lang="en-GB" sz="1200" dirty="0">
              <a:latin typeface="+mj-lt"/>
            </a:endParaRPr>
          </a:p>
          <a:p>
            <a:r>
              <a:rPr lang="en-GB" sz="1200" dirty="0">
                <a:latin typeface="+mj-lt"/>
              </a:rPr>
              <a:t>&lt;dependency&gt;</a:t>
            </a:r>
          </a:p>
          <a:p>
            <a:r>
              <a:rPr lang="en-GB" sz="1200" dirty="0">
                <a:latin typeface="+mj-lt"/>
              </a:rPr>
              <a:t>      &lt;</a:t>
            </a:r>
            <a:r>
              <a:rPr lang="en-GB" sz="1200" dirty="0" err="1">
                <a:latin typeface="+mj-lt"/>
              </a:rPr>
              <a:t>groupId</a:t>
            </a:r>
            <a:r>
              <a:rPr lang="en-GB" sz="1200" dirty="0">
                <a:latin typeface="+mj-lt"/>
              </a:rPr>
              <a:t>&gt;</a:t>
            </a:r>
            <a:r>
              <a:rPr lang="en-GB" sz="1200" dirty="0" err="1">
                <a:latin typeface="+mj-lt"/>
              </a:rPr>
              <a:t>io.rest</a:t>
            </a:r>
            <a:r>
              <a:rPr lang="en-GB" sz="1200" dirty="0">
                <a:latin typeface="+mj-lt"/>
              </a:rPr>
              <a:t>-assured&lt;/</a:t>
            </a:r>
            <a:r>
              <a:rPr lang="en-GB" sz="1200" dirty="0" err="1">
                <a:latin typeface="+mj-lt"/>
              </a:rPr>
              <a:t>groupId</a:t>
            </a:r>
            <a:r>
              <a:rPr lang="en-GB" sz="1200" dirty="0">
                <a:latin typeface="+mj-lt"/>
              </a:rPr>
              <a:t>&gt;</a:t>
            </a:r>
          </a:p>
          <a:p>
            <a:r>
              <a:rPr lang="en-GB" sz="1200" dirty="0">
                <a:latin typeface="+mj-lt"/>
              </a:rPr>
              <a:t>      &lt;</a:t>
            </a:r>
            <a:r>
              <a:rPr lang="en-GB" sz="1200" dirty="0" err="1">
                <a:latin typeface="+mj-lt"/>
              </a:rPr>
              <a:t>artifactId</a:t>
            </a:r>
            <a:r>
              <a:rPr lang="en-GB" sz="1200" dirty="0">
                <a:latin typeface="+mj-lt"/>
              </a:rPr>
              <a:t>&gt;xml-path&lt;/</a:t>
            </a:r>
            <a:r>
              <a:rPr lang="en-GB" sz="1200" dirty="0" err="1">
                <a:latin typeface="+mj-lt"/>
              </a:rPr>
              <a:t>artifactId</a:t>
            </a:r>
            <a:r>
              <a:rPr lang="en-GB" sz="1200" dirty="0">
                <a:latin typeface="+mj-lt"/>
              </a:rPr>
              <a:t>&gt;</a:t>
            </a:r>
          </a:p>
          <a:p>
            <a:r>
              <a:rPr lang="en-GB" sz="1200" dirty="0">
                <a:latin typeface="+mj-lt"/>
              </a:rPr>
              <a:t>      &lt;version&gt;3.1.0&lt;/version&gt;</a:t>
            </a:r>
          </a:p>
          <a:p>
            <a:r>
              <a:rPr lang="en-GB" sz="1200" dirty="0">
                <a:latin typeface="+mj-lt"/>
              </a:rPr>
              <a:t>&lt;/dependency&gt;</a:t>
            </a:r>
          </a:p>
          <a:p>
            <a:endParaRPr lang="en-GB" sz="1200" dirty="0">
              <a:latin typeface="+mj-lt"/>
            </a:endParaRPr>
          </a:p>
          <a:p>
            <a:r>
              <a:rPr lang="en-GB" sz="1200" dirty="0">
                <a:latin typeface="+mj-lt"/>
              </a:rPr>
              <a:t>&lt;dependency&gt;</a:t>
            </a:r>
          </a:p>
          <a:p>
            <a:r>
              <a:rPr lang="en-GB" sz="1200" dirty="0">
                <a:latin typeface="+mj-lt"/>
              </a:rPr>
              <a:t>      &lt;</a:t>
            </a:r>
            <a:r>
              <a:rPr lang="en-GB" sz="1200" dirty="0" err="1">
                <a:latin typeface="+mj-lt"/>
              </a:rPr>
              <a:t>groupId</a:t>
            </a:r>
            <a:r>
              <a:rPr lang="en-GB" sz="1200" dirty="0">
                <a:latin typeface="+mj-lt"/>
              </a:rPr>
              <a:t>&gt;</a:t>
            </a:r>
            <a:r>
              <a:rPr lang="en-GB" sz="1200" dirty="0" err="1">
                <a:latin typeface="+mj-lt"/>
              </a:rPr>
              <a:t>io.rest</a:t>
            </a:r>
            <a:r>
              <a:rPr lang="en-GB" sz="1200" dirty="0">
                <a:latin typeface="+mj-lt"/>
              </a:rPr>
              <a:t>-assured&lt;/</a:t>
            </a:r>
            <a:r>
              <a:rPr lang="en-GB" sz="1200" dirty="0" err="1">
                <a:latin typeface="+mj-lt"/>
              </a:rPr>
              <a:t>groupId</a:t>
            </a:r>
            <a:r>
              <a:rPr lang="en-GB" sz="1200" dirty="0">
                <a:latin typeface="+mj-lt"/>
              </a:rPr>
              <a:t>&gt;</a:t>
            </a:r>
          </a:p>
          <a:p>
            <a:r>
              <a:rPr lang="en-GB" sz="1200" dirty="0">
                <a:latin typeface="+mj-lt"/>
              </a:rPr>
              <a:t>      &lt;</a:t>
            </a:r>
            <a:r>
              <a:rPr lang="en-GB" sz="1200" dirty="0" err="1">
                <a:latin typeface="+mj-lt"/>
              </a:rPr>
              <a:t>artifactId</a:t>
            </a:r>
            <a:r>
              <a:rPr lang="en-GB" sz="1200" dirty="0">
                <a:latin typeface="+mj-lt"/>
              </a:rPr>
              <a:t>&gt;</a:t>
            </a:r>
            <a:r>
              <a:rPr lang="en-GB" sz="1200" dirty="0" err="1">
                <a:latin typeface="+mj-lt"/>
              </a:rPr>
              <a:t>json</a:t>
            </a:r>
            <a:r>
              <a:rPr lang="en-GB" sz="1200" dirty="0">
                <a:latin typeface="+mj-lt"/>
              </a:rPr>
              <a:t>-schema-validator&lt;/</a:t>
            </a:r>
            <a:r>
              <a:rPr lang="en-GB" sz="1200" dirty="0" err="1">
                <a:latin typeface="+mj-lt"/>
              </a:rPr>
              <a:t>artifactId</a:t>
            </a:r>
            <a:r>
              <a:rPr lang="en-GB" sz="1200" dirty="0">
                <a:latin typeface="+mj-lt"/>
              </a:rPr>
              <a:t>&gt;</a:t>
            </a:r>
          </a:p>
          <a:p>
            <a:r>
              <a:rPr lang="en-GB" sz="1200" dirty="0">
                <a:latin typeface="+mj-lt"/>
              </a:rPr>
              <a:t>      &lt;version&gt;3.1.0&lt;/version&gt;</a:t>
            </a:r>
          </a:p>
          <a:p>
            <a:r>
              <a:rPr lang="en-GB" sz="1200" dirty="0">
                <a:latin typeface="+mj-lt"/>
              </a:rPr>
              <a:t>      &lt;scope&gt;test&lt;/scope&gt;</a:t>
            </a:r>
          </a:p>
          <a:p>
            <a:r>
              <a:rPr lang="en-GB" sz="1200" dirty="0">
                <a:latin typeface="+mj-lt"/>
              </a:rPr>
              <a:t>&lt;/dependency</a:t>
            </a:r>
            <a:r>
              <a:rPr lang="en-GB" sz="1200" dirty="0" smtClean="0">
                <a:latin typeface="+mj-lt"/>
              </a:rPr>
              <a:t>&gt;</a:t>
            </a:r>
          </a:p>
          <a:p>
            <a:endParaRPr lang="en-GB" sz="1200" dirty="0">
              <a:latin typeface="+mj-lt"/>
            </a:endParaRPr>
          </a:p>
          <a:p>
            <a:r>
              <a:rPr lang="en-GB" sz="1200" dirty="0">
                <a:latin typeface="+mj-lt"/>
              </a:rPr>
              <a:t>&lt;dependency&gt;</a:t>
            </a:r>
          </a:p>
          <a:p>
            <a:r>
              <a:rPr lang="en-GB" sz="1200" dirty="0">
                <a:latin typeface="+mj-lt"/>
              </a:rPr>
              <a:t>      &lt;</a:t>
            </a:r>
            <a:r>
              <a:rPr lang="en-GB" sz="1200" dirty="0" err="1">
                <a:latin typeface="+mj-lt"/>
              </a:rPr>
              <a:t>groupId</a:t>
            </a:r>
            <a:r>
              <a:rPr lang="en-GB" sz="1200" dirty="0">
                <a:latin typeface="+mj-lt"/>
              </a:rPr>
              <a:t>&gt;</a:t>
            </a:r>
            <a:r>
              <a:rPr lang="en-GB" sz="1200" dirty="0" err="1">
                <a:latin typeface="+mj-lt"/>
              </a:rPr>
              <a:t>io.rest</a:t>
            </a:r>
            <a:r>
              <a:rPr lang="en-GB" sz="1200" dirty="0">
                <a:latin typeface="+mj-lt"/>
              </a:rPr>
              <a:t>-assured&lt;/</a:t>
            </a:r>
            <a:r>
              <a:rPr lang="en-GB" sz="1200" dirty="0" err="1">
                <a:latin typeface="+mj-lt"/>
              </a:rPr>
              <a:t>groupId</a:t>
            </a:r>
            <a:r>
              <a:rPr lang="en-GB" sz="1200" dirty="0">
                <a:latin typeface="+mj-lt"/>
              </a:rPr>
              <a:t>&gt;</a:t>
            </a:r>
          </a:p>
          <a:p>
            <a:r>
              <a:rPr lang="en-GB" sz="1200" dirty="0">
                <a:latin typeface="+mj-lt"/>
              </a:rPr>
              <a:t>      &lt;</a:t>
            </a:r>
            <a:r>
              <a:rPr lang="en-GB" sz="1200" dirty="0" err="1">
                <a:latin typeface="+mj-lt"/>
              </a:rPr>
              <a:t>artifactId</a:t>
            </a:r>
            <a:r>
              <a:rPr lang="en-GB" sz="1200" dirty="0">
                <a:latin typeface="+mj-lt"/>
              </a:rPr>
              <a:t>&gt;</a:t>
            </a:r>
            <a:r>
              <a:rPr lang="en-GB" sz="1200" dirty="0" err="1">
                <a:latin typeface="+mj-lt"/>
              </a:rPr>
              <a:t>json</a:t>
            </a:r>
            <a:r>
              <a:rPr lang="en-GB" sz="1200" dirty="0">
                <a:latin typeface="+mj-lt"/>
              </a:rPr>
              <a:t>-path&lt;/</a:t>
            </a:r>
            <a:r>
              <a:rPr lang="en-GB" sz="1200" dirty="0" err="1">
                <a:latin typeface="+mj-lt"/>
              </a:rPr>
              <a:t>artifactId</a:t>
            </a:r>
            <a:r>
              <a:rPr lang="en-GB" sz="1200" dirty="0">
                <a:latin typeface="+mj-lt"/>
              </a:rPr>
              <a:t>&gt;</a:t>
            </a:r>
          </a:p>
          <a:p>
            <a:r>
              <a:rPr lang="en-GB" sz="1200" dirty="0">
                <a:latin typeface="+mj-lt"/>
              </a:rPr>
              <a:t>      &lt;version&gt;3.1.0&lt;/version&gt;</a:t>
            </a:r>
          </a:p>
          <a:p>
            <a:r>
              <a:rPr lang="en-GB" sz="1200" dirty="0">
                <a:latin typeface="+mj-lt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856933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extShape 1"/>
          <p:cNvSpPr txBox="1"/>
          <p:nvPr/>
        </p:nvSpPr>
        <p:spPr>
          <a:xfrm>
            <a:off x="504000" y="648000"/>
            <a:ext cx="7544520" cy="68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spc="-1" dirty="0">
                <a:solidFill>
                  <a:srgbClr val="0066B3"/>
                </a:solidFill>
                <a:latin typeface="Segoe UI Light"/>
              </a:rPr>
              <a:t>What </a:t>
            </a:r>
            <a:r>
              <a:rPr lang="en-US" sz="3600" b="0" strike="noStrike" spc="-1" dirty="0" smtClean="0">
                <a:solidFill>
                  <a:srgbClr val="0066B3"/>
                </a:solidFill>
                <a:latin typeface="Segoe UI Light"/>
              </a:rPr>
              <a:t>is API Testing?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3-tier architecture model in software development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 smtClean="0">
                <a:solidFill>
                  <a:srgbClr val="000000"/>
                </a:solidFill>
                <a:latin typeface="Arial"/>
              </a:rPr>
              <a:t>Presentation Tier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Logic Tier (or Business Layer)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 smtClean="0">
                <a:solidFill>
                  <a:srgbClr val="000000"/>
                </a:solidFill>
                <a:latin typeface="Arial"/>
              </a:rPr>
              <a:t>Data Tier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 smtClean="0">
                <a:solidFill>
                  <a:srgbClr val="000000"/>
                </a:solidFill>
                <a:latin typeface="Arial"/>
              </a:rPr>
              <a:t>We test the Logic Tier with API Testing tools.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04948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extShape 1"/>
          <p:cNvSpPr txBox="1"/>
          <p:nvPr/>
        </p:nvSpPr>
        <p:spPr>
          <a:xfrm>
            <a:off x="504000" y="648000"/>
            <a:ext cx="7544520" cy="68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spc="-1" dirty="0">
                <a:solidFill>
                  <a:srgbClr val="0066B3"/>
                </a:solidFill>
                <a:latin typeface="Segoe UI Light"/>
              </a:rPr>
              <a:t>What </a:t>
            </a:r>
            <a:r>
              <a:rPr lang="en-US" sz="3600" b="0" strike="noStrike" spc="-1" dirty="0" smtClean="0">
                <a:solidFill>
                  <a:srgbClr val="0066B3"/>
                </a:solidFill>
                <a:latin typeface="Segoe UI Light"/>
              </a:rPr>
              <a:t>is API Testing?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dirty="0"/>
              <a:t>API testing tests logic tier directly and checks expected functionality, reliability, performance, and security. </a:t>
            </a:r>
            <a:endParaRPr lang="en-GB" sz="24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GB" sz="2400" b="1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2400" b="1" dirty="0" smtClean="0"/>
              <a:t>So why is it important?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dirty="0" smtClean="0"/>
              <a:t>With Agile, we embrace change.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dirty="0" smtClean="0"/>
              <a:t>GUI </a:t>
            </a:r>
            <a:r>
              <a:rPr lang="en-GB" sz="2400" dirty="0"/>
              <a:t>tests are more difficult to maintain according to those changes. </a:t>
            </a:r>
            <a:endParaRPr lang="en-GB" sz="2400" dirty="0" smtClean="0"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dirty="0" smtClean="0"/>
              <a:t>Therefore, </a:t>
            </a:r>
            <a:r>
              <a:rPr lang="en-GB" sz="2400" dirty="0"/>
              <a:t>API testing becomes critical to test application logic.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8813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TextShape 1"/>
          <p:cNvSpPr txBox="1"/>
          <p:nvPr/>
        </p:nvSpPr>
        <p:spPr>
          <a:xfrm>
            <a:off x="1095480" y="2129400"/>
            <a:ext cx="7544520" cy="31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66B3"/>
                </a:solidFill>
                <a:latin typeface="Segoe UI Light"/>
              </a:rPr>
              <a:t>Looking at REST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Shape 1"/>
          <p:cNvSpPr txBox="1"/>
          <p:nvPr/>
        </p:nvSpPr>
        <p:spPr>
          <a:xfrm>
            <a:off x="1008000" y="534240"/>
            <a:ext cx="7544520" cy="68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66B3"/>
                </a:solidFill>
                <a:latin typeface="Segoe UI Light"/>
              </a:rPr>
              <a:t>What is REST?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REST stands for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REpresentational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State Transfer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REST is a web standards based architecture and uses HTTP Protocol for data communication. It revolves around resources where every component is a resource and a resource is accessed by a common interface using HTTP standard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methods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TextShape 1"/>
          <p:cNvSpPr txBox="1"/>
          <p:nvPr/>
        </p:nvSpPr>
        <p:spPr>
          <a:xfrm>
            <a:off x="432000" y="864000"/>
            <a:ext cx="7544520" cy="68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66B3"/>
                </a:solidFill>
                <a:latin typeface="Segoe UI Light"/>
              </a:rPr>
              <a:t>REST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0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In REST architecture, a REST Server simply provides access to resources and the REST client accesses and presents the resources.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REST uses various representations to represent a resource like Text, JSON and XML.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JSON is now the most popular format being used in Web Services.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TextShape 1"/>
          <p:cNvSpPr txBox="1"/>
          <p:nvPr/>
        </p:nvSpPr>
        <p:spPr>
          <a:xfrm>
            <a:off x="447480" y="894240"/>
            <a:ext cx="7544520" cy="68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66B3"/>
                </a:solidFill>
                <a:latin typeface="Segoe UI Light"/>
              </a:rPr>
              <a:t>Methods with REST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GET − Provides a read only access to a resource.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PUT − Used to create a new resource.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DELETE − Used to remove a resource.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POST − Used to update an existing resource or create a new resource.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OPTIONS − Used to get the supported operations on a resource.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These are just the basic ones that make up most API’s but there are others that can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extShape 1"/>
          <p:cNvSpPr txBox="1"/>
          <p:nvPr/>
        </p:nvSpPr>
        <p:spPr>
          <a:xfrm>
            <a:off x="1383480" y="2201400"/>
            <a:ext cx="7544520" cy="31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66B3"/>
                </a:solidFill>
                <a:latin typeface="Segoe UI Light"/>
              </a:rPr>
              <a:t>HTTP Status Codes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M Courseware Slides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" id="{0FF5ED07-C465-4523-AB9D-FA287080245B}" vid="{94E2E97D-F037-489C-9712-C2442CCB370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12712</TotalTime>
  <Words>937</Words>
  <Application>Microsoft Office PowerPoint</Application>
  <PresentationFormat>Custom</PresentationFormat>
  <Paragraphs>145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DejaVu Sans</vt:lpstr>
      <vt:lpstr>Segoe UI</vt:lpstr>
      <vt:lpstr>Segoe UI Light</vt:lpstr>
      <vt:lpstr>Symbol</vt:lpstr>
      <vt:lpstr>Times New Roman</vt:lpstr>
      <vt:lpstr>Wingdings</vt:lpstr>
      <vt:lpstr>Office Theme</vt:lpstr>
      <vt:lpstr>PPM Courseware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dc:description/>
  <cp:lastModifiedBy>Admin</cp:lastModifiedBy>
  <cp:revision>130</cp:revision>
  <dcterms:created xsi:type="dcterms:W3CDTF">2018-02-06T09:43:22Z</dcterms:created>
  <dcterms:modified xsi:type="dcterms:W3CDTF">2018-07-19T18:57:02Z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29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155</vt:i4>
  </property>
</Properties>
</file>