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6" r:id="rId1"/>
    <p:sldMasterId id="2147483896" r:id="rId2"/>
  </p:sldMasterIdLst>
  <p:notesMasterIdLst>
    <p:notesMasterId r:id="rId24"/>
  </p:notesMasterIdLst>
  <p:sldIdLst>
    <p:sldId id="343" r:id="rId3"/>
    <p:sldId id="484" r:id="rId4"/>
    <p:sldId id="485" r:id="rId5"/>
    <p:sldId id="346" r:id="rId6"/>
    <p:sldId id="465" r:id="rId7"/>
    <p:sldId id="467" r:id="rId8"/>
    <p:sldId id="466" r:id="rId9"/>
    <p:sldId id="352" r:id="rId10"/>
    <p:sldId id="348" r:id="rId11"/>
    <p:sldId id="353" r:id="rId12"/>
    <p:sldId id="486" r:id="rId13"/>
    <p:sldId id="476" r:id="rId14"/>
    <p:sldId id="477" r:id="rId15"/>
    <p:sldId id="478" r:id="rId16"/>
    <p:sldId id="480" r:id="rId17"/>
    <p:sldId id="481" r:id="rId18"/>
    <p:sldId id="482" r:id="rId19"/>
    <p:sldId id="479" r:id="rId20"/>
    <p:sldId id="483" r:id="rId21"/>
    <p:sldId id="487" r:id="rId22"/>
    <p:sldId id="488"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39" autoAdjust="0"/>
  </p:normalViewPr>
  <p:slideViewPr>
    <p:cSldViewPr snapToGrid="0">
      <p:cViewPr varScale="1">
        <p:scale>
          <a:sx n="54" d="100"/>
          <a:sy n="54" d="100"/>
        </p:scale>
        <p:origin x="17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2"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latin typeface="Arial"/>
              </a:rPr>
              <a:t>Click to edit the notes' format</a:t>
            </a:r>
          </a:p>
        </p:txBody>
      </p:sp>
      <p:sp>
        <p:nvSpPr>
          <p:cNvPr id="693" name="PlaceHolder 2"/>
          <p:cNvSpPr>
            <a:spLocks noGrp="1"/>
          </p:cNvSpPr>
          <p:nvPr>
            <p:ph type="hdr"/>
          </p:nvPr>
        </p:nvSpPr>
        <p:spPr>
          <a:xfrm>
            <a:off x="1512000" y="5880600"/>
            <a:ext cx="6047640" cy="4811040"/>
          </a:xfrm>
          <a:prstGeom prst="rect">
            <a:avLst/>
          </a:prstGeom>
        </p:spPr>
        <p:txBody>
          <a:bodyPr lIns="0" tIns="0" rIns="0" bIns="0"/>
          <a:lstStyle/>
          <a:p>
            <a:r>
              <a:rPr lang="en-GB" sz="1400" b="0" strike="noStrike" spc="-1">
                <a:latin typeface="Times New Roman"/>
              </a:rPr>
              <a:t> </a:t>
            </a:r>
          </a:p>
        </p:txBody>
      </p:sp>
      <p:sp>
        <p:nvSpPr>
          <p:cNvPr id="694" name="PlaceHolder 3"/>
          <p:cNvSpPr>
            <a:spLocks noGrp="1"/>
          </p:cNvSpPr>
          <p:nvPr>
            <p:ph type="dt"/>
          </p:nvPr>
        </p:nvSpPr>
        <p:spPr>
          <a:xfrm>
            <a:off x="0" y="10157400"/>
            <a:ext cx="3280680" cy="534240"/>
          </a:xfrm>
          <a:prstGeom prst="rect">
            <a:avLst/>
          </a:prstGeom>
        </p:spPr>
        <p:txBody>
          <a:bodyPr lIns="0" tIns="0" rIns="0" bIns="0"/>
          <a:lstStyle/>
          <a:p>
            <a:pPr algn="r"/>
            <a:r>
              <a:rPr lang="en-GB" sz="1400" b="0" strike="noStrike" spc="-1">
                <a:latin typeface="Times New Roman"/>
              </a:rPr>
              <a:t> </a:t>
            </a:r>
          </a:p>
        </p:txBody>
      </p:sp>
      <p:sp>
        <p:nvSpPr>
          <p:cNvPr id="695" name="PlaceHolder 4"/>
          <p:cNvSpPr>
            <a:spLocks noGrp="1"/>
          </p:cNvSpPr>
          <p:nvPr>
            <p:ph type="ftr"/>
          </p:nvPr>
        </p:nvSpPr>
        <p:spPr>
          <a:xfrm>
            <a:off x="0" y="0"/>
            <a:ext cx="3280680" cy="534240"/>
          </a:xfrm>
          <a:prstGeom prst="rect">
            <a:avLst/>
          </a:prstGeom>
        </p:spPr>
        <p:txBody>
          <a:bodyPr lIns="0" tIns="0" rIns="0" bIns="0" anchor="b"/>
          <a:lstStyle/>
          <a:p>
            <a:r>
              <a:rPr lang="en-GB" sz="1400" b="0" strike="noStrike" spc="-1">
                <a:latin typeface="Times New Roman"/>
              </a:rPr>
              <a:t> </a:t>
            </a:r>
          </a:p>
        </p:txBody>
      </p:sp>
      <p:sp>
        <p:nvSpPr>
          <p:cNvPr id="696" name="PlaceHolder 5"/>
          <p:cNvSpPr>
            <a:spLocks noGrp="1"/>
          </p:cNvSpPr>
          <p:nvPr>
            <p:ph type="sldNum"/>
          </p:nvPr>
        </p:nvSpPr>
        <p:spPr>
          <a:xfrm>
            <a:off x="4278960" y="0"/>
            <a:ext cx="3280680" cy="534240"/>
          </a:xfrm>
          <a:prstGeom prst="rect">
            <a:avLst/>
          </a:prstGeom>
        </p:spPr>
        <p:txBody>
          <a:bodyPr lIns="0" tIns="0" rIns="0" bIns="0" anchor="b"/>
          <a:lstStyle/>
          <a:p>
            <a:pPr algn="r"/>
            <a:fld id="{2BACBE67-8A9D-4FC0-B41D-EF09CA14FAEA}"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Tip: Click the Declare</a:t>
            </a:r>
            <a:r>
              <a:rPr lang="en-GB" baseline="0" dirty="0" smtClean="0"/>
              <a:t> button to automatically generate the namespace.</a:t>
            </a:r>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20</a:t>
            </a:fld>
            <a:endParaRPr lang="en-GB" sz="1400" b="0" strike="noStrike" spc="-1">
              <a:latin typeface="Times New Roman"/>
            </a:endParaRPr>
          </a:p>
        </p:txBody>
      </p:sp>
    </p:spTree>
    <p:extLst>
      <p:ext uri="{BB962C8B-B14F-4D97-AF65-F5344CB8AC3E}">
        <p14:creationId xmlns:p14="http://schemas.microsoft.com/office/powerpoint/2010/main" val="347930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8" name="PlaceHolder 2"/>
          <p:cNvSpPr>
            <a:spLocks noGrp="1"/>
          </p:cNvSpPr>
          <p:nvPr>
            <p:ph type="body"/>
          </p:nvPr>
        </p:nvSpPr>
        <p:spPr>
          <a:xfrm>
            <a:off x="342360" y="170280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9" name="PlaceHolder 3"/>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41"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2"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3"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4" name="PlaceHolder 5"/>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46" name="PlaceHolder 2"/>
          <p:cNvSpPr>
            <a:spLocks noGrp="1"/>
          </p:cNvSpPr>
          <p:nvPr>
            <p:ph type="body"/>
          </p:nvPr>
        </p:nvSpPr>
        <p:spPr>
          <a:xfrm>
            <a:off x="34236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7" name="PlaceHolder 3"/>
          <p:cNvSpPr>
            <a:spLocks noGrp="1"/>
          </p:cNvSpPr>
          <p:nvPr>
            <p:ph type="body"/>
          </p:nvPr>
        </p:nvSpPr>
        <p:spPr>
          <a:xfrm>
            <a:off x="35305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8" name="PlaceHolder 4"/>
          <p:cNvSpPr>
            <a:spLocks noGrp="1"/>
          </p:cNvSpPr>
          <p:nvPr>
            <p:ph type="body"/>
          </p:nvPr>
        </p:nvSpPr>
        <p:spPr>
          <a:xfrm>
            <a:off x="67183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9" name="PlaceHolder 5"/>
          <p:cNvSpPr>
            <a:spLocks noGrp="1"/>
          </p:cNvSpPr>
          <p:nvPr>
            <p:ph type="body"/>
          </p:nvPr>
        </p:nvSpPr>
        <p:spPr>
          <a:xfrm>
            <a:off x="67183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0" name="PlaceHolder 6"/>
          <p:cNvSpPr>
            <a:spLocks noGrp="1"/>
          </p:cNvSpPr>
          <p:nvPr>
            <p:ph type="body"/>
          </p:nvPr>
        </p:nvSpPr>
        <p:spPr>
          <a:xfrm>
            <a:off x="35305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1" name="PlaceHolder 7"/>
          <p:cNvSpPr>
            <a:spLocks noGrp="1"/>
          </p:cNvSpPr>
          <p:nvPr>
            <p:ph type="body"/>
          </p:nvPr>
        </p:nvSpPr>
        <p:spPr>
          <a:xfrm>
            <a:off x="34236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56047" y="1172384"/>
            <a:ext cx="8569523" cy="2817517"/>
          </a:xfrm>
          <a:prstGeom prst="rect">
            <a:avLst/>
          </a:prstGeom>
        </p:spPr>
        <p:txBody>
          <a:bodyPr wrap="square" anchor="b" anchorCtr="0">
            <a:normAutofit/>
          </a:bodyPr>
          <a:lstStyle>
            <a:lvl1pPr marL="0" indent="0" algn="ctr">
              <a:defRPr sz="4961"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756047" y="4283816"/>
            <a:ext cx="8569523" cy="484137"/>
          </a:xfrm>
        </p:spPr>
        <p:txBody>
          <a:bodyPr wrap="square">
            <a:noAutofit/>
          </a:bodyPr>
          <a:lstStyle>
            <a:lvl1pPr marL="0" indent="0" algn="ctr">
              <a:spcBef>
                <a:spcPts val="0"/>
              </a:spcBef>
              <a:buNone/>
              <a:defRPr sz="1654" b="0" i="0" cap="all" spc="248" baseline="0">
                <a:solidFill>
                  <a:srgbClr val="2E2D2C"/>
                </a:solidFill>
                <a:latin typeface="+mn-lt"/>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5742" y="6321136"/>
            <a:ext cx="619091" cy="581037"/>
          </a:xfrm>
          <a:prstGeom prst="rect">
            <a:avLst/>
          </a:prstGeom>
        </p:spPr>
      </p:pic>
    </p:spTree>
    <p:extLst>
      <p:ext uri="{BB962C8B-B14F-4D97-AF65-F5344CB8AC3E}">
        <p14:creationId xmlns:p14="http://schemas.microsoft.com/office/powerpoint/2010/main" val="218066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342305" y="2127027"/>
            <a:ext cx="9429750"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aseline="0">
                <a:latin typeface="+mn-lt"/>
              </a:defRPr>
            </a:lvl2pPr>
            <a:lvl3pPr marL="945032" indent="-189006">
              <a:spcAft>
                <a:spcPts val="661"/>
              </a:spcAft>
              <a:buClr>
                <a:schemeClr val="tx1"/>
              </a:buClr>
              <a:buFont typeface="Arial" panose="020B0604020202020204" pitchFamily="34" charset="0"/>
              <a:buChar char="•"/>
              <a:defRPr sz="1488" baseline="0">
                <a:latin typeface="+mn-lt"/>
              </a:defRPr>
            </a:lvl3pPr>
            <a:lvl4pPr marL="1323045" indent="-189006">
              <a:spcAft>
                <a:spcPts val="661"/>
              </a:spcAft>
              <a:buClr>
                <a:schemeClr val="tx1"/>
              </a:buClr>
              <a:buFont typeface="Arial" panose="020B0604020202020204" pitchFamily="34" charset="0"/>
              <a:buChar char="•"/>
              <a:defRPr sz="1488" baseline="0">
                <a:latin typeface="+mn-lt"/>
              </a:defRPr>
            </a:lvl4pPr>
            <a:lvl5pPr marL="1701058" indent="-189006">
              <a:spcAft>
                <a:spcPts val="661"/>
              </a:spcAft>
              <a:buClr>
                <a:schemeClr val="tx1"/>
              </a:buClr>
              <a:buFont typeface="Arial" panose="020B0604020202020204" pitchFamily="34" charset="0"/>
              <a:buChar char="•"/>
              <a:defRPr sz="1488"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42305" y="1142880"/>
            <a:ext cx="7545586" cy="69049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03943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9429750"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cs typeface="Arial" panose="020B0604020202020204" pitchFamily="34" charset="0"/>
              </a:defRPr>
            </a:lvl1pPr>
            <a:lvl2pPr marL="614271" indent="-236258">
              <a:spcAft>
                <a:spcPts val="661"/>
              </a:spcAft>
              <a:buClr>
                <a:schemeClr val="tx1"/>
              </a:buClr>
              <a:buFont typeface="Arial" panose="020B0604020202020204" pitchFamily="34" charset="0"/>
              <a:buChar char="•"/>
              <a:defRPr sz="1488" baseline="0">
                <a:latin typeface="+mn-lt"/>
                <a:cs typeface="Arial" panose="020B0604020202020204" pitchFamily="34" charset="0"/>
              </a:defRPr>
            </a:lvl2pPr>
            <a:lvl3pPr marL="945032"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3pPr>
            <a:lvl4pPr marL="1323045"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4pPr>
            <a:lvl5pPr marL="1701058"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40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5131594"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5025458" y="2127911"/>
            <a:ext cx="37802" cy="50100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8"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24194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5131594"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088998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3885507" cy="7559675"/>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3881786" y="0"/>
            <a:ext cx="6198839" cy="7559675"/>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88" dirty="0"/>
          </a:p>
        </p:txBody>
      </p:sp>
      <p:sp>
        <p:nvSpPr>
          <p:cNvPr id="12" name="Rectangle 11"/>
          <p:cNvSpPr/>
          <p:nvPr userDrawn="1"/>
        </p:nvSpPr>
        <p:spPr>
          <a:xfrm>
            <a:off x="4189589" y="0"/>
            <a:ext cx="5891036" cy="7559675"/>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14" name="Rectangle 13"/>
          <p:cNvSpPr/>
          <p:nvPr userDrawn="1"/>
        </p:nvSpPr>
        <p:spPr>
          <a:xfrm>
            <a:off x="4504466" y="0"/>
            <a:ext cx="5576159" cy="7559675"/>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7" name="Content Placeholder 12"/>
          <p:cNvSpPr>
            <a:spLocks noGrp="1"/>
          </p:cNvSpPr>
          <p:nvPr>
            <p:ph sz="quarter" idx="16"/>
          </p:nvPr>
        </p:nvSpPr>
        <p:spPr>
          <a:xfrm>
            <a:off x="4823908" y="3012913"/>
            <a:ext cx="4930740" cy="4126118"/>
          </a:xfrm>
        </p:spPr>
        <p:txBody>
          <a:bodyPr>
            <a:noAutofit/>
          </a:bodyPr>
          <a:lstStyle>
            <a:lvl1pPr marL="283510" indent="-283510">
              <a:spcAft>
                <a:spcPts val="661"/>
              </a:spcAft>
              <a:buClr>
                <a:schemeClr val="bg1"/>
              </a:buClr>
              <a:buFont typeface="Arial" panose="020B0604020202020204" pitchFamily="34" charset="0"/>
              <a:buChar char="•"/>
              <a:defRPr b="0" baseline="0">
                <a:solidFill>
                  <a:schemeClr val="bg1"/>
                </a:solidFill>
                <a:latin typeface="+mn-lt"/>
              </a:defRPr>
            </a:lvl1pPr>
            <a:lvl2pPr marL="614271" indent="-236258">
              <a:spcAft>
                <a:spcPts val="661"/>
              </a:spcAft>
              <a:buClr>
                <a:schemeClr val="bg1"/>
              </a:buClr>
              <a:buFont typeface="Arial" panose="020B0604020202020204" pitchFamily="34" charset="0"/>
              <a:buChar char="•"/>
              <a:defRPr sz="1488" b="0" baseline="0">
                <a:solidFill>
                  <a:schemeClr val="bg1"/>
                </a:solidFill>
                <a:latin typeface="+mn-lt"/>
              </a:defRPr>
            </a:lvl2pPr>
            <a:lvl3pPr marL="945032" indent="-189006">
              <a:spcAft>
                <a:spcPts val="661"/>
              </a:spcAft>
              <a:buClr>
                <a:schemeClr val="bg1"/>
              </a:buClr>
              <a:buFont typeface="Arial" panose="020B0604020202020204" pitchFamily="34" charset="0"/>
              <a:buChar char="•"/>
              <a:defRPr sz="1488" b="0" baseline="0">
                <a:solidFill>
                  <a:schemeClr val="bg1"/>
                </a:solidFill>
                <a:latin typeface="+mn-lt"/>
              </a:defRPr>
            </a:lvl3pPr>
            <a:lvl4pPr marL="1323045" indent="-189006">
              <a:spcAft>
                <a:spcPts val="661"/>
              </a:spcAft>
              <a:buClr>
                <a:schemeClr val="bg1"/>
              </a:buClr>
              <a:buFont typeface="Arial" panose="020B0604020202020204" pitchFamily="34" charset="0"/>
              <a:buChar char="•"/>
              <a:defRPr sz="1488" b="0" baseline="0">
                <a:solidFill>
                  <a:schemeClr val="bg1"/>
                </a:solidFill>
                <a:latin typeface="+mn-lt"/>
              </a:defRPr>
            </a:lvl4pPr>
            <a:lvl5pPr marL="1701058" indent="-189006">
              <a:spcAft>
                <a:spcPts val="661"/>
              </a:spcAft>
              <a:buClr>
                <a:schemeClr val="bg1"/>
              </a:buClr>
              <a:buFont typeface="Arial" panose="020B0604020202020204" pitchFamily="34" charset="0"/>
              <a:buChar char="•"/>
              <a:defRPr sz="1488"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4823909" y="2117968"/>
            <a:ext cx="4938958" cy="69049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123204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3"/>
            <a:ext cx="649935" cy="758483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605" tIns="37802" rIns="75605" bIns="37802" numCol="1" spcCol="0" rtlCol="0" fromWordArt="0" anchor="ctr" anchorCtr="0" forceAA="0" compatLnSpc="1">
            <a:prstTxWarp prst="textNoShape">
              <a:avLst/>
            </a:prstTxWarp>
            <a:noAutofit/>
          </a:bodyPr>
          <a:lstStyle/>
          <a:p>
            <a:pPr algn="ctr"/>
            <a:endParaRPr lang="en-GB" sz="1488" dirty="0"/>
          </a:p>
        </p:txBody>
      </p:sp>
      <p:sp>
        <p:nvSpPr>
          <p:cNvPr id="13" name="Content Placeholder 12"/>
          <p:cNvSpPr>
            <a:spLocks noGrp="1"/>
          </p:cNvSpPr>
          <p:nvPr>
            <p:ph sz="quarter" idx="15" hasCustomPrompt="1"/>
          </p:nvPr>
        </p:nvSpPr>
        <p:spPr>
          <a:xfrm>
            <a:off x="943570" y="384928"/>
            <a:ext cx="6792516" cy="675013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cs typeface="Arial" panose="020B0604020202020204" pitchFamily="34" charset="0"/>
              </a:defRPr>
            </a:lvl1pPr>
            <a:lvl2pPr marL="614271" indent="-236258">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2pPr>
            <a:lvl3pPr marL="945032"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3pPr>
            <a:lvl4pPr marL="1323045"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4pPr>
            <a:lvl5pPr marL="1701058"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544680" y="3659783"/>
            <a:ext cx="7738250" cy="244078"/>
          </a:xfrm>
          <a:prstGeom prst="rect">
            <a:avLst/>
          </a:prstGeom>
        </p:spPr>
        <p:txBody>
          <a:bodyPr vert="horz" lIns="91440" tIns="45720" rIns="91440" bIns="45720" rtlCol="0" anchor="ctr" anchorCtr="0">
            <a:noAutofit/>
          </a:bodyPr>
          <a:lstStyle>
            <a:lvl1pPr algn="ctr">
              <a:defRPr sz="1488" b="1" cap="all" spc="248"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7913839" y="1932578"/>
            <a:ext cx="1974302" cy="5202485"/>
          </a:xfrm>
        </p:spPr>
        <p:txBody>
          <a:bodyPr anchor="b" anchorCtr="0">
            <a:noAutofit/>
          </a:bodyPr>
          <a:lstStyle>
            <a:lvl1pPr marL="0" indent="0">
              <a:spcAft>
                <a:spcPts val="661"/>
              </a:spcAft>
              <a:buClr>
                <a:schemeClr val="tx1"/>
              </a:buClr>
              <a:buFont typeface="Arial" panose="020B0604020202020204" pitchFamily="34" charset="0"/>
              <a:buNone/>
              <a:defRPr sz="1488" b="0" baseline="0">
                <a:latin typeface="+mn-lt"/>
              </a:defRPr>
            </a:lvl1pPr>
            <a:lvl2pPr marL="0" indent="0">
              <a:spcAft>
                <a:spcPts val="661"/>
              </a:spcAft>
              <a:buClr>
                <a:schemeClr val="tx1"/>
              </a:buClr>
              <a:buFont typeface="Arial" panose="020B0604020202020204" pitchFamily="34" charset="0"/>
              <a:buNone/>
              <a:defRPr sz="1488" baseline="0">
                <a:latin typeface="Segoe UI" panose="020B0502040204020203" pitchFamily="34" charset="0"/>
              </a:defRPr>
            </a:lvl2pPr>
            <a:lvl3pPr marL="0" indent="0">
              <a:spcAft>
                <a:spcPts val="661"/>
              </a:spcAft>
              <a:buClr>
                <a:schemeClr val="tx1"/>
              </a:buClr>
              <a:buFont typeface="Arial" panose="020B0604020202020204" pitchFamily="34" charset="0"/>
              <a:buNone/>
              <a:defRPr sz="1488" baseline="0">
                <a:latin typeface="Segoe UI" panose="020B0502040204020203" pitchFamily="34" charset="0"/>
              </a:defRPr>
            </a:lvl3pPr>
            <a:lvl4pPr marL="0" indent="0">
              <a:spcAft>
                <a:spcPts val="661"/>
              </a:spcAft>
              <a:buClr>
                <a:schemeClr val="tx1"/>
              </a:buClr>
              <a:buFont typeface="Arial" panose="020B0604020202020204" pitchFamily="34" charset="0"/>
              <a:buNone/>
              <a:defRPr sz="1488" baseline="0">
                <a:latin typeface="Segoe UI" panose="020B0502040204020203" pitchFamily="34" charset="0"/>
              </a:defRPr>
            </a:lvl4pPr>
            <a:lvl5pPr marL="0" indent="0">
              <a:spcAft>
                <a:spcPts val="661"/>
              </a:spcAft>
              <a:buClr>
                <a:schemeClr val="tx1"/>
              </a:buClr>
              <a:buFont typeface="Arial" panose="020B0604020202020204" pitchFamily="34" charset="0"/>
              <a:buNone/>
              <a:defRPr sz="1488"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8399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6"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17" name="PlaceHolder 2"/>
          <p:cNvSpPr>
            <a:spLocks noGrp="1"/>
          </p:cNvSpPr>
          <p:nvPr>
            <p:ph type="subTitle"/>
          </p:nvPr>
        </p:nvSpPr>
        <p:spPr>
          <a:xfrm>
            <a:off x="342360" y="1702800"/>
            <a:ext cx="9429480" cy="5011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19" name="PlaceHolder 2"/>
          <p:cNvSpPr>
            <a:spLocks noGrp="1"/>
          </p:cNvSpPr>
          <p:nvPr>
            <p:ph type="body"/>
          </p:nvPr>
        </p:nvSpPr>
        <p:spPr>
          <a:xfrm>
            <a:off x="342360" y="1702800"/>
            <a:ext cx="942948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21"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2" name="PlaceHolder 3"/>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4" name="PlaceHolder 1"/>
          <p:cNvSpPr>
            <a:spLocks noGrp="1"/>
          </p:cNvSpPr>
          <p:nvPr>
            <p:ph type="subTitle"/>
          </p:nvPr>
        </p:nvSpPr>
        <p:spPr>
          <a:xfrm>
            <a:off x="342360" y="137520"/>
            <a:ext cx="7545240" cy="5893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26"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7" name="PlaceHolder 3"/>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8" name="PlaceHolder 4"/>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0"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1"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2"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4"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5"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6" name="PlaceHolder 4"/>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3" name="CustomShape 1"/>
          <p:cNvSpPr/>
          <p:nvPr/>
        </p:nvSpPr>
        <p:spPr>
          <a:xfrm>
            <a:off x="7491600" y="7157520"/>
            <a:ext cx="2351160" cy="40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82A1D6-801A-4431-B9D3-DAE9B56E596F}" type="slidenum">
              <a:rPr lang="en-GB" sz="1000" b="0" strike="noStrike" spc="-1">
                <a:solidFill>
                  <a:srgbClr val="0070C0"/>
                </a:solidFill>
                <a:latin typeface="Segoe UI"/>
                <a:ea typeface="DejaVu Sans"/>
              </a:rPr>
              <a:t>‹#›</a:t>
            </a:fld>
            <a:endParaRPr lang="en-GB" sz="1000" b="0" strike="noStrike" spc="-1">
              <a:latin typeface="Arial"/>
            </a:endParaRPr>
          </a:p>
        </p:txBody>
      </p:sp>
      <p:sp>
        <p:nvSpPr>
          <p:cNvPr id="614" name="PlaceHolder 2"/>
          <p:cNvSpPr>
            <a:spLocks noGrp="1"/>
          </p:cNvSpPr>
          <p:nvPr>
            <p:ph type="title"/>
          </p:nvPr>
        </p:nvSpPr>
        <p:spPr>
          <a:xfrm>
            <a:off x="342000" y="1142640"/>
            <a:ext cx="7544520" cy="68976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615"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305" y="2127027"/>
            <a:ext cx="9429750" cy="5012005"/>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2977495996"/>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Lst>
  <p:hf hdr="0" ftr="0" dt="0"/>
  <p:txStyles>
    <p:titleStyle>
      <a:lvl1pPr marL="0" marR="0" indent="0" algn="l" defTabSz="756026" rtl="0" eaLnBrk="1" fontAlgn="auto" latinLnBrk="0" hangingPunct="1">
        <a:lnSpc>
          <a:spcPct val="100000"/>
        </a:lnSpc>
        <a:spcBef>
          <a:spcPts val="0"/>
        </a:spcBef>
        <a:spcAft>
          <a:spcPts val="0"/>
        </a:spcAft>
        <a:buNone/>
        <a:tabLst/>
        <a:defRPr kumimoji="0" lang="en-GB" sz="2976"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283510" indent="-283510" algn="l" defTabSz="756026" rtl="0" eaLnBrk="1" latinLnBrk="0" hangingPunct="1">
        <a:spcBef>
          <a:spcPts val="165"/>
        </a:spcBef>
        <a:spcAft>
          <a:spcPts val="661"/>
        </a:spcAft>
        <a:buClr>
          <a:schemeClr val="tx1"/>
        </a:buClr>
        <a:buFont typeface="Arial" panose="020B0604020202020204" pitchFamily="34" charset="0"/>
        <a:buChar char="•"/>
        <a:defRPr sz="1571" b="0" kern="1200" baseline="0">
          <a:solidFill>
            <a:srgbClr val="2E2D2C"/>
          </a:solidFill>
          <a:latin typeface="+mn-lt"/>
          <a:ea typeface="+mn-ea"/>
          <a:cs typeface="Arial" pitchFamily="34" charset="0"/>
        </a:defRPr>
      </a:lvl1pPr>
      <a:lvl2pPr marL="614271" indent="-236258"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2pPr>
      <a:lvl3pPr marL="945032"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3pPr>
      <a:lvl4pPr marL="1323045"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4pPr>
      <a:lvl5pPr marL="1701058"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5pPr>
      <a:lvl6pPr marL="2079071"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6pPr>
      <a:lvl7pPr marL="2457084"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7pPr>
      <a:lvl8pPr marL="2835097"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8pPr>
      <a:lvl9pPr marL="3213110"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TextShape 1"/>
          <p:cNvSpPr txBox="1"/>
          <p:nvPr/>
        </p:nvSpPr>
        <p:spPr>
          <a:xfrm>
            <a:off x="326880" y="1227600"/>
            <a:ext cx="9428400" cy="5011560"/>
          </a:xfrm>
          <a:prstGeom prst="rect">
            <a:avLst/>
          </a:prstGeom>
          <a:noFill/>
          <a:ln>
            <a:noFill/>
          </a:ln>
        </p:spPr>
        <p:txBody>
          <a:bodyPr lIns="0" tIns="0" rIns="0" bIns="0" anchor="ctr"/>
          <a:lstStyle/>
          <a:p>
            <a:pPr algn="ctr">
              <a:lnSpc>
                <a:spcPct val="100000"/>
              </a:lnSpc>
              <a:spcBef>
                <a:spcPts val="1001"/>
              </a:spcBef>
            </a:pPr>
            <a:r>
              <a:rPr lang="en-GB" sz="4400" spc="-1" dirty="0" smtClean="0">
                <a:solidFill>
                  <a:srgbClr val="0066B3"/>
                </a:solidFill>
                <a:latin typeface="Segoe UI Light"/>
                <a:ea typeface="DejaVu Sans"/>
              </a:rPr>
              <a:t>SOAP</a:t>
            </a:r>
            <a:r>
              <a:rPr lang="en-GB" sz="4400" b="0" strike="noStrike" spc="-1" dirty="0" smtClean="0">
                <a:solidFill>
                  <a:srgbClr val="0066B3"/>
                </a:solidFill>
                <a:latin typeface="Segoe UI Light"/>
                <a:ea typeface="DejaVu Sans"/>
              </a:rPr>
              <a:t> Testing</a:t>
            </a:r>
            <a:endParaRPr lang="en-GB" sz="4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SOAP</a:t>
            </a: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spc="-1" dirty="0" smtClean="0">
                <a:solidFill>
                  <a:srgbClr val="000000"/>
                </a:solidFill>
                <a:latin typeface="Arial"/>
              </a:rPr>
              <a:t>SOAP and REST are very similar, but they are different.</a:t>
            </a:r>
          </a:p>
          <a:p>
            <a:pPr marL="108000">
              <a:spcBef>
                <a:spcPts val="1417"/>
              </a:spcBef>
              <a:buClr>
                <a:srgbClr val="000000"/>
              </a:buClr>
              <a:buSzPct val="45000"/>
            </a:pPr>
            <a:r>
              <a:rPr lang="en-US" sz="2800" b="0" strike="noStrike" spc="-1" dirty="0" smtClean="0">
                <a:solidFill>
                  <a:srgbClr val="000000"/>
                </a:solidFill>
                <a:latin typeface="Arial"/>
              </a:rPr>
              <a:t>A SOAP Message is an ordinary XML document that contains up to 4 elements</a:t>
            </a:r>
          </a:p>
          <a:p>
            <a:pPr marL="108000">
              <a:spcBef>
                <a:spcPts val="1417"/>
              </a:spcBef>
              <a:buClr>
                <a:srgbClr val="000000"/>
              </a:buClr>
              <a:buSzPct val="45000"/>
            </a:pPr>
            <a:r>
              <a:rPr lang="en-US" sz="2800" spc="-1" dirty="0" smtClean="0">
                <a:solidFill>
                  <a:srgbClr val="000000"/>
                </a:solidFill>
                <a:latin typeface="Arial"/>
              </a:rPr>
              <a:t>- Envelope</a:t>
            </a:r>
          </a:p>
          <a:p>
            <a:pPr marL="108000">
              <a:spcBef>
                <a:spcPts val="1417"/>
              </a:spcBef>
              <a:buClr>
                <a:srgbClr val="000000"/>
              </a:buClr>
              <a:buSzPct val="45000"/>
            </a:pPr>
            <a:r>
              <a:rPr lang="en-US" sz="2800" b="0" strike="noStrike" spc="-1" dirty="0" smtClean="0">
                <a:solidFill>
                  <a:srgbClr val="000000"/>
                </a:solidFill>
                <a:latin typeface="Arial"/>
              </a:rPr>
              <a:t>- Header</a:t>
            </a:r>
          </a:p>
          <a:p>
            <a:pPr marL="108000">
              <a:spcBef>
                <a:spcPts val="1417"/>
              </a:spcBef>
              <a:buClr>
                <a:srgbClr val="000000"/>
              </a:buClr>
              <a:buSzPct val="45000"/>
            </a:pPr>
            <a:r>
              <a:rPr lang="en-US" sz="2800" spc="-1" dirty="0" smtClean="0">
                <a:solidFill>
                  <a:srgbClr val="000000"/>
                </a:solidFill>
                <a:latin typeface="Arial"/>
              </a:rPr>
              <a:t>- Body</a:t>
            </a:r>
          </a:p>
          <a:p>
            <a:pPr marL="108000">
              <a:spcBef>
                <a:spcPts val="1417"/>
              </a:spcBef>
              <a:buClr>
                <a:srgbClr val="000000"/>
              </a:buClr>
              <a:buSzPct val="45000"/>
            </a:pPr>
            <a:r>
              <a:rPr lang="en-US" sz="2800" b="0" strike="noStrike" spc="-1" dirty="0" smtClean="0">
                <a:solidFill>
                  <a:srgbClr val="000000"/>
                </a:solidFill>
                <a:latin typeface="Arial"/>
              </a:rPr>
              <a:t>- Fault</a:t>
            </a:r>
            <a:r>
              <a:rPr lang="en-US" sz="2000" b="0" strike="noStrike" spc="-1" dirty="0" smtClean="0">
                <a:solidFill>
                  <a:srgbClr val="000000"/>
                </a:solidFill>
                <a:latin typeface="Arial"/>
              </a:rPr>
              <a:t>.</a:t>
            </a:r>
            <a:endParaRPr lang="en-US" sz="20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SOAP</a:t>
            </a: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endParaRPr lang="en-US" sz="20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816591" y="2010420"/>
            <a:ext cx="8446817" cy="3900600"/>
          </a:xfrm>
          <a:prstGeom prst="rect">
            <a:avLst/>
          </a:prstGeom>
        </p:spPr>
      </p:pic>
    </p:spTree>
    <p:extLst>
      <p:ext uri="{BB962C8B-B14F-4D97-AF65-F5344CB8AC3E}">
        <p14:creationId xmlns:p14="http://schemas.microsoft.com/office/powerpoint/2010/main" val="1346558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SOAP</a:t>
            </a: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spc="-1" dirty="0" smtClean="0">
                <a:solidFill>
                  <a:srgbClr val="000000"/>
                </a:solidFill>
                <a:latin typeface="Arial"/>
              </a:rPr>
              <a:t>Envelope (Mandatory)</a:t>
            </a:r>
          </a:p>
          <a:p>
            <a:pPr marL="108000">
              <a:spcBef>
                <a:spcPts val="1417"/>
              </a:spcBef>
              <a:buClr>
                <a:srgbClr val="000000"/>
              </a:buClr>
              <a:buSzPct val="45000"/>
            </a:pPr>
            <a:r>
              <a:rPr lang="en-US" sz="2800" b="0" strike="noStrike" spc="-1" dirty="0" smtClean="0">
                <a:solidFill>
                  <a:srgbClr val="000000"/>
                </a:solidFill>
                <a:latin typeface="Arial"/>
              </a:rPr>
              <a:t>- Defines the start and the end of the message</a:t>
            </a:r>
          </a:p>
          <a:p>
            <a:pPr marL="108000">
              <a:spcBef>
                <a:spcPts val="1417"/>
              </a:spcBef>
              <a:buClr>
                <a:srgbClr val="000000"/>
              </a:buClr>
              <a:buSzPct val="45000"/>
            </a:pPr>
            <a:endParaRPr lang="en-US" sz="2800" spc="-1" dirty="0">
              <a:solidFill>
                <a:srgbClr val="000000"/>
              </a:solidFill>
              <a:latin typeface="Arial"/>
            </a:endParaRPr>
          </a:p>
          <a:p>
            <a:pPr marL="108000">
              <a:spcBef>
                <a:spcPts val="1417"/>
              </a:spcBef>
              <a:buClr>
                <a:srgbClr val="000000"/>
              </a:buClr>
              <a:buSzPct val="45000"/>
            </a:pPr>
            <a:r>
              <a:rPr lang="en-US" sz="2800" spc="-1" dirty="0">
                <a:solidFill>
                  <a:srgbClr val="000000"/>
                </a:solidFill>
              </a:rPr>
              <a:t>Header (Optional)</a:t>
            </a:r>
          </a:p>
          <a:p>
            <a:pPr marL="108000">
              <a:spcBef>
                <a:spcPts val="1417"/>
              </a:spcBef>
              <a:buClr>
                <a:srgbClr val="000000"/>
              </a:buClr>
              <a:buSzPct val="45000"/>
            </a:pPr>
            <a:r>
              <a:rPr lang="en-US" sz="2800" spc="-1" dirty="0">
                <a:solidFill>
                  <a:srgbClr val="000000"/>
                </a:solidFill>
              </a:rPr>
              <a:t>- Used in processing the message</a:t>
            </a:r>
          </a:p>
          <a:p>
            <a:pPr marL="108000">
              <a:spcBef>
                <a:spcPts val="1417"/>
              </a:spcBef>
              <a:buClr>
                <a:srgbClr val="000000"/>
              </a:buClr>
              <a:buSzPct val="45000"/>
            </a:pPr>
            <a:endParaRPr lang="en-US" sz="2800" b="0" strike="noStrike" spc="-1" dirty="0">
              <a:solidFill>
                <a:srgbClr val="000000"/>
              </a:solidFill>
              <a:latin typeface="Arial"/>
            </a:endParaRPr>
          </a:p>
          <a:p>
            <a:pPr marL="108000">
              <a:spcBef>
                <a:spcPts val="1417"/>
              </a:spcBef>
              <a:buClr>
                <a:srgbClr val="000000"/>
              </a:buClr>
              <a:buSzPct val="45000"/>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49107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SOAP</a:t>
            </a: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spc="-1" dirty="0" smtClean="0">
                <a:solidFill>
                  <a:srgbClr val="000000"/>
                </a:solidFill>
              </a:rPr>
              <a:t>Body </a:t>
            </a:r>
            <a:r>
              <a:rPr lang="en-US" sz="2800" spc="-1" dirty="0">
                <a:solidFill>
                  <a:srgbClr val="000000"/>
                </a:solidFill>
              </a:rPr>
              <a:t>(Mandatory)</a:t>
            </a:r>
          </a:p>
          <a:p>
            <a:pPr marL="108000">
              <a:spcBef>
                <a:spcPts val="1417"/>
              </a:spcBef>
              <a:buClr>
                <a:srgbClr val="000000"/>
              </a:buClr>
              <a:buSzPct val="45000"/>
            </a:pPr>
            <a:r>
              <a:rPr lang="en-US" sz="2800" spc="-1" dirty="0">
                <a:solidFill>
                  <a:srgbClr val="000000"/>
                </a:solidFill>
              </a:rPr>
              <a:t>- Actual message of the XML</a:t>
            </a:r>
          </a:p>
          <a:p>
            <a:pPr marL="108000">
              <a:spcBef>
                <a:spcPts val="1417"/>
              </a:spcBef>
              <a:buClr>
                <a:srgbClr val="000000"/>
              </a:buClr>
              <a:buSzPct val="45000"/>
            </a:pPr>
            <a:endParaRPr lang="en-US" sz="2800" spc="-1" dirty="0" smtClean="0">
              <a:solidFill>
                <a:srgbClr val="000000"/>
              </a:solidFill>
              <a:latin typeface="Arial"/>
            </a:endParaRPr>
          </a:p>
          <a:p>
            <a:pPr marL="108000">
              <a:spcBef>
                <a:spcPts val="1417"/>
              </a:spcBef>
              <a:buClr>
                <a:srgbClr val="000000"/>
              </a:buClr>
              <a:buSzPct val="45000"/>
            </a:pPr>
            <a:r>
              <a:rPr lang="en-US" sz="2800" spc="-1" dirty="0" smtClean="0">
                <a:solidFill>
                  <a:srgbClr val="000000"/>
                </a:solidFill>
              </a:rPr>
              <a:t>Fault </a:t>
            </a:r>
            <a:r>
              <a:rPr lang="en-US" sz="2800" spc="-1" dirty="0">
                <a:solidFill>
                  <a:srgbClr val="000000"/>
                </a:solidFill>
              </a:rPr>
              <a:t>(Optional)</a:t>
            </a:r>
          </a:p>
          <a:p>
            <a:pPr marL="108000">
              <a:spcBef>
                <a:spcPts val="1417"/>
              </a:spcBef>
              <a:buClr>
                <a:srgbClr val="000000"/>
              </a:buClr>
              <a:buSzPct val="45000"/>
            </a:pPr>
            <a:r>
              <a:rPr lang="en-US" sz="2800" spc="-1" dirty="0">
                <a:solidFill>
                  <a:srgbClr val="000000"/>
                </a:solidFill>
              </a:rPr>
              <a:t>- </a:t>
            </a:r>
            <a:r>
              <a:rPr lang="en-US" sz="2800" spc="-1" dirty="0" smtClean="0">
                <a:solidFill>
                  <a:srgbClr val="000000"/>
                </a:solidFill>
              </a:rPr>
              <a:t>This element provides information about errors that occurred whilst processing the message</a:t>
            </a:r>
            <a:endParaRPr lang="en-US" sz="2800" spc="-1" dirty="0">
              <a:solidFill>
                <a:srgbClr val="000000"/>
              </a:solidFill>
            </a:endParaRPr>
          </a:p>
          <a:p>
            <a:pPr marL="108000">
              <a:spcBef>
                <a:spcPts val="1417"/>
              </a:spcBef>
              <a:buClr>
                <a:srgbClr val="000000"/>
              </a:buClr>
              <a:buSzPct val="45000"/>
            </a:pPr>
            <a:endParaRPr lang="en-US" sz="2800" spc="-1" dirty="0">
              <a:solidFill>
                <a:srgbClr val="000000"/>
              </a:solidFill>
            </a:endParaRPr>
          </a:p>
          <a:p>
            <a:pPr marL="108000">
              <a:spcBef>
                <a:spcPts val="1417"/>
              </a:spcBef>
              <a:buClr>
                <a:srgbClr val="000000"/>
              </a:buClr>
              <a:buSzPct val="45000"/>
            </a:pPr>
            <a:endParaRPr lang="en-US" sz="2800" spc="-1" dirty="0" smtClean="0">
              <a:solidFill>
                <a:srgbClr val="000000"/>
              </a:solidFill>
              <a:latin typeface="Arial"/>
            </a:endParaRPr>
          </a:p>
        </p:txBody>
      </p:sp>
    </p:spTree>
    <p:extLst>
      <p:ext uri="{BB962C8B-B14F-4D97-AF65-F5344CB8AC3E}">
        <p14:creationId xmlns:p14="http://schemas.microsoft.com/office/powerpoint/2010/main" val="20462803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endParaRPr lang="en-US" sz="2800" b="0" strike="noStrike" spc="-1" dirty="0" smtClean="0">
              <a:solidFill>
                <a:srgbClr val="000000"/>
              </a:solidFill>
              <a:latin typeface="Arial"/>
            </a:endParaRPr>
          </a:p>
          <a:p>
            <a:pPr marL="108000">
              <a:spcBef>
                <a:spcPts val="1417"/>
              </a:spcBef>
              <a:buClr>
                <a:srgbClr val="000000"/>
              </a:buClr>
              <a:buSzPct val="45000"/>
            </a:pPr>
            <a:r>
              <a:rPr lang="en-US" sz="2800" b="0" strike="noStrike" spc="-1" dirty="0" smtClean="0">
                <a:solidFill>
                  <a:srgbClr val="000000"/>
                </a:solidFill>
                <a:latin typeface="Arial"/>
              </a:rPr>
              <a:t>SOAPUI is a GUI that allows us to send SOAP requests.</a:t>
            </a:r>
          </a:p>
          <a:p>
            <a:pPr marL="108000">
              <a:spcBef>
                <a:spcPts val="1417"/>
              </a:spcBef>
              <a:buClr>
                <a:srgbClr val="000000"/>
              </a:buClr>
              <a:buSzPct val="45000"/>
            </a:pPr>
            <a:endParaRPr lang="en-US" sz="2800" spc="-1" dirty="0">
              <a:solidFill>
                <a:srgbClr val="000000"/>
              </a:solidFill>
              <a:latin typeface="Arial"/>
            </a:endParaRPr>
          </a:p>
          <a:p>
            <a:pPr marL="108000">
              <a:spcBef>
                <a:spcPts val="1417"/>
              </a:spcBef>
              <a:buClr>
                <a:srgbClr val="000000"/>
              </a:buClr>
              <a:buSzPct val="45000"/>
            </a:pPr>
            <a:r>
              <a:rPr lang="en-US" sz="2800" b="0" strike="noStrike" spc="-1" dirty="0" smtClean="0">
                <a:solidFill>
                  <a:srgbClr val="000000"/>
                </a:solidFill>
                <a:latin typeface="Arial"/>
              </a:rPr>
              <a:t>It has a free and a Pro version with different functionality.</a:t>
            </a:r>
          </a:p>
          <a:p>
            <a:pPr marL="108000">
              <a:spcBef>
                <a:spcPts val="1417"/>
              </a:spcBef>
              <a:buClr>
                <a:srgbClr val="000000"/>
              </a:buClr>
              <a:buSzPct val="45000"/>
            </a:pPr>
            <a:endParaRPr lang="en-US" sz="2800" spc="-1" dirty="0">
              <a:solidFill>
                <a:srgbClr val="000000"/>
              </a:solidFill>
              <a:latin typeface="Arial"/>
            </a:endParaRPr>
          </a:p>
          <a:p>
            <a:pPr marL="108000">
              <a:spcBef>
                <a:spcPts val="1417"/>
              </a:spcBef>
              <a:buClr>
                <a:srgbClr val="000000"/>
              </a:buClr>
              <a:buSzPct val="45000"/>
            </a:pPr>
            <a:r>
              <a:rPr lang="en-US" sz="2800" spc="-1" dirty="0" smtClean="0">
                <a:solidFill>
                  <a:srgbClr val="000000"/>
                </a:solidFill>
                <a:latin typeface="Arial"/>
              </a:rPr>
              <a:t>We will have to modify the XML document in which we send our message.</a:t>
            </a:r>
            <a:endParaRPr lang="en-US" sz="2800" spc="-1" dirty="0">
              <a:solidFill>
                <a:srgbClr val="000000"/>
              </a:solidFill>
              <a:latin typeface="Arial"/>
            </a:endParaRPr>
          </a:p>
        </p:txBody>
      </p:sp>
    </p:spTree>
    <p:extLst>
      <p:ext uri="{BB962C8B-B14F-4D97-AF65-F5344CB8AC3E}">
        <p14:creationId xmlns:p14="http://schemas.microsoft.com/office/powerpoint/2010/main" val="3237382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r>
              <a:rPr lang="en-GB" dirty="0" smtClean="0"/>
              <a:t>By Clicking File you can choose to make a new SOAP Project</a:t>
            </a:r>
          </a:p>
          <a:p>
            <a:endParaRPr lang="en-GB" dirty="0"/>
          </a:p>
        </p:txBody>
      </p:sp>
      <p:sp>
        <p:nvSpPr>
          <p:cNvPr id="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pic>
        <p:nvPicPr>
          <p:cNvPr id="5" name="Picture 4"/>
          <p:cNvPicPr>
            <a:picLocks noChangeAspect="1"/>
          </p:cNvPicPr>
          <p:nvPr/>
        </p:nvPicPr>
        <p:blipFill>
          <a:blip r:embed="rId2"/>
          <a:stretch>
            <a:fillRect/>
          </a:stretch>
        </p:blipFill>
        <p:spPr>
          <a:xfrm>
            <a:off x="735480" y="2817930"/>
            <a:ext cx="7544520" cy="4049632"/>
          </a:xfrm>
          <a:prstGeom prst="rect">
            <a:avLst/>
          </a:prstGeom>
        </p:spPr>
      </p:pic>
    </p:spTree>
    <p:extLst>
      <p:ext uri="{BB962C8B-B14F-4D97-AF65-F5344CB8AC3E}">
        <p14:creationId xmlns:p14="http://schemas.microsoft.com/office/powerpoint/2010/main" val="3596706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pic>
        <p:nvPicPr>
          <p:cNvPr id="6" name="Picture 5"/>
          <p:cNvPicPr>
            <a:picLocks noChangeAspect="1"/>
          </p:cNvPicPr>
          <p:nvPr/>
        </p:nvPicPr>
        <p:blipFill>
          <a:blip r:embed="rId2"/>
          <a:stretch>
            <a:fillRect/>
          </a:stretch>
        </p:blipFill>
        <p:spPr>
          <a:xfrm>
            <a:off x="735479" y="3758470"/>
            <a:ext cx="6791749" cy="3305718"/>
          </a:xfrm>
          <a:prstGeom prst="rect">
            <a:avLst/>
          </a:prstGeom>
        </p:spPr>
      </p:pic>
      <p:sp>
        <p:nvSpPr>
          <p:cNvPr id="7" name="Text Placeholder 2"/>
          <p:cNvSpPr>
            <a:spLocks noGrp="1"/>
          </p:cNvSpPr>
          <p:nvPr>
            <p:ph type="body"/>
          </p:nvPr>
        </p:nvSpPr>
        <p:spPr>
          <a:xfrm>
            <a:off x="342360" y="1702800"/>
            <a:ext cx="9429480" cy="1703788"/>
          </a:xfrm>
        </p:spPr>
        <p:txBody>
          <a:bodyPr/>
          <a:lstStyle/>
          <a:p>
            <a:pPr marL="457200" indent="-457200">
              <a:buFont typeface="Arial" panose="020B0604020202020204" pitchFamily="34" charset="0"/>
              <a:buChar char="•"/>
            </a:pPr>
            <a:r>
              <a:rPr lang="en-GB" sz="2800" dirty="0" smtClean="0">
                <a:latin typeface="+mn-lt"/>
              </a:rPr>
              <a:t>Name your project</a:t>
            </a:r>
          </a:p>
          <a:p>
            <a:pPr marL="457200" indent="-457200">
              <a:buFont typeface="Arial" panose="020B0604020202020204" pitchFamily="34" charset="0"/>
              <a:buChar char="•"/>
            </a:pPr>
            <a:r>
              <a:rPr lang="en-GB" sz="2800" dirty="0" smtClean="0">
                <a:latin typeface="+mn-lt"/>
              </a:rPr>
              <a:t>For this example and subsequent practice we will be using the number converter WSDL</a:t>
            </a:r>
          </a:p>
          <a:p>
            <a:pPr marL="457200" indent="-457200">
              <a:buFont typeface="Arial" panose="020B0604020202020204" pitchFamily="34" charset="0"/>
              <a:buChar char="•"/>
            </a:pPr>
            <a:r>
              <a:rPr lang="en-GB" sz="2800" dirty="0" smtClean="0">
                <a:latin typeface="+mn-lt"/>
              </a:rPr>
              <a:t>If this is done correctly requests will be populated on the left hand side of the screen.</a:t>
            </a:r>
            <a:endParaRPr lang="en-GB" sz="2800" dirty="0">
              <a:latin typeface="+mn-lt"/>
            </a:endParaRPr>
          </a:p>
        </p:txBody>
      </p:sp>
    </p:spTree>
    <p:extLst>
      <p:ext uri="{BB962C8B-B14F-4D97-AF65-F5344CB8AC3E}">
        <p14:creationId xmlns:p14="http://schemas.microsoft.com/office/powerpoint/2010/main" val="1483029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sp>
        <p:nvSpPr>
          <p:cNvPr id="7" name="Text Placeholder 2"/>
          <p:cNvSpPr>
            <a:spLocks noGrp="1"/>
          </p:cNvSpPr>
          <p:nvPr>
            <p:ph type="body"/>
          </p:nvPr>
        </p:nvSpPr>
        <p:spPr>
          <a:xfrm>
            <a:off x="342360" y="1702800"/>
            <a:ext cx="9429480" cy="1703788"/>
          </a:xfrm>
        </p:spPr>
        <p:txBody>
          <a:bodyPr/>
          <a:lstStyle/>
          <a:p>
            <a:pPr marL="457200" indent="-457200">
              <a:buFont typeface="Arial" panose="020B0604020202020204" pitchFamily="34" charset="0"/>
              <a:buChar char="•"/>
            </a:pPr>
            <a:r>
              <a:rPr lang="en-GB" sz="2800" dirty="0" smtClean="0">
                <a:latin typeface="+mn-lt"/>
              </a:rPr>
              <a:t>Double click the Request to access it.</a:t>
            </a:r>
          </a:p>
          <a:p>
            <a:pPr marL="457200" indent="-457200">
              <a:buFont typeface="Arial" panose="020B0604020202020204" pitchFamily="34" charset="0"/>
              <a:buChar char="•"/>
            </a:pPr>
            <a:r>
              <a:rPr lang="en-GB" sz="2800" dirty="0" smtClean="0">
                <a:latin typeface="+mn-lt"/>
              </a:rPr>
              <a:t>Change the ‘?’ to a number.</a:t>
            </a:r>
          </a:p>
          <a:p>
            <a:pPr marL="457200" indent="-457200">
              <a:buFont typeface="Arial" panose="020B0604020202020204" pitchFamily="34" charset="0"/>
              <a:buChar char="•"/>
            </a:pPr>
            <a:r>
              <a:rPr lang="en-GB" sz="2800" dirty="0" smtClean="0">
                <a:latin typeface="+mn-lt"/>
              </a:rPr>
              <a:t>Use the green arrow to run the SOAP request and to see the result.</a:t>
            </a:r>
            <a:endParaRPr lang="en-GB" sz="2800" dirty="0">
              <a:latin typeface="+mn-lt"/>
            </a:endParaRPr>
          </a:p>
        </p:txBody>
      </p:sp>
      <p:pic>
        <p:nvPicPr>
          <p:cNvPr id="2" name="Picture 1"/>
          <p:cNvPicPr>
            <a:picLocks noChangeAspect="1"/>
          </p:cNvPicPr>
          <p:nvPr/>
        </p:nvPicPr>
        <p:blipFill>
          <a:blip r:embed="rId2"/>
          <a:stretch>
            <a:fillRect/>
          </a:stretch>
        </p:blipFill>
        <p:spPr>
          <a:xfrm>
            <a:off x="2269263" y="3525388"/>
            <a:ext cx="5575673" cy="3588706"/>
          </a:xfrm>
          <a:prstGeom prst="rect">
            <a:avLst/>
          </a:prstGeom>
        </p:spPr>
      </p:pic>
    </p:spTree>
    <p:extLst>
      <p:ext uri="{BB962C8B-B14F-4D97-AF65-F5344CB8AC3E}">
        <p14:creationId xmlns:p14="http://schemas.microsoft.com/office/powerpoint/2010/main" val="3410875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565200" indent="-457200">
              <a:spcBef>
                <a:spcPts val="1417"/>
              </a:spcBef>
              <a:buClr>
                <a:srgbClr val="000000"/>
              </a:buClr>
              <a:buSzPct val="45000"/>
              <a:buFont typeface="Arial" panose="020B0604020202020204" pitchFamily="34" charset="0"/>
              <a:buChar char="•"/>
            </a:pPr>
            <a:r>
              <a:rPr lang="en-US" sz="2800" b="0" strike="noStrike" spc="-1" dirty="0" smtClean="0">
                <a:solidFill>
                  <a:srgbClr val="000000"/>
                </a:solidFill>
                <a:latin typeface="Arial"/>
              </a:rPr>
              <a:t>Once you have set up your SOAP request within a SOAP Project, you can use the tick mark to add this request to a Test </a:t>
            </a:r>
            <a:r>
              <a:rPr lang="en-US" sz="2800" spc="-1" dirty="0">
                <a:solidFill>
                  <a:srgbClr val="000000"/>
                </a:solidFill>
                <a:latin typeface="Arial"/>
              </a:rPr>
              <a:t>C</a:t>
            </a:r>
            <a:r>
              <a:rPr lang="en-US" sz="2800" b="0" strike="noStrike" spc="-1" dirty="0" smtClean="0">
                <a:solidFill>
                  <a:srgbClr val="000000"/>
                </a:solidFill>
                <a:latin typeface="Arial"/>
              </a:rPr>
              <a:t>ase, and then to a Test Suite.</a:t>
            </a:r>
          </a:p>
          <a:p>
            <a:pPr marL="565200" indent="-457200">
              <a:spcBef>
                <a:spcPts val="1417"/>
              </a:spcBef>
              <a:buClr>
                <a:srgbClr val="000000"/>
              </a:buClr>
              <a:buSzPct val="45000"/>
              <a:buFont typeface="Arial" panose="020B0604020202020204" pitchFamily="34" charset="0"/>
              <a:buChar char="•"/>
            </a:pPr>
            <a:r>
              <a:rPr lang="en-US" sz="2800" spc="-1" dirty="0" smtClean="0">
                <a:solidFill>
                  <a:srgbClr val="000000"/>
                </a:solidFill>
                <a:latin typeface="Arial"/>
              </a:rPr>
              <a:t>By accessing the Request within the Test Suite you can use the Green Plus icon to add an assertion.</a:t>
            </a:r>
            <a:endParaRPr lang="en-US" sz="2800" b="0" strike="noStrike" spc="-1" dirty="0" smtClean="0">
              <a:solidFill>
                <a:srgbClr val="000000"/>
              </a:solidFill>
              <a:latin typeface="Arial"/>
            </a:endParaRPr>
          </a:p>
          <a:p>
            <a:pPr marL="108000">
              <a:spcBef>
                <a:spcPts val="1417"/>
              </a:spcBef>
              <a:buClr>
                <a:srgbClr val="000000"/>
              </a:buClr>
              <a:buSzPct val="45000"/>
            </a:pPr>
            <a:endParaRPr lang="en-US" sz="2800" b="0" strike="noStrike" spc="-1" dirty="0" smtClean="0">
              <a:solidFill>
                <a:srgbClr val="000000"/>
              </a:solidFill>
              <a:latin typeface="Arial"/>
            </a:endParaRPr>
          </a:p>
        </p:txBody>
      </p:sp>
      <p:pic>
        <p:nvPicPr>
          <p:cNvPr id="2" name="Picture 1"/>
          <p:cNvPicPr>
            <a:picLocks noChangeAspect="1"/>
          </p:cNvPicPr>
          <p:nvPr/>
        </p:nvPicPr>
        <p:blipFill>
          <a:blip r:embed="rId2"/>
          <a:stretch>
            <a:fillRect/>
          </a:stretch>
        </p:blipFill>
        <p:spPr>
          <a:xfrm>
            <a:off x="2116045" y="4203138"/>
            <a:ext cx="5199155" cy="2687865"/>
          </a:xfrm>
          <a:prstGeom prst="rect">
            <a:avLst/>
          </a:prstGeom>
        </p:spPr>
      </p:pic>
    </p:spTree>
    <p:extLst>
      <p:ext uri="{BB962C8B-B14F-4D97-AF65-F5344CB8AC3E}">
        <p14:creationId xmlns:p14="http://schemas.microsoft.com/office/powerpoint/2010/main" val="16185164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Download and Using SOAPUI</a:t>
            </a:r>
            <a:endParaRPr lang="en-US" sz="3600" b="0" strike="noStrike" spc="-1" dirty="0">
              <a:solidFill>
                <a:srgbClr val="0066B3"/>
              </a:solidFill>
              <a:latin typeface="Segoe UI Light"/>
            </a:endParaRP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565200" indent="-457200">
              <a:spcBef>
                <a:spcPts val="1417"/>
              </a:spcBef>
              <a:buClr>
                <a:srgbClr val="000000"/>
              </a:buClr>
              <a:buSzPct val="45000"/>
              <a:buFont typeface="Arial" panose="020B0604020202020204" pitchFamily="34" charset="0"/>
              <a:buChar char="•"/>
            </a:pPr>
            <a:r>
              <a:rPr lang="en-US" sz="2800" b="0" strike="noStrike" spc="-1" dirty="0" smtClean="0">
                <a:solidFill>
                  <a:srgbClr val="000000"/>
                </a:solidFill>
                <a:latin typeface="Arial"/>
              </a:rPr>
              <a:t>By double clicking the Test Suite you have created you can run the test cases that are assigned to it.</a:t>
            </a:r>
          </a:p>
        </p:txBody>
      </p:sp>
      <p:pic>
        <p:nvPicPr>
          <p:cNvPr id="4" name="Picture 3"/>
          <p:cNvPicPr>
            <a:picLocks noChangeAspect="1"/>
          </p:cNvPicPr>
          <p:nvPr/>
        </p:nvPicPr>
        <p:blipFill>
          <a:blip r:embed="rId2"/>
          <a:stretch>
            <a:fillRect/>
          </a:stretch>
        </p:blipFill>
        <p:spPr>
          <a:xfrm>
            <a:off x="2510492" y="2889250"/>
            <a:ext cx="4553696" cy="3996426"/>
          </a:xfrm>
          <a:prstGeom prst="rect">
            <a:avLst/>
          </a:prstGeom>
        </p:spPr>
      </p:pic>
    </p:spTree>
    <p:extLst>
      <p:ext uri="{BB962C8B-B14F-4D97-AF65-F5344CB8AC3E}">
        <p14:creationId xmlns:p14="http://schemas.microsoft.com/office/powerpoint/2010/main" val="42641605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TextShape 1"/>
          <p:cNvSpPr txBox="1"/>
          <p:nvPr/>
        </p:nvSpPr>
        <p:spPr>
          <a:xfrm>
            <a:off x="504000" y="79200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What is a Webservice?</a:t>
            </a:r>
          </a:p>
        </p:txBody>
      </p:sp>
      <p:sp>
        <p:nvSpPr>
          <p:cNvPr id="921" name="TextShape 2"/>
          <p:cNvSpPr txBox="1"/>
          <p:nvPr/>
        </p:nvSpPr>
        <p:spPr>
          <a:xfrm>
            <a:off x="504000" y="1768680"/>
            <a:ext cx="9072000" cy="43840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dirty="0" smtClean="0">
                <a:solidFill>
                  <a:srgbClr val="000000"/>
                </a:solidFill>
                <a:latin typeface="Arial"/>
              </a:rPr>
              <a:t>Web </a:t>
            </a:r>
            <a:r>
              <a:rPr lang="en-US" sz="2800" b="0" strike="noStrike" spc="-1" dirty="0">
                <a:solidFill>
                  <a:srgbClr val="000000"/>
                </a:solidFill>
                <a:latin typeface="Arial"/>
              </a:rPr>
              <a:t>services are self-contained, modular, distributed, dynamic applications that can be described, published, located, or invoked over the network to create products, processes, and supply </a:t>
            </a:r>
            <a:r>
              <a:rPr lang="en-US" sz="2800" b="0" strike="noStrike" spc="-1" dirty="0" smtClean="0">
                <a:solidFill>
                  <a:srgbClr val="000000"/>
                </a:solidFill>
                <a:latin typeface="Arial"/>
              </a:rPr>
              <a:t>chains</a:t>
            </a:r>
          </a:p>
          <a:p>
            <a:pPr marL="432000" indent="-324000">
              <a:spcBef>
                <a:spcPts val="1417"/>
              </a:spcBef>
              <a:buClr>
                <a:srgbClr val="000000"/>
              </a:buClr>
              <a:buSzPct val="45000"/>
              <a:buFont typeface="Wingdings" charset="2"/>
              <a:buChar char=""/>
            </a:pPr>
            <a:r>
              <a:rPr lang="en-US" sz="2800" spc="-1" dirty="0" smtClean="0">
                <a:solidFill>
                  <a:srgbClr val="000000"/>
                </a:solidFill>
                <a:latin typeface="Arial"/>
              </a:rPr>
              <a:t>‘We can use many in different combinations to do different things’</a:t>
            </a:r>
          </a:p>
          <a:p>
            <a:pPr marL="432000" indent="-324000">
              <a:spcBef>
                <a:spcPts val="1417"/>
              </a:spcBef>
              <a:buClr>
                <a:srgbClr val="000000"/>
              </a:buClr>
              <a:buSzPct val="45000"/>
              <a:buFont typeface="Wingdings" charset="2"/>
              <a:buChar char=""/>
            </a:pPr>
            <a:r>
              <a:rPr lang="en-US" sz="2800" b="0" strike="noStrike" spc="-1" dirty="0" smtClean="0">
                <a:solidFill>
                  <a:srgbClr val="000000"/>
                </a:solidFill>
                <a:latin typeface="Arial"/>
              </a:rPr>
              <a:t>It is both platform and language independent.</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9775048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TextShape 1"/>
          <p:cNvSpPr txBox="1"/>
          <p:nvPr/>
        </p:nvSpPr>
        <p:spPr>
          <a:xfrm>
            <a:off x="735480" y="894240"/>
            <a:ext cx="7544520" cy="689760"/>
          </a:xfrm>
          <a:prstGeom prst="rect">
            <a:avLst/>
          </a:prstGeom>
          <a:noFill/>
          <a:ln>
            <a:noFill/>
          </a:ln>
        </p:spPr>
        <p:txBody>
          <a:bodyPr lIns="0" tIns="0" rIns="0" bIns="0" anchor="ctr"/>
          <a:lstStyle/>
          <a:p>
            <a:r>
              <a:rPr lang="en-US" sz="3600" b="0" strike="noStrike" spc="-1" dirty="0" smtClean="0">
                <a:solidFill>
                  <a:srgbClr val="0066B3"/>
                </a:solidFill>
                <a:latin typeface="Segoe UI Light"/>
              </a:rPr>
              <a:t>Further Assertions</a:t>
            </a:r>
            <a:endParaRPr lang="en-US" sz="3600" b="0" strike="noStrike" spc="-1" dirty="0">
              <a:solidFill>
                <a:srgbClr val="0066B3"/>
              </a:solidFill>
              <a:latin typeface="Segoe UI Light"/>
            </a:endParaRPr>
          </a:p>
        </p:txBody>
      </p:sp>
      <p:sp>
        <p:nvSpPr>
          <p:cNvPr id="935" name="TextShape 2"/>
          <p:cNvSpPr txBox="1"/>
          <p:nvPr/>
        </p:nvSpPr>
        <p:spPr>
          <a:xfrm>
            <a:off x="504000" y="1768680"/>
            <a:ext cx="9072000" cy="4384080"/>
          </a:xfrm>
          <a:prstGeom prst="rect">
            <a:avLst/>
          </a:prstGeom>
          <a:noFill/>
          <a:ln>
            <a:noFill/>
          </a:ln>
        </p:spPr>
        <p:txBody>
          <a:bodyPr lIns="0" tIns="0" rIns="0" bIns="0">
            <a:normAutofit/>
          </a:bodyPr>
          <a:lstStyle/>
          <a:p>
            <a:pPr marL="565200" indent="-457200">
              <a:spcBef>
                <a:spcPts val="1417"/>
              </a:spcBef>
              <a:buClr>
                <a:srgbClr val="000000"/>
              </a:buClr>
              <a:buSzPct val="45000"/>
              <a:buFont typeface="Arial" panose="020B0604020202020204" pitchFamily="34" charset="0"/>
              <a:buChar char="•"/>
            </a:pPr>
            <a:r>
              <a:rPr lang="en-US" sz="2800" b="0" strike="noStrike" spc="-1" dirty="0" smtClean="0">
                <a:solidFill>
                  <a:srgbClr val="000000"/>
                </a:solidFill>
                <a:latin typeface="Arial"/>
              </a:rPr>
              <a:t>You can add more precise assertions to your requests by making use of </a:t>
            </a:r>
            <a:r>
              <a:rPr lang="en-US" sz="2800" b="0" strike="noStrike" spc="-1" dirty="0" err="1" smtClean="0">
                <a:solidFill>
                  <a:srgbClr val="000000"/>
                </a:solidFill>
                <a:latin typeface="Arial"/>
              </a:rPr>
              <a:t>Xpaths</a:t>
            </a:r>
            <a:r>
              <a:rPr lang="en-US" sz="2800" b="0" strike="noStrike" spc="-1" dirty="0" smtClean="0">
                <a:solidFill>
                  <a:srgbClr val="000000"/>
                </a:solidFill>
                <a:latin typeface="Arial"/>
              </a:rPr>
              <a:t>.</a:t>
            </a:r>
          </a:p>
          <a:p>
            <a:pPr marL="565200" indent="-457200">
              <a:spcBef>
                <a:spcPts val="1417"/>
              </a:spcBef>
              <a:buClr>
                <a:srgbClr val="000000"/>
              </a:buClr>
              <a:buSzPct val="45000"/>
              <a:buFont typeface="Arial" panose="020B0604020202020204" pitchFamily="34" charset="0"/>
              <a:buChar char="•"/>
            </a:pPr>
            <a:r>
              <a:rPr lang="en-US" sz="2800" spc="-1" dirty="0" smtClean="0">
                <a:solidFill>
                  <a:srgbClr val="000000"/>
                </a:solidFill>
                <a:latin typeface="Arial"/>
              </a:rPr>
              <a:t>For example:</a:t>
            </a:r>
          </a:p>
          <a:p>
            <a:pPr marL="565200" indent="-457200">
              <a:spcBef>
                <a:spcPts val="1417"/>
              </a:spcBef>
              <a:buClr>
                <a:srgbClr val="000000"/>
              </a:buClr>
              <a:buSzPct val="45000"/>
              <a:buFont typeface="Arial" panose="020B0604020202020204" pitchFamily="34" charset="0"/>
              <a:buChar char="•"/>
            </a:pPr>
            <a:endParaRPr lang="en-US" sz="2800" b="0" strike="noStrike" spc="-1" dirty="0" smtClean="0">
              <a:solidFill>
                <a:srgbClr val="000000"/>
              </a:solidFill>
              <a:latin typeface="Arial"/>
            </a:endParaRPr>
          </a:p>
        </p:txBody>
      </p:sp>
      <p:pic>
        <p:nvPicPr>
          <p:cNvPr id="2" name="Picture 1"/>
          <p:cNvPicPr>
            <a:picLocks noChangeAspect="1"/>
          </p:cNvPicPr>
          <p:nvPr/>
        </p:nvPicPr>
        <p:blipFill>
          <a:blip r:embed="rId3"/>
          <a:stretch>
            <a:fillRect/>
          </a:stretch>
        </p:blipFill>
        <p:spPr>
          <a:xfrm>
            <a:off x="3968457" y="2886447"/>
            <a:ext cx="3418461" cy="4088200"/>
          </a:xfrm>
          <a:prstGeom prst="rect">
            <a:avLst/>
          </a:prstGeom>
        </p:spPr>
      </p:pic>
    </p:spTree>
    <p:extLst>
      <p:ext uri="{BB962C8B-B14F-4D97-AF65-F5344CB8AC3E}">
        <p14:creationId xmlns:p14="http://schemas.microsoft.com/office/powerpoint/2010/main" val="39183196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2612" y="1212849"/>
            <a:ext cx="8915400" cy="5133975"/>
          </a:xfrm>
          <a:prstGeom prst="rect">
            <a:avLst/>
          </a:prstGeom>
        </p:spPr>
      </p:pic>
    </p:spTree>
    <p:extLst>
      <p:ext uri="{BB962C8B-B14F-4D97-AF65-F5344CB8AC3E}">
        <p14:creationId xmlns:p14="http://schemas.microsoft.com/office/powerpoint/2010/main" val="1558250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TextShape 1"/>
          <p:cNvSpPr txBox="1"/>
          <p:nvPr/>
        </p:nvSpPr>
        <p:spPr>
          <a:xfrm>
            <a:off x="504000" y="79200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What is a Webservice?</a:t>
            </a:r>
          </a:p>
        </p:txBody>
      </p:sp>
      <p:sp>
        <p:nvSpPr>
          <p:cNvPr id="921" name="TextShape 2"/>
          <p:cNvSpPr txBox="1"/>
          <p:nvPr/>
        </p:nvSpPr>
        <p:spPr>
          <a:xfrm>
            <a:off x="504000" y="1768680"/>
            <a:ext cx="9072000" cy="43840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dirty="0" smtClean="0">
                <a:solidFill>
                  <a:srgbClr val="000000"/>
                </a:solidFill>
                <a:latin typeface="Arial"/>
              </a:rPr>
              <a:t>A </a:t>
            </a:r>
            <a:r>
              <a:rPr lang="en-US" sz="2800" b="0" strike="noStrike" spc="-1" dirty="0">
                <a:solidFill>
                  <a:srgbClr val="000000"/>
                </a:solidFill>
                <a:latin typeface="Arial"/>
              </a:rPr>
              <a:t>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a:t>
            </a:r>
          </a:p>
        </p:txBody>
      </p:sp>
    </p:spTree>
    <p:extLst>
      <p:ext uri="{BB962C8B-B14F-4D97-AF65-F5344CB8AC3E}">
        <p14:creationId xmlns:p14="http://schemas.microsoft.com/office/powerpoint/2010/main" val="7795430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TextShape 1"/>
          <p:cNvSpPr txBox="1"/>
          <p:nvPr/>
        </p:nvSpPr>
        <p:spPr>
          <a:xfrm>
            <a:off x="375480" y="53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Why Webservices?</a:t>
            </a:r>
          </a:p>
        </p:txBody>
      </p:sp>
      <p:sp>
        <p:nvSpPr>
          <p:cNvPr id="923"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b="0" strike="noStrike" spc="-1" dirty="0">
                <a:solidFill>
                  <a:srgbClr val="000000"/>
                </a:solidFill>
                <a:latin typeface="Arial"/>
              </a:rPr>
              <a:t>Exposing the Existing Function on the network</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rPr>
              <a:t>A web service is a unit of managed code that can be remotely invoked using HTTP, that is, it can be activated using HTTP requests. Web services allows you to expose the functionality of your existing code over the network. Once it is exposed on the network, other application can use the functionality of your </a:t>
            </a:r>
            <a:r>
              <a:rPr lang="en-US" sz="2000" b="0" strike="noStrike" spc="-1" dirty="0" smtClean="0">
                <a:solidFill>
                  <a:srgbClr val="000000"/>
                </a:solidFill>
                <a:latin typeface="Arial"/>
              </a:rPr>
              <a:t>program</a:t>
            </a:r>
            <a:endParaRPr lang="en-US" sz="20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TextShape 1"/>
          <p:cNvSpPr txBox="1"/>
          <p:nvPr/>
        </p:nvSpPr>
        <p:spPr>
          <a:xfrm>
            <a:off x="375480" y="53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Why Webservices?</a:t>
            </a:r>
          </a:p>
        </p:txBody>
      </p:sp>
      <p:sp>
        <p:nvSpPr>
          <p:cNvPr id="923"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b="0" strike="noStrike" spc="-1" dirty="0" smtClean="0">
                <a:solidFill>
                  <a:srgbClr val="000000"/>
                </a:solidFill>
                <a:latin typeface="Arial"/>
              </a:rPr>
              <a:t>Interoperability</a:t>
            </a:r>
            <a:endParaRPr lang="en-US" sz="28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rPr>
              <a:t>Web services allow various applications to talk to each other and share data and services among themselves. Other applications can also use the web services. For example, a VB or .NET application can talk to Java web services and vice versa. Web services are used to make the application platform and technology independent</a:t>
            </a:r>
            <a:r>
              <a:rPr lang="en-US" sz="2000" b="0" strike="noStrike" spc="-1" dirty="0" smtClean="0">
                <a:solidFill>
                  <a:srgbClr val="000000"/>
                </a:solidFill>
                <a:latin typeface="Arial"/>
              </a:rPr>
              <a: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20753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TextShape 1"/>
          <p:cNvSpPr txBox="1"/>
          <p:nvPr/>
        </p:nvSpPr>
        <p:spPr>
          <a:xfrm>
            <a:off x="375480" y="53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Why Webservices?</a:t>
            </a:r>
          </a:p>
        </p:txBody>
      </p:sp>
      <p:sp>
        <p:nvSpPr>
          <p:cNvPr id="923"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000" b="0" strike="noStrike" spc="-1" dirty="0" smtClean="0">
                <a:solidFill>
                  <a:srgbClr val="000000"/>
                </a:solidFill>
                <a:latin typeface="Arial"/>
              </a:rPr>
              <a:t>.</a:t>
            </a:r>
            <a:r>
              <a:rPr lang="en-US" sz="2800" b="0" strike="noStrike" spc="-1" dirty="0" smtClean="0">
                <a:solidFill>
                  <a:srgbClr val="000000"/>
                </a:solidFill>
                <a:latin typeface="Arial"/>
              </a:rPr>
              <a:t>Standardized Protocol</a:t>
            </a:r>
          </a:p>
          <a:p>
            <a:pPr marL="864000" lvl="1" indent="-324000">
              <a:spcBef>
                <a:spcPts val="1134"/>
              </a:spcBef>
              <a:buClr>
                <a:srgbClr val="000000"/>
              </a:buClr>
              <a:buSzPct val="75000"/>
              <a:buFont typeface="Symbol" charset="2"/>
              <a:buChar char=""/>
            </a:pPr>
            <a:r>
              <a:rPr lang="en-US" sz="2000" b="0" strike="noStrike" spc="-1" dirty="0" smtClean="0">
                <a:solidFill>
                  <a:srgbClr val="000000"/>
                </a:solidFill>
                <a:latin typeface="Arial"/>
              </a:rPr>
              <a:t>Web </a:t>
            </a:r>
            <a:r>
              <a:rPr lang="en-US" sz="2000" b="0" strike="noStrike" spc="-1" dirty="0">
                <a:solidFill>
                  <a:srgbClr val="000000"/>
                </a:solidFill>
                <a:latin typeface="Arial"/>
              </a:rPr>
              <a:t>services use standardized industry standard protocol for the communication. </a:t>
            </a:r>
            <a:r>
              <a:rPr lang="en-US" sz="2000" spc="-1" dirty="0" smtClean="0">
                <a:solidFill>
                  <a:srgbClr val="000000"/>
                </a:solidFill>
                <a:latin typeface="Arial"/>
              </a:rPr>
              <a:t>We </a:t>
            </a:r>
            <a:r>
              <a:rPr lang="en-US" sz="2000" b="0" strike="noStrike" spc="-1" dirty="0" smtClean="0">
                <a:solidFill>
                  <a:srgbClr val="000000"/>
                </a:solidFill>
                <a:latin typeface="Arial"/>
              </a:rPr>
              <a:t>use </a:t>
            </a:r>
            <a:r>
              <a:rPr lang="en-US" sz="2000" b="0" strike="noStrike" spc="-1" dirty="0">
                <a:solidFill>
                  <a:srgbClr val="000000"/>
                </a:solidFill>
                <a:latin typeface="Arial"/>
              </a:rPr>
              <a:t>well-defined protocols in the web services protocol stack. This standardization of protocol stack gives the business many advantages such as a wide range of choices, reduction in the cost due to competition, and increase in the quality</a:t>
            </a:r>
            <a:r>
              <a:rPr lang="en-US" sz="2000" b="0" strike="noStrike" spc="-1" dirty="0" smtClean="0">
                <a:solidFill>
                  <a:srgbClr val="000000"/>
                </a:solidFill>
                <a:latin typeface="Arial"/>
              </a:rPr>
              <a:t>.</a:t>
            </a:r>
          </a:p>
          <a:p>
            <a:pPr marL="864000" lvl="1" indent="-324000">
              <a:spcBef>
                <a:spcPts val="1134"/>
              </a:spcBef>
              <a:buClr>
                <a:srgbClr val="000000"/>
              </a:buClr>
              <a:buSzPct val="75000"/>
              <a:buFont typeface="Symbol" charset="2"/>
              <a:buChar char=""/>
            </a:pPr>
            <a:r>
              <a:rPr lang="en-US" sz="2000" spc="-1" dirty="0">
                <a:solidFill>
                  <a:srgbClr val="000000"/>
                </a:solidFill>
              </a:rPr>
              <a:t>Remember </a:t>
            </a:r>
            <a:r>
              <a:rPr lang="en-US" sz="2000" spc="-1" dirty="0" err="1">
                <a:solidFill>
                  <a:srgbClr val="000000"/>
                </a:solidFill>
              </a:rPr>
              <a:t>Webservices</a:t>
            </a:r>
            <a:r>
              <a:rPr lang="en-US" sz="2000" spc="-1" dirty="0">
                <a:solidFill>
                  <a:srgbClr val="000000"/>
                </a:solidFill>
              </a:rPr>
              <a:t> are aimed at programs communicating so this standard protocol is very important.</a:t>
            </a:r>
          </a:p>
          <a:p>
            <a:pPr marL="864000" lvl="1" indent="-324000">
              <a:spcBef>
                <a:spcPts val="1134"/>
              </a:spcBef>
              <a:buClr>
                <a:srgbClr val="000000"/>
              </a:buClr>
              <a:buSzPct val="75000"/>
              <a:buFont typeface="Symbol" charset="2"/>
              <a:buChar char=""/>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72849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TextShape 1"/>
          <p:cNvSpPr txBox="1"/>
          <p:nvPr/>
        </p:nvSpPr>
        <p:spPr>
          <a:xfrm>
            <a:off x="375480" y="53424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Why Webservices?</a:t>
            </a:r>
          </a:p>
        </p:txBody>
      </p:sp>
      <p:sp>
        <p:nvSpPr>
          <p:cNvPr id="923" name="TextShape 2"/>
          <p:cNvSpPr txBox="1"/>
          <p:nvPr/>
        </p:nvSpPr>
        <p:spPr>
          <a:xfrm>
            <a:off x="504000" y="1768680"/>
            <a:ext cx="9072000" cy="4384080"/>
          </a:xfrm>
          <a:prstGeom prst="rect">
            <a:avLst/>
          </a:prstGeom>
          <a:noFill/>
          <a:ln>
            <a:noFill/>
          </a:ln>
        </p:spPr>
        <p:txBody>
          <a:bodyPr lIns="0" tIns="0" rIns="0" bIns="0">
            <a:normAutofit/>
          </a:bodyPr>
          <a:lstStyle/>
          <a:p>
            <a:pPr marL="108000">
              <a:spcBef>
                <a:spcPts val="1417"/>
              </a:spcBef>
              <a:buClr>
                <a:srgbClr val="000000"/>
              </a:buClr>
              <a:buSzPct val="45000"/>
            </a:pPr>
            <a:r>
              <a:rPr lang="en-US" sz="2800" b="0" strike="noStrike" spc="-1" dirty="0" smtClean="0">
                <a:solidFill>
                  <a:srgbClr val="000000"/>
                </a:solidFill>
                <a:latin typeface="Arial"/>
              </a:rPr>
              <a:t>Low </a:t>
            </a:r>
            <a:r>
              <a:rPr lang="en-US" sz="2800" b="0" strike="noStrike" spc="-1" dirty="0">
                <a:solidFill>
                  <a:srgbClr val="000000"/>
                </a:solidFill>
                <a:latin typeface="Arial"/>
              </a:rPr>
              <a:t>Cost Communication</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rPr>
              <a:t>Web services use SOAP over HTTP protocol, so you can use your existing low-cost internet for implementing web services. This solution is much less costly compared to proprietary solutions like EDI/B2B. Besides SOAP over HTTP, web services can also be implemented on other reliable transport mechanisms like FTP</a:t>
            </a:r>
            <a:r>
              <a:rPr lang="en-US" sz="2000" b="0" strike="noStrike" spc="-1" dirty="0" smtClean="0">
                <a:solidFill>
                  <a:srgbClr val="000000"/>
                </a:solidFill>
                <a:latin typeface="Arial"/>
              </a:rPr>
              <a:t>.</a:t>
            </a:r>
          </a:p>
        </p:txBody>
      </p:sp>
    </p:spTree>
    <p:extLst>
      <p:ext uri="{BB962C8B-B14F-4D97-AF65-F5344CB8AC3E}">
        <p14:creationId xmlns:p14="http://schemas.microsoft.com/office/powerpoint/2010/main" val="35881846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TextShape 1"/>
          <p:cNvSpPr txBox="1"/>
          <p:nvPr/>
        </p:nvSpPr>
        <p:spPr>
          <a:xfrm>
            <a:off x="1095480" y="2129400"/>
            <a:ext cx="7544520" cy="3198600"/>
          </a:xfrm>
          <a:prstGeom prst="rect">
            <a:avLst/>
          </a:prstGeom>
          <a:noFill/>
          <a:ln>
            <a:noFill/>
          </a:ln>
        </p:spPr>
        <p:txBody>
          <a:bodyPr lIns="0" tIns="0" rIns="0" bIns="0" anchor="ctr"/>
          <a:lstStyle/>
          <a:p>
            <a:pPr algn="ctr"/>
            <a:r>
              <a:rPr lang="en-GB" sz="4400" b="0" strike="noStrike" spc="-1">
                <a:solidFill>
                  <a:srgbClr val="0066B3"/>
                </a:solidFill>
                <a:latin typeface="Segoe UI Light"/>
              </a:rPr>
              <a:t>Looking at SOAP</a:t>
            </a:r>
            <a:endParaRPr lang="en-GB" sz="4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TextShape 1"/>
          <p:cNvSpPr txBox="1"/>
          <p:nvPr/>
        </p:nvSpPr>
        <p:spPr>
          <a:xfrm>
            <a:off x="735480" y="648000"/>
            <a:ext cx="7544520" cy="689760"/>
          </a:xfrm>
          <a:prstGeom prst="rect">
            <a:avLst/>
          </a:prstGeom>
          <a:noFill/>
          <a:ln>
            <a:noFill/>
          </a:ln>
        </p:spPr>
        <p:txBody>
          <a:bodyPr lIns="0" tIns="0" rIns="0" bIns="0" anchor="ctr"/>
          <a:lstStyle/>
          <a:p>
            <a:r>
              <a:rPr lang="en-US" sz="3600" b="0" strike="noStrike" spc="-1">
                <a:solidFill>
                  <a:srgbClr val="0066B3"/>
                </a:solidFill>
                <a:latin typeface="Segoe UI Light"/>
              </a:rPr>
              <a:t>What is SOAP?</a:t>
            </a:r>
            <a:endParaRPr lang="en-US" sz="3600" b="0" strike="noStrike" spc="-1">
              <a:solidFill>
                <a:srgbClr val="000000"/>
              </a:solidFill>
              <a:latin typeface="Arial"/>
            </a:endParaRPr>
          </a:p>
        </p:txBody>
      </p:sp>
      <p:sp>
        <p:nvSpPr>
          <p:cNvPr id="927" name="TextShape 2"/>
          <p:cNvSpPr txBox="1"/>
          <p:nvPr/>
        </p:nvSpPr>
        <p:spPr>
          <a:xfrm>
            <a:off x="504000" y="1768680"/>
            <a:ext cx="9072000" cy="4384080"/>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is an acronym for Simple Object Access Protocol</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It is an XML-based messaging protocol for exchanging information among computers</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is a communication protocol designed to communicate via Internet.</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provides data transport for Web services.</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can exchange complete documents or call a remote procedure.</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is platform- and language-independent.</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Arial"/>
              </a:rPr>
              <a:t>SOAP is the XML way of defining what information is sent and </a:t>
            </a:r>
            <a:r>
              <a:rPr lang="en-US" sz="2800" b="0" strike="noStrike" spc="-1" dirty="0" smtClean="0">
                <a:solidFill>
                  <a:srgbClr val="000000"/>
                </a:solidFill>
                <a:latin typeface="Arial"/>
              </a:rPr>
              <a:t>how</a:t>
            </a:r>
          </a:p>
          <a:p>
            <a:pPr marL="432000" indent="-324000">
              <a:spcBef>
                <a:spcPts val="1417"/>
              </a:spcBef>
              <a:buClr>
                <a:srgbClr val="000000"/>
              </a:buClr>
              <a:buSzPct val="45000"/>
              <a:buFont typeface="Wingdings" charset="2"/>
              <a:buChar char=""/>
            </a:pPr>
            <a:r>
              <a:rPr lang="en-US" sz="2800" spc="-1" dirty="0" smtClean="0">
                <a:solidFill>
                  <a:srgbClr val="000000"/>
                </a:solidFill>
                <a:latin typeface="Arial"/>
              </a:rPr>
              <a:t>WSDL is XML based language which is used to describe the services offered by the web service.</a:t>
            </a:r>
            <a:endParaRPr lang="en-US" sz="28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16380</TotalTime>
  <Words>824</Words>
  <Application>Microsoft Office PowerPoint</Application>
  <PresentationFormat>Custom</PresentationFormat>
  <Paragraphs>77</Paragraphs>
  <Slides>21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DejaVu Sans</vt:lpstr>
      <vt:lpstr>Segoe UI</vt:lpstr>
      <vt:lpstr>Segoe UI Light</vt:lpstr>
      <vt:lpstr>Symbol</vt:lpstr>
      <vt:lpstr>Times New Roman</vt:lpstr>
      <vt:lpstr>Wingdings</vt:lpstr>
      <vt:lpstr>Office Theme</vt:lpstr>
      <vt:lpstr>PPM Courseware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Admin</cp:lastModifiedBy>
  <cp:revision>139</cp:revision>
  <dcterms:created xsi:type="dcterms:W3CDTF">2018-02-06T09:43:22Z</dcterms:created>
  <dcterms:modified xsi:type="dcterms:W3CDTF">2018-07-24T13:30:40Z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29</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155</vt:i4>
  </property>
</Properties>
</file>