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13" r:id="rId2"/>
    <p:sldId id="714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AB9"/>
    <a:srgbClr val="DDDDDD"/>
    <a:srgbClr val="F8F8F8"/>
    <a:srgbClr val="FF9999"/>
    <a:srgbClr val="8C1515"/>
    <a:srgbClr val="FFFFC0"/>
    <a:srgbClr val="FFFF80"/>
    <a:srgbClr val="99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16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"/>
    </p:cViewPr>
  </p:sorterViewPr>
  <p:notesViewPr>
    <p:cSldViewPr snapToGrid="0">
      <p:cViewPr varScale="1">
        <p:scale>
          <a:sx n="109" d="100"/>
          <a:sy n="109" d="100"/>
        </p:scale>
        <p:origin x="-274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9AA2A6CA-32FC-EB4F-BED2-73160ADBC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CA606651-119F-5E42-B5D9-A1AD4444A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741363"/>
          </a:xfrm>
          <a:prstGeom prst="roundRect">
            <a:avLst>
              <a:gd name="adj" fmla="val 111"/>
            </a:avLst>
          </a:prstGeom>
          <a:solidFill>
            <a:schemeClr val="accent3">
              <a:lumMod val="40000"/>
              <a:lumOff val="60000"/>
            </a:schemeClr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  <a:defRPr/>
            </a:pPr>
            <a:endParaRPr lang="zh-CN" altLang="en-US">
              <a:latin typeface="Calibri" charset="0"/>
              <a:cs typeface="Arial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800">
                <a:latin typeface="Calibri" charset="0"/>
                <a:cs typeface="+mn-cs"/>
              </a:rPr>
              <a:t>This document is copyright (C) Stanford Computer Science and Marty Stepp, licensed under Creative Commons Attribution 2.5 License.  All rights reserved.</a:t>
            </a:r>
            <a:br>
              <a:rPr lang="en-US" sz="800">
                <a:latin typeface="Calibri" charset="0"/>
                <a:cs typeface="+mn-cs"/>
              </a:rPr>
            </a:br>
            <a:r>
              <a:rPr lang="en-US" sz="800">
                <a:latin typeface="Calibri" charset="0"/>
                <a:cs typeface="+mn-cs"/>
              </a:rPr>
              <a:t>Based on slides created by Keith Schwarz, Julie Zelenski, Jerry Cain, Eric Roberts, Mehran Sahami, Stuart Reges, Cynthia Lee, and others.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en-US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>
            <a:lvl1pPr>
              <a:defRPr sz="4600" b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9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11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5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19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E9486CB7-6068-D145-A421-ED1EEB2B1B44}" type="slidenum">
              <a:rPr lang="en-US" sz="1200" smtClean="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z="1800" smtClean="0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741363"/>
          </a:xfrm>
          <a:prstGeom prst="roundRect">
            <a:avLst>
              <a:gd name="adj" fmla="val 111"/>
            </a:avLst>
          </a:prstGeom>
          <a:solidFill>
            <a:schemeClr val="accent3">
              <a:lumMod val="60000"/>
              <a:lumOff val="40000"/>
            </a:schemeClr>
          </a:solidFill>
          <a:ln w="9398">
            <a:noFill/>
            <a:miter lim="800000"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  <a:defRPr/>
            </a:pPr>
            <a:endParaRPr lang="zh-CN" altLang="en-US"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1500" indent="-227013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144588" indent="-17462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487488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194468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40188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85908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31628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 106B, Lecture 17</a:t>
            </a:r>
            <a:br>
              <a:rPr lang="en-US" altLang="zh-CN"/>
            </a:br>
            <a:r>
              <a:rPr lang="en-US" altLang="zh-CN"/>
              <a:t>Priority Queues;  Heaps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572000"/>
            <a:ext cx="6400800" cy="1524000"/>
          </a:xfrm>
        </p:spPr>
        <p:txBody>
          <a:bodyPr/>
          <a:lstStyle/>
          <a:p>
            <a:r>
              <a:rPr lang="en-US" altLang="zh-CN" sz="1500"/>
              <a:t>reading:</a:t>
            </a:r>
          </a:p>
          <a:p>
            <a:r>
              <a:rPr lang="en-US" altLang="zh-CN" sz="1500" i="1"/>
              <a:t>Programming Abstractions in C++</a:t>
            </a:r>
            <a:r>
              <a:rPr lang="en-US" altLang="zh-CN" sz="1500"/>
              <a:t>, section 16.5</a:t>
            </a:r>
            <a:endParaRPr lang="en-US" altLang="zh-CN" sz="1500" b="1" u="sng"/>
          </a:p>
        </p:txBody>
      </p:sp>
      <p:pic>
        <p:nvPicPr>
          <p:cNvPr id="3076" name="Picture 4" descr="KWyhJdX1J89vCBnW_1SzTMFa19-qR75Rs7h629koWi1TMtDxv5KrcW0JwnEGTartOimv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388" y="5753100"/>
            <a:ext cx="1104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60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PQ as </a:t>
            </a:r>
            <a:r>
              <a:rPr lang="en-US" altLang="zh-CN" u="sng"/>
              <a:t>sorted</a:t>
            </a:r>
            <a:r>
              <a:rPr lang="en-US" altLang="zh-CN"/>
              <a:t> linked list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231775" indent="-231775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231775" indent="-231775"/>
            <a:r>
              <a:rPr lang="en-US" altLang="zh-CN"/>
              <a:t>enqueue by adding to proper place to preserve sorted order</a:t>
            </a:r>
          </a:p>
          <a:p>
            <a:pPr marL="231775" indent="-231775"/>
            <a:r>
              <a:rPr lang="en-US" altLang="zh-CN"/>
              <a:t>dequeue the </a:t>
            </a:r>
            <a:r>
              <a:rPr lang="en-US" altLang="zh-CN" i="1"/>
              <a:t>first</a:t>
            </a:r>
            <a:r>
              <a:rPr lang="en-US" altLang="zh-CN"/>
              <a:t> element</a:t>
            </a:r>
          </a:p>
          <a:p>
            <a:pPr marL="625475" lvl="1" indent="-279400"/>
            <a:r>
              <a:rPr lang="en-US" altLang="zh-CN" sz="2400"/>
              <a:t>What is the big-Oh of enqueue?  dequeue?  peek?</a:t>
            </a:r>
          </a:p>
          <a:p>
            <a:pPr marL="625475" lvl="1" indent="-279400"/>
            <a:r>
              <a:rPr lang="en-US" altLang="zh-CN" sz="2400"/>
              <a:t>What is good/bad about this implementation?</a:t>
            </a:r>
          </a:p>
        </p:txBody>
      </p:sp>
      <p:graphicFrame>
        <p:nvGraphicFramePr>
          <p:cNvPr id="677895" name="Group 7"/>
          <p:cNvGraphicFramePr>
            <a:graphicFrameLocks noGrp="1"/>
          </p:cNvGraphicFramePr>
          <p:nvPr/>
        </p:nvGraphicFramePr>
        <p:xfrm>
          <a:off x="1981200" y="1524000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09" name="Line 21"/>
          <p:cNvSpPr>
            <a:spLocks noChangeShapeType="1"/>
          </p:cNvSpPr>
          <p:nvPr/>
        </p:nvSpPr>
        <p:spPr bwMode="auto">
          <a:xfrm flipV="1">
            <a:off x="35052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7910" name="Group 22"/>
          <p:cNvGraphicFramePr>
            <a:graphicFrameLocks noGrp="1"/>
          </p:cNvGraphicFramePr>
          <p:nvPr/>
        </p:nvGraphicFramePr>
        <p:xfrm>
          <a:off x="3810000" y="1524000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24" name="Line 36"/>
          <p:cNvSpPr>
            <a:spLocks noChangeShapeType="1"/>
          </p:cNvSpPr>
          <p:nvPr/>
        </p:nvSpPr>
        <p:spPr bwMode="auto">
          <a:xfrm flipV="1">
            <a:off x="53340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7925" name="Group 37"/>
          <p:cNvGraphicFramePr>
            <a:graphicFrameLocks noGrp="1"/>
          </p:cNvGraphicFramePr>
          <p:nvPr/>
        </p:nvGraphicFramePr>
        <p:xfrm>
          <a:off x="5638800" y="1524000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39" name="Line 51"/>
          <p:cNvSpPr>
            <a:spLocks noChangeShapeType="1"/>
          </p:cNvSpPr>
          <p:nvPr/>
        </p:nvSpPr>
        <p:spPr bwMode="auto">
          <a:xfrm flipH="1">
            <a:off x="3962400" y="2057400"/>
            <a:ext cx="2971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7940" name="Group 52"/>
          <p:cNvGraphicFramePr>
            <a:graphicFrameLocks noGrp="1"/>
          </p:cNvGraphicFramePr>
          <p:nvPr/>
        </p:nvGraphicFramePr>
        <p:xfrm>
          <a:off x="2286000" y="2441575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54" name="Line 66"/>
          <p:cNvSpPr>
            <a:spLocks noChangeShapeType="1"/>
          </p:cNvSpPr>
          <p:nvPr/>
        </p:nvSpPr>
        <p:spPr bwMode="auto">
          <a:xfrm flipV="1">
            <a:off x="3810000" y="2898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7955" name="Group 67"/>
          <p:cNvGraphicFramePr>
            <a:graphicFrameLocks noGrp="1"/>
          </p:cNvGraphicFramePr>
          <p:nvPr/>
        </p:nvGraphicFramePr>
        <p:xfrm>
          <a:off x="4114800" y="2441575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69" name="Line 81"/>
          <p:cNvSpPr>
            <a:spLocks noChangeShapeType="1"/>
          </p:cNvSpPr>
          <p:nvPr/>
        </p:nvSpPr>
        <p:spPr bwMode="auto">
          <a:xfrm flipV="1">
            <a:off x="5638800" y="2898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7970" name="Group 82"/>
          <p:cNvGraphicFramePr>
            <a:graphicFrameLocks noGrp="1"/>
          </p:cNvGraphicFramePr>
          <p:nvPr/>
        </p:nvGraphicFramePr>
        <p:xfrm>
          <a:off x="5943600" y="2441575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7984" name="Line 96"/>
          <p:cNvSpPr>
            <a:spLocks noChangeShapeType="1"/>
          </p:cNvSpPr>
          <p:nvPr/>
        </p:nvSpPr>
        <p:spPr bwMode="auto">
          <a:xfrm flipH="1">
            <a:off x="7010400" y="27432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7985" name="Rectangle 97"/>
          <p:cNvSpPr>
            <a:spLocks noChangeArrowheads="1"/>
          </p:cNvSpPr>
          <p:nvPr/>
        </p:nvSpPr>
        <p:spPr bwMode="auto">
          <a:xfrm>
            <a:off x="152400" y="1905000"/>
            <a:ext cx="13716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altLang="zh-CN">
                <a:latin typeface="Calibri" charset="0"/>
              </a:rPr>
              <a:t>front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endParaRPr lang="zh-CN" altLang="en-US">
              <a:latin typeface="Calibri" charset="0"/>
            </a:endParaRPr>
          </a:p>
        </p:txBody>
      </p:sp>
      <p:sp>
        <p:nvSpPr>
          <p:cNvPr id="677986" name="Rectangle 98"/>
          <p:cNvSpPr>
            <a:spLocks noChangeArrowheads="1"/>
          </p:cNvSpPr>
          <p:nvPr/>
        </p:nvSpPr>
        <p:spPr bwMode="auto">
          <a:xfrm>
            <a:off x="1143000" y="2209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87" name="Line 99"/>
          <p:cNvSpPr>
            <a:spLocks noChangeShapeType="1"/>
          </p:cNvSpPr>
          <p:nvPr/>
        </p:nvSpPr>
        <p:spPr bwMode="auto">
          <a:xfrm flipV="1">
            <a:off x="1219200" y="1828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79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Heaps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231775" indent="-231775">
              <a:tabLst>
                <a:tab pos="5946775" algn="l"/>
              </a:tabLst>
            </a:pPr>
            <a:endParaRPr lang="en-US" altLang="zh-CN" i="1"/>
          </a:p>
          <a:p>
            <a:pPr marL="625475" lvl="1" indent="-279400">
              <a:tabLst>
                <a:tab pos="5946775" algn="l"/>
              </a:tabLst>
            </a:pPr>
            <a:endParaRPr lang="en-US" altLang="zh-CN" i="1"/>
          </a:p>
          <a:p>
            <a:pPr marL="625475" lvl="1" indent="-279400">
              <a:tabLst>
                <a:tab pos="5946775" algn="l"/>
              </a:tabLst>
            </a:pPr>
            <a:endParaRPr lang="en-US" altLang="zh-CN" i="1"/>
          </a:p>
          <a:p>
            <a:pPr marL="625475" lvl="1" indent="-279400">
              <a:tabLst>
                <a:tab pos="5946775" algn="l"/>
              </a:tabLst>
            </a:pPr>
            <a:endParaRPr lang="en-US" altLang="zh-CN" i="1"/>
          </a:p>
          <a:p>
            <a:pPr marL="625475" lvl="1" indent="-279400">
              <a:tabLst>
                <a:tab pos="5946775" algn="l"/>
              </a:tabLst>
            </a:pPr>
            <a:endParaRPr lang="en-US" altLang="zh-CN" i="1"/>
          </a:p>
          <a:p>
            <a:pPr marL="231775" indent="-231775">
              <a:tabLst>
                <a:tab pos="5946775" algn="l"/>
              </a:tabLst>
            </a:pPr>
            <a:r>
              <a:rPr lang="en-US" altLang="zh-CN" b="1"/>
              <a:t>heap</a:t>
            </a:r>
            <a:r>
              <a:rPr lang="en-US" altLang="zh-CN"/>
              <a:t>: A special arrangement of elements in an array.</a:t>
            </a:r>
          </a:p>
          <a:p>
            <a:pPr marL="625475" lvl="1" indent="-279400">
              <a:tabLst>
                <a:tab pos="5946775" algn="l"/>
              </a:tabLst>
            </a:pPr>
            <a:r>
              <a:rPr lang="en-US" altLang="zh-CN" sz="2400"/>
              <a:t>The "start" or "root" index is 1.</a:t>
            </a:r>
          </a:p>
          <a:p>
            <a:pPr marL="625475" lvl="1" indent="-279400">
              <a:tabLst>
                <a:tab pos="5946775" algn="l"/>
              </a:tabLst>
            </a:pPr>
            <a:r>
              <a:rPr lang="en-US" altLang="zh-CN" sz="2400"/>
              <a:t>Every index </a:t>
            </a:r>
            <a:r>
              <a:rPr lang="en-US" altLang="zh-CN" sz="2400" i="1">
                <a:latin typeface="Consolas" charset="0"/>
              </a:rPr>
              <a:t>i</a:t>
            </a:r>
            <a:r>
              <a:rPr lang="en-US" altLang="zh-CN" sz="2400"/>
              <a:t> has a "parent" index:	</a:t>
            </a:r>
            <a:r>
              <a:rPr lang="en-US" altLang="zh-CN" sz="2400">
                <a:latin typeface="Consolas" charset="0"/>
              </a:rPr>
              <a:t>i/2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and two "child" indexes:	</a:t>
            </a:r>
            <a:r>
              <a:rPr lang="en-US" altLang="zh-CN" sz="2400">
                <a:latin typeface="Consolas" charset="0"/>
              </a:rPr>
              <a:t>i*2,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	</a:t>
            </a:r>
            <a:r>
              <a:rPr lang="en-US" altLang="zh-CN" sz="2400">
                <a:latin typeface="Consolas" charset="0"/>
              </a:rPr>
              <a:t>i*2 + 1</a:t>
            </a:r>
          </a:p>
          <a:p>
            <a:pPr marL="625475" lvl="1" indent="-279400">
              <a:tabLst>
                <a:tab pos="5946775" algn="l"/>
              </a:tabLst>
            </a:pPr>
            <a:endParaRPr lang="en-US" altLang="zh-CN" sz="1200"/>
          </a:p>
          <a:p>
            <a:pPr marL="625475" lvl="1" indent="-279400">
              <a:tabLst>
                <a:tab pos="5946775" algn="l"/>
              </a:tabLst>
            </a:pPr>
            <a:r>
              <a:rPr lang="en-US" altLang="zh-CN" sz="2400" i="1"/>
              <a:t>Ordering property:</a:t>
            </a:r>
            <a:r>
              <a:rPr lang="en-US" altLang="zh-CN" sz="2400"/>
              <a:t> We will make sure to keep the array arranged so that all "parents" have lower priorities than their children.</a:t>
            </a:r>
          </a:p>
        </p:txBody>
      </p:sp>
      <p:graphicFrame>
        <p:nvGraphicFramePr>
          <p:cNvPr id="678916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7406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Heap add (enqueue)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r>
              <a:rPr lang="en-US" altLang="zh-CN">
                <a:latin typeface="Consolas" charset="0"/>
              </a:rPr>
              <a:t>pq.</a:t>
            </a:r>
            <a:r>
              <a:rPr lang="en-US" altLang="zh-CN" b="1">
                <a:latin typeface="Consolas" charset="0"/>
              </a:rPr>
              <a:t>enqueue</a:t>
            </a:r>
            <a:r>
              <a:rPr lang="en-US" altLang="zh-CN">
                <a:latin typeface="Consolas" charset="0"/>
              </a:rPr>
              <a:t>("k", 1);</a:t>
            </a:r>
          </a:p>
          <a:p>
            <a:pPr lvl="1"/>
            <a:endParaRPr lang="en-US" altLang="zh-CN">
              <a:latin typeface="Consolas" charset="0"/>
            </a:endParaRPr>
          </a:p>
          <a:p>
            <a:r>
              <a:rPr lang="en-US" altLang="zh-CN" sz="2500"/>
              <a:t>When adding to a heap, place it at the first empty index.</a:t>
            </a:r>
          </a:p>
          <a:p>
            <a:pPr lvl="1"/>
            <a:r>
              <a:rPr lang="en-US" altLang="zh-CN" sz="2400"/>
              <a:t>But now it map be out-of-order with respect to its parent.</a:t>
            </a:r>
          </a:p>
          <a:p>
            <a:pPr lvl="1"/>
            <a:r>
              <a:rPr lang="en-US" altLang="zh-CN" sz="2400"/>
              <a:t>So swap it upward with its parent until it is in order.</a:t>
            </a:r>
          </a:p>
          <a:p>
            <a:pPr lvl="2"/>
            <a:r>
              <a:rPr lang="en-US" altLang="zh-CN" sz="2200"/>
              <a:t>This process is called "</a:t>
            </a:r>
            <a:r>
              <a:rPr lang="en-US" altLang="zh-CN" sz="2200" b="1"/>
              <a:t>bubbling up</a:t>
            </a:r>
            <a:r>
              <a:rPr lang="en-US" altLang="zh-CN" sz="2200"/>
              <a:t>" or "percolating up".</a:t>
            </a:r>
          </a:p>
          <a:p>
            <a:pPr lvl="2"/>
            <a:r>
              <a:rPr lang="en-US" altLang="zh-CN" sz="2200"/>
              <a:t>(How long might this take, in terms of Big-Oh?)</a:t>
            </a:r>
            <a:endParaRPr lang="en-US" altLang="zh-CN"/>
          </a:p>
        </p:txBody>
      </p:sp>
      <p:graphicFrame>
        <p:nvGraphicFramePr>
          <p:cNvPr id="681988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C1515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C1515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4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Heap bubble-up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>
              <a:latin typeface="Consolas" charset="0"/>
            </a:endParaRPr>
          </a:p>
          <a:p>
            <a:r>
              <a:rPr lang="en-US" altLang="zh-CN" sz="2500"/>
              <a:t>The bubble-up process for </a:t>
            </a:r>
            <a:r>
              <a:rPr lang="en-US" altLang="zh-CN" sz="2500">
                <a:latin typeface="Consolas" charset="0"/>
              </a:rPr>
              <a:t>"k":1</a:t>
            </a:r>
            <a:r>
              <a:rPr lang="en-US" altLang="zh-CN" sz="2500"/>
              <a:t> :</a:t>
            </a:r>
          </a:p>
          <a:p>
            <a:pPr lvl="1"/>
            <a:r>
              <a:rPr lang="en-US" altLang="zh-CN" sz="2400"/>
              <a:t>index 7 (k:1) swaps up with index 3 (b:4)</a:t>
            </a:r>
          </a:p>
          <a:p>
            <a:pPr lvl="1"/>
            <a:r>
              <a:rPr lang="en-US" altLang="zh-CN" sz="2400"/>
              <a:t>index 3 (k:1) swaps up with index 1 (t:2)</a:t>
            </a:r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Not every added element bubbles all the way to the top;</a:t>
            </a:r>
            <a:br>
              <a:rPr lang="en-US" altLang="zh-CN" sz="2400"/>
            </a:br>
            <a:r>
              <a:rPr lang="en-US" altLang="zh-CN" sz="2400"/>
              <a:t>this one did because its priority (1) was less than its parents</a:t>
            </a:r>
            <a:endParaRPr lang="en-US" altLang="zh-CN"/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3077" name="Freeform 69"/>
          <p:cNvSpPr>
            <a:spLocks/>
          </p:cNvSpPr>
          <p:nvPr/>
        </p:nvSpPr>
        <p:spPr bwMode="auto">
          <a:xfrm>
            <a:off x="4419600" y="2590800"/>
            <a:ext cx="1830388" cy="152400"/>
          </a:xfrm>
          <a:custGeom>
            <a:avLst/>
            <a:gdLst>
              <a:gd name="T0" fmla="*/ 1153 w 1153"/>
              <a:gd name="T1" fmla="*/ 0 h 125"/>
              <a:gd name="T2" fmla="*/ 923 w 1153"/>
              <a:gd name="T3" fmla="*/ 100 h 125"/>
              <a:gd name="T4" fmla="*/ 594 w 1153"/>
              <a:gd name="T5" fmla="*/ 125 h 125"/>
              <a:gd name="T6" fmla="*/ 297 w 1153"/>
              <a:gd name="T7" fmla="*/ 100 h 125"/>
              <a:gd name="T8" fmla="*/ 0 w 1153"/>
              <a:gd name="T9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125">
                <a:moveTo>
                  <a:pt x="1153" y="0"/>
                </a:moveTo>
                <a:lnTo>
                  <a:pt x="923" y="100"/>
                </a:lnTo>
                <a:lnTo>
                  <a:pt x="594" y="125"/>
                </a:lnTo>
                <a:lnTo>
                  <a:pt x="297" y="10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3078" name="Freeform 70"/>
          <p:cNvSpPr>
            <a:spLocks/>
          </p:cNvSpPr>
          <p:nvPr/>
        </p:nvSpPr>
        <p:spPr bwMode="auto">
          <a:xfrm>
            <a:off x="3352800" y="2590800"/>
            <a:ext cx="838200" cy="152400"/>
          </a:xfrm>
          <a:custGeom>
            <a:avLst/>
            <a:gdLst>
              <a:gd name="T0" fmla="*/ 1153 w 1153"/>
              <a:gd name="T1" fmla="*/ 0 h 125"/>
              <a:gd name="T2" fmla="*/ 923 w 1153"/>
              <a:gd name="T3" fmla="*/ 100 h 125"/>
              <a:gd name="T4" fmla="*/ 594 w 1153"/>
              <a:gd name="T5" fmla="*/ 125 h 125"/>
              <a:gd name="T6" fmla="*/ 297 w 1153"/>
              <a:gd name="T7" fmla="*/ 100 h 125"/>
              <a:gd name="T8" fmla="*/ 0 w 1153"/>
              <a:gd name="T9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125">
                <a:moveTo>
                  <a:pt x="1153" y="0"/>
                </a:moveTo>
                <a:lnTo>
                  <a:pt x="923" y="100"/>
                </a:lnTo>
                <a:lnTo>
                  <a:pt x="594" y="125"/>
                </a:lnTo>
                <a:lnTo>
                  <a:pt x="297" y="10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6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Implementing peek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r>
              <a:rPr lang="en-US" altLang="zh-CN">
                <a:latin typeface="Consolas" charset="0"/>
              </a:rPr>
              <a:t>pq.</a:t>
            </a:r>
            <a:r>
              <a:rPr lang="en-US" altLang="zh-CN" b="1">
                <a:latin typeface="Consolas" charset="0"/>
              </a:rPr>
              <a:t>peek</a:t>
            </a:r>
            <a:r>
              <a:rPr lang="en-US" altLang="zh-CN">
                <a:latin typeface="Consolas" charset="0"/>
              </a:rPr>
              <a:t>()          --&gt; "k"</a:t>
            </a:r>
          </a:p>
          <a:p>
            <a:pPr lvl="1"/>
            <a:r>
              <a:rPr lang="en-US" altLang="zh-CN">
                <a:latin typeface="Consolas" charset="0"/>
              </a:rPr>
              <a:t>pq.</a:t>
            </a:r>
            <a:r>
              <a:rPr lang="en-US" altLang="zh-CN" b="1">
                <a:latin typeface="Consolas" charset="0"/>
              </a:rPr>
              <a:t>peekPriority</a:t>
            </a:r>
            <a:r>
              <a:rPr lang="en-US" altLang="zh-CN">
                <a:latin typeface="Consolas" charset="0"/>
              </a:rPr>
              <a:t>()  --&gt; 1</a:t>
            </a:r>
          </a:p>
          <a:p>
            <a:pPr lvl="1"/>
            <a:endParaRPr lang="en-US" altLang="zh-CN">
              <a:latin typeface="Consolas" charset="0"/>
            </a:endParaRPr>
          </a:p>
          <a:p>
            <a:r>
              <a:rPr lang="en-US" altLang="zh-CN" sz="2500"/>
              <a:t>It is trivial to peek at the min-priority element in a heap.</a:t>
            </a:r>
          </a:p>
          <a:p>
            <a:pPr lvl="1"/>
            <a:r>
              <a:rPr lang="en-US" altLang="zh-CN"/>
              <a:t>It is always located in index 1!</a:t>
            </a:r>
          </a:p>
          <a:p>
            <a:pPr lvl="1"/>
            <a:r>
              <a:rPr lang="en-US" altLang="zh-CN"/>
              <a:t>What is the Big-Oh?</a:t>
            </a:r>
          </a:p>
        </p:txBody>
      </p:sp>
      <p:graphicFrame>
        <p:nvGraphicFramePr>
          <p:cNvPr id="684036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0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Heap remove (dequeue)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r>
              <a:rPr lang="en-US" altLang="zh-CN">
                <a:latin typeface="Consolas" charset="0"/>
              </a:rPr>
              <a:t>pq.</a:t>
            </a:r>
            <a:r>
              <a:rPr lang="en-US" altLang="zh-CN" b="1">
                <a:latin typeface="Consolas" charset="0"/>
              </a:rPr>
              <a:t>dequeue</a:t>
            </a:r>
            <a:r>
              <a:rPr lang="en-US" altLang="zh-CN">
                <a:latin typeface="Consolas" charset="0"/>
              </a:rPr>
              <a:t>()   --&gt; "k"</a:t>
            </a:r>
          </a:p>
          <a:p>
            <a:pPr lvl="1"/>
            <a:endParaRPr lang="en-US" altLang="zh-CN">
              <a:latin typeface="Consolas" charset="0"/>
            </a:endParaRPr>
          </a:p>
          <a:p>
            <a:r>
              <a:rPr lang="en-US" altLang="zh-CN" sz="2500"/>
              <a:t>When removing the min-priority element from a heap:</a:t>
            </a:r>
          </a:p>
          <a:p>
            <a:pPr lvl="1"/>
            <a:r>
              <a:rPr lang="en-US" altLang="zh-CN" sz="2400"/>
              <a:t>First move the last element up to the start, index 1.</a:t>
            </a:r>
          </a:p>
          <a:p>
            <a:pPr lvl="1"/>
            <a:r>
              <a:rPr lang="en-US" altLang="zh-CN" sz="2400"/>
              <a:t>Then swap it downward with its </a:t>
            </a:r>
            <a:r>
              <a:rPr lang="en-US" altLang="zh-CN" sz="2400" i="1"/>
              <a:t>most-urgent child</a:t>
            </a:r>
            <a:r>
              <a:rPr lang="en-US" altLang="zh-CN" sz="2400"/>
              <a:t> until in order.</a:t>
            </a:r>
          </a:p>
          <a:p>
            <a:pPr lvl="2"/>
            <a:r>
              <a:rPr lang="en-US" altLang="zh-CN" sz="2200"/>
              <a:t>This process is called "</a:t>
            </a:r>
            <a:r>
              <a:rPr lang="en-US" altLang="zh-CN" sz="2200" b="1"/>
              <a:t>bubbling down</a:t>
            </a:r>
            <a:r>
              <a:rPr lang="en-US" altLang="zh-CN" sz="2200"/>
              <a:t>" or "percolating down".</a:t>
            </a:r>
          </a:p>
          <a:p>
            <a:pPr lvl="2"/>
            <a:r>
              <a:rPr lang="en-US" altLang="zh-CN" sz="2200"/>
              <a:t>(How long might this take, in terms of Big-Oh?)</a:t>
            </a:r>
          </a:p>
        </p:txBody>
      </p:sp>
      <p:graphicFrame>
        <p:nvGraphicFramePr>
          <p:cNvPr id="685060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C1515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C1515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C1515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1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Heap bubble-down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300"/>
              <a:t>move index 7 (y:6) up to index 1</a:t>
            </a:r>
          </a:p>
          <a:p>
            <a:pPr lvl="2"/>
            <a:endParaRPr lang="en-US" altLang="zh-CN" sz="2100"/>
          </a:p>
          <a:p>
            <a:pPr lvl="2"/>
            <a:endParaRPr lang="en-US" altLang="zh-CN" sz="2100"/>
          </a:p>
          <a:p>
            <a:pPr lvl="2"/>
            <a:endParaRPr lang="en-US" altLang="zh-CN" sz="2100"/>
          </a:p>
          <a:p>
            <a:pPr lvl="2"/>
            <a:endParaRPr lang="en-US" altLang="zh-CN" sz="2100"/>
          </a:p>
          <a:p>
            <a:pPr lvl="2"/>
            <a:endParaRPr lang="en-US" altLang="zh-CN" sz="2100"/>
          </a:p>
          <a:p>
            <a:pPr lvl="1"/>
            <a:r>
              <a:rPr lang="en-US" altLang="zh-CN" sz="2300"/>
              <a:t>swap index 1 with most urgent child at index 2 (c:2)</a:t>
            </a:r>
          </a:p>
          <a:p>
            <a:pPr lvl="1"/>
            <a:r>
              <a:rPr lang="en-US" altLang="zh-CN" sz="2300"/>
              <a:t>swap index 2 with most urgent child at index 5 (e:5)</a:t>
            </a:r>
          </a:p>
        </p:txBody>
      </p:sp>
      <p:graphicFrame>
        <p:nvGraphicFramePr>
          <p:cNvPr id="686084" name="Group 4"/>
          <p:cNvGraphicFramePr>
            <a:graphicFrameLocks noGrp="1"/>
          </p:cNvGraphicFramePr>
          <p:nvPr/>
        </p:nvGraphicFramePr>
        <p:xfrm>
          <a:off x="1447800" y="18478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6149" name="Group 69"/>
          <p:cNvGraphicFramePr>
            <a:graphicFrameLocks noGrp="1"/>
          </p:cNvGraphicFramePr>
          <p:nvPr/>
        </p:nvGraphicFramePr>
        <p:xfrm>
          <a:off x="1447800" y="46672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214" name="Freeform 134"/>
          <p:cNvSpPr>
            <a:spLocks/>
          </p:cNvSpPr>
          <p:nvPr/>
        </p:nvSpPr>
        <p:spPr bwMode="auto">
          <a:xfrm flipH="1">
            <a:off x="3962400" y="5867400"/>
            <a:ext cx="1219200" cy="152400"/>
          </a:xfrm>
          <a:custGeom>
            <a:avLst/>
            <a:gdLst>
              <a:gd name="T0" fmla="*/ 1153 w 1153"/>
              <a:gd name="T1" fmla="*/ 0 h 125"/>
              <a:gd name="T2" fmla="*/ 923 w 1153"/>
              <a:gd name="T3" fmla="*/ 100 h 125"/>
              <a:gd name="T4" fmla="*/ 594 w 1153"/>
              <a:gd name="T5" fmla="*/ 125 h 125"/>
              <a:gd name="T6" fmla="*/ 297 w 1153"/>
              <a:gd name="T7" fmla="*/ 100 h 125"/>
              <a:gd name="T8" fmla="*/ 0 w 1153"/>
              <a:gd name="T9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125">
                <a:moveTo>
                  <a:pt x="1153" y="0"/>
                </a:moveTo>
                <a:lnTo>
                  <a:pt x="923" y="100"/>
                </a:lnTo>
                <a:lnTo>
                  <a:pt x="594" y="125"/>
                </a:lnTo>
                <a:lnTo>
                  <a:pt x="297" y="10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5" name="Freeform 135"/>
          <p:cNvSpPr>
            <a:spLocks/>
          </p:cNvSpPr>
          <p:nvPr/>
        </p:nvSpPr>
        <p:spPr bwMode="auto">
          <a:xfrm flipH="1">
            <a:off x="3276600" y="5867400"/>
            <a:ext cx="533400" cy="152400"/>
          </a:xfrm>
          <a:custGeom>
            <a:avLst/>
            <a:gdLst>
              <a:gd name="T0" fmla="*/ 1153 w 1153"/>
              <a:gd name="T1" fmla="*/ 0 h 125"/>
              <a:gd name="T2" fmla="*/ 923 w 1153"/>
              <a:gd name="T3" fmla="*/ 100 h 125"/>
              <a:gd name="T4" fmla="*/ 594 w 1153"/>
              <a:gd name="T5" fmla="*/ 125 h 125"/>
              <a:gd name="T6" fmla="*/ 297 w 1153"/>
              <a:gd name="T7" fmla="*/ 100 h 125"/>
              <a:gd name="T8" fmla="*/ 0 w 1153"/>
              <a:gd name="T9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125">
                <a:moveTo>
                  <a:pt x="1153" y="0"/>
                </a:moveTo>
                <a:lnTo>
                  <a:pt x="923" y="100"/>
                </a:lnTo>
                <a:lnTo>
                  <a:pt x="594" y="125"/>
                </a:lnTo>
                <a:lnTo>
                  <a:pt x="297" y="10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1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Heap change priority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endParaRPr lang="en-US" altLang="zh-CN" i="1"/>
          </a:p>
          <a:p>
            <a:pPr lvl="1"/>
            <a:r>
              <a:rPr lang="en-US" altLang="zh-CN">
                <a:latin typeface="Consolas" charset="0"/>
              </a:rPr>
              <a:t>pq.</a:t>
            </a:r>
            <a:r>
              <a:rPr lang="en-US" altLang="zh-CN" b="1">
                <a:latin typeface="Consolas" charset="0"/>
              </a:rPr>
              <a:t>changePriority</a:t>
            </a:r>
            <a:r>
              <a:rPr lang="en-US" altLang="zh-CN">
                <a:latin typeface="Consolas" charset="0"/>
              </a:rPr>
              <a:t>("a", 2);</a:t>
            </a:r>
          </a:p>
          <a:p>
            <a:pPr lvl="1"/>
            <a:endParaRPr lang="en-US" altLang="zh-CN">
              <a:latin typeface="Consolas" charset="0"/>
            </a:endParaRPr>
          </a:p>
          <a:p>
            <a:r>
              <a:rPr lang="en-US" altLang="zh-CN" sz="2500"/>
              <a:t>To implement a change-priority operation:</a:t>
            </a:r>
          </a:p>
          <a:p>
            <a:pPr lvl="1"/>
            <a:r>
              <a:rPr lang="en-US" altLang="zh-CN"/>
              <a:t>Loop sequentially over the array to find the element</a:t>
            </a:r>
          </a:p>
          <a:p>
            <a:pPr lvl="1"/>
            <a:r>
              <a:rPr lang="en-US" altLang="zh-CN"/>
              <a:t>Set its new priority and "</a:t>
            </a:r>
            <a:r>
              <a:rPr lang="en-US" altLang="zh-CN" b="1"/>
              <a:t>bubble up</a:t>
            </a:r>
            <a:r>
              <a:rPr lang="en-US" altLang="zh-CN"/>
              <a:t>" the element until in order</a:t>
            </a:r>
          </a:p>
          <a:p>
            <a:pPr lvl="2"/>
            <a:r>
              <a:rPr lang="en-US" altLang="zh-CN"/>
              <a:t>This will restore the heap ordering property.</a:t>
            </a:r>
          </a:p>
          <a:p>
            <a:pPr lvl="2"/>
            <a:r>
              <a:rPr lang="en-US" altLang="zh-CN"/>
              <a:t>Only works if you are making the element </a:t>
            </a:r>
            <a:r>
              <a:rPr lang="en-US" altLang="zh-CN" i="1"/>
              <a:t>more urgent</a:t>
            </a:r>
            <a:r>
              <a:rPr lang="en-US" altLang="zh-CN"/>
              <a:t> (lower pri)</a:t>
            </a:r>
            <a:endParaRPr lang="en-US" altLang="zh-CN" sz="1100"/>
          </a:p>
          <a:p>
            <a:pPr lvl="1"/>
            <a:r>
              <a:rPr lang="en-US" altLang="zh-CN"/>
              <a:t>How long will this take (big-Oh)?</a:t>
            </a:r>
          </a:p>
        </p:txBody>
      </p:sp>
      <p:graphicFrame>
        <p:nvGraphicFramePr>
          <p:cNvPr id="687108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C1515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7173" name="Freeform 69"/>
          <p:cNvSpPr>
            <a:spLocks/>
          </p:cNvSpPr>
          <p:nvPr/>
        </p:nvSpPr>
        <p:spPr bwMode="auto">
          <a:xfrm>
            <a:off x="4419600" y="2590800"/>
            <a:ext cx="1447800" cy="152400"/>
          </a:xfrm>
          <a:custGeom>
            <a:avLst/>
            <a:gdLst>
              <a:gd name="T0" fmla="*/ 1153 w 1153"/>
              <a:gd name="T1" fmla="*/ 0 h 125"/>
              <a:gd name="T2" fmla="*/ 923 w 1153"/>
              <a:gd name="T3" fmla="*/ 100 h 125"/>
              <a:gd name="T4" fmla="*/ 594 w 1153"/>
              <a:gd name="T5" fmla="*/ 125 h 125"/>
              <a:gd name="T6" fmla="*/ 297 w 1153"/>
              <a:gd name="T7" fmla="*/ 100 h 125"/>
              <a:gd name="T8" fmla="*/ 0 w 1153"/>
              <a:gd name="T9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125">
                <a:moveTo>
                  <a:pt x="1153" y="0"/>
                </a:moveTo>
                <a:lnTo>
                  <a:pt x="923" y="100"/>
                </a:lnTo>
                <a:lnTo>
                  <a:pt x="594" y="125"/>
                </a:lnTo>
                <a:lnTo>
                  <a:pt x="297" y="10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7174" name="Freeform 70"/>
          <p:cNvSpPr>
            <a:spLocks/>
          </p:cNvSpPr>
          <p:nvPr/>
        </p:nvSpPr>
        <p:spPr bwMode="auto">
          <a:xfrm>
            <a:off x="3352800" y="2590800"/>
            <a:ext cx="838200" cy="152400"/>
          </a:xfrm>
          <a:custGeom>
            <a:avLst/>
            <a:gdLst>
              <a:gd name="T0" fmla="*/ 1153 w 1153"/>
              <a:gd name="T1" fmla="*/ 0 h 125"/>
              <a:gd name="T2" fmla="*/ 923 w 1153"/>
              <a:gd name="T3" fmla="*/ 100 h 125"/>
              <a:gd name="T4" fmla="*/ 594 w 1153"/>
              <a:gd name="T5" fmla="*/ 125 h 125"/>
              <a:gd name="T6" fmla="*/ 297 w 1153"/>
              <a:gd name="T7" fmla="*/ 100 h 125"/>
              <a:gd name="T8" fmla="*/ 0 w 1153"/>
              <a:gd name="T9" fmla="*/ 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125">
                <a:moveTo>
                  <a:pt x="1153" y="0"/>
                </a:moveTo>
                <a:lnTo>
                  <a:pt x="923" y="100"/>
                </a:lnTo>
                <a:lnTo>
                  <a:pt x="594" y="125"/>
                </a:lnTo>
                <a:lnTo>
                  <a:pt x="297" y="100"/>
                </a:lnTo>
                <a:lnTo>
                  <a:pt x="0" y="1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Heap as tree </a:t>
            </a:r>
            <a:r>
              <a:rPr lang="en-US" altLang="zh-CN" sz="3600"/>
              <a:t>(16.5)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316288" algn="l"/>
              </a:tabLst>
            </a:pPr>
            <a:r>
              <a:rPr lang="en-US" altLang="zh-CN"/>
              <a:t>Though we presented heaps as arrays, you can think of it as a tree.</a:t>
            </a:r>
          </a:p>
          <a:p>
            <a:pPr lvl="1">
              <a:tabLst>
                <a:tab pos="3316288" algn="l"/>
              </a:tabLst>
            </a:pPr>
            <a:r>
              <a:rPr lang="en-US" altLang="zh-CN"/>
              <a:t>index 1 = tree root</a:t>
            </a:r>
          </a:p>
          <a:p>
            <a:pPr lvl="2">
              <a:tabLst>
                <a:tab pos="3316288" algn="l"/>
              </a:tabLst>
            </a:pPr>
            <a:r>
              <a:rPr lang="en-US" altLang="zh-CN"/>
              <a:t>index 2, 3 = children of root</a:t>
            </a:r>
          </a:p>
          <a:p>
            <a:pPr lvl="2">
              <a:tabLst>
                <a:tab pos="3316288" algn="l"/>
              </a:tabLst>
            </a:pPr>
            <a:r>
              <a:rPr lang="en-US" altLang="zh-CN"/>
              <a:t>index 4, 5 = children of index 2</a:t>
            </a:r>
            <a:endParaRPr lang="en-US" altLang="zh-CN" i="1"/>
          </a:p>
          <a:p>
            <a:pPr lvl="2">
              <a:tabLst>
                <a:tab pos="3316288" algn="l"/>
              </a:tabLst>
            </a:pPr>
            <a:r>
              <a:rPr lang="en-US" altLang="zh-CN"/>
              <a:t>index 6, 7 = children of index 3</a:t>
            </a:r>
          </a:p>
          <a:p>
            <a:pPr lvl="2">
              <a:tabLst>
                <a:tab pos="3316288" algn="l"/>
              </a:tabLst>
            </a:pPr>
            <a:r>
              <a:rPr lang="en-US" altLang="zh-CN"/>
              <a:t>...</a:t>
            </a:r>
          </a:p>
        </p:txBody>
      </p:sp>
      <p:sp>
        <p:nvSpPr>
          <p:cNvPr id="688132" name="Oval 4"/>
          <p:cNvSpPr>
            <a:spLocks noChangeAspect="1" noChangeArrowheads="1"/>
          </p:cNvSpPr>
          <p:nvPr/>
        </p:nvSpPr>
        <p:spPr bwMode="auto">
          <a:xfrm>
            <a:off x="7510463" y="3568700"/>
            <a:ext cx="461962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99</a:t>
            </a:r>
          </a:p>
        </p:txBody>
      </p:sp>
      <p:sp>
        <p:nvSpPr>
          <p:cNvPr id="688133" name="Oval 5"/>
          <p:cNvSpPr>
            <a:spLocks noChangeAspect="1" noChangeArrowheads="1"/>
          </p:cNvSpPr>
          <p:nvPr/>
        </p:nvSpPr>
        <p:spPr bwMode="auto">
          <a:xfrm>
            <a:off x="6103938" y="3568700"/>
            <a:ext cx="461962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60</a:t>
            </a:r>
          </a:p>
        </p:txBody>
      </p:sp>
      <p:sp>
        <p:nvSpPr>
          <p:cNvPr id="688134" name="Oval 6"/>
          <p:cNvSpPr>
            <a:spLocks noChangeAspect="1" noChangeArrowheads="1"/>
          </p:cNvSpPr>
          <p:nvPr/>
        </p:nvSpPr>
        <p:spPr bwMode="auto">
          <a:xfrm>
            <a:off x="4889500" y="356870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88135" name="Oval 7"/>
          <p:cNvSpPr>
            <a:spLocks noChangeAspect="1" noChangeArrowheads="1"/>
          </p:cNvSpPr>
          <p:nvPr/>
        </p:nvSpPr>
        <p:spPr bwMode="auto">
          <a:xfrm>
            <a:off x="7175500" y="281305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80</a:t>
            </a:r>
          </a:p>
        </p:txBody>
      </p:sp>
      <p:sp>
        <p:nvSpPr>
          <p:cNvPr id="688136" name="Oval 8"/>
          <p:cNvSpPr>
            <a:spLocks noChangeAspect="1" noChangeArrowheads="1"/>
          </p:cNvSpPr>
          <p:nvPr/>
        </p:nvSpPr>
        <p:spPr bwMode="auto">
          <a:xfrm>
            <a:off x="5575300" y="2813050"/>
            <a:ext cx="460375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88137" name="Oval 9"/>
          <p:cNvSpPr>
            <a:spLocks noChangeAspect="1" noChangeArrowheads="1"/>
          </p:cNvSpPr>
          <p:nvPr/>
        </p:nvSpPr>
        <p:spPr bwMode="auto">
          <a:xfrm>
            <a:off x="6324600" y="2057400"/>
            <a:ext cx="460375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10</a:t>
            </a:r>
          </a:p>
        </p:txBody>
      </p:sp>
      <p:cxnSp>
        <p:nvCxnSpPr>
          <p:cNvPr id="688138" name="AutoShape 10"/>
          <p:cNvCxnSpPr>
            <a:cxnSpLocks noChangeShapeType="1"/>
            <a:stCxn id="688137" idx="3"/>
            <a:endCxn id="688136" idx="0"/>
          </p:cNvCxnSpPr>
          <p:nvPr/>
        </p:nvCxnSpPr>
        <p:spPr bwMode="auto">
          <a:xfrm flipH="1">
            <a:off x="5805488" y="2487613"/>
            <a:ext cx="585787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8139" name="AutoShape 11"/>
          <p:cNvCxnSpPr>
            <a:cxnSpLocks noChangeShapeType="1"/>
            <a:stCxn id="688137" idx="5"/>
            <a:endCxn id="688135" idx="0"/>
          </p:cNvCxnSpPr>
          <p:nvPr/>
        </p:nvCxnSpPr>
        <p:spPr bwMode="auto">
          <a:xfrm>
            <a:off x="6718300" y="2487613"/>
            <a:ext cx="688975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8140" name="AutoShape 12"/>
          <p:cNvCxnSpPr>
            <a:cxnSpLocks noChangeShapeType="1"/>
            <a:stCxn id="688135" idx="5"/>
            <a:endCxn id="688132" idx="0"/>
          </p:cNvCxnSpPr>
          <p:nvPr/>
        </p:nvCxnSpPr>
        <p:spPr bwMode="auto">
          <a:xfrm>
            <a:off x="7569200" y="3243263"/>
            <a:ext cx="17303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8141" name="AutoShape 13"/>
          <p:cNvCxnSpPr>
            <a:cxnSpLocks noChangeShapeType="1"/>
            <a:stCxn id="688136" idx="3"/>
            <a:endCxn id="688134" idx="0"/>
          </p:cNvCxnSpPr>
          <p:nvPr/>
        </p:nvCxnSpPr>
        <p:spPr bwMode="auto">
          <a:xfrm flipH="1">
            <a:off x="5121275" y="3243263"/>
            <a:ext cx="520700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8142" name="AutoShape 14"/>
          <p:cNvCxnSpPr>
            <a:cxnSpLocks noChangeShapeType="1"/>
            <a:stCxn id="688136" idx="5"/>
            <a:endCxn id="688133" idx="0"/>
          </p:cNvCxnSpPr>
          <p:nvPr/>
        </p:nvCxnSpPr>
        <p:spPr bwMode="auto">
          <a:xfrm>
            <a:off x="5969000" y="3243263"/>
            <a:ext cx="366713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8143" name="Oval 15"/>
          <p:cNvSpPr>
            <a:spLocks noChangeAspect="1" noChangeArrowheads="1"/>
          </p:cNvSpPr>
          <p:nvPr/>
        </p:nvSpPr>
        <p:spPr bwMode="auto">
          <a:xfrm>
            <a:off x="4543425" y="43259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cxnSp>
        <p:nvCxnSpPr>
          <p:cNvPr id="688144" name="AutoShape 16"/>
          <p:cNvCxnSpPr>
            <a:cxnSpLocks noChangeShapeType="1"/>
            <a:stCxn id="688134" idx="3"/>
            <a:endCxn id="688143" idx="0"/>
          </p:cNvCxnSpPr>
          <p:nvPr/>
        </p:nvCxnSpPr>
        <p:spPr bwMode="auto">
          <a:xfrm flipH="1">
            <a:off x="4757738" y="3998913"/>
            <a:ext cx="2000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8145" name="Oval 17"/>
          <p:cNvSpPr>
            <a:spLocks noChangeAspect="1" noChangeArrowheads="1"/>
          </p:cNvSpPr>
          <p:nvPr/>
        </p:nvSpPr>
        <p:spPr bwMode="auto">
          <a:xfrm>
            <a:off x="5268913" y="43259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76</a:t>
            </a:r>
          </a:p>
        </p:txBody>
      </p:sp>
      <p:cxnSp>
        <p:nvCxnSpPr>
          <p:cNvPr id="688146" name="AutoShape 18"/>
          <p:cNvCxnSpPr>
            <a:cxnSpLocks noChangeShapeType="1"/>
            <a:stCxn id="688134" idx="5"/>
            <a:endCxn id="688145" idx="0"/>
          </p:cNvCxnSpPr>
          <p:nvPr/>
        </p:nvCxnSpPr>
        <p:spPr bwMode="auto">
          <a:xfrm>
            <a:off x="5283200" y="3998913"/>
            <a:ext cx="20002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8147" name="Oval 19"/>
          <p:cNvSpPr>
            <a:spLocks noChangeAspect="1" noChangeArrowheads="1"/>
          </p:cNvSpPr>
          <p:nvPr/>
        </p:nvSpPr>
        <p:spPr bwMode="auto">
          <a:xfrm>
            <a:off x="6851650" y="3568700"/>
            <a:ext cx="461963" cy="4810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85</a:t>
            </a:r>
          </a:p>
        </p:txBody>
      </p:sp>
      <p:cxnSp>
        <p:nvCxnSpPr>
          <p:cNvPr id="688148" name="AutoShape 20"/>
          <p:cNvCxnSpPr>
            <a:cxnSpLocks noChangeShapeType="1"/>
            <a:stCxn id="688135" idx="3"/>
            <a:endCxn id="688147" idx="0"/>
          </p:cNvCxnSpPr>
          <p:nvPr/>
        </p:nvCxnSpPr>
        <p:spPr bwMode="auto">
          <a:xfrm flipH="1">
            <a:off x="7083425" y="3243263"/>
            <a:ext cx="160338" cy="306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8149" name="Oval 21"/>
          <p:cNvSpPr>
            <a:spLocks noChangeAspect="1" noChangeArrowheads="1"/>
          </p:cNvSpPr>
          <p:nvPr/>
        </p:nvSpPr>
        <p:spPr bwMode="auto">
          <a:xfrm>
            <a:off x="5862638" y="4325938"/>
            <a:ext cx="428625" cy="4460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cxnSp>
        <p:nvCxnSpPr>
          <p:cNvPr id="688150" name="AutoShape 22"/>
          <p:cNvCxnSpPr>
            <a:cxnSpLocks noChangeShapeType="1"/>
            <a:stCxn id="688133" idx="3"/>
            <a:endCxn id="688149" idx="0"/>
          </p:cNvCxnSpPr>
          <p:nvPr/>
        </p:nvCxnSpPr>
        <p:spPr bwMode="auto">
          <a:xfrm flipH="1">
            <a:off x="6076950" y="3998913"/>
            <a:ext cx="9525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88151" name="Group 23"/>
          <p:cNvGraphicFramePr>
            <a:graphicFrameLocks noGrp="1"/>
          </p:cNvGraphicFramePr>
          <p:nvPr/>
        </p:nvGraphicFramePr>
        <p:xfrm>
          <a:off x="1371600" y="5105400"/>
          <a:ext cx="6638925" cy="1188720"/>
        </p:xfrm>
        <a:graphic>
          <a:graphicData uri="http://schemas.openxmlformats.org/drawingml/2006/table">
            <a:tbl>
              <a:tblPr/>
              <a:tblGrid>
                <a:gridCol w="736600"/>
                <a:gridCol w="452438"/>
                <a:gridCol w="452437"/>
                <a:gridCol w="455613"/>
                <a:gridCol w="450850"/>
                <a:gridCol w="457200"/>
                <a:gridCol w="454025"/>
                <a:gridCol w="455612"/>
                <a:gridCol w="454025"/>
                <a:gridCol w="454025"/>
                <a:gridCol w="454025"/>
                <a:gridCol w="454025"/>
                <a:gridCol w="454025"/>
                <a:gridCol w="45402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8211" name="Line 83"/>
          <p:cNvSpPr>
            <a:spLocks noChangeShapeType="1"/>
          </p:cNvSpPr>
          <p:nvPr/>
        </p:nvSpPr>
        <p:spPr bwMode="auto">
          <a:xfrm flipV="1">
            <a:off x="6705600" y="4495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Enqueue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adding to a heap, the value is first placed at bottom-right.</a:t>
            </a:r>
          </a:p>
          <a:p>
            <a:pPr lvl="1"/>
            <a:r>
              <a:rPr lang="en-US" altLang="zh-CN"/>
              <a:t>To restore heap ordering, the newly added element is shifted ("</a:t>
            </a:r>
            <a:r>
              <a:rPr lang="en-US" altLang="zh-CN" b="1"/>
              <a:t>bubbled</a:t>
            </a:r>
            <a:r>
              <a:rPr lang="en-US" altLang="zh-CN"/>
              <a:t>") up the tree until it reaches its proper place.</a:t>
            </a:r>
          </a:p>
          <a:p>
            <a:pPr lvl="1"/>
            <a:r>
              <a:rPr lang="en-US" altLang="zh-CN"/>
              <a:t>Enqueue 15 at bottom-right; bubble up until in order.</a:t>
            </a:r>
          </a:p>
        </p:txBody>
      </p:sp>
      <p:sp>
        <p:nvSpPr>
          <p:cNvPr id="689156" name="Oval 4"/>
          <p:cNvSpPr>
            <a:spLocks noChangeAspect="1" noChangeArrowheads="1"/>
          </p:cNvSpPr>
          <p:nvPr/>
        </p:nvSpPr>
        <p:spPr bwMode="auto">
          <a:xfrm>
            <a:off x="373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99</a:t>
            </a:r>
          </a:p>
        </p:txBody>
      </p:sp>
      <p:sp>
        <p:nvSpPr>
          <p:cNvPr id="689157" name="Oval 5"/>
          <p:cNvSpPr>
            <a:spLocks noChangeAspect="1" noChangeArrowheads="1"/>
          </p:cNvSpPr>
          <p:nvPr/>
        </p:nvSpPr>
        <p:spPr bwMode="auto">
          <a:xfrm>
            <a:off x="20574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60</a:t>
            </a:r>
          </a:p>
        </p:txBody>
      </p:sp>
      <p:sp>
        <p:nvSpPr>
          <p:cNvPr id="689158" name="Oval 6"/>
          <p:cNvSpPr>
            <a:spLocks noChangeAspect="1" noChangeArrowheads="1"/>
          </p:cNvSpPr>
          <p:nvPr/>
        </p:nvSpPr>
        <p:spPr bwMode="auto">
          <a:xfrm>
            <a:off x="7620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89159" name="Oval 7"/>
          <p:cNvSpPr>
            <a:spLocks noChangeAspect="1" noChangeArrowheads="1"/>
          </p:cNvSpPr>
          <p:nvPr/>
        </p:nvSpPr>
        <p:spPr bwMode="auto">
          <a:xfrm>
            <a:off x="3352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80</a:t>
            </a:r>
          </a:p>
        </p:txBody>
      </p:sp>
      <p:sp>
        <p:nvSpPr>
          <p:cNvPr id="689160" name="Oval 8"/>
          <p:cNvSpPr>
            <a:spLocks noChangeAspect="1" noChangeArrowheads="1"/>
          </p:cNvSpPr>
          <p:nvPr/>
        </p:nvSpPr>
        <p:spPr bwMode="auto">
          <a:xfrm>
            <a:off x="15240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89161" name="Oval 9"/>
          <p:cNvSpPr>
            <a:spLocks noChangeAspect="1" noChangeArrowheads="1"/>
          </p:cNvSpPr>
          <p:nvPr/>
        </p:nvSpPr>
        <p:spPr bwMode="auto">
          <a:xfrm>
            <a:off x="2362200" y="3048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10</a:t>
            </a:r>
          </a:p>
        </p:txBody>
      </p:sp>
      <p:cxnSp>
        <p:nvCxnSpPr>
          <p:cNvPr id="689162" name="AutoShape 10"/>
          <p:cNvCxnSpPr>
            <a:cxnSpLocks noChangeShapeType="1"/>
            <a:stCxn id="689161" idx="3"/>
            <a:endCxn id="689160" idx="0"/>
          </p:cNvCxnSpPr>
          <p:nvPr/>
        </p:nvCxnSpPr>
        <p:spPr bwMode="auto">
          <a:xfrm flipH="1">
            <a:off x="1790700" y="35226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63" name="AutoShape 11"/>
          <p:cNvCxnSpPr>
            <a:cxnSpLocks noChangeShapeType="1"/>
            <a:stCxn id="689161" idx="5"/>
            <a:endCxn id="689159" idx="0"/>
          </p:cNvCxnSpPr>
          <p:nvPr/>
        </p:nvCxnSpPr>
        <p:spPr bwMode="auto">
          <a:xfrm>
            <a:off x="2817813" y="35226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64" name="AutoShape 12"/>
          <p:cNvCxnSpPr>
            <a:cxnSpLocks noChangeShapeType="1"/>
            <a:stCxn id="689159" idx="5"/>
            <a:endCxn id="689156" idx="0"/>
          </p:cNvCxnSpPr>
          <p:nvPr/>
        </p:nvCxnSpPr>
        <p:spPr bwMode="auto">
          <a:xfrm>
            <a:off x="3808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65" name="AutoShape 13"/>
          <p:cNvCxnSpPr>
            <a:cxnSpLocks noChangeShapeType="1"/>
            <a:stCxn id="689160" idx="3"/>
            <a:endCxn id="689158" idx="0"/>
          </p:cNvCxnSpPr>
          <p:nvPr/>
        </p:nvCxnSpPr>
        <p:spPr bwMode="auto">
          <a:xfrm flipH="1">
            <a:off x="10287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66" name="AutoShape 14"/>
          <p:cNvCxnSpPr>
            <a:cxnSpLocks noChangeShapeType="1"/>
            <a:stCxn id="689160" idx="5"/>
            <a:endCxn id="689157" idx="0"/>
          </p:cNvCxnSpPr>
          <p:nvPr/>
        </p:nvCxnSpPr>
        <p:spPr bwMode="auto">
          <a:xfrm>
            <a:off x="1979613" y="4360863"/>
            <a:ext cx="3444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67" name="Oval 15"/>
          <p:cNvSpPr>
            <a:spLocks noChangeAspect="1" noChangeArrowheads="1"/>
          </p:cNvSpPr>
          <p:nvPr/>
        </p:nvSpPr>
        <p:spPr bwMode="auto">
          <a:xfrm>
            <a:off x="304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cxnSp>
        <p:nvCxnSpPr>
          <p:cNvPr id="689168" name="AutoShape 16"/>
          <p:cNvCxnSpPr>
            <a:cxnSpLocks noChangeShapeType="1"/>
            <a:stCxn id="689158" idx="3"/>
            <a:endCxn id="689167" idx="0"/>
          </p:cNvCxnSpPr>
          <p:nvPr/>
        </p:nvCxnSpPr>
        <p:spPr bwMode="auto">
          <a:xfrm flipH="1">
            <a:off x="552450" y="51990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69" name="Oval 17"/>
          <p:cNvSpPr>
            <a:spLocks noChangeAspect="1" noChangeArrowheads="1"/>
          </p:cNvSpPr>
          <p:nvPr/>
        </p:nvSpPr>
        <p:spPr bwMode="auto">
          <a:xfrm>
            <a:off x="1143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700</a:t>
            </a:r>
          </a:p>
        </p:txBody>
      </p:sp>
      <p:cxnSp>
        <p:nvCxnSpPr>
          <p:cNvPr id="689170" name="AutoShape 18"/>
          <p:cNvCxnSpPr>
            <a:cxnSpLocks noChangeShapeType="1"/>
            <a:stCxn id="689158" idx="5"/>
            <a:endCxn id="689169" idx="0"/>
          </p:cNvCxnSpPr>
          <p:nvPr/>
        </p:nvCxnSpPr>
        <p:spPr bwMode="auto">
          <a:xfrm>
            <a:off x="1217613" y="51990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71" name="Oval 19"/>
          <p:cNvSpPr>
            <a:spLocks noChangeAspect="1" noChangeArrowheads="1"/>
          </p:cNvSpPr>
          <p:nvPr/>
        </p:nvSpPr>
        <p:spPr bwMode="auto">
          <a:xfrm>
            <a:off x="2971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85</a:t>
            </a:r>
          </a:p>
        </p:txBody>
      </p:sp>
      <p:cxnSp>
        <p:nvCxnSpPr>
          <p:cNvPr id="689172" name="AutoShape 20"/>
          <p:cNvCxnSpPr>
            <a:cxnSpLocks noChangeShapeType="1"/>
            <a:stCxn id="689159" idx="3"/>
            <a:endCxn id="689171" idx="0"/>
          </p:cNvCxnSpPr>
          <p:nvPr/>
        </p:nvCxnSpPr>
        <p:spPr bwMode="auto">
          <a:xfrm flipH="1">
            <a:off x="3238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73" name="Oval 21"/>
          <p:cNvSpPr>
            <a:spLocks noChangeAspect="1" noChangeArrowheads="1"/>
          </p:cNvSpPr>
          <p:nvPr/>
        </p:nvSpPr>
        <p:spPr bwMode="auto">
          <a:xfrm>
            <a:off x="1828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cxnSp>
        <p:nvCxnSpPr>
          <p:cNvPr id="689174" name="AutoShape 22"/>
          <p:cNvCxnSpPr>
            <a:cxnSpLocks noChangeShapeType="1"/>
            <a:stCxn id="689157" idx="3"/>
            <a:endCxn id="689173" idx="0"/>
          </p:cNvCxnSpPr>
          <p:nvPr/>
        </p:nvCxnSpPr>
        <p:spPr bwMode="auto">
          <a:xfrm flipH="1">
            <a:off x="2076450" y="5199063"/>
            <a:ext cx="587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75" name="Oval 23"/>
          <p:cNvSpPr>
            <a:spLocks noChangeAspect="1" noChangeArrowheads="1"/>
          </p:cNvSpPr>
          <p:nvPr/>
        </p:nvSpPr>
        <p:spPr bwMode="auto">
          <a:xfrm>
            <a:off x="2514600" y="5562600"/>
            <a:ext cx="533400" cy="533400"/>
          </a:xfrm>
          <a:prstGeom prst="ellipse">
            <a:avLst/>
          </a:prstGeom>
          <a:noFill/>
          <a:ln w="44450">
            <a:solidFill>
              <a:srgbClr val="00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15</a:t>
            </a:r>
          </a:p>
        </p:txBody>
      </p:sp>
      <p:cxnSp>
        <p:nvCxnSpPr>
          <p:cNvPr id="689176" name="AutoShape 24"/>
          <p:cNvCxnSpPr>
            <a:cxnSpLocks noChangeShapeType="1"/>
            <a:stCxn id="689157" idx="5"/>
            <a:endCxn id="689175" idx="0"/>
          </p:cNvCxnSpPr>
          <p:nvPr/>
        </p:nvCxnSpPr>
        <p:spPr bwMode="auto">
          <a:xfrm>
            <a:off x="2513013" y="5199063"/>
            <a:ext cx="2682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77" name="AutoShape 25"/>
          <p:cNvSpPr>
            <a:spLocks noChangeArrowheads="1"/>
          </p:cNvSpPr>
          <p:nvPr/>
        </p:nvSpPr>
        <p:spPr bwMode="auto">
          <a:xfrm flipH="1">
            <a:off x="2590800" y="4800600"/>
            <a:ext cx="381000" cy="714375"/>
          </a:xfrm>
          <a:custGeom>
            <a:avLst/>
            <a:gdLst>
              <a:gd name="T0" fmla="*/ 69148731 w 21600"/>
              <a:gd name="T1" fmla="*/ 0 h 21600"/>
              <a:gd name="T2" fmla="*/ 69148731 w 21600"/>
              <a:gd name="T3" fmla="*/ 439825242 h 21600"/>
              <a:gd name="T4" fmla="*/ 14449831 w 21600"/>
              <a:gd name="T5" fmla="*/ 781396108 h 21600"/>
              <a:gd name="T6" fmla="*/ 118540689 w 21600"/>
              <a:gd name="T7" fmla="*/ 2199120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/>
            <a:endParaRPr lang="zh-CN" altLang="en-US" sz="220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89178" name="AutoShape 26"/>
          <p:cNvSpPr>
            <a:spLocks noChangeArrowheads="1"/>
          </p:cNvSpPr>
          <p:nvPr/>
        </p:nvSpPr>
        <p:spPr bwMode="auto">
          <a:xfrm flipH="1">
            <a:off x="2286000" y="3962400"/>
            <a:ext cx="381000" cy="714375"/>
          </a:xfrm>
          <a:custGeom>
            <a:avLst/>
            <a:gdLst>
              <a:gd name="T0" fmla="*/ 69148731 w 21600"/>
              <a:gd name="T1" fmla="*/ 0 h 21600"/>
              <a:gd name="T2" fmla="*/ 69148731 w 21600"/>
              <a:gd name="T3" fmla="*/ 439825242 h 21600"/>
              <a:gd name="T4" fmla="*/ 14449831 w 21600"/>
              <a:gd name="T5" fmla="*/ 781396108 h 21600"/>
              <a:gd name="T6" fmla="*/ 118540689 w 21600"/>
              <a:gd name="T7" fmla="*/ 2199120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457200"/>
            <a:endParaRPr lang="zh-CN" altLang="en-US" sz="220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89179" name="Oval 27"/>
          <p:cNvSpPr>
            <a:spLocks noChangeAspect="1" noChangeArrowheads="1"/>
          </p:cNvSpPr>
          <p:nvPr/>
        </p:nvSpPr>
        <p:spPr bwMode="auto">
          <a:xfrm>
            <a:off x="8305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99</a:t>
            </a:r>
          </a:p>
        </p:txBody>
      </p:sp>
      <p:sp>
        <p:nvSpPr>
          <p:cNvPr id="689180" name="Oval 28"/>
          <p:cNvSpPr>
            <a:spLocks noChangeAspect="1" noChangeArrowheads="1"/>
          </p:cNvSpPr>
          <p:nvPr/>
        </p:nvSpPr>
        <p:spPr bwMode="auto">
          <a:xfrm>
            <a:off x="67056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89181" name="Oval 29"/>
          <p:cNvSpPr>
            <a:spLocks noChangeAspect="1" noChangeArrowheads="1"/>
          </p:cNvSpPr>
          <p:nvPr/>
        </p:nvSpPr>
        <p:spPr bwMode="auto">
          <a:xfrm>
            <a:off x="53340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89182" name="Oval 30"/>
          <p:cNvSpPr>
            <a:spLocks noChangeAspect="1" noChangeArrowheads="1"/>
          </p:cNvSpPr>
          <p:nvPr/>
        </p:nvSpPr>
        <p:spPr bwMode="auto">
          <a:xfrm>
            <a:off x="79248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80</a:t>
            </a:r>
          </a:p>
        </p:txBody>
      </p:sp>
      <p:sp>
        <p:nvSpPr>
          <p:cNvPr id="689183" name="Oval 31"/>
          <p:cNvSpPr>
            <a:spLocks noChangeAspect="1" noChangeArrowheads="1"/>
          </p:cNvSpPr>
          <p:nvPr/>
        </p:nvSpPr>
        <p:spPr bwMode="auto">
          <a:xfrm>
            <a:off x="6096000" y="3886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15</a:t>
            </a:r>
          </a:p>
        </p:txBody>
      </p:sp>
      <p:sp>
        <p:nvSpPr>
          <p:cNvPr id="689184" name="Oval 32"/>
          <p:cNvSpPr>
            <a:spLocks noChangeAspect="1" noChangeArrowheads="1"/>
          </p:cNvSpPr>
          <p:nvPr/>
        </p:nvSpPr>
        <p:spPr bwMode="auto">
          <a:xfrm>
            <a:off x="6934200" y="30480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10</a:t>
            </a:r>
          </a:p>
        </p:txBody>
      </p:sp>
      <p:cxnSp>
        <p:nvCxnSpPr>
          <p:cNvPr id="689185" name="AutoShape 33"/>
          <p:cNvCxnSpPr>
            <a:cxnSpLocks noChangeShapeType="1"/>
            <a:stCxn id="689184" idx="3"/>
            <a:endCxn id="689183" idx="0"/>
          </p:cNvCxnSpPr>
          <p:nvPr/>
        </p:nvCxnSpPr>
        <p:spPr bwMode="auto">
          <a:xfrm flipH="1">
            <a:off x="6362700" y="3522663"/>
            <a:ext cx="6492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86" name="AutoShape 34"/>
          <p:cNvCxnSpPr>
            <a:cxnSpLocks noChangeShapeType="1"/>
            <a:stCxn id="689184" idx="5"/>
            <a:endCxn id="689182" idx="0"/>
          </p:cNvCxnSpPr>
          <p:nvPr/>
        </p:nvCxnSpPr>
        <p:spPr bwMode="auto">
          <a:xfrm>
            <a:off x="7389813" y="35226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87" name="AutoShape 35"/>
          <p:cNvCxnSpPr>
            <a:cxnSpLocks noChangeShapeType="1"/>
            <a:stCxn id="689182" idx="5"/>
            <a:endCxn id="689179" idx="0"/>
          </p:cNvCxnSpPr>
          <p:nvPr/>
        </p:nvCxnSpPr>
        <p:spPr bwMode="auto">
          <a:xfrm>
            <a:off x="8380413" y="43608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88" name="AutoShape 36"/>
          <p:cNvCxnSpPr>
            <a:cxnSpLocks noChangeShapeType="1"/>
            <a:stCxn id="689183" idx="3"/>
            <a:endCxn id="689181" idx="0"/>
          </p:cNvCxnSpPr>
          <p:nvPr/>
        </p:nvCxnSpPr>
        <p:spPr bwMode="auto">
          <a:xfrm flipH="1">
            <a:off x="5600700" y="43608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9189" name="AutoShape 37"/>
          <p:cNvCxnSpPr>
            <a:cxnSpLocks noChangeShapeType="1"/>
            <a:stCxn id="689183" idx="5"/>
            <a:endCxn id="689180" idx="0"/>
          </p:cNvCxnSpPr>
          <p:nvPr/>
        </p:nvCxnSpPr>
        <p:spPr bwMode="auto">
          <a:xfrm>
            <a:off x="6551613" y="43608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90" name="Oval 38"/>
          <p:cNvSpPr>
            <a:spLocks noChangeAspect="1" noChangeArrowheads="1"/>
          </p:cNvSpPr>
          <p:nvPr/>
        </p:nvSpPr>
        <p:spPr bwMode="auto">
          <a:xfrm>
            <a:off x="4876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cxnSp>
        <p:nvCxnSpPr>
          <p:cNvPr id="689191" name="AutoShape 39"/>
          <p:cNvCxnSpPr>
            <a:cxnSpLocks noChangeShapeType="1"/>
            <a:stCxn id="689181" idx="3"/>
            <a:endCxn id="689190" idx="0"/>
          </p:cNvCxnSpPr>
          <p:nvPr/>
        </p:nvCxnSpPr>
        <p:spPr bwMode="auto">
          <a:xfrm flipH="1">
            <a:off x="5124450" y="5199063"/>
            <a:ext cx="2873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92" name="Oval 40"/>
          <p:cNvSpPr>
            <a:spLocks noChangeAspect="1" noChangeArrowheads="1"/>
          </p:cNvSpPr>
          <p:nvPr/>
        </p:nvSpPr>
        <p:spPr bwMode="auto">
          <a:xfrm>
            <a:off x="57150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700</a:t>
            </a:r>
          </a:p>
        </p:txBody>
      </p:sp>
      <p:cxnSp>
        <p:nvCxnSpPr>
          <p:cNvPr id="689193" name="AutoShape 41"/>
          <p:cNvCxnSpPr>
            <a:cxnSpLocks noChangeShapeType="1"/>
            <a:stCxn id="689181" idx="5"/>
            <a:endCxn id="689192" idx="0"/>
          </p:cNvCxnSpPr>
          <p:nvPr/>
        </p:nvCxnSpPr>
        <p:spPr bwMode="auto">
          <a:xfrm>
            <a:off x="5789613" y="5199063"/>
            <a:ext cx="1730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94" name="Oval 42"/>
          <p:cNvSpPr>
            <a:spLocks noChangeAspect="1" noChangeArrowheads="1"/>
          </p:cNvSpPr>
          <p:nvPr/>
        </p:nvSpPr>
        <p:spPr bwMode="auto">
          <a:xfrm>
            <a:off x="7543800" y="4724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85</a:t>
            </a:r>
          </a:p>
        </p:txBody>
      </p:sp>
      <p:cxnSp>
        <p:nvCxnSpPr>
          <p:cNvPr id="689195" name="AutoShape 43"/>
          <p:cNvCxnSpPr>
            <a:cxnSpLocks noChangeShapeType="1"/>
            <a:stCxn id="689182" idx="3"/>
            <a:endCxn id="689194" idx="0"/>
          </p:cNvCxnSpPr>
          <p:nvPr/>
        </p:nvCxnSpPr>
        <p:spPr bwMode="auto">
          <a:xfrm flipH="1">
            <a:off x="7810500" y="43608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96" name="Oval 44"/>
          <p:cNvSpPr>
            <a:spLocks noChangeAspect="1" noChangeArrowheads="1"/>
          </p:cNvSpPr>
          <p:nvPr/>
        </p:nvSpPr>
        <p:spPr bwMode="auto">
          <a:xfrm>
            <a:off x="6400800" y="55626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cxnSp>
        <p:nvCxnSpPr>
          <p:cNvPr id="689197" name="AutoShape 45"/>
          <p:cNvCxnSpPr>
            <a:cxnSpLocks noChangeShapeType="1"/>
            <a:stCxn id="689180" idx="3"/>
            <a:endCxn id="689196" idx="0"/>
          </p:cNvCxnSpPr>
          <p:nvPr/>
        </p:nvCxnSpPr>
        <p:spPr bwMode="auto">
          <a:xfrm flipH="1">
            <a:off x="6648450" y="5199063"/>
            <a:ext cx="1349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198" name="Oval 46"/>
          <p:cNvSpPr>
            <a:spLocks noChangeAspect="1" noChangeArrowheads="1"/>
          </p:cNvSpPr>
          <p:nvPr/>
        </p:nvSpPr>
        <p:spPr bwMode="auto">
          <a:xfrm>
            <a:off x="7086600" y="5562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60</a:t>
            </a:r>
          </a:p>
        </p:txBody>
      </p:sp>
      <p:cxnSp>
        <p:nvCxnSpPr>
          <p:cNvPr id="689199" name="AutoShape 47"/>
          <p:cNvCxnSpPr>
            <a:cxnSpLocks noChangeShapeType="1"/>
            <a:stCxn id="689180" idx="5"/>
            <a:endCxn id="689198" idx="0"/>
          </p:cNvCxnSpPr>
          <p:nvPr/>
        </p:nvCxnSpPr>
        <p:spPr bwMode="auto">
          <a:xfrm>
            <a:off x="7161213" y="5199063"/>
            <a:ext cx="1539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9200" name="Oval 28"/>
          <p:cNvSpPr>
            <a:spLocks noChangeAspect="1" noChangeArrowheads="1"/>
          </p:cNvSpPr>
          <p:nvPr/>
        </p:nvSpPr>
        <p:spPr bwMode="auto">
          <a:xfrm>
            <a:off x="6705600" y="47244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89201" name="Oval 31"/>
          <p:cNvSpPr>
            <a:spLocks noChangeAspect="1" noChangeArrowheads="1"/>
          </p:cNvSpPr>
          <p:nvPr/>
        </p:nvSpPr>
        <p:spPr bwMode="auto">
          <a:xfrm>
            <a:off x="6096000" y="38862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15</a:t>
            </a:r>
          </a:p>
        </p:txBody>
      </p:sp>
      <p:sp>
        <p:nvSpPr>
          <p:cNvPr id="689202" name="Oval 46"/>
          <p:cNvSpPr>
            <a:spLocks noChangeAspect="1" noChangeArrowheads="1"/>
          </p:cNvSpPr>
          <p:nvPr/>
        </p:nvSpPr>
        <p:spPr bwMode="auto">
          <a:xfrm>
            <a:off x="7086600" y="5562600"/>
            <a:ext cx="4572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824602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Prioritization problems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print jobs:</a:t>
            </a:r>
            <a:r>
              <a:rPr lang="en-US" altLang="zh-CN"/>
              <a:t> CSE lab printers constantly accept and complete jobs from all over the building.  We want to print faculty jobs before staff before student jobs, and grad students before undergrad, etc.</a:t>
            </a:r>
          </a:p>
          <a:p>
            <a:endParaRPr lang="en-US" altLang="zh-CN"/>
          </a:p>
          <a:p>
            <a:r>
              <a:rPr lang="en-US" altLang="zh-CN" b="1"/>
              <a:t>ER scheduling:</a:t>
            </a:r>
            <a:r>
              <a:rPr lang="en-US" altLang="zh-CN"/>
              <a:t> Scheduling patients for treatment in the ER.  A gunshot victim should be treated sooner than a guy with a cold, regardless of arrival time. How do we always choose the most urgent case when new patients continue to arrive?</a:t>
            </a:r>
          </a:p>
          <a:p>
            <a:pPr lvl="1"/>
            <a:endParaRPr lang="en-US" altLang="zh-CN"/>
          </a:p>
          <a:p>
            <a:r>
              <a:rPr lang="en-US" altLang="zh-CN" i="1"/>
              <a:t>key operations we want:</a:t>
            </a:r>
          </a:p>
          <a:p>
            <a:pPr lvl="1"/>
            <a:r>
              <a:rPr lang="en-US" altLang="zh-CN" b="1" i="1"/>
              <a:t>add</a:t>
            </a:r>
            <a:r>
              <a:rPr lang="en-US" altLang="zh-CN" i="1"/>
              <a:t> an element  (print job, patient, etc.)</a:t>
            </a:r>
          </a:p>
          <a:p>
            <a:pPr lvl="1"/>
            <a:r>
              <a:rPr lang="en-US" altLang="zh-CN" b="1" i="1"/>
              <a:t>get/remove</a:t>
            </a:r>
            <a:r>
              <a:rPr lang="en-US" altLang="zh-CN" i="1"/>
              <a:t> the </a:t>
            </a:r>
            <a:r>
              <a:rPr lang="en-US" altLang="zh-CN" b="1" i="1"/>
              <a:t>most "important"</a:t>
            </a:r>
            <a:r>
              <a:rPr lang="en-US" altLang="zh-CN" i="1"/>
              <a:t> or "urgent" element</a:t>
            </a:r>
          </a:p>
        </p:txBody>
      </p:sp>
    </p:spTree>
    <p:extLst>
      <p:ext uri="{BB962C8B-B14F-4D97-AF65-F5344CB8AC3E}">
        <p14:creationId xmlns:p14="http://schemas.microsoft.com/office/powerpoint/2010/main" val="299848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Dequeue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 restore heap order, the improper root is shifted ("bubbled") down the tree by swapping with its smaller (higher-pri) child.</a:t>
            </a:r>
          </a:p>
          <a:p>
            <a:pPr lvl="1"/>
            <a:r>
              <a:rPr lang="en-US" altLang="zh-CN"/>
              <a:t>dequeue min of 10; swap up bottom-right leaf of 65; bubble down.</a:t>
            </a:r>
          </a:p>
        </p:txBody>
      </p:sp>
      <p:sp>
        <p:nvSpPr>
          <p:cNvPr id="690180" name="Oval 4"/>
          <p:cNvSpPr>
            <a:spLocks noChangeAspect="1" noChangeArrowheads="1"/>
          </p:cNvSpPr>
          <p:nvPr/>
        </p:nvSpPr>
        <p:spPr bwMode="auto">
          <a:xfrm>
            <a:off x="3733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99</a:t>
            </a:r>
          </a:p>
        </p:txBody>
      </p:sp>
      <p:sp>
        <p:nvSpPr>
          <p:cNvPr id="690181" name="Oval 5"/>
          <p:cNvSpPr>
            <a:spLocks noChangeAspect="1" noChangeArrowheads="1"/>
          </p:cNvSpPr>
          <p:nvPr/>
        </p:nvSpPr>
        <p:spPr bwMode="auto">
          <a:xfrm>
            <a:off x="20574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60</a:t>
            </a:r>
          </a:p>
        </p:txBody>
      </p:sp>
      <p:sp>
        <p:nvSpPr>
          <p:cNvPr id="690182" name="Oval 6"/>
          <p:cNvSpPr>
            <a:spLocks noChangeAspect="1" noChangeArrowheads="1"/>
          </p:cNvSpPr>
          <p:nvPr/>
        </p:nvSpPr>
        <p:spPr bwMode="auto">
          <a:xfrm>
            <a:off x="685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90183" name="Oval 7"/>
          <p:cNvSpPr>
            <a:spLocks noChangeAspect="1" noChangeArrowheads="1"/>
          </p:cNvSpPr>
          <p:nvPr/>
        </p:nvSpPr>
        <p:spPr bwMode="auto">
          <a:xfrm>
            <a:off x="3352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80</a:t>
            </a:r>
          </a:p>
        </p:txBody>
      </p:sp>
      <p:sp>
        <p:nvSpPr>
          <p:cNvPr id="690184" name="Oval 8"/>
          <p:cNvSpPr>
            <a:spLocks noChangeAspect="1" noChangeArrowheads="1"/>
          </p:cNvSpPr>
          <p:nvPr/>
        </p:nvSpPr>
        <p:spPr bwMode="auto">
          <a:xfrm>
            <a:off x="1447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90185" name="Oval 9"/>
          <p:cNvSpPr>
            <a:spLocks noChangeAspect="1" noChangeArrowheads="1"/>
          </p:cNvSpPr>
          <p:nvPr/>
        </p:nvSpPr>
        <p:spPr bwMode="auto">
          <a:xfrm>
            <a:off x="23622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cxnSp>
        <p:nvCxnSpPr>
          <p:cNvPr id="690186" name="AutoShape 10"/>
          <p:cNvCxnSpPr>
            <a:cxnSpLocks noChangeShapeType="1"/>
            <a:stCxn id="690185" idx="3"/>
            <a:endCxn id="690184" idx="0"/>
          </p:cNvCxnSpPr>
          <p:nvPr/>
        </p:nvCxnSpPr>
        <p:spPr bwMode="auto">
          <a:xfrm flipH="1">
            <a:off x="1714500" y="3217863"/>
            <a:ext cx="7254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187" name="AutoShape 11"/>
          <p:cNvCxnSpPr>
            <a:cxnSpLocks noChangeShapeType="1"/>
            <a:stCxn id="690185" idx="5"/>
            <a:endCxn id="690183" idx="0"/>
          </p:cNvCxnSpPr>
          <p:nvPr/>
        </p:nvCxnSpPr>
        <p:spPr bwMode="auto">
          <a:xfrm>
            <a:off x="2817813" y="32178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188" name="AutoShape 12"/>
          <p:cNvCxnSpPr>
            <a:cxnSpLocks noChangeShapeType="1"/>
            <a:stCxn id="690183" idx="5"/>
            <a:endCxn id="690180" idx="0"/>
          </p:cNvCxnSpPr>
          <p:nvPr/>
        </p:nvCxnSpPr>
        <p:spPr bwMode="auto">
          <a:xfrm>
            <a:off x="3808413" y="40560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189" name="AutoShape 13"/>
          <p:cNvCxnSpPr>
            <a:cxnSpLocks noChangeShapeType="1"/>
            <a:stCxn id="690184" idx="3"/>
            <a:endCxn id="690182" idx="0"/>
          </p:cNvCxnSpPr>
          <p:nvPr/>
        </p:nvCxnSpPr>
        <p:spPr bwMode="auto">
          <a:xfrm flipH="1">
            <a:off x="952500" y="40560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190" name="AutoShape 14"/>
          <p:cNvCxnSpPr>
            <a:cxnSpLocks noChangeShapeType="1"/>
            <a:stCxn id="690184" idx="5"/>
            <a:endCxn id="690181" idx="0"/>
          </p:cNvCxnSpPr>
          <p:nvPr/>
        </p:nvCxnSpPr>
        <p:spPr bwMode="auto">
          <a:xfrm>
            <a:off x="1903413" y="40560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191" name="Oval 15"/>
          <p:cNvSpPr>
            <a:spLocks noChangeAspect="1" noChangeArrowheads="1"/>
          </p:cNvSpPr>
          <p:nvPr/>
        </p:nvSpPr>
        <p:spPr bwMode="auto">
          <a:xfrm>
            <a:off x="304800" y="52578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74</a:t>
            </a:r>
          </a:p>
        </p:txBody>
      </p:sp>
      <p:cxnSp>
        <p:nvCxnSpPr>
          <p:cNvPr id="690192" name="AutoShape 16"/>
          <p:cNvCxnSpPr>
            <a:cxnSpLocks noChangeShapeType="1"/>
            <a:stCxn id="690182" idx="3"/>
            <a:endCxn id="690191" idx="0"/>
          </p:cNvCxnSpPr>
          <p:nvPr/>
        </p:nvCxnSpPr>
        <p:spPr bwMode="auto">
          <a:xfrm flipH="1">
            <a:off x="552450" y="48942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193" name="Oval 17"/>
          <p:cNvSpPr>
            <a:spLocks noChangeAspect="1" noChangeArrowheads="1"/>
          </p:cNvSpPr>
          <p:nvPr/>
        </p:nvSpPr>
        <p:spPr bwMode="auto">
          <a:xfrm>
            <a:off x="1143000" y="52578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cxnSp>
        <p:nvCxnSpPr>
          <p:cNvPr id="690194" name="AutoShape 18"/>
          <p:cNvCxnSpPr>
            <a:cxnSpLocks noChangeShapeType="1"/>
            <a:stCxn id="690182" idx="5"/>
            <a:endCxn id="690193" idx="0"/>
          </p:cNvCxnSpPr>
          <p:nvPr/>
        </p:nvCxnSpPr>
        <p:spPr bwMode="auto">
          <a:xfrm>
            <a:off x="1141413" y="48942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195" name="Oval 19"/>
          <p:cNvSpPr>
            <a:spLocks noChangeAspect="1" noChangeArrowheads="1"/>
          </p:cNvSpPr>
          <p:nvPr/>
        </p:nvSpPr>
        <p:spPr bwMode="auto">
          <a:xfrm>
            <a:off x="2971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85</a:t>
            </a:r>
          </a:p>
        </p:txBody>
      </p:sp>
      <p:cxnSp>
        <p:nvCxnSpPr>
          <p:cNvPr id="690196" name="AutoShape 20"/>
          <p:cNvCxnSpPr>
            <a:cxnSpLocks noChangeShapeType="1"/>
            <a:stCxn id="690183" idx="3"/>
            <a:endCxn id="690195" idx="0"/>
          </p:cNvCxnSpPr>
          <p:nvPr/>
        </p:nvCxnSpPr>
        <p:spPr bwMode="auto">
          <a:xfrm flipH="1">
            <a:off x="3238500" y="40560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197" name="Oval 21"/>
          <p:cNvSpPr>
            <a:spLocks noChangeAspect="1" noChangeArrowheads="1"/>
          </p:cNvSpPr>
          <p:nvPr/>
        </p:nvSpPr>
        <p:spPr bwMode="auto">
          <a:xfrm>
            <a:off x="8305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99</a:t>
            </a:r>
          </a:p>
        </p:txBody>
      </p:sp>
      <p:sp>
        <p:nvSpPr>
          <p:cNvPr id="690198" name="Oval 22"/>
          <p:cNvSpPr>
            <a:spLocks noChangeAspect="1" noChangeArrowheads="1"/>
          </p:cNvSpPr>
          <p:nvPr/>
        </p:nvSpPr>
        <p:spPr bwMode="auto">
          <a:xfrm>
            <a:off x="66294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60</a:t>
            </a:r>
          </a:p>
        </p:txBody>
      </p:sp>
      <p:sp>
        <p:nvSpPr>
          <p:cNvPr id="690199" name="Oval 23"/>
          <p:cNvSpPr>
            <a:spLocks noChangeAspect="1" noChangeArrowheads="1"/>
          </p:cNvSpPr>
          <p:nvPr/>
        </p:nvSpPr>
        <p:spPr bwMode="auto">
          <a:xfrm>
            <a:off x="5257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sp>
        <p:nvSpPr>
          <p:cNvPr id="690200" name="Oval 24"/>
          <p:cNvSpPr>
            <a:spLocks noChangeAspect="1" noChangeArrowheads="1"/>
          </p:cNvSpPr>
          <p:nvPr/>
        </p:nvSpPr>
        <p:spPr bwMode="auto">
          <a:xfrm>
            <a:off x="7924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80</a:t>
            </a:r>
          </a:p>
        </p:txBody>
      </p:sp>
      <p:sp>
        <p:nvSpPr>
          <p:cNvPr id="690201" name="Oval 25"/>
          <p:cNvSpPr>
            <a:spLocks noChangeAspect="1" noChangeArrowheads="1"/>
          </p:cNvSpPr>
          <p:nvPr/>
        </p:nvSpPr>
        <p:spPr bwMode="auto">
          <a:xfrm>
            <a:off x="6019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90202" name="Oval 26"/>
          <p:cNvSpPr>
            <a:spLocks noChangeAspect="1" noChangeArrowheads="1"/>
          </p:cNvSpPr>
          <p:nvPr/>
        </p:nvSpPr>
        <p:spPr bwMode="auto">
          <a:xfrm>
            <a:off x="69342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cxnSp>
        <p:nvCxnSpPr>
          <p:cNvPr id="690203" name="AutoShape 27"/>
          <p:cNvCxnSpPr>
            <a:cxnSpLocks noChangeShapeType="1"/>
            <a:stCxn id="690202" idx="3"/>
            <a:endCxn id="690201" idx="0"/>
          </p:cNvCxnSpPr>
          <p:nvPr/>
        </p:nvCxnSpPr>
        <p:spPr bwMode="auto">
          <a:xfrm flipH="1">
            <a:off x="6286500" y="3217863"/>
            <a:ext cx="7254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204" name="AutoShape 28"/>
          <p:cNvCxnSpPr>
            <a:cxnSpLocks noChangeShapeType="1"/>
            <a:stCxn id="690202" idx="5"/>
            <a:endCxn id="690200" idx="0"/>
          </p:cNvCxnSpPr>
          <p:nvPr/>
        </p:nvCxnSpPr>
        <p:spPr bwMode="auto">
          <a:xfrm>
            <a:off x="7389813" y="3217863"/>
            <a:ext cx="801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205" name="AutoShape 29"/>
          <p:cNvCxnSpPr>
            <a:cxnSpLocks noChangeShapeType="1"/>
            <a:stCxn id="690200" idx="5"/>
            <a:endCxn id="690197" idx="0"/>
          </p:cNvCxnSpPr>
          <p:nvPr/>
        </p:nvCxnSpPr>
        <p:spPr bwMode="auto">
          <a:xfrm>
            <a:off x="8380413" y="4056063"/>
            <a:ext cx="1920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206" name="AutoShape 30"/>
          <p:cNvCxnSpPr>
            <a:cxnSpLocks noChangeShapeType="1"/>
            <a:stCxn id="690201" idx="3"/>
            <a:endCxn id="690199" idx="0"/>
          </p:cNvCxnSpPr>
          <p:nvPr/>
        </p:nvCxnSpPr>
        <p:spPr bwMode="auto">
          <a:xfrm flipH="1">
            <a:off x="5524500" y="4056063"/>
            <a:ext cx="573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0207" name="AutoShape 31"/>
          <p:cNvCxnSpPr>
            <a:cxnSpLocks noChangeShapeType="1"/>
            <a:stCxn id="690201" idx="5"/>
            <a:endCxn id="690198" idx="0"/>
          </p:cNvCxnSpPr>
          <p:nvPr/>
        </p:nvCxnSpPr>
        <p:spPr bwMode="auto">
          <a:xfrm>
            <a:off x="6475413" y="4056063"/>
            <a:ext cx="42068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208" name="Oval 32"/>
          <p:cNvSpPr>
            <a:spLocks noChangeAspect="1" noChangeArrowheads="1"/>
          </p:cNvSpPr>
          <p:nvPr/>
        </p:nvSpPr>
        <p:spPr bwMode="auto">
          <a:xfrm>
            <a:off x="4876800" y="52578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74</a:t>
            </a:r>
          </a:p>
        </p:txBody>
      </p:sp>
      <p:cxnSp>
        <p:nvCxnSpPr>
          <p:cNvPr id="690209" name="AutoShape 33"/>
          <p:cNvCxnSpPr>
            <a:cxnSpLocks noChangeShapeType="1"/>
            <a:stCxn id="690199" idx="3"/>
            <a:endCxn id="690208" idx="0"/>
          </p:cNvCxnSpPr>
          <p:nvPr/>
        </p:nvCxnSpPr>
        <p:spPr bwMode="auto">
          <a:xfrm flipH="1">
            <a:off x="5124450" y="4894263"/>
            <a:ext cx="21113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210" name="Oval 34"/>
          <p:cNvSpPr>
            <a:spLocks noChangeAspect="1" noChangeArrowheads="1"/>
          </p:cNvSpPr>
          <p:nvPr/>
        </p:nvSpPr>
        <p:spPr bwMode="auto">
          <a:xfrm>
            <a:off x="5715000" y="5257800"/>
            <a:ext cx="495300" cy="4953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cxnSp>
        <p:nvCxnSpPr>
          <p:cNvPr id="690211" name="AutoShape 35"/>
          <p:cNvCxnSpPr>
            <a:cxnSpLocks noChangeShapeType="1"/>
            <a:stCxn id="690199" idx="5"/>
            <a:endCxn id="690210" idx="0"/>
          </p:cNvCxnSpPr>
          <p:nvPr/>
        </p:nvCxnSpPr>
        <p:spPr bwMode="auto">
          <a:xfrm>
            <a:off x="5713413" y="4894263"/>
            <a:ext cx="249237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212" name="Oval 36"/>
          <p:cNvSpPr>
            <a:spLocks noChangeAspect="1" noChangeArrowheads="1"/>
          </p:cNvSpPr>
          <p:nvPr/>
        </p:nvSpPr>
        <p:spPr bwMode="auto">
          <a:xfrm>
            <a:off x="7543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latin typeface="Calibri" charset="0"/>
                <a:ea typeface="MS PGothic" charset="0"/>
                <a:cs typeface="MS PGothic" charset="0"/>
              </a:rPr>
              <a:t>85</a:t>
            </a:r>
          </a:p>
        </p:txBody>
      </p:sp>
      <p:cxnSp>
        <p:nvCxnSpPr>
          <p:cNvPr id="690213" name="AutoShape 37"/>
          <p:cNvCxnSpPr>
            <a:cxnSpLocks noChangeShapeType="1"/>
            <a:stCxn id="690200" idx="3"/>
            <a:endCxn id="690212" idx="0"/>
          </p:cNvCxnSpPr>
          <p:nvPr/>
        </p:nvCxnSpPr>
        <p:spPr bwMode="auto">
          <a:xfrm flipH="1">
            <a:off x="7810500" y="4056063"/>
            <a:ext cx="192088" cy="34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214" name="AutoShape 38"/>
          <p:cNvSpPr>
            <a:spLocks noChangeArrowheads="1"/>
          </p:cNvSpPr>
          <p:nvPr/>
        </p:nvSpPr>
        <p:spPr bwMode="auto">
          <a:xfrm flipH="1" flipV="1">
            <a:off x="2133600" y="3352800"/>
            <a:ext cx="5334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l" defTabSz="457200"/>
            <a:endParaRPr lang="zh-CN" altLang="en-US" sz="220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90215" name="AutoShape 39"/>
          <p:cNvSpPr>
            <a:spLocks noChangeArrowheads="1"/>
          </p:cNvSpPr>
          <p:nvPr/>
        </p:nvSpPr>
        <p:spPr bwMode="auto">
          <a:xfrm flipH="1" flipV="1">
            <a:off x="1371600" y="4191000"/>
            <a:ext cx="5334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l" defTabSz="457200"/>
            <a:endParaRPr lang="zh-CN" altLang="en-US" sz="220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90216" name="AutoShape 40"/>
          <p:cNvSpPr>
            <a:spLocks noChangeArrowheads="1"/>
          </p:cNvSpPr>
          <p:nvPr/>
        </p:nvSpPr>
        <p:spPr bwMode="auto">
          <a:xfrm flipV="1">
            <a:off x="914400" y="4953000"/>
            <a:ext cx="2286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1473200353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3503 h 21600"/>
              <a:gd name="T14" fmla="*/ 17786 w 21600"/>
              <a:gd name="T15" fmla="*/ 865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600" y="0"/>
                </a:lnTo>
                <a:lnTo>
                  <a:pt x="12600" y="3503"/>
                </a:lnTo>
                <a:lnTo>
                  <a:pt x="12427" y="3503"/>
                </a:lnTo>
                <a:cubicBezTo>
                  <a:pt x="5564" y="3503"/>
                  <a:pt x="0" y="7378"/>
                  <a:pt x="0" y="12158"/>
                </a:cubicBezTo>
                <a:lnTo>
                  <a:pt x="0" y="21600"/>
                </a:lnTo>
                <a:lnTo>
                  <a:pt x="5266" y="21600"/>
                </a:lnTo>
                <a:lnTo>
                  <a:pt x="5266" y="12158"/>
                </a:lnTo>
                <a:cubicBezTo>
                  <a:pt x="5266" y="10223"/>
                  <a:pt x="8472" y="8655"/>
                  <a:pt x="12427" y="8655"/>
                </a:cubicBezTo>
                <a:lnTo>
                  <a:pt x="12600" y="8655"/>
                </a:lnTo>
                <a:lnTo>
                  <a:pt x="1260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l" defTabSz="457200"/>
            <a:endParaRPr lang="zh-CN" altLang="en-US" sz="2200"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690217" name="Oval 9"/>
          <p:cNvSpPr>
            <a:spLocks noChangeAspect="1" noChangeArrowheads="1"/>
          </p:cNvSpPr>
          <p:nvPr/>
        </p:nvSpPr>
        <p:spPr bwMode="auto">
          <a:xfrm>
            <a:off x="1524000" y="2590800"/>
            <a:ext cx="533400" cy="533400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solidFill>
                  <a:srgbClr val="CC0000"/>
                </a:solidFill>
                <a:latin typeface="Calibri" charset="0"/>
                <a:ea typeface="MS PGothic" charset="0"/>
                <a:cs typeface="MS PGothic" charset="0"/>
              </a:rPr>
              <a:t>10</a:t>
            </a:r>
          </a:p>
        </p:txBody>
      </p:sp>
      <p:sp>
        <p:nvSpPr>
          <p:cNvPr id="690218" name="Oval 42"/>
          <p:cNvSpPr>
            <a:spLocks noChangeAspect="1" noChangeArrowheads="1"/>
          </p:cNvSpPr>
          <p:nvPr/>
        </p:nvSpPr>
        <p:spPr bwMode="auto">
          <a:xfrm>
            <a:off x="1828800" y="5257800"/>
            <a:ext cx="495300" cy="495300"/>
          </a:xfrm>
          <a:prstGeom prst="ellipse">
            <a:avLst/>
          </a:prstGeom>
          <a:noFill/>
          <a:ln w="38100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>
                <a:solidFill>
                  <a:srgbClr val="EAEAEA"/>
                </a:solidFill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cxnSp>
        <p:nvCxnSpPr>
          <p:cNvPr id="690219" name="AutoShape 43"/>
          <p:cNvCxnSpPr>
            <a:cxnSpLocks noChangeShapeType="1"/>
            <a:stCxn id="690181" idx="3"/>
            <a:endCxn id="690218" idx="0"/>
          </p:cNvCxnSpPr>
          <p:nvPr/>
        </p:nvCxnSpPr>
        <p:spPr bwMode="auto">
          <a:xfrm flipH="1">
            <a:off x="2076450" y="4894263"/>
            <a:ext cx="58738" cy="344487"/>
          </a:xfrm>
          <a:prstGeom prst="straightConnector1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0220" name="Oval 25"/>
          <p:cNvSpPr>
            <a:spLocks noChangeAspect="1" noChangeArrowheads="1"/>
          </p:cNvSpPr>
          <p:nvPr/>
        </p:nvSpPr>
        <p:spPr bwMode="auto">
          <a:xfrm>
            <a:off x="6019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90221" name="Oval 26"/>
          <p:cNvSpPr>
            <a:spLocks noChangeAspect="1" noChangeArrowheads="1"/>
          </p:cNvSpPr>
          <p:nvPr/>
        </p:nvSpPr>
        <p:spPr bwMode="auto">
          <a:xfrm>
            <a:off x="69342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90222" name="Oval 23"/>
          <p:cNvSpPr>
            <a:spLocks noChangeAspect="1" noChangeArrowheads="1"/>
          </p:cNvSpPr>
          <p:nvPr/>
        </p:nvSpPr>
        <p:spPr bwMode="auto">
          <a:xfrm>
            <a:off x="5257800" y="44196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sp>
        <p:nvSpPr>
          <p:cNvPr id="690223" name="Oval 25"/>
          <p:cNvSpPr>
            <a:spLocks noChangeAspect="1" noChangeArrowheads="1"/>
          </p:cNvSpPr>
          <p:nvPr/>
        </p:nvSpPr>
        <p:spPr bwMode="auto">
          <a:xfrm>
            <a:off x="6019800" y="358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90224" name="Oval 26"/>
          <p:cNvSpPr>
            <a:spLocks noChangeAspect="1" noChangeArrowheads="1"/>
          </p:cNvSpPr>
          <p:nvPr/>
        </p:nvSpPr>
        <p:spPr bwMode="auto">
          <a:xfrm>
            <a:off x="6934200" y="2743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  <p:sp>
        <p:nvSpPr>
          <p:cNvPr id="690225" name="Oval 34"/>
          <p:cNvSpPr>
            <a:spLocks noChangeAspect="1" noChangeArrowheads="1"/>
          </p:cNvSpPr>
          <p:nvPr/>
        </p:nvSpPr>
        <p:spPr bwMode="auto">
          <a:xfrm>
            <a:off x="5715000" y="5257800"/>
            <a:ext cx="495300" cy="4953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65</a:t>
            </a:r>
          </a:p>
        </p:txBody>
      </p:sp>
      <p:sp>
        <p:nvSpPr>
          <p:cNvPr id="690226" name="Oval 23"/>
          <p:cNvSpPr>
            <a:spLocks noChangeAspect="1" noChangeArrowheads="1"/>
          </p:cNvSpPr>
          <p:nvPr/>
        </p:nvSpPr>
        <p:spPr bwMode="auto">
          <a:xfrm>
            <a:off x="5257800" y="44196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50</a:t>
            </a:r>
          </a:p>
        </p:txBody>
      </p:sp>
      <p:sp>
        <p:nvSpPr>
          <p:cNvPr id="690227" name="Oval 25"/>
          <p:cNvSpPr>
            <a:spLocks noChangeAspect="1" noChangeArrowheads="1"/>
          </p:cNvSpPr>
          <p:nvPr/>
        </p:nvSpPr>
        <p:spPr bwMode="auto">
          <a:xfrm>
            <a:off x="6019800" y="35814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40</a:t>
            </a:r>
          </a:p>
        </p:txBody>
      </p:sp>
      <p:sp>
        <p:nvSpPr>
          <p:cNvPr id="690228" name="Oval 26"/>
          <p:cNvSpPr>
            <a:spLocks noChangeAspect="1" noChangeArrowheads="1"/>
          </p:cNvSpPr>
          <p:nvPr/>
        </p:nvSpPr>
        <p:spPr bwMode="auto">
          <a:xfrm>
            <a:off x="6934200" y="2743200"/>
            <a:ext cx="53340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hangingPunct="0"/>
            <a:r>
              <a:rPr lang="en-US" altLang="zh-CN" sz="2200" b="1">
                <a:solidFill>
                  <a:schemeClr val="accent2"/>
                </a:solidFill>
                <a:latin typeface="Calibri" charset="0"/>
                <a:ea typeface="MS PGothic" charset="0"/>
                <a:cs typeface="MS PGothic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1150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Priority Queue ADT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943100" algn="l"/>
                <a:tab pos="6861175" algn="l"/>
              </a:tabLst>
            </a:pPr>
            <a:r>
              <a:rPr lang="en-US" altLang="zh-CN" b="1"/>
              <a:t>priority queue</a:t>
            </a:r>
            <a:r>
              <a:rPr lang="en-US" altLang="zh-CN"/>
              <a:t>: A collection of ordered elements that provides fast access to the highest-priority element.</a:t>
            </a:r>
            <a:endParaRPr lang="en-US" altLang="zh-CN" sz="2200">
              <a:solidFill>
                <a:schemeClr val="bg2"/>
              </a:solidFill>
            </a:endParaRPr>
          </a:p>
          <a:p>
            <a:pPr lvl="1">
              <a:tabLst>
                <a:tab pos="1943100" algn="l"/>
                <a:tab pos="6861175" algn="l"/>
              </a:tabLst>
            </a:pPr>
            <a:r>
              <a:rPr lang="en-US" altLang="zh-CN" sz="2000">
                <a:latin typeface="Consolas" charset="0"/>
              </a:rPr>
              <a:t>enqueue</a:t>
            </a:r>
            <a:r>
              <a:rPr lang="en-US" altLang="zh-CN" sz="2000"/>
              <a:t>: </a:t>
            </a:r>
            <a:r>
              <a:rPr lang="en-US" altLang="zh-CN" sz="2000">
                <a:latin typeface="Courier New" charset="0"/>
              </a:rPr>
              <a:t>	</a:t>
            </a:r>
            <a:r>
              <a:rPr lang="en-US" altLang="zh-CN" sz="2000"/>
              <a:t>adds an element at a given priority</a:t>
            </a:r>
          </a:p>
          <a:p>
            <a:pPr lvl="1">
              <a:tabLst>
                <a:tab pos="1943100" algn="l"/>
                <a:tab pos="6861175" algn="l"/>
              </a:tabLst>
            </a:pPr>
            <a:r>
              <a:rPr lang="en-US" altLang="zh-CN" sz="2000">
                <a:latin typeface="Consolas" charset="0"/>
              </a:rPr>
              <a:t>peek</a:t>
            </a:r>
            <a:r>
              <a:rPr lang="en-US" altLang="zh-CN" sz="2000"/>
              <a:t>:  	returns highest-priority value</a:t>
            </a:r>
          </a:p>
          <a:p>
            <a:pPr lvl="1">
              <a:tabLst>
                <a:tab pos="1943100" algn="l"/>
                <a:tab pos="6861175" algn="l"/>
              </a:tabLst>
            </a:pPr>
            <a:r>
              <a:rPr lang="en-US" altLang="zh-CN" sz="2000">
                <a:latin typeface="Consolas" charset="0"/>
              </a:rPr>
              <a:t>dequeue</a:t>
            </a:r>
            <a:r>
              <a:rPr lang="en-US" altLang="zh-CN" sz="2000"/>
              <a:t>:  	removes/returns highest-priority value</a:t>
            </a:r>
          </a:p>
        </p:txBody>
      </p:sp>
      <p:sp>
        <p:nvSpPr>
          <p:cNvPr id="667652" name="Line 4"/>
          <p:cNvSpPr>
            <a:spLocks noChangeShapeType="1"/>
          </p:cNvSpPr>
          <p:nvPr/>
        </p:nvSpPr>
        <p:spPr bwMode="auto">
          <a:xfrm>
            <a:off x="1219200" y="4514850"/>
            <a:ext cx="2182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685800" y="3738563"/>
            <a:ext cx="26289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latin typeface="Consolas" charset="0"/>
              </a:rPr>
              <a:t>pq.enqueue("if", 2);</a:t>
            </a:r>
            <a:br>
              <a:rPr lang="en-US" altLang="zh-CN" sz="1600">
                <a:latin typeface="Consolas" charset="0"/>
              </a:rPr>
            </a:br>
            <a:r>
              <a:rPr lang="en-US" altLang="zh-CN" sz="1600">
                <a:latin typeface="Consolas" charset="0"/>
              </a:rPr>
              <a:t>pq.enqueue("from", 4);</a:t>
            </a:r>
            <a:br>
              <a:rPr lang="en-US" altLang="zh-CN" sz="1600">
                <a:latin typeface="Consolas" charset="0"/>
              </a:rPr>
            </a:br>
            <a:r>
              <a:rPr lang="en-US" altLang="zh-CN" sz="1600">
                <a:latin typeface="Consolas" charset="0"/>
              </a:rPr>
              <a:t>...</a:t>
            </a:r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6324600" y="448786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6981825" y="42291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1600">
              <a:latin typeface="Consolas" charset="0"/>
            </a:endParaRPr>
          </a:p>
        </p:txBody>
      </p:sp>
      <p:sp>
        <p:nvSpPr>
          <p:cNvPr id="667656" name="Text Box 8"/>
          <p:cNvSpPr txBox="1">
            <a:spLocks noChangeArrowheads="1"/>
          </p:cNvSpPr>
          <p:nvPr/>
        </p:nvSpPr>
        <p:spPr bwMode="auto">
          <a:xfrm>
            <a:off x="2560638" y="5530850"/>
            <a:ext cx="4632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latin typeface="Calibri" charset="0"/>
              </a:rPr>
              <a:t>priority queue (using lengths as priorities, in this case)</a:t>
            </a:r>
          </a:p>
        </p:txBody>
      </p:sp>
      <p:sp>
        <p:nvSpPr>
          <p:cNvPr id="667657" name="Oval 9"/>
          <p:cNvSpPr>
            <a:spLocks noChangeArrowheads="1"/>
          </p:cNvSpPr>
          <p:nvPr/>
        </p:nvSpPr>
        <p:spPr bwMode="auto">
          <a:xfrm>
            <a:off x="3505200" y="3649663"/>
            <a:ext cx="2668588" cy="17589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>
              <a:latin typeface="Consolas" charset="0"/>
            </a:endParaRPr>
          </a:p>
        </p:txBody>
      </p:sp>
      <p:sp>
        <p:nvSpPr>
          <p:cNvPr id="667658" name="Text Box 10"/>
          <p:cNvSpPr txBox="1">
            <a:spLocks noChangeArrowheads="1"/>
          </p:cNvSpPr>
          <p:nvPr/>
        </p:nvSpPr>
        <p:spPr bwMode="auto">
          <a:xfrm>
            <a:off x="4295775" y="3694113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"the":3</a:t>
            </a: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4905375" y="3922713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"for":3</a:t>
            </a:r>
          </a:p>
        </p:txBody>
      </p:sp>
      <p:sp>
        <p:nvSpPr>
          <p:cNvPr id="667660" name="Text Box 12"/>
          <p:cNvSpPr txBox="1">
            <a:spLocks noChangeArrowheads="1"/>
          </p:cNvSpPr>
          <p:nvPr/>
        </p:nvSpPr>
        <p:spPr bwMode="auto">
          <a:xfrm>
            <a:off x="4883150" y="4259263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"from":4</a:t>
            </a:r>
          </a:p>
        </p:txBody>
      </p: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4953000" y="4622800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"you":3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4295775" y="4986338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"why":3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3648075" y="4683125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"bye":3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59188" y="4259263"/>
            <a:ext cx="107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"down":4</a:t>
            </a: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3873500" y="3956050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  <a:latin typeface="Consolas" charset="0"/>
              </a:rPr>
              <a:t>"if":2</a:t>
            </a:r>
          </a:p>
        </p:txBody>
      </p:sp>
      <p:sp>
        <p:nvSpPr>
          <p:cNvPr id="667666" name="Text Box 18"/>
          <p:cNvSpPr txBox="1">
            <a:spLocks noChangeArrowheads="1"/>
          </p:cNvSpPr>
          <p:nvPr/>
        </p:nvSpPr>
        <p:spPr bwMode="auto">
          <a:xfrm>
            <a:off x="6254750" y="3998913"/>
            <a:ext cx="1517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Consolas" charset="0"/>
              </a:rPr>
              <a:t>pq.dequeue()</a:t>
            </a:r>
          </a:p>
        </p:txBody>
      </p:sp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6594475" y="4603750"/>
            <a:ext cx="62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Consolas" charset="0"/>
              </a:rPr>
              <a:t>"if"</a:t>
            </a:r>
          </a:p>
        </p:txBody>
      </p:sp>
    </p:spTree>
    <p:extLst>
      <p:ext uri="{BB962C8B-B14F-4D97-AF65-F5344CB8AC3E}">
        <p14:creationId xmlns:p14="http://schemas.microsoft.com/office/powerpoint/2010/main" val="41972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PriorityQueue members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nsolas" charset="0"/>
              </a:rPr>
              <a:t>#include "pqueue.h"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nsolas" charset="0"/>
              </a:rPr>
              <a:t>PriorityQueue&lt;string&gt; faculty;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nsolas" charset="0"/>
              </a:rPr>
              <a:t>faculty.enqueue("Marty", 5);    </a:t>
            </a:r>
            <a:r>
              <a:rPr lang="en-US" altLang="zh-CN" sz="2000">
                <a:solidFill>
                  <a:srgbClr val="008000"/>
                </a:solidFill>
                <a:latin typeface="Consolas" charset="0"/>
              </a:rPr>
              <a:t>// low priority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nsolas" charset="0"/>
              </a:rPr>
              <a:t>faculty.enqueue("Eric", 2);     </a:t>
            </a:r>
            <a:r>
              <a:rPr lang="en-US" altLang="zh-CN" sz="2000">
                <a:solidFill>
                  <a:srgbClr val="008000"/>
                </a:solidFill>
                <a:latin typeface="Consolas" charset="0"/>
              </a:rPr>
              <a:t>// high priority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nsolas" charset="0"/>
              </a:rPr>
              <a:t>...</a:t>
            </a:r>
          </a:p>
        </p:txBody>
      </p:sp>
      <p:graphicFrame>
        <p:nvGraphicFramePr>
          <p:cNvPr id="666744" name="Group 120"/>
          <p:cNvGraphicFramePr>
            <a:graphicFrameLocks noGrp="1"/>
          </p:cNvGraphicFramePr>
          <p:nvPr/>
        </p:nvGraphicFramePr>
        <p:xfrm>
          <a:off x="228600" y="1746250"/>
          <a:ext cx="8686800" cy="3483863"/>
        </p:xfrm>
        <a:graphic>
          <a:graphicData uri="http://schemas.openxmlformats.org/drawingml/2006/table">
            <a:tbl>
              <a:tblPr/>
              <a:tblGrid>
                <a:gridCol w="3581400"/>
                <a:gridCol w="51054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.enqueue(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pri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adds value to queue, with the given priority number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.dequeue()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the value in the queue with highest (minimum) priority;  throws an error if queue is empty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.peek()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highest (minimum) priority element without removing it;  throws error if queue is empty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.peekPriority()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priority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of highest (minimum) priority element;  throws error if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true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 if queue contains no elements (size 0)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returns the number of elements in the queue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toString()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returns a string such as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"{3, 42, -7, 15}"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.changePriority(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value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,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pri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alters an existing element's priority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pq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  <a:ea typeface="ＭＳ Ｐゴシック" charset="0"/>
                        </a:rPr>
                        <a:t>.clear();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removes all elements of the set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 SL scheduling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tabLst>
                <a:tab pos="628650" algn="l"/>
                <a:tab pos="4572000" algn="l"/>
              </a:tabLst>
            </a:pPr>
            <a:r>
              <a:rPr lang="en-US" altLang="zh-CN"/>
              <a:t>Every quarter the SLs choose their LaIR hours.</a:t>
            </a:r>
          </a:p>
          <a:p>
            <a:pPr marL="625475" lvl="1" indent="-279400">
              <a:tabLst>
                <a:tab pos="628650" algn="l"/>
                <a:tab pos="4572000" algn="l"/>
              </a:tabLst>
            </a:pPr>
            <a:r>
              <a:rPr lang="en-US" altLang="zh-CN"/>
              <a:t>SLs with more seniority (quarters worked) get to choose first.</a:t>
            </a:r>
          </a:p>
          <a:p>
            <a:pPr marL="625475" lvl="1" indent="-279400">
              <a:tabLst>
                <a:tab pos="628650" algn="l"/>
                <a:tab pos="4572000" algn="l"/>
              </a:tabLst>
            </a:pPr>
            <a:r>
              <a:rPr lang="en-US" altLang="zh-CN"/>
              <a:t>Each line of the input file contains the year the SL began working with us, and the quarter (1=fall, 2=winter, 3=spring, 4=summer).</a:t>
            </a:r>
          </a:p>
          <a:p>
            <a:pPr marL="625475" lvl="1" indent="-279400">
              <a:tabLst>
                <a:tab pos="628650" algn="l"/>
                <a:tab pos="4572000" algn="l"/>
              </a:tabLst>
            </a:pPr>
            <a:r>
              <a:rPr lang="en-US" altLang="zh-CN"/>
              <a:t>Write code to read the list of SLs and output the order of choosing.</a:t>
            </a:r>
            <a:endParaRPr lang="en-US" altLang="zh-CN" sz="800"/>
          </a:p>
          <a:p>
            <a:pPr marL="625475" lvl="1" indent="-279400">
              <a:tabLst>
                <a:tab pos="628650" algn="l"/>
                <a:tab pos="4572000" algn="l"/>
              </a:tabLst>
            </a:pPr>
            <a:endParaRPr lang="en-US" altLang="zh-CN" sz="800"/>
          </a:p>
          <a:p>
            <a:pPr marL="625475" lvl="1" indent="-279400">
              <a:tabLst>
                <a:tab pos="628650" algn="l"/>
                <a:tab pos="4572000" algn="l"/>
              </a:tabLst>
            </a:pPr>
            <a:endParaRPr lang="en-US" altLang="zh-CN" sz="800"/>
          </a:p>
          <a:p>
            <a:pPr marL="625475" lvl="1" indent="-279400">
              <a:tabLst>
                <a:tab pos="628650" algn="l"/>
                <a:tab pos="4572000" algn="l"/>
              </a:tabLst>
            </a:pPr>
            <a:r>
              <a:rPr lang="en-US" altLang="zh-CN"/>
              <a:t>Input file format:	</a:t>
            </a:r>
          </a:p>
          <a:p>
            <a:pPr marL="625475" lvl="1" indent="-279400">
              <a:buFontTx/>
              <a:buNone/>
              <a:tabLst>
                <a:tab pos="628650" algn="l"/>
                <a:tab pos="4572000" algn="l"/>
              </a:tabLst>
            </a:pPr>
            <a:r>
              <a:rPr lang="en-US" altLang="zh-CN" sz="2000" b="1">
                <a:latin typeface="Consolas" charset="0"/>
                <a:cs typeface="Courier New" charset="0"/>
              </a:rPr>
              <a:t>	</a:t>
            </a:r>
            <a:r>
              <a:rPr lang="en-US" altLang="zh-CN" sz="2000" b="1" i="1">
                <a:latin typeface="Consolas" charset="0"/>
                <a:cs typeface="Courier New" charset="0"/>
              </a:rPr>
              <a:t>name year quarter</a:t>
            </a:r>
            <a:r>
              <a:rPr lang="en-US" altLang="zh-CN" sz="2000" b="1">
                <a:latin typeface="Consolas" charset="0"/>
                <a:cs typeface="Courier New" charset="0"/>
              </a:rPr>
              <a:t>	</a:t>
            </a:r>
            <a:r>
              <a:rPr lang="en-US" altLang="zh-CN" sz="2000">
                <a:latin typeface="Consolas" charset="0"/>
              </a:rPr>
              <a:t>Zack 2014 2</a:t>
            </a:r>
            <a:endParaRPr lang="en-US" altLang="zh-CN" sz="2000" b="1">
              <a:latin typeface="Consolas" charset="0"/>
            </a:endParaRPr>
          </a:p>
          <a:p>
            <a:pPr marL="625475" lvl="1" indent="-279400">
              <a:buFontTx/>
              <a:buNone/>
              <a:tabLst>
                <a:tab pos="628650" algn="l"/>
                <a:tab pos="4572000" algn="l"/>
              </a:tabLst>
            </a:pPr>
            <a:r>
              <a:rPr lang="en-US" altLang="zh-CN" sz="2000" b="1">
                <a:latin typeface="Consolas" charset="0"/>
                <a:cs typeface="Courier New" charset="0"/>
              </a:rPr>
              <a:t>	</a:t>
            </a:r>
            <a:r>
              <a:rPr lang="en-US" altLang="zh-CN" sz="2000" b="1" i="1">
                <a:latin typeface="Consolas" charset="0"/>
                <a:cs typeface="Courier New" charset="0"/>
              </a:rPr>
              <a:t>name year quarter</a:t>
            </a:r>
            <a:r>
              <a:rPr lang="en-US" altLang="zh-CN" sz="2000" b="1">
                <a:latin typeface="Consolas" charset="0"/>
                <a:cs typeface="Courier New" charset="0"/>
              </a:rPr>
              <a:t>	</a:t>
            </a:r>
            <a:r>
              <a:rPr lang="en-US" altLang="zh-CN" sz="2000">
                <a:latin typeface="Consolas" charset="0"/>
              </a:rPr>
              <a:t>Sara 2012 4</a:t>
            </a:r>
          </a:p>
          <a:p>
            <a:pPr marL="625475" lvl="1" indent="-279400">
              <a:buFontTx/>
              <a:buNone/>
              <a:tabLst>
                <a:tab pos="628650" algn="l"/>
                <a:tab pos="4572000" algn="l"/>
              </a:tabLst>
            </a:pPr>
            <a:r>
              <a:rPr lang="en-US" altLang="zh-CN" sz="2000" b="1">
                <a:latin typeface="Consolas" charset="0"/>
                <a:cs typeface="Courier New" charset="0"/>
              </a:rPr>
              <a:t>	</a:t>
            </a:r>
            <a:r>
              <a:rPr lang="en-US" altLang="zh-CN" sz="2000" b="1" i="1">
                <a:latin typeface="Consolas" charset="0"/>
                <a:cs typeface="Courier New" charset="0"/>
              </a:rPr>
              <a:t>name year quarter</a:t>
            </a:r>
            <a:r>
              <a:rPr lang="en-US" altLang="zh-CN" sz="2000" b="1">
                <a:latin typeface="Consolas" charset="0"/>
                <a:cs typeface="Courier New" charset="0"/>
              </a:rPr>
              <a:t>	</a:t>
            </a:r>
            <a:r>
              <a:rPr lang="en-US" altLang="zh-CN" sz="2000">
                <a:latin typeface="Consolas" charset="0"/>
              </a:rPr>
              <a:t>Tyler 2013 1</a:t>
            </a:r>
          </a:p>
          <a:p>
            <a:pPr marL="625475" lvl="1" indent="-279400">
              <a:buFontTx/>
              <a:buNone/>
              <a:tabLst>
                <a:tab pos="628650" algn="l"/>
                <a:tab pos="4572000" algn="l"/>
              </a:tabLst>
            </a:pPr>
            <a:r>
              <a:rPr lang="en-US" altLang="zh-CN" sz="2000">
                <a:latin typeface="Consolas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64592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 solution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PriorityQueue&lt;string&gt; SLs;   </a:t>
            </a:r>
            <a:r>
              <a:rPr lang="en-US" altLang="zh-CN" sz="1800">
                <a:solidFill>
                  <a:srgbClr val="008000"/>
                </a:solidFill>
                <a:latin typeface="Consolas" charset="0"/>
              </a:rPr>
              <a:t>// read the contents of sls.txt </a:t>
            </a:r>
            <a:endParaRPr lang="en-US" altLang="zh-CN" sz="1800">
              <a:latin typeface="Consolas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ifstream input;              </a:t>
            </a:r>
            <a:r>
              <a:rPr lang="en-US" altLang="zh-CN" sz="1800">
                <a:solidFill>
                  <a:srgbClr val="008000"/>
                </a:solidFill>
                <a:latin typeface="Consolas" charset="0"/>
              </a:rPr>
              <a:t>// into a priority queue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input.open("sls.txt");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string slName;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int year;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int quarter;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while (input &gt;&gt; slName &gt;&gt; year &gt;&gt; quarter)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</a:t>
            </a:r>
            <a:r>
              <a:rPr lang="en-US" altLang="zh-CN" sz="1800">
                <a:solidFill>
                  <a:srgbClr val="008000"/>
                </a:solidFill>
                <a:latin typeface="Consolas" charset="0"/>
              </a:rPr>
              <a:t>// store with year,quarter as priority so that the SLs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</a:t>
            </a:r>
            <a:r>
              <a:rPr lang="en-US" altLang="zh-CN" sz="1800">
                <a:solidFill>
                  <a:srgbClr val="008000"/>
                </a:solidFill>
                <a:latin typeface="Consolas" charset="0"/>
              </a:rPr>
              <a:t>// come out of the PQ in descending order of seniority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</a:t>
            </a:r>
            <a:r>
              <a:rPr lang="en-US" altLang="zh-CN" sz="1800">
                <a:solidFill>
                  <a:srgbClr val="008000"/>
                </a:solidFill>
                <a:latin typeface="Consolas" charset="0"/>
              </a:rPr>
              <a:t>// (e.g. year=2013, qtr=4 =&gt; priority = 20134)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int priority = year * 10 + quarter;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SLs.</a:t>
            </a:r>
            <a:r>
              <a:rPr lang="en-US" altLang="zh-CN" sz="1800" b="1">
                <a:latin typeface="Consolas" charset="0"/>
              </a:rPr>
              <a:t>enqueue</a:t>
            </a:r>
            <a:r>
              <a:rPr lang="en-US" altLang="zh-CN" sz="1800">
                <a:latin typeface="Consolas" charset="0"/>
              </a:rPr>
              <a:t>(slName, priority);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zh-CN" sz="1800">
              <a:latin typeface="Consolas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Consolas" charset="0"/>
              </a:rPr>
              <a:t>// pull the SLs out of the PQ from most to least seniority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while (!SLs.isEmpty())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string sl = SLs.</a:t>
            </a:r>
            <a:r>
              <a:rPr lang="en-US" altLang="zh-CN" sz="1800" b="1">
                <a:latin typeface="Consolas" charset="0"/>
              </a:rPr>
              <a:t>dequeue</a:t>
            </a:r>
            <a:r>
              <a:rPr lang="en-US" altLang="zh-CN" sz="1800">
                <a:latin typeface="Consolas" charset="0"/>
              </a:rPr>
              <a:t>();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    cout &lt;&lt; sl &lt;&lt; " picks next." &lt;&lt; endl;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1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PQ as array/vector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231775" indent="-231775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231775" indent="-231775"/>
            <a:r>
              <a:rPr lang="en-US" altLang="zh-CN"/>
              <a:t>There are several ways one might implement a priority queue.</a:t>
            </a:r>
          </a:p>
          <a:p>
            <a:pPr marL="625475" lvl="1" indent="-279400"/>
            <a:r>
              <a:rPr lang="en-US" altLang="zh-CN"/>
              <a:t>The first way we will examine is to represent the PQ as a </a:t>
            </a:r>
            <a:r>
              <a:rPr lang="en-US" altLang="zh-CN" b="1"/>
              <a:t>vector</a:t>
            </a:r>
            <a:r>
              <a:rPr lang="en-US" altLang="zh-CN"/>
              <a:t>.</a:t>
            </a:r>
          </a:p>
          <a:p>
            <a:pPr marL="625475" lvl="1" indent="-279400"/>
            <a:endParaRPr lang="en-US" altLang="zh-CN"/>
          </a:p>
          <a:p>
            <a:pPr marL="231775" indent="-231775"/>
            <a:r>
              <a:rPr lang="en-US" altLang="zh-CN"/>
              <a:t>enqueue by adding to </a:t>
            </a:r>
            <a:r>
              <a:rPr lang="en-US" altLang="zh-CN" i="1"/>
              <a:t>end</a:t>
            </a:r>
          </a:p>
          <a:p>
            <a:pPr marL="231775" indent="-231775"/>
            <a:r>
              <a:rPr lang="en-US" altLang="zh-CN"/>
              <a:t>dequeue by searching for / removing highest-priority element</a:t>
            </a:r>
          </a:p>
          <a:p>
            <a:pPr marL="625475" lvl="1" indent="-279400"/>
            <a:r>
              <a:rPr lang="en-US" altLang="zh-CN" sz="2400"/>
              <a:t>What is the big-Oh of enqueue?  dequeue?  peek?</a:t>
            </a:r>
          </a:p>
          <a:p>
            <a:pPr marL="625475" lvl="1" indent="-279400"/>
            <a:r>
              <a:rPr lang="en-US" altLang="zh-CN" sz="2400"/>
              <a:t>What is good/bad about this implementation?</a:t>
            </a:r>
          </a:p>
        </p:txBody>
      </p:sp>
      <p:graphicFrame>
        <p:nvGraphicFramePr>
          <p:cNvPr id="619693" name="Group 173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72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PQ as </a:t>
            </a:r>
            <a:r>
              <a:rPr lang="en-US" altLang="zh-CN" u="sng"/>
              <a:t>sorted</a:t>
            </a:r>
            <a:r>
              <a:rPr lang="en-US" altLang="zh-CN"/>
              <a:t> array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231775" indent="-231775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231775" indent="-231775"/>
            <a:r>
              <a:rPr lang="en-US" altLang="zh-CN"/>
              <a:t>enqueue by adding to proper place to preserve sorted order</a:t>
            </a:r>
          </a:p>
          <a:p>
            <a:pPr marL="231775" indent="-231775"/>
            <a:r>
              <a:rPr lang="en-US" altLang="zh-CN"/>
              <a:t>dequeue the </a:t>
            </a:r>
            <a:r>
              <a:rPr lang="en-US" altLang="zh-CN" i="1"/>
              <a:t>first</a:t>
            </a:r>
            <a:r>
              <a:rPr lang="en-US" altLang="zh-CN"/>
              <a:t> element</a:t>
            </a:r>
          </a:p>
          <a:p>
            <a:pPr marL="625475" lvl="1" indent="-279400"/>
            <a:r>
              <a:rPr lang="en-US" altLang="zh-CN" sz="2400"/>
              <a:t>What is the big-Oh of enqueue?  dequeue?  peek?</a:t>
            </a:r>
          </a:p>
          <a:p>
            <a:pPr marL="625475" lvl="1" indent="-279400"/>
            <a:r>
              <a:rPr lang="en-US" altLang="zh-CN" sz="2400"/>
              <a:t>What is good/bad about this implementation?</a:t>
            </a:r>
          </a:p>
        </p:txBody>
      </p:sp>
      <p:graphicFrame>
        <p:nvGraphicFramePr>
          <p:cNvPr id="674820" name="Group 4"/>
          <p:cNvGraphicFramePr>
            <a:graphicFrameLocks noGrp="1"/>
          </p:cNvGraphicFramePr>
          <p:nvPr/>
        </p:nvGraphicFramePr>
        <p:xfrm>
          <a:off x="1447800" y="1390650"/>
          <a:ext cx="6172200" cy="1584960"/>
        </p:xfrm>
        <a:graphic>
          <a:graphicData uri="http://schemas.openxmlformats.org/drawingml/2006/table">
            <a:tbl>
              <a:tblPr/>
              <a:tblGrid>
                <a:gridCol w="1055688"/>
                <a:gridCol w="509587"/>
                <a:gridCol w="509588"/>
                <a:gridCol w="514350"/>
                <a:gridCol w="508000"/>
                <a:gridCol w="514350"/>
                <a:gridCol w="512762"/>
                <a:gridCol w="512763"/>
                <a:gridCol w="511175"/>
                <a:gridCol w="512762"/>
                <a:gridCol w="511175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capacity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901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PQ as linked list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231775" indent="-231775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625475" lvl="1" indent="-279400"/>
            <a:endParaRPr lang="en-US" altLang="zh-CN" i="1"/>
          </a:p>
          <a:p>
            <a:pPr marL="231775" indent="-231775"/>
            <a:r>
              <a:rPr lang="en-US" altLang="zh-CN"/>
              <a:t>enqueue by adding to </a:t>
            </a:r>
            <a:r>
              <a:rPr lang="en-US" altLang="zh-CN" i="1"/>
              <a:t>front</a:t>
            </a:r>
          </a:p>
          <a:p>
            <a:pPr marL="231775" indent="-231775"/>
            <a:r>
              <a:rPr lang="en-US" altLang="zh-CN"/>
              <a:t>dequeue by searching for / removing highest-priority element</a:t>
            </a:r>
          </a:p>
          <a:p>
            <a:pPr marL="625475" lvl="1" indent="-279400"/>
            <a:r>
              <a:rPr lang="en-US" altLang="zh-CN" sz="2400"/>
              <a:t>What is the big-Oh of enqueue?  dequeue?  peek?</a:t>
            </a:r>
          </a:p>
          <a:p>
            <a:pPr marL="625475" lvl="1" indent="-279400"/>
            <a:r>
              <a:rPr lang="en-US" altLang="zh-CN" sz="2400"/>
              <a:t>What is good/bad about this implementation?</a:t>
            </a:r>
          </a:p>
        </p:txBody>
      </p:sp>
      <p:sp>
        <p:nvSpPr>
          <p:cNvPr id="675909" name="Rectangle 69"/>
          <p:cNvSpPr>
            <a:spLocks noChangeArrowheads="1"/>
          </p:cNvSpPr>
          <p:nvPr/>
        </p:nvSpPr>
        <p:spPr bwMode="auto">
          <a:xfrm>
            <a:off x="152400" y="1905000"/>
            <a:ext cx="13716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50000"/>
              </a:lnSpc>
              <a:tabLst>
                <a:tab pos="628650" algn="l"/>
              </a:tabLst>
            </a:pPr>
            <a:r>
              <a:rPr lang="en-US" altLang="zh-CN">
                <a:latin typeface="Calibri" charset="0"/>
              </a:rPr>
              <a:t>front	= </a:t>
            </a:r>
          </a:p>
          <a:p>
            <a:pPr algn="l">
              <a:lnSpc>
                <a:spcPct val="150000"/>
              </a:lnSpc>
              <a:tabLst>
                <a:tab pos="628650" algn="l"/>
              </a:tabLst>
            </a:pPr>
            <a:endParaRPr lang="zh-CN" altLang="en-US">
              <a:latin typeface="Calibri" charset="0"/>
            </a:endParaRPr>
          </a:p>
        </p:txBody>
      </p:sp>
      <p:sp>
        <p:nvSpPr>
          <p:cNvPr id="675910" name="Rectangle 70"/>
          <p:cNvSpPr>
            <a:spLocks noChangeArrowheads="1"/>
          </p:cNvSpPr>
          <p:nvPr/>
        </p:nvSpPr>
        <p:spPr bwMode="auto">
          <a:xfrm>
            <a:off x="1143000" y="22098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1" name="Line 71"/>
          <p:cNvSpPr>
            <a:spLocks noChangeShapeType="1"/>
          </p:cNvSpPr>
          <p:nvPr/>
        </p:nvSpPr>
        <p:spPr bwMode="auto">
          <a:xfrm flipV="1">
            <a:off x="1219200" y="1828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74" name="Group 134"/>
          <p:cNvGraphicFramePr>
            <a:graphicFrameLocks noGrp="1"/>
          </p:cNvGraphicFramePr>
          <p:nvPr/>
        </p:nvGraphicFramePr>
        <p:xfrm>
          <a:off x="1981200" y="1524000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5923" name="Line 83"/>
          <p:cNvSpPr>
            <a:spLocks noChangeShapeType="1"/>
          </p:cNvSpPr>
          <p:nvPr/>
        </p:nvSpPr>
        <p:spPr bwMode="auto">
          <a:xfrm flipV="1">
            <a:off x="35052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75" name="Group 135"/>
          <p:cNvGraphicFramePr>
            <a:graphicFrameLocks noGrp="1"/>
          </p:cNvGraphicFramePr>
          <p:nvPr/>
        </p:nvGraphicFramePr>
        <p:xfrm>
          <a:off x="3810000" y="1524000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5989" name="Line 149"/>
          <p:cNvSpPr>
            <a:spLocks noChangeShapeType="1"/>
          </p:cNvSpPr>
          <p:nvPr/>
        </p:nvSpPr>
        <p:spPr bwMode="auto">
          <a:xfrm flipV="1">
            <a:off x="53340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90" name="Group 150"/>
          <p:cNvGraphicFramePr>
            <a:graphicFrameLocks noGrp="1"/>
          </p:cNvGraphicFramePr>
          <p:nvPr/>
        </p:nvGraphicFramePr>
        <p:xfrm>
          <a:off x="5638800" y="1524000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004" name="Line 164"/>
          <p:cNvSpPr>
            <a:spLocks noChangeShapeType="1"/>
          </p:cNvSpPr>
          <p:nvPr/>
        </p:nvSpPr>
        <p:spPr bwMode="auto">
          <a:xfrm flipH="1">
            <a:off x="3962400" y="2057400"/>
            <a:ext cx="2971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6005" name="Group 165"/>
          <p:cNvGraphicFramePr>
            <a:graphicFrameLocks noGrp="1"/>
          </p:cNvGraphicFramePr>
          <p:nvPr/>
        </p:nvGraphicFramePr>
        <p:xfrm>
          <a:off x="2286000" y="2441575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019" name="Line 179"/>
          <p:cNvSpPr>
            <a:spLocks noChangeShapeType="1"/>
          </p:cNvSpPr>
          <p:nvPr/>
        </p:nvSpPr>
        <p:spPr bwMode="auto">
          <a:xfrm flipV="1">
            <a:off x="3810000" y="2898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6020" name="Group 180"/>
          <p:cNvGraphicFramePr>
            <a:graphicFrameLocks noGrp="1"/>
          </p:cNvGraphicFramePr>
          <p:nvPr/>
        </p:nvGraphicFramePr>
        <p:xfrm>
          <a:off x="4114800" y="2441575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034" name="Line 194"/>
          <p:cNvSpPr>
            <a:spLocks noChangeShapeType="1"/>
          </p:cNvSpPr>
          <p:nvPr/>
        </p:nvSpPr>
        <p:spPr bwMode="auto">
          <a:xfrm flipV="1">
            <a:off x="5638800" y="28987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6035" name="Group 195"/>
          <p:cNvGraphicFramePr>
            <a:graphicFrameLocks noGrp="1"/>
          </p:cNvGraphicFramePr>
          <p:nvPr/>
        </p:nvGraphicFramePr>
        <p:xfrm>
          <a:off x="5943600" y="2441575"/>
          <a:ext cx="1603375" cy="609599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pri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5961" name="Line 121"/>
          <p:cNvSpPr>
            <a:spLocks noChangeShapeType="1"/>
          </p:cNvSpPr>
          <p:nvPr/>
        </p:nvSpPr>
        <p:spPr bwMode="auto">
          <a:xfrm flipH="1">
            <a:off x="7010400" y="27432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23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 cmpd="sng">
          <a:solidFill>
            <a:schemeClr val="tx1"/>
          </a:solidFill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17133</TotalTime>
  <Words>1899</Words>
  <Application>Microsoft Macintosh PowerPoint</Application>
  <PresentationFormat>On-screen Show (4:3)</PresentationFormat>
  <Paragraphs>696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CS 106B, Lecture 17 Priority Queues;  Heaps</vt:lpstr>
      <vt:lpstr>Prioritization problems</vt:lpstr>
      <vt:lpstr>Priority Queue ADT</vt:lpstr>
      <vt:lpstr>PriorityQueue members</vt:lpstr>
      <vt:lpstr>Exercise: SL scheduling</vt:lpstr>
      <vt:lpstr>Exercise solution</vt:lpstr>
      <vt:lpstr>PQ as array/vector</vt:lpstr>
      <vt:lpstr>PQ as sorted array</vt:lpstr>
      <vt:lpstr>PQ as linked list</vt:lpstr>
      <vt:lpstr>PQ as sorted linked list</vt:lpstr>
      <vt:lpstr>Heaps</vt:lpstr>
      <vt:lpstr>Heap add (enqueue)</vt:lpstr>
      <vt:lpstr>Heap bubble-up</vt:lpstr>
      <vt:lpstr>Implementing peek</vt:lpstr>
      <vt:lpstr>Heap remove (dequeue)</vt:lpstr>
      <vt:lpstr>Heap bubble-down</vt:lpstr>
      <vt:lpstr>Heap change priority</vt:lpstr>
      <vt:lpstr>Heap as tree (16.5)</vt:lpstr>
      <vt:lpstr>Enqueue</vt:lpstr>
      <vt:lpstr>Dequeue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106B Lecture Slides</dc:title>
  <dc:creator/>
  <cp:keywords/>
  <dc:description/>
  <cp:lastModifiedBy>Chris Piech</cp:lastModifiedBy>
  <cp:revision>556</cp:revision>
  <dcterms:created xsi:type="dcterms:W3CDTF">2008-06-28T20:57:21Z</dcterms:created>
  <dcterms:modified xsi:type="dcterms:W3CDTF">2016-02-12T08:38:44Z</dcterms:modified>
</cp:coreProperties>
</file>