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6" r:id="rId6"/>
    <p:sldId id="267" r:id="rId7"/>
    <p:sldId id="261" r:id="rId8"/>
    <p:sldId id="262" r:id="rId9"/>
    <p:sldId id="263" r:id="rId10"/>
    <p:sldId id="264"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85234"/>
  </p:normalViewPr>
  <p:slideViewPr>
    <p:cSldViewPr snapToGrid="0" snapToObjects="1">
      <p:cViewPr varScale="1">
        <p:scale>
          <a:sx n="107" d="100"/>
          <a:sy n="107" d="100"/>
        </p:scale>
        <p:origin x="6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3A1B2-D5CC-CE46-8432-F3E1CCB92B49}" type="datetimeFigureOut">
              <a:rPr lang="en-US" smtClean="0"/>
              <a:t>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F8AB5-F42A-154B-8338-085849A7F75C}" type="slidenum">
              <a:rPr lang="en-US" smtClean="0"/>
              <a:t>‹#›</a:t>
            </a:fld>
            <a:endParaRPr lang="en-US"/>
          </a:p>
        </p:txBody>
      </p:sp>
    </p:spTree>
    <p:extLst>
      <p:ext uri="{BB962C8B-B14F-4D97-AF65-F5344CB8AC3E}">
        <p14:creationId xmlns:p14="http://schemas.microsoft.com/office/powerpoint/2010/main" val="367312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welcome to our chest x-ray disease diagnosis presentation. We are team 8.</a:t>
            </a:r>
          </a:p>
        </p:txBody>
      </p:sp>
      <p:sp>
        <p:nvSpPr>
          <p:cNvPr id="4" name="Slide Number Placeholder 3"/>
          <p:cNvSpPr>
            <a:spLocks noGrp="1"/>
          </p:cNvSpPr>
          <p:nvPr>
            <p:ph type="sldNum" sz="quarter" idx="5"/>
          </p:nvPr>
        </p:nvSpPr>
        <p:spPr/>
        <p:txBody>
          <a:bodyPr/>
          <a:lstStyle/>
          <a:p>
            <a:fld id="{EEFF8AB5-F42A-154B-8338-085849A7F75C}" type="slidenum">
              <a:rPr lang="en-US" smtClean="0"/>
              <a:t>1</a:t>
            </a:fld>
            <a:endParaRPr lang="en-US"/>
          </a:p>
        </p:txBody>
      </p:sp>
    </p:spTree>
    <p:extLst>
      <p:ext uri="{BB962C8B-B14F-4D97-AF65-F5344CB8AC3E}">
        <p14:creationId xmlns:p14="http://schemas.microsoft.com/office/powerpoint/2010/main" val="86233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cover the motivation of the project, describe the dataset, model architectures and model results. We will also introduce our user-friendly web application for chest </a:t>
            </a:r>
            <a:r>
              <a:rPr lang="en-US" dirty="0" err="1"/>
              <a:t>xray</a:t>
            </a:r>
            <a:r>
              <a:rPr lang="en-US" dirty="0"/>
              <a:t> </a:t>
            </a:r>
            <a:r>
              <a:rPr lang="en-US" dirty="0" err="1"/>
              <a:t>diease</a:t>
            </a:r>
            <a:r>
              <a:rPr lang="en-US" dirty="0"/>
              <a:t> diagnosis. The final part will be conclusion.</a:t>
            </a:r>
          </a:p>
          <a:p>
            <a:endParaRPr lang="en-US" dirty="0"/>
          </a:p>
          <a:p>
            <a:endParaRPr lang="en-US" dirty="0"/>
          </a:p>
        </p:txBody>
      </p:sp>
      <p:sp>
        <p:nvSpPr>
          <p:cNvPr id="4" name="Slide Number Placeholder 3"/>
          <p:cNvSpPr>
            <a:spLocks noGrp="1"/>
          </p:cNvSpPr>
          <p:nvPr>
            <p:ph type="sldNum" sz="quarter" idx="5"/>
          </p:nvPr>
        </p:nvSpPr>
        <p:spPr/>
        <p:txBody>
          <a:bodyPr/>
          <a:lstStyle/>
          <a:p>
            <a:fld id="{EEFF8AB5-F42A-154B-8338-085849A7F75C}" type="slidenum">
              <a:rPr lang="en-US" smtClean="0"/>
              <a:t>2</a:t>
            </a:fld>
            <a:endParaRPr lang="en-US"/>
          </a:p>
        </p:txBody>
      </p:sp>
    </p:spTree>
    <p:extLst>
      <p:ext uri="{BB962C8B-B14F-4D97-AF65-F5344CB8AC3E}">
        <p14:creationId xmlns:p14="http://schemas.microsoft.com/office/powerpoint/2010/main" val="366454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Chest X-ray is the most popular method to diagnose related diseases, and early correct diagnosis and treatment is critical to save patients’ lives and improve. However, accurate detections highly depend on the radiologist’s expertise, which requires long time training and practicing. With the advancements in deep learning over the past decade, we can train computers to detect various objects or classify different groups with high accuracy. In this project, we implement two CNN architectures – DenseNet121 [2] and VGG16 to detect 14 diseases from the ChestX-ray14 dataset. Our web application will apply the best model at backend and provides potential user a user-friendly tool.</a:t>
            </a:r>
          </a:p>
          <a:p>
            <a:endParaRPr lang="en-US" dirty="0"/>
          </a:p>
        </p:txBody>
      </p:sp>
      <p:sp>
        <p:nvSpPr>
          <p:cNvPr id="4" name="Slide Number Placeholder 3"/>
          <p:cNvSpPr>
            <a:spLocks noGrp="1"/>
          </p:cNvSpPr>
          <p:nvPr>
            <p:ph type="sldNum" sz="quarter" idx="5"/>
          </p:nvPr>
        </p:nvSpPr>
        <p:spPr/>
        <p:txBody>
          <a:bodyPr/>
          <a:lstStyle/>
          <a:p>
            <a:fld id="{EEFF8AB5-F42A-154B-8338-085849A7F75C}" type="slidenum">
              <a:rPr lang="en-US" smtClean="0"/>
              <a:t>3</a:t>
            </a:fld>
            <a:endParaRPr lang="en-US"/>
          </a:p>
        </p:txBody>
      </p:sp>
    </p:spTree>
    <p:extLst>
      <p:ext uri="{BB962C8B-B14F-4D97-AF65-F5344CB8AC3E}">
        <p14:creationId xmlns:p14="http://schemas.microsoft.com/office/powerpoint/2010/main" val="1934489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look at the dataset.  Our data came from </a:t>
            </a:r>
            <a:r>
              <a:rPr lang="en-US" sz="1200" kern="1200" dirty="0">
                <a:solidFill>
                  <a:schemeClr val="tx1"/>
                </a:solidFill>
                <a:effectLst/>
                <a:latin typeface="+mn-lt"/>
                <a:ea typeface="+mn-ea"/>
                <a:cs typeface="+mn-cs"/>
              </a:rPr>
              <a:t>the clinical PACS database at National Institutes of Health Clinical Center. It has over one hundred million X-ray images for over 30 thousand of patients. The images are labeled with 14 different types of disease. Among all the images, about 50 percentage are not labelled with any disease. About 27 percentage are labelled with 1 disease. To note here, less than 0.1% percentage images are labelled with more than 5 diseases. In our website, for each uploaded X-ray image, we will list the top 5 most possible disease. The right table list the frequency of each disease among all the images. Infiltration is the highest frequent disease while Hernia is the least frequent. To account for the imbalanced data, the class weights for the training data were passed to the model.</a:t>
            </a:r>
            <a:r>
              <a:rPr lang="en-US" dirty="0">
                <a:effectLst/>
              </a:rPr>
              <a:t> </a:t>
            </a:r>
            <a:endParaRPr lang="en-US" dirty="0"/>
          </a:p>
        </p:txBody>
      </p:sp>
      <p:sp>
        <p:nvSpPr>
          <p:cNvPr id="4" name="Slide Number Placeholder 3"/>
          <p:cNvSpPr>
            <a:spLocks noGrp="1"/>
          </p:cNvSpPr>
          <p:nvPr>
            <p:ph type="sldNum" sz="quarter" idx="5"/>
          </p:nvPr>
        </p:nvSpPr>
        <p:spPr/>
        <p:txBody>
          <a:bodyPr/>
          <a:lstStyle/>
          <a:p>
            <a:fld id="{EEFF8AB5-F42A-154B-8338-085849A7F75C}" type="slidenum">
              <a:rPr lang="en-US" smtClean="0"/>
              <a:t>4</a:t>
            </a:fld>
            <a:endParaRPr lang="en-US"/>
          </a:p>
        </p:txBody>
      </p:sp>
    </p:spTree>
    <p:extLst>
      <p:ext uri="{BB962C8B-B14F-4D97-AF65-F5344CB8AC3E}">
        <p14:creationId xmlns:p14="http://schemas.microsoft.com/office/powerpoint/2010/main" val="3207156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VGG16 have 16 convolutional layers with small receptive fields (3 x 3). Every 2 to 3 convolutional layers are connected by a pooling layer. </a:t>
            </a:r>
            <a:endParaRPr lang="en-US" dirty="0"/>
          </a:p>
        </p:txBody>
      </p:sp>
      <p:sp>
        <p:nvSpPr>
          <p:cNvPr id="4" name="Slide Number Placeholder 3"/>
          <p:cNvSpPr>
            <a:spLocks noGrp="1"/>
          </p:cNvSpPr>
          <p:nvPr>
            <p:ph type="sldNum" sz="quarter" idx="5"/>
          </p:nvPr>
        </p:nvSpPr>
        <p:spPr/>
        <p:txBody>
          <a:bodyPr/>
          <a:lstStyle/>
          <a:p>
            <a:fld id="{EEFF8AB5-F42A-154B-8338-085849A7F75C}" type="slidenum">
              <a:rPr lang="en-US" smtClean="0"/>
              <a:t>5</a:t>
            </a:fld>
            <a:endParaRPr lang="en-US"/>
          </a:p>
        </p:txBody>
      </p:sp>
    </p:spTree>
    <p:extLst>
      <p:ext uri="{BB962C8B-B14F-4D97-AF65-F5344CB8AC3E}">
        <p14:creationId xmlns:p14="http://schemas.microsoft.com/office/powerpoint/2010/main" val="1600358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DenseNet121 has 4 dense blocks. In each dense block, the layers have the same dimensions of the feature maps while the number of filters changes. </a:t>
            </a:r>
            <a:endParaRPr lang="en-US" dirty="0"/>
          </a:p>
        </p:txBody>
      </p:sp>
      <p:sp>
        <p:nvSpPr>
          <p:cNvPr id="4" name="Slide Number Placeholder 3"/>
          <p:cNvSpPr>
            <a:spLocks noGrp="1"/>
          </p:cNvSpPr>
          <p:nvPr>
            <p:ph type="sldNum" sz="quarter" idx="5"/>
          </p:nvPr>
        </p:nvSpPr>
        <p:spPr/>
        <p:txBody>
          <a:bodyPr/>
          <a:lstStyle/>
          <a:p>
            <a:fld id="{EEFF8AB5-F42A-154B-8338-085849A7F75C}" type="slidenum">
              <a:rPr lang="en-US" smtClean="0"/>
              <a:t>6</a:t>
            </a:fld>
            <a:endParaRPr lang="en-US"/>
          </a:p>
        </p:txBody>
      </p:sp>
    </p:spTree>
    <p:extLst>
      <p:ext uri="{BB962C8B-B14F-4D97-AF65-F5344CB8AC3E}">
        <p14:creationId xmlns:p14="http://schemas.microsoft.com/office/powerpoint/2010/main" val="1515783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AUC scores on the test sets using the two above VGG16 and DenseNet 121 model are listed in Table 6. We can see that the two models didn’t show significant difference in performance. We also compared them with the AUC scores from Wang [3], Yao [4] and Rajpurkar [2] papers. Wang used ResNet-50, and Yao used DenseNet. Our performance is slightly better than theirs. Rajpurkar used DenseNet model. Our performance is slightly worse. The possible reasons for the performance difference are image pre-process and hyper parameters. </a:t>
            </a:r>
          </a:p>
          <a:p>
            <a:endParaRPr lang="en-US" dirty="0"/>
          </a:p>
        </p:txBody>
      </p:sp>
      <p:sp>
        <p:nvSpPr>
          <p:cNvPr id="4" name="Slide Number Placeholder 3"/>
          <p:cNvSpPr>
            <a:spLocks noGrp="1"/>
          </p:cNvSpPr>
          <p:nvPr>
            <p:ph type="sldNum" sz="quarter" idx="5"/>
          </p:nvPr>
        </p:nvSpPr>
        <p:spPr/>
        <p:txBody>
          <a:bodyPr/>
          <a:lstStyle/>
          <a:p>
            <a:fld id="{EEFF8AB5-F42A-154B-8338-085849A7F75C}" type="slidenum">
              <a:rPr lang="en-US" smtClean="0"/>
              <a:t>7</a:t>
            </a:fld>
            <a:endParaRPr lang="en-US"/>
          </a:p>
        </p:txBody>
      </p:sp>
    </p:spTree>
    <p:extLst>
      <p:ext uri="{BB962C8B-B14F-4D97-AF65-F5344CB8AC3E}">
        <p14:creationId xmlns:p14="http://schemas.microsoft.com/office/powerpoint/2010/main" val="200780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12/9/18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12/9/18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12/9/18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7CAD-AB89-A348-BDCC-B63DC46D2680}"/>
              </a:ext>
            </a:extLst>
          </p:cNvPr>
          <p:cNvSpPr>
            <a:spLocks noGrp="1"/>
          </p:cNvSpPr>
          <p:nvPr>
            <p:ph type="ctrTitle"/>
          </p:nvPr>
        </p:nvSpPr>
        <p:spPr/>
        <p:txBody>
          <a:bodyPr/>
          <a:lstStyle/>
          <a:p>
            <a:r>
              <a:rPr lang="en-US" b="1" dirty="0"/>
              <a:t>Chest X-ray Disease Diagnosis</a:t>
            </a:r>
            <a:endParaRPr lang="en-US" dirty="0"/>
          </a:p>
        </p:txBody>
      </p:sp>
      <p:sp>
        <p:nvSpPr>
          <p:cNvPr id="3" name="Subtitle 2">
            <a:extLst>
              <a:ext uri="{FF2B5EF4-FFF2-40B4-BE49-F238E27FC236}">
                <a16:creationId xmlns:a16="http://schemas.microsoft.com/office/drawing/2014/main" id="{0D124546-9DBE-EF4D-80FA-E7040640F8E7}"/>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Team 8</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Lin Shao, Tong Wu,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Yahui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Ke</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Yinuo</a:t>
            </a:r>
            <a:r>
              <a:rPr lang="en-US" dirty="0">
                <a:latin typeface="Times New Roman" panose="02020603050405020304" pitchFamily="18" charset="0"/>
                <a:ea typeface="Times New Roman" panose="02020603050405020304" pitchFamily="18" charset="0"/>
                <a:cs typeface="Times New Roman" panose="02020603050405020304" pitchFamily="18" charset="0"/>
              </a:rPr>
              <a:t> Liu</a:t>
            </a:r>
          </a:p>
        </p:txBody>
      </p:sp>
    </p:spTree>
    <p:extLst>
      <p:ext uri="{BB962C8B-B14F-4D97-AF65-F5344CB8AC3E}">
        <p14:creationId xmlns:p14="http://schemas.microsoft.com/office/powerpoint/2010/main" val="2642991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D3C7-3E0C-9D4B-8089-ABD053107D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12BC6FE-056E-BB4C-9367-4385AE712938}"/>
              </a:ext>
            </a:extLst>
          </p:cNvPr>
          <p:cNvSpPr>
            <a:spLocks noGrp="1"/>
          </p:cNvSpPr>
          <p:nvPr>
            <p:ph idx="1"/>
          </p:nvPr>
        </p:nvSpPr>
        <p:spPr>
          <a:xfrm>
            <a:off x="1371600" y="1519084"/>
            <a:ext cx="9601200" cy="5043948"/>
          </a:xfrm>
        </p:spPr>
        <p:txBody>
          <a:bodyPr>
            <a:noAutofit/>
          </a:bodyPr>
          <a:lstStyle/>
          <a:p>
            <a:pPr marL="342900" marR="0" lvl="0" indent="-342900" algn="just">
              <a:lnSpc>
                <a:spcPct val="145000"/>
              </a:lnSpc>
              <a:spcBef>
                <a:spcPts val="300"/>
              </a:spcBef>
              <a:spcAft>
                <a:spcPts val="0"/>
              </a:spcAft>
              <a:buFont typeface="+mj-lt"/>
              <a:buAutoNum type="arabicPeriod"/>
              <a:tabLst>
                <a:tab pos="228600" algn="l"/>
              </a:tabLst>
            </a:pPr>
            <a:r>
              <a:rPr lang="en-US" sz="1400" dirty="0" err="1">
                <a:ea typeface="Times New Roman" panose="02020603050405020304" pitchFamily="18" charset="0"/>
                <a:cs typeface="Times New Roman" panose="02020603050405020304" pitchFamily="18" charset="0"/>
              </a:rPr>
              <a:t>Mollura</a:t>
            </a:r>
            <a:r>
              <a:rPr lang="en-US" sz="1400" dirty="0">
                <a:ea typeface="Times New Roman" panose="02020603050405020304" pitchFamily="18" charset="0"/>
                <a:cs typeface="Times New Roman" panose="02020603050405020304" pitchFamily="18" charset="0"/>
              </a:rPr>
              <a:t>, Daniel J., </a:t>
            </a:r>
            <a:r>
              <a:rPr lang="en-US" sz="1400" dirty="0" err="1">
                <a:ea typeface="Times New Roman" panose="02020603050405020304" pitchFamily="18" charset="0"/>
                <a:cs typeface="Times New Roman" panose="02020603050405020304" pitchFamily="18" charset="0"/>
              </a:rPr>
              <a:t>Ezana</a:t>
            </a:r>
            <a:r>
              <a:rPr lang="en-US" sz="1400" dirty="0">
                <a:ea typeface="Times New Roman" panose="02020603050405020304" pitchFamily="18" charset="0"/>
                <a:cs typeface="Times New Roman" panose="02020603050405020304" pitchFamily="18" charset="0"/>
              </a:rPr>
              <a:t> M. </a:t>
            </a:r>
            <a:r>
              <a:rPr lang="en-US" sz="1400" dirty="0" err="1">
                <a:ea typeface="Times New Roman" panose="02020603050405020304" pitchFamily="18" charset="0"/>
                <a:cs typeface="Times New Roman" panose="02020603050405020304" pitchFamily="18" charset="0"/>
              </a:rPr>
              <a:t>Azene</a:t>
            </a:r>
            <a:r>
              <a:rPr lang="en-US" sz="1400" dirty="0">
                <a:ea typeface="Times New Roman" panose="02020603050405020304" pitchFamily="18" charset="0"/>
                <a:cs typeface="Times New Roman" panose="02020603050405020304" pitchFamily="18" charset="0"/>
              </a:rPr>
              <a:t>, Anna </a:t>
            </a:r>
            <a:r>
              <a:rPr lang="en-US" sz="1400" dirty="0" err="1">
                <a:ea typeface="Times New Roman" panose="02020603050405020304" pitchFamily="18" charset="0"/>
                <a:cs typeface="Times New Roman" panose="02020603050405020304" pitchFamily="18" charset="0"/>
              </a:rPr>
              <a:t>Starikovsky</a:t>
            </a:r>
            <a:r>
              <a:rPr lang="en-US" sz="1400" dirty="0">
                <a:ea typeface="Times New Roman" panose="02020603050405020304" pitchFamily="18" charset="0"/>
                <a:cs typeface="Times New Roman" panose="02020603050405020304" pitchFamily="18" charset="0"/>
              </a:rPr>
              <a:t>, </a:t>
            </a:r>
            <a:r>
              <a:rPr lang="en-US" sz="1400" dirty="0" err="1">
                <a:ea typeface="Times New Roman" panose="02020603050405020304" pitchFamily="18" charset="0"/>
                <a:cs typeface="Times New Roman" panose="02020603050405020304" pitchFamily="18" charset="0"/>
              </a:rPr>
              <a:t>Aduke</a:t>
            </a:r>
            <a:r>
              <a:rPr lang="en-US" sz="1400" dirty="0">
                <a:ea typeface="Times New Roman" panose="02020603050405020304" pitchFamily="18" charset="0"/>
                <a:cs typeface="Times New Roman" panose="02020603050405020304" pitchFamily="18" charset="0"/>
              </a:rPr>
              <a:t> </a:t>
            </a:r>
            <a:r>
              <a:rPr lang="en-US" sz="1400" dirty="0" err="1">
                <a:ea typeface="Times New Roman" panose="02020603050405020304" pitchFamily="18" charset="0"/>
                <a:cs typeface="Times New Roman" panose="02020603050405020304" pitchFamily="18" charset="0"/>
              </a:rPr>
              <a:t>Thelwell</a:t>
            </a:r>
            <a:r>
              <a:rPr lang="en-US" sz="1400" dirty="0">
                <a:ea typeface="Times New Roman" panose="02020603050405020304" pitchFamily="18" charset="0"/>
                <a:cs typeface="Times New Roman" panose="02020603050405020304" pitchFamily="18" charset="0"/>
              </a:rPr>
              <a:t>, Sarah </a:t>
            </a:r>
            <a:r>
              <a:rPr lang="en-US" sz="1400" dirty="0" err="1">
                <a:ea typeface="Times New Roman" panose="02020603050405020304" pitchFamily="18" charset="0"/>
                <a:cs typeface="Times New Roman" panose="02020603050405020304" pitchFamily="18" charset="0"/>
              </a:rPr>
              <a:t>Iosifescu</a:t>
            </a:r>
            <a:r>
              <a:rPr lang="en-US" sz="1400" dirty="0">
                <a:ea typeface="Times New Roman" panose="02020603050405020304" pitchFamily="18" charset="0"/>
                <a:cs typeface="Times New Roman" panose="02020603050405020304" pitchFamily="18" charset="0"/>
              </a:rPr>
              <a:t>, Cary Kimble, Ann </a:t>
            </a:r>
            <a:r>
              <a:rPr lang="en-US" sz="1400" dirty="0" err="1">
                <a:ea typeface="Times New Roman" panose="02020603050405020304" pitchFamily="18" charset="0"/>
                <a:cs typeface="Times New Roman" panose="02020603050405020304" pitchFamily="18" charset="0"/>
              </a:rPr>
              <a:t>Polin</a:t>
            </a:r>
            <a:r>
              <a:rPr lang="en-US" sz="1400" dirty="0">
                <a:ea typeface="Times New Roman" panose="02020603050405020304" pitchFamily="18" charset="0"/>
                <a:cs typeface="Times New Roman" panose="02020603050405020304" pitchFamily="18" charset="0"/>
              </a:rPr>
              <a:t> et al. "White paper report of the RAD-AID Conference on International Radiology for Developing Countries: identifying challenges, opportunities, and strategies for imaging services in the developing world." </a:t>
            </a:r>
            <a:r>
              <a:rPr lang="en-US" sz="1400" i="1" dirty="0">
                <a:ea typeface="Times New Roman" panose="02020603050405020304" pitchFamily="18" charset="0"/>
                <a:cs typeface="Times New Roman" panose="02020603050405020304" pitchFamily="18" charset="0"/>
              </a:rPr>
              <a:t>Journal of the American College of Radiology</a:t>
            </a:r>
            <a:r>
              <a:rPr lang="en-US" sz="1400" dirty="0">
                <a:ea typeface="Times New Roman" panose="02020603050405020304" pitchFamily="18" charset="0"/>
                <a:cs typeface="Times New Roman" panose="02020603050405020304" pitchFamily="18" charset="0"/>
              </a:rPr>
              <a:t> 7, no. 7 (2010): 495-500.</a:t>
            </a:r>
          </a:p>
          <a:p>
            <a:pPr marL="342900" lvl="0" indent="-342900">
              <a:lnSpc>
                <a:spcPct val="145000"/>
              </a:lnSpc>
              <a:spcBef>
                <a:spcPts val="300"/>
              </a:spcBef>
              <a:spcAft>
                <a:spcPts val="0"/>
              </a:spcAft>
              <a:buFont typeface="+mj-lt"/>
              <a:buAutoNum type="arabicPeriod"/>
              <a:tabLst>
                <a:tab pos="228600" algn="l"/>
              </a:tabLst>
            </a:pPr>
            <a:r>
              <a:rPr lang="en-US" sz="1400" dirty="0">
                <a:ea typeface="Times New Roman" panose="02020603050405020304" pitchFamily="18" charset="0"/>
                <a:cs typeface="Times New Roman" panose="02020603050405020304" pitchFamily="18" charset="0"/>
              </a:rPr>
              <a:t>Rajpurkar, Pranav, Jeremy Irvin, Kaylie Zhu, Brandon Yang, Hershel Mehta, Tony </a:t>
            </a:r>
            <a:r>
              <a:rPr lang="en-US" sz="1400" dirty="0" err="1">
                <a:ea typeface="Times New Roman" panose="02020603050405020304" pitchFamily="18" charset="0"/>
                <a:cs typeface="Times New Roman" panose="02020603050405020304" pitchFamily="18" charset="0"/>
              </a:rPr>
              <a:t>Duan</a:t>
            </a:r>
            <a:r>
              <a:rPr lang="en-US" sz="1400" dirty="0">
                <a:ea typeface="Times New Roman" panose="02020603050405020304" pitchFamily="18" charset="0"/>
                <a:cs typeface="Times New Roman" panose="02020603050405020304" pitchFamily="18" charset="0"/>
              </a:rPr>
              <a:t>, Daisy Ding et al. "</a:t>
            </a:r>
            <a:r>
              <a:rPr lang="en-US" sz="1400" dirty="0" err="1">
                <a:ea typeface="Times New Roman" panose="02020603050405020304" pitchFamily="18" charset="0"/>
                <a:cs typeface="Times New Roman" panose="02020603050405020304" pitchFamily="18" charset="0"/>
              </a:rPr>
              <a:t>Chexnet</a:t>
            </a:r>
            <a:r>
              <a:rPr lang="en-US" sz="1400" dirty="0">
                <a:ea typeface="Times New Roman" panose="02020603050405020304" pitchFamily="18" charset="0"/>
                <a:cs typeface="Times New Roman" panose="02020603050405020304" pitchFamily="18" charset="0"/>
              </a:rPr>
              <a:t>: Radiologist-level pneumonia detection on chest x-rays with deep learning." </a:t>
            </a:r>
            <a:r>
              <a:rPr lang="en-US" sz="1400" i="1" dirty="0" err="1">
                <a:ea typeface="Times New Roman" panose="02020603050405020304" pitchFamily="18" charset="0"/>
                <a:cs typeface="Times New Roman" panose="02020603050405020304" pitchFamily="18" charset="0"/>
              </a:rPr>
              <a:t>arXiv</a:t>
            </a:r>
            <a:r>
              <a:rPr lang="en-US" sz="1400" i="1" dirty="0">
                <a:ea typeface="Times New Roman" panose="02020603050405020304" pitchFamily="18" charset="0"/>
                <a:cs typeface="Times New Roman" panose="02020603050405020304" pitchFamily="18" charset="0"/>
              </a:rPr>
              <a:t> preprint arXiv:1711.05225</a:t>
            </a:r>
            <a:r>
              <a:rPr lang="en-US" sz="1400" dirty="0">
                <a:ea typeface="Times New Roman" panose="02020603050405020304" pitchFamily="18" charset="0"/>
                <a:cs typeface="Times New Roman" panose="02020603050405020304" pitchFamily="18" charset="0"/>
              </a:rPr>
              <a:t> (2017).</a:t>
            </a:r>
          </a:p>
          <a:p>
            <a:pPr marL="342900" lvl="0" indent="-342900">
              <a:lnSpc>
                <a:spcPct val="145000"/>
              </a:lnSpc>
              <a:spcBef>
                <a:spcPts val="300"/>
              </a:spcBef>
              <a:spcAft>
                <a:spcPts val="0"/>
              </a:spcAft>
              <a:buFont typeface="+mj-lt"/>
              <a:buAutoNum type="arabicPeriod"/>
              <a:tabLst>
                <a:tab pos="228600" algn="l"/>
              </a:tabLst>
            </a:pPr>
            <a:r>
              <a:rPr lang="en-US" sz="1400" dirty="0">
                <a:ea typeface="Times New Roman" panose="02020603050405020304" pitchFamily="18" charset="0"/>
                <a:cs typeface="Times New Roman" panose="02020603050405020304" pitchFamily="18" charset="0"/>
              </a:rPr>
              <a:t>Wang, </a:t>
            </a:r>
            <a:r>
              <a:rPr lang="en-US" sz="1400" dirty="0" err="1">
                <a:ea typeface="Times New Roman" panose="02020603050405020304" pitchFamily="18" charset="0"/>
                <a:cs typeface="Times New Roman" panose="02020603050405020304" pitchFamily="18" charset="0"/>
              </a:rPr>
              <a:t>Xiaosong</a:t>
            </a:r>
            <a:r>
              <a:rPr lang="en-US" sz="1400" dirty="0">
                <a:ea typeface="Times New Roman" panose="02020603050405020304" pitchFamily="18" charset="0"/>
                <a:cs typeface="Times New Roman" panose="02020603050405020304" pitchFamily="18" charset="0"/>
              </a:rPr>
              <a:t>, </a:t>
            </a:r>
            <a:r>
              <a:rPr lang="en-US" sz="1400" dirty="0" err="1">
                <a:ea typeface="Times New Roman" panose="02020603050405020304" pitchFamily="18" charset="0"/>
                <a:cs typeface="Times New Roman" panose="02020603050405020304" pitchFamily="18" charset="0"/>
              </a:rPr>
              <a:t>Yifan</a:t>
            </a:r>
            <a:r>
              <a:rPr lang="en-US" sz="1400" dirty="0">
                <a:ea typeface="Times New Roman" panose="02020603050405020304" pitchFamily="18" charset="0"/>
                <a:cs typeface="Times New Roman" panose="02020603050405020304" pitchFamily="18" charset="0"/>
              </a:rPr>
              <a:t> Peng, Le Lu, </a:t>
            </a:r>
            <a:r>
              <a:rPr lang="en-US" sz="1400" dirty="0" err="1">
                <a:ea typeface="Times New Roman" panose="02020603050405020304" pitchFamily="18" charset="0"/>
                <a:cs typeface="Times New Roman" panose="02020603050405020304" pitchFamily="18" charset="0"/>
              </a:rPr>
              <a:t>Zhiyong</a:t>
            </a:r>
            <a:r>
              <a:rPr lang="en-US" sz="1400" dirty="0">
                <a:ea typeface="Times New Roman" panose="02020603050405020304" pitchFamily="18" charset="0"/>
                <a:cs typeface="Times New Roman" panose="02020603050405020304" pitchFamily="18" charset="0"/>
              </a:rPr>
              <a:t> Lu, </a:t>
            </a:r>
            <a:r>
              <a:rPr lang="en-US" sz="1400" dirty="0" err="1">
                <a:ea typeface="Times New Roman" panose="02020603050405020304" pitchFamily="18" charset="0"/>
                <a:cs typeface="Times New Roman" panose="02020603050405020304" pitchFamily="18" charset="0"/>
              </a:rPr>
              <a:t>Mohammadhadi</a:t>
            </a:r>
            <a:r>
              <a:rPr lang="en-US" sz="1400" dirty="0">
                <a:ea typeface="Times New Roman" panose="02020603050405020304" pitchFamily="18" charset="0"/>
                <a:cs typeface="Times New Roman" panose="02020603050405020304" pitchFamily="18" charset="0"/>
              </a:rPr>
              <a:t> Bagheri, and Ronald M. Summers. "Chestx-ray8: Hospital-scale chest x-ray database and benchmarks on weakly-supervised classification and localization of common thorax diseases." In </a:t>
            </a:r>
            <a:r>
              <a:rPr lang="en-US" sz="1400" i="1" dirty="0">
                <a:ea typeface="Times New Roman" panose="02020603050405020304" pitchFamily="18" charset="0"/>
                <a:cs typeface="Times New Roman" panose="02020603050405020304" pitchFamily="18" charset="0"/>
              </a:rPr>
              <a:t>Computer Vision and Pattern Recognition (CVPR), 2017 IEEE Conference on</a:t>
            </a:r>
            <a:r>
              <a:rPr lang="en-US" sz="1400" dirty="0">
                <a:ea typeface="Times New Roman" panose="02020603050405020304" pitchFamily="18" charset="0"/>
                <a:cs typeface="Times New Roman" panose="02020603050405020304" pitchFamily="18" charset="0"/>
              </a:rPr>
              <a:t>, pp. 3462-3471. IEEE, 2017.</a:t>
            </a:r>
          </a:p>
          <a:p>
            <a:pPr marL="342900" lvl="0" indent="-342900">
              <a:lnSpc>
                <a:spcPct val="145000"/>
              </a:lnSpc>
              <a:spcBef>
                <a:spcPts val="300"/>
              </a:spcBef>
              <a:spcAft>
                <a:spcPts val="0"/>
              </a:spcAft>
              <a:buFont typeface="+mj-lt"/>
              <a:buAutoNum type="arabicPeriod"/>
              <a:tabLst>
                <a:tab pos="228600" algn="l"/>
              </a:tabLst>
            </a:pPr>
            <a:r>
              <a:rPr lang="en-US" sz="1400" dirty="0">
                <a:ea typeface="Times New Roman" panose="02020603050405020304" pitchFamily="18" charset="0"/>
                <a:cs typeface="Times New Roman" panose="02020603050405020304" pitchFamily="18" charset="0"/>
              </a:rPr>
              <a:t>Yao, Li, Eric </a:t>
            </a:r>
            <a:r>
              <a:rPr lang="en-US" sz="1400" dirty="0" err="1">
                <a:ea typeface="Times New Roman" panose="02020603050405020304" pitchFamily="18" charset="0"/>
                <a:cs typeface="Times New Roman" panose="02020603050405020304" pitchFamily="18" charset="0"/>
              </a:rPr>
              <a:t>Poblenz</a:t>
            </a:r>
            <a:r>
              <a:rPr lang="en-US" sz="1400" dirty="0">
                <a:ea typeface="Times New Roman" panose="02020603050405020304" pitchFamily="18" charset="0"/>
                <a:cs typeface="Times New Roman" panose="02020603050405020304" pitchFamily="18" charset="0"/>
              </a:rPr>
              <a:t>, Dmitry </a:t>
            </a:r>
            <a:r>
              <a:rPr lang="en-US" sz="1400" dirty="0" err="1">
                <a:ea typeface="Times New Roman" panose="02020603050405020304" pitchFamily="18" charset="0"/>
                <a:cs typeface="Times New Roman" panose="02020603050405020304" pitchFamily="18" charset="0"/>
              </a:rPr>
              <a:t>Dagunts</a:t>
            </a:r>
            <a:r>
              <a:rPr lang="en-US" sz="1400" dirty="0">
                <a:ea typeface="Times New Roman" panose="02020603050405020304" pitchFamily="18" charset="0"/>
                <a:cs typeface="Times New Roman" panose="02020603050405020304" pitchFamily="18" charset="0"/>
              </a:rPr>
              <a:t>, Ben Covington, Devon Bernard, and Kevin Lyman. "Learning to diagnose from scratch by exploiting dependencies among labels." </a:t>
            </a:r>
            <a:r>
              <a:rPr lang="en-US" sz="1400" i="1" dirty="0" err="1">
                <a:ea typeface="Times New Roman" panose="02020603050405020304" pitchFamily="18" charset="0"/>
                <a:cs typeface="Times New Roman" panose="02020603050405020304" pitchFamily="18" charset="0"/>
              </a:rPr>
              <a:t>arXiv</a:t>
            </a:r>
            <a:r>
              <a:rPr lang="en-US" sz="1400" i="1" dirty="0">
                <a:ea typeface="Times New Roman" panose="02020603050405020304" pitchFamily="18" charset="0"/>
                <a:cs typeface="Times New Roman" panose="02020603050405020304" pitchFamily="18" charset="0"/>
              </a:rPr>
              <a:t> preprint arXiv:1710.10501</a:t>
            </a:r>
            <a:r>
              <a:rPr lang="en-US" sz="1400" dirty="0">
                <a:ea typeface="Times New Roman" panose="02020603050405020304" pitchFamily="18" charset="0"/>
                <a:cs typeface="Times New Roman" panose="02020603050405020304" pitchFamily="18" charset="0"/>
              </a:rPr>
              <a:t> (2017).</a:t>
            </a:r>
          </a:p>
          <a:p>
            <a:pPr marL="342900" marR="0" lvl="0" indent="-342900" algn="just">
              <a:lnSpc>
                <a:spcPct val="145000"/>
              </a:lnSpc>
              <a:spcBef>
                <a:spcPts val="300"/>
              </a:spcBef>
              <a:spcAft>
                <a:spcPts val="0"/>
              </a:spcAft>
              <a:buFont typeface="+mj-lt"/>
              <a:buAutoNum type="arabicPeriod"/>
              <a:tabLst>
                <a:tab pos="228600" algn="l"/>
              </a:tabLst>
            </a:pPr>
            <a:r>
              <a:rPr lang="en-US" sz="1400" dirty="0">
                <a:ea typeface="Times New Roman" panose="02020603050405020304" pitchFamily="18" charset="0"/>
                <a:cs typeface="Times New Roman" panose="02020603050405020304" pitchFamily="18" charset="0"/>
              </a:rPr>
              <a:t>Huang, Gao, Zhuang Liu, Laurens Van Der </a:t>
            </a:r>
            <a:r>
              <a:rPr lang="en-US" sz="1400" dirty="0" err="1">
                <a:ea typeface="Times New Roman" panose="02020603050405020304" pitchFamily="18" charset="0"/>
                <a:cs typeface="Times New Roman" panose="02020603050405020304" pitchFamily="18" charset="0"/>
              </a:rPr>
              <a:t>Maaten</a:t>
            </a:r>
            <a:r>
              <a:rPr lang="en-US" sz="1400" dirty="0">
                <a:ea typeface="Times New Roman" panose="02020603050405020304" pitchFamily="18" charset="0"/>
                <a:cs typeface="Times New Roman" panose="02020603050405020304" pitchFamily="18" charset="0"/>
              </a:rPr>
              <a:t>, and Kilian Q. Weinberger. "Densely connected convolutional networks." In </a:t>
            </a:r>
            <a:r>
              <a:rPr lang="en-US" sz="1400" i="1" dirty="0">
                <a:ea typeface="Times New Roman" panose="02020603050405020304" pitchFamily="18" charset="0"/>
                <a:cs typeface="Times New Roman" panose="02020603050405020304" pitchFamily="18" charset="0"/>
              </a:rPr>
              <a:t>CVPR</a:t>
            </a:r>
            <a:r>
              <a:rPr lang="en-US" sz="1400" dirty="0">
                <a:ea typeface="Times New Roman" panose="02020603050405020304" pitchFamily="18" charset="0"/>
                <a:cs typeface="Times New Roman" panose="02020603050405020304" pitchFamily="18" charset="0"/>
              </a:rPr>
              <a:t>, vol. 1, no. 2, p. 3. 2017.</a:t>
            </a:r>
          </a:p>
        </p:txBody>
      </p:sp>
    </p:spTree>
    <p:extLst>
      <p:ext uri="{BB962C8B-B14F-4D97-AF65-F5344CB8AC3E}">
        <p14:creationId xmlns:p14="http://schemas.microsoft.com/office/powerpoint/2010/main" val="235869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D3C7-3E0C-9D4B-8089-ABD053107D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12BC6FE-056E-BB4C-9367-4385AE712938}"/>
              </a:ext>
            </a:extLst>
          </p:cNvPr>
          <p:cNvSpPr>
            <a:spLocks noGrp="1"/>
          </p:cNvSpPr>
          <p:nvPr>
            <p:ph idx="1"/>
          </p:nvPr>
        </p:nvSpPr>
        <p:spPr>
          <a:xfrm>
            <a:off x="1371600" y="1519084"/>
            <a:ext cx="9601200" cy="5043948"/>
          </a:xfrm>
        </p:spPr>
        <p:txBody>
          <a:bodyPr>
            <a:noAutofit/>
          </a:bodyPr>
          <a:lstStyle/>
          <a:p>
            <a:pPr marL="342900" marR="0" lvl="0" indent="-342900" algn="just">
              <a:lnSpc>
                <a:spcPct val="145000"/>
              </a:lnSpc>
              <a:spcBef>
                <a:spcPts val="300"/>
              </a:spcBef>
              <a:spcAft>
                <a:spcPts val="0"/>
              </a:spcAft>
              <a:buFont typeface="+mj-lt"/>
              <a:buAutoNum type="arabicPeriod" startAt="6"/>
              <a:tabLst>
                <a:tab pos="228600" algn="l"/>
              </a:tabLst>
            </a:pPr>
            <a:r>
              <a:rPr lang="en-US" sz="1400" dirty="0" err="1">
                <a:ea typeface="Times New Roman" panose="02020603050405020304" pitchFamily="18" charset="0"/>
                <a:cs typeface="Times New Roman" panose="02020603050405020304" pitchFamily="18" charset="0"/>
              </a:rPr>
              <a:t>Ioffe</a:t>
            </a:r>
            <a:r>
              <a:rPr lang="en-US" sz="1400" dirty="0">
                <a:ea typeface="Times New Roman" panose="02020603050405020304" pitchFamily="18" charset="0"/>
                <a:cs typeface="Times New Roman" panose="02020603050405020304" pitchFamily="18" charset="0"/>
              </a:rPr>
              <a:t>, Sergey, and Christian </a:t>
            </a:r>
            <a:r>
              <a:rPr lang="en-US" sz="1400" dirty="0" err="1">
                <a:ea typeface="Times New Roman" panose="02020603050405020304" pitchFamily="18" charset="0"/>
                <a:cs typeface="Times New Roman" panose="02020603050405020304" pitchFamily="18" charset="0"/>
              </a:rPr>
              <a:t>Szegedy</a:t>
            </a:r>
            <a:r>
              <a:rPr lang="en-US" sz="1400" dirty="0">
                <a:ea typeface="Times New Roman" panose="02020603050405020304" pitchFamily="18" charset="0"/>
                <a:cs typeface="Times New Roman" panose="02020603050405020304" pitchFamily="18" charset="0"/>
              </a:rPr>
              <a:t>. "Batch normalization: Accelerating deep network training by reducing internal covariate shift." </a:t>
            </a:r>
            <a:r>
              <a:rPr lang="en-US" sz="1400" i="1" dirty="0" err="1">
                <a:ea typeface="Times New Roman" panose="02020603050405020304" pitchFamily="18" charset="0"/>
                <a:cs typeface="Times New Roman" panose="02020603050405020304" pitchFamily="18" charset="0"/>
              </a:rPr>
              <a:t>arXiv</a:t>
            </a:r>
            <a:r>
              <a:rPr lang="en-US" sz="1400" i="1" dirty="0">
                <a:ea typeface="Times New Roman" panose="02020603050405020304" pitchFamily="18" charset="0"/>
                <a:cs typeface="Times New Roman" panose="02020603050405020304" pitchFamily="18" charset="0"/>
              </a:rPr>
              <a:t> preprint arXiv:1502.03167</a:t>
            </a:r>
            <a:r>
              <a:rPr lang="en-US" sz="1400" dirty="0">
                <a:ea typeface="Times New Roman" panose="02020603050405020304" pitchFamily="18" charset="0"/>
                <a:cs typeface="Times New Roman" panose="02020603050405020304" pitchFamily="18" charset="0"/>
              </a:rPr>
              <a:t> (2015).</a:t>
            </a:r>
          </a:p>
          <a:p>
            <a:pPr marL="342900" lvl="0" indent="-342900">
              <a:lnSpc>
                <a:spcPct val="145000"/>
              </a:lnSpc>
              <a:spcBef>
                <a:spcPts val="300"/>
              </a:spcBef>
              <a:spcAft>
                <a:spcPts val="0"/>
              </a:spcAft>
              <a:buFont typeface="+mj-lt"/>
              <a:buAutoNum type="arabicPeriod" startAt="6"/>
              <a:tabLst>
                <a:tab pos="228600" algn="l"/>
              </a:tabLst>
            </a:pPr>
            <a:r>
              <a:rPr lang="en-US" sz="1400" dirty="0">
                <a:ea typeface="Times New Roman" panose="02020603050405020304" pitchFamily="18" charset="0"/>
                <a:cs typeface="Times New Roman" panose="02020603050405020304" pitchFamily="18" charset="0"/>
              </a:rPr>
              <a:t>Li, </a:t>
            </a:r>
            <a:r>
              <a:rPr lang="en-US" sz="1400" dirty="0" err="1">
                <a:ea typeface="Times New Roman" panose="02020603050405020304" pitchFamily="18" charset="0"/>
                <a:cs typeface="Times New Roman" panose="02020603050405020304" pitchFamily="18" charset="0"/>
              </a:rPr>
              <a:t>Zhe</a:t>
            </a:r>
            <a:r>
              <a:rPr lang="en-US" sz="1400" dirty="0">
                <a:ea typeface="Times New Roman" panose="02020603050405020304" pitchFamily="18" charset="0"/>
                <a:cs typeface="Times New Roman" panose="02020603050405020304" pitchFamily="18" charset="0"/>
              </a:rPr>
              <a:t>, Chong Wang, Mei Han, Yuan </a:t>
            </a:r>
            <a:r>
              <a:rPr lang="en-US" sz="1400" dirty="0" err="1">
                <a:ea typeface="Times New Roman" panose="02020603050405020304" pitchFamily="18" charset="0"/>
                <a:cs typeface="Times New Roman" panose="02020603050405020304" pitchFamily="18" charset="0"/>
              </a:rPr>
              <a:t>Xue</a:t>
            </a:r>
            <a:r>
              <a:rPr lang="en-US" sz="1400" dirty="0">
                <a:ea typeface="Times New Roman" panose="02020603050405020304" pitchFamily="18" charset="0"/>
                <a:cs typeface="Times New Roman" panose="02020603050405020304" pitchFamily="18" charset="0"/>
              </a:rPr>
              <a:t>, Wei Wei, Li-Jia Li, and F. Li. "Thoracic disease identification and localization with limited supervision." </a:t>
            </a:r>
            <a:r>
              <a:rPr lang="en-US" sz="1400" i="1" dirty="0" err="1">
                <a:ea typeface="Times New Roman" panose="02020603050405020304" pitchFamily="18" charset="0"/>
                <a:cs typeface="Times New Roman" panose="02020603050405020304" pitchFamily="18" charset="0"/>
              </a:rPr>
              <a:t>arXiv</a:t>
            </a:r>
            <a:r>
              <a:rPr lang="en-US" sz="1400" i="1" dirty="0">
                <a:ea typeface="Times New Roman" panose="02020603050405020304" pitchFamily="18" charset="0"/>
                <a:cs typeface="Times New Roman" panose="02020603050405020304" pitchFamily="18" charset="0"/>
              </a:rPr>
              <a:t> preprint arXiv:1711.06373</a:t>
            </a:r>
            <a:r>
              <a:rPr lang="en-US" sz="1400" dirty="0">
                <a:ea typeface="Times New Roman" panose="02020603050405020304" pitchFamily="18" charset="0"/>
                <a:cs typeface="Times New Roman" panose="02020603050405020304" pitchFamily="18" charset="0"/>
              </a:rPr>
              <a:t> (2017).</a:t>
            </a:r>
          </a:p>
          <a:p>
            <a:pPr marL="342900" marR="0" lvl="0" indent="-342900" algn="just">
              <a:lnSpc>
                <a:spcPct val="145000"/>
              </a:lnSpc>
              <a:spcBef>
                <a:spcPts val="300"/>
              </a:spcBef>
              <a:spcAft>
                <a:spcPts val="0"/>
              </a:spcAft>
              <a:buFont typeface="+mj-lt"/>
              <a:buAutoNum type="arabicPeriod" startAt="6"/>
              <a:tabLst>
                <a:tab pos="228600" algn="l"/>
              </a:tabLst>
            </a:pPr>
            <a:r>
              <a:rPr lang="en-US" sz="1400" dirty="0" err="1">
                <a:ea typeface="Times New Roman" panose="02020603050405020304" pitchFamily="18" charset="0"/>
                <a:cs typeface="Times New Roman" panose="02020603050405020304" pitchFamily="18" charset="0"/>
              </a:rPr>
              <a:t>Guendel</a:t>
            </a:r>
            <a:r>
              <a:rPr lang="en-US" sz="1400" dirty="0">
                <a:ea typeface="Times New Roman" panose="02020603050405020304" pitchFamily="18" charset="0"/>
                <a:cs typeface="Times New Roman" panose="02020603050405020304" pitchFamily="18" charset="0"/>
              </a:rPr>
              <a:t>, Sebastian, </a:t>
            </a:r>
            <a:r>
              <a:rPr lang="en-US" sz="1400" dirty="0" err="1">
                <a:ea typeface="Times New Roman" panose="02020603050405020304" pitchFamily="18" charset="0"/>
                <a:cs typeface="Times New Roman" panose="02020603050405020304" pitchFamily="18" charset="0"/>
              </a:rPr>
              <a:t>Sasa</a:t>
            </a:r>
            <a:r>
              <a:rPr lang="en-US" sz="1400" dirty="0">
                <a:ea typeface="Times New Roman" panose="02020603050405020304" pitchFamily="18" charset="0"/>
                <a:cs typeface="Times New Roman" panose="02020603050405020304" pitchFamily="18" charset="0"/>
              </a:rPr>
              <a:t> </a:t>
            </a:r>
            <a:r>
              <a:rPr lang="en-US" sz="1400" dirty="0" err="1">
                <a:ea typeface="Times New Roman" panose="02020603050405020304" pitchFamily="18" charset="0"/>
                <a:cs typeface="Times New Roman" panose="02020603050405020304" pitchFamily="18" charset="0"/>
              </a:rPr>
              <a:t>Grbic</a:t>
            </a:r>
            <a:r>
              <a:rPr lang="en-US" sz="1400" dirty="0">
                <a:ea typeface="Times New Roman" panose="02020603050405020304" pitchFamily="18" charset="0"/>
                <a:cs typeface="Times New Roman" panose="02020603050405020304" pitchFamily="18" charset="0"/>
              </a:rPr>
              <a:t>, Bogdan </a:t>
            </a:r>
            <a:r>
              <a:rPr lang="en-US" sz="1400" dirty="0" err="1">
                <a:ea typeface="Times New Roman" panose="02020603050405020304" pitchFamily="18" charset="0"/>
                <a:cs typeface="Times New Roman" panose="02020603050405020304" pitchFamily="18" charset="0"/>
              </a:rPr>
              <a:t>Georgescu</a:t>
            </a:r>
            <a:r>
              <a:rPr lang="en-US" sz="1400" dirty="0">
                <a:ea typeface="Times New Roman" panose="02020603050405020304" pitchFamily="18" charset="0"/>
                <a:cs typeface="Times New Roman" panose="02020603050405020304" pitchFamily="18" charset="0"/>
              </a:rPr>
              <a:t>, Kevin Zhou, Ludwig </a:t>
            </a:r>
            <a:r>
              <a:rPr lang="en-US" sz="1400" dirty="0" err="1">
                <a:ea typeface="Times New Roman" panose="02020603050405020304" pitchFamily="18" charset="0"/>
                <a:cs typeface="Times New Roman" panose="02020603050405020304" pitchFamily="18" charset="0"/>
              </a:rPr>
              <a:t>Ritschl</a:t>
            </a:r>
            <a:r>
              <a:rPr lang="en-US" sz="1400" dirty="0">
                <a:ea typeface="Times New Roman" panose="02020603050405020304" pitchFamily="18" charset="0"/>
                <a:cs typeface="Times New Roman" panose="02020603050405020304" pitchFamily="18" charset="0"/>
              </a:rPr>
              <a:t>, Andreas Meier, and </a:t>
            </a:r>
            <a:r>
              <a:rPr lang="en-US" sz="1400" dirty="0" err="1">
                <a:ea typeface="Times New Roman" panose="02020603050405020304" pitchFamily="18" charset="0"/>
                <a:cs typeface="Times New Roman" panose="02020603050405020304" pitchFamily="18" charset="0"/>
              </a:rPr>
              <a:t>Dorin</a:t>
            </a:r>
            <a:r>
              <a:rPr lang="en-US" sz="1400" dirty="0">
                <a:ea typeface="Times New Roman" panose="02020603050405020304" pitchFamily="18" charset="0"/>
                <a:cs typeface="Times New Roman" panose="02020603050405020304" pitchFamily="18" charset="0"/>
              </a:rPr>
              <a:t> </a:t>
            </a:r>
            <a:r>
              <a:rPr lang="en-US" sz="1400" dirty="0" err="1">
                <a:ea typeface="Times New Roman" panose="02020603050405020304" pitchFamily="18" charset="0"/>
                <a:cs typeface="Times New Roman" panose="02020603050405020304" pitchFamily="18" charset="0"/>
              </a:rPr>
              <a:t>Comaniciu</a:t>
            </a:r>
            <a:r>
              <a:rPr lang="en-US" sz="1400" dirty="0">
                <a:ea typeface="Times New Roman" panose="02020603050405020304" pitchFamily="18" charset="0"/>
                <a:cs typeface="Times New Roman" panose="02020603050405020304" pitchFamily="18" charset="0"/>
              </a:rPr>
              <a:t>. "Learning to recognize abnormalities in chest x-rays with location-aware dense networks." </a:t>
            </a:r>
            <a:r>
              <a:rPr lang="en-US" sz="1400" i="1" dirty="0" err="1">
                <a:ea typeface="Times New Roman" panose="02020603050405020304" pitchFamily="18" charset="0"/>
                <a:cs typeface="Times New Roman" panose="02020603050405020304" pitchFamily="18" charset="0"/>
              </a:rPr>
              <a:t>arXiv</a:t>
            </a:r>
            <a:r>
              <a:rPr lang="en-US" sz="1400" i="1" dirty="0">
                <a:ea typeface="Times New Roman" panose="02020603050405020304" pitchFamily="18" charset="0"/>
                <a:cs typeface="Times New Roman" panose="02020603050405020304" pitchFamily="18" charset="0"/>
              </a:rPr>
              <a:t> preprint arXiv:1803.04565</a:t>
            </a:r>
            <a:r>
              <a:rPr lang="en-US" sz="1400" dirty="0">
                <a:ea typeface="Times New Roman" panose="02020603050405020304" pitchFamily="18" charset="0"/>
                <a:cs typeface="Times New Roman" panose="02020603050405020304" pitchFamily="18" charset="0"/>
              </a:rPr>
              <a:t> (2018).</a:t>
            </a:r>
          </a:p>
          <a:p>
            <a:pPr marL="342900" marR="0" lvl="0" indent="-342900" algn="just">
              <a:lnSpc>
                <a:spcPct val="145000"/>
              </a:lnSpc>
              <a:spcBef>
                <a:spcPts val="300"/>
              </a:spcBef>
              <a:spcAft>
                <a:spcPts val="0"/>
              </a:spcAft>
              <a:buFont typeface="+mj-lt"/>
              <a:buAutoNum type="arabicPeriod" startAt="6"/>
              <a:tabLst>
                <a:tab pos="228600" algn="l"/>
              </a:tabLst>
            </a:pPr>
            <a:r>
              <a:rPr lang="en-US" sz="1400" dirty="0" err="1">
                <a:ea typeface="Times New Roman" panose="02020603050405020304" pitchFamily="18" charset="0"/>
                <a:cs typeface="Times New Roman" panose="02020603050405020304" pitchFamily="18" charset="0"/>
              </a:rPr>
              <a:t>Simonyan</a:t>
            </a:r>
            <a:r>
              <a:rPr lang="en-US" sz="1400" dirty="0">
                <a:ea typeface="Times New Roman" panose="02020603050405020304" pitchFamily="18" charset="0"/>
                <a:cs typeface="Times New Roman" panose="02020603050405020304" pitchFamily="18" charset="0"/>
              </a:rPr>
              <a:t>, Karen, and Andrew Zisserman. "Very deep convolutional networks for large-scale image recognition." </a:t>
            </a:r>
            <a:r>
              <a:rPr lang="en-US" sz="1400" i="1" dirty="0" err="1">
                <a:ea typeface="Times New Roman" panose="02020603050405020304" pitchFamily="18" charset="0"/>
                <a:cs typeface="Times New Roman" panose="02020603050405020304" pitchFamily="18" charset="0"/>
              </a:rPr>
              <a:t>arXiv</a:t>
            </a:r>
            <a:r>
              <a:rPr lang="en-US" sz="1400" i="1" dirty="0">
                <a:ea typeface="Times New Roman" panose="02020603050405020304" pitchFamily="18" charset="0"/>
                <a:cs typeface="Times New Roman" panose="02020603050405020304" pitchFamily="18" charset="0"/>
              </a:rPr>
              <a:t> preprint arXiv:1409.1556</a:t>
            </a:r>
            <a:r>
              <a:rPr lang="en-US" sz="1400" dirty="0">
                <a:ea typeface="Times New Roman" panose="02020603050405020304" pitchFamily="18" charset="0"/>
                <a:cs typeface="Times New Roman" panose="02020603050405020304" pitchFamily="18" charset="0"/>
              </a:rPr>
              <a:t> (2014).</a:t>
            </a:r>
          </a:p>
          <a:p>
            <a:pPr marL="342900" marR="0" lvl="0" indent="-342900" algn="just">
              <a:lnSpc>
                <a:spcPct val="145000"/>
              </a:lnSpc>
              <a:spcBef>
                <a:spcPts val="300"/>
              </a:spcBef>
              <a:spcAft>
                <a:spcPts val="0"/>
              </a:spcAft>
              <a:buFont typeface="+mj-lt"/>
              <a:buAutoNum type="arabicPeriod" startAt="6"/>
              <a:tabLst>
                <a:tab pos="228600" algn="l"/>
              </a:tabLst>
            </a:pPr>
            <a:r>
              <a:rPr lang="en-US" sz="1400" dirty="0">
                <a:ea typeface="Times New Roman" panose="02020603050405020304" pitchFamily="18" charset="0"/>
                <a:cs typeface="Times New Roman" panose="02020603050405020304" pitchFamily="18" charset="0"/>
              </a:rPr>
              <a:t>Huang, Gao, Zhuang Liu, Laurens Van Der </a:t>
            </a:r>
            <a:r>
              <a:rPr lang="en-US" sz="1400" dirty="0" err="1">
                <a:ea typeface="Times New Roman" panose="02020603050405020304" pitchFamily="18" charset="0"/>
                <a:cs typeface="Times New Roman" panose="02020603050405020304" pitchFamily="18" charset="0"/>
              </a:rPr>
              <a:t>Maaten</a:t>
            </a:r>
            <a:r>
              <a:rPr lang="en-US" sz="1400" dirty="0">
                <a:ea typeface="Times New Roman" panose="02020603050405020304" pitchFamily="18" charset="0"/>
                <a:cs typeface="Times New Roman" panose="02020603050405020304" pitchFamily="18" charset="0"/>
              </a:rPr>
              <a:t>, and Kilian Q. Weinberger. "Densely connected convolutional networks." In </a:t>
            </a:r>
            <a:r>
              <a:rPr lang="en-US" sz="1400" i="1" dirty="0">
                <a:ea typeface="Times New Roman" panose="02020603050405020304" pitchFamily="18" charset="0"/>
                <a:cs typeface="Times New Roman" panose="02020603050405020304" pitchFamily="18" charset="0"/>
              </a:rPr>
              <a:t>CVPR</a:t>
            </a:r>
            <a:r>
              <a:rPr lang="en-US" sz="1400" dirty="0">
                <a:ea typeface="Times New Roman" panose="02020603050405020304" pitchFamily="18" charset="0"/>
                <a:cs typeface="Times New Roman" panose="02020603050405020304" pitchFamily="18" charset="0"/>
              </a:rPr>
              <a:t>, vol. 1, no. 2, p. 3. 2017.</a:t>
            </a:r>
          </a:p>
        </p:txBody>
      </p:sp>
    </p:spTree>
    <p:extLst>
      <p:ext uri="{BB962C8B-B14F-4D97-AF65-F5344CB8AC3E}">
        <p14:creationId xmlns:p14="http://schemas.microsoft.com/office/powerpoint/2010/main" val="391360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A835-43B3-CB40-87A5-95092B55C09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E9D795A-EC63-3F40-95ED-96236CC0A1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854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3C77-A844-BB42-AFB2-3C30B09485E2}"/>
              </a:ext>
            </a:extLst>
          </p:cNvPr>
          <p:cNvSpPr>
            <a:spLocks noGrp="1"/>
          </p:cNvSpPr>
          <p:nvPr>
            <p:ph type="title"/>
          </p:nvPr>
        </p:nvSpPr>
        <p:spPr/>
        <p:txBody>
          <a:bodyPr/>
          <a:lstStyle/>
          <a:p>
            <a:r>
              <a:rPr lang="en-US" b="1" dirty="0"/>
              <a:t>Content</a:t>
            </a:r>
            <a:endParaRPr lang="en-US" dirty="0"/>
          </a:p>
        </p:txBody>
      </p:sp>
      <p:sp>
        <p:nvSpPr>
          <p:cNvPr id="3" name="Content Placeholder 2">
            <a:extLst>
              <a:ext uri="{FF2B5EF4-FFF2-40B4-BE49-F238E27FC236}">
                <a16:creationId xmlns:a16="http://schemas.microsoft.com/office/drawing/2014/main" id="{AF4F7E54-438A-6D43-A15E-2CB8DD219D34}"/>
              </a:ext>
            </a:extLst>
          </p:cNvPr>
          <p:cNvSpPr>
            <a:spLocks noGrp="1"/>
          </p:cNvSpPr>
          <p:nvPr>
            <p:ph idx="1"/>
          </p:nvPr>
        </p:nvSpPr>
        <p:spPr/>
        <p:txBody>
          <a:bodyPr/>
          <a:lstStyle/>
          <a:p>
            <a:pPr marL="457200" indent="-457200">
              <a:buAutoNum type="arabicPeriod"/>
            </a:pPr>
            <a:r>
              <a:rPr lang="en-US" dirty="0"/>
              <a:t>Motivation</a:t>
            </a:r>
          </a:p>
          <a:p>
            <a:pPr marL="457200" indent="-457200">
              <a:buAutoNum type="arabicPeriod"/>
            </a:pPr>
            <a:r>
              <a:rPr lang="en-US" dirty="0"/>
              <a:t>Dataset</a:t>
            </a:r>
          </a:p>
          <a:p>
            <a:pPr marL="457200" indent="-457200">
              <a:buAutoNum type="arabicPeriod"/>
            </a:pPr>
            <a:r>
              <a:rPr lang="en-US" dirty="0"/>
              <a:t>Model Architectures</a:t>
            </a:r>
          </a:p>
          <a:p>
            <a:pPr marL="457200" indent="-457200">
              <a:buAutoNum type="arabicPeriod"/>
            </a:pPr>
            <a:r>
              <a:rPr lang="en-US" dirty="0"/>
              <a:t>Model Results</a:t>
            </a:r>
          </a:p>
          <a:p>
            <a:pPr marL="457200" indent="-457200">
              <a:buAutoNum type="arabicPeriod"/>
            </a:pPr>
            <a:r>
              <a:rPr lang="en-US" dirty="0"/>
              <a:t>Web Applications</a:t>
            </a:r>
          </a:p>
          <a:p>
            <a:pPr marL="457200" indent="-457200">
              <a:buAutoNum type="arabicPeriod"/>
            </a:pPr>
            <a:r>
              <a:rPr lang="en-US" dirty="0"/>
              <a:t>Conclusion</a:t>
            </a:r>
          </a:p>
          <a:p>
            <a:pPr marL="457200" indent="-457200">
              <a:buAutoNum type="arabicPeriod"/>
            </a:pPr>
            <a:endParaRPr lang="en-US" dirty="0"/>
          </a:p>
        </p:txBody>
      </p:sp>
    </p:spTree>
    <p:extLst>
      <p:ext uri="{BB962C8B-B14F-4D97-AF65-F5344CB8AC3E}">
        <p14:creationId xmlns:p14="http://schemas.microsoft.com/office/powerpoint/2010/main" val="384754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5728-0576-8B46-BD94-E34F8E09B2FD}"/>
              </a:ext>
            </a:extLst>
          </p:cNvPr>
          <p:cNvSpPr>
            <a:spLocks noGrp="1"/>
          </p:cNvSpPr>
          <p:nvPr>
            <p:ph type="title"/>
          </p:nvPr>
        </p:nvSpPr>
        <p:spPr/>
        <p:txBody>
          <a:bodyPr/>
          <a:lstStyle/>
          <a:p>
            <a:r>
              <a:rPr lang="en-US" dirty="0"/>
              <a:t>Motivation -  Chest X-ray Diagnosis</a:t>
            </a:r>
          </a:p>
        </p:txBody>
      </p:sp>
      <p:pic>
        <p:nvPicPr>
          <p:cNvPr id="5" name="Picture 4">
            <a:extLst>
              <a:ext uri="{FF2B5EF4-FFF2-40B4-BE49-F238E27FC236}">
                <a16:creationId xmlns:a16="http://schemas.microsoft.com/office/drawing/2014/main" id="{D3EE0465-A595-7845-975B-0067CA3D6A8A}"/>
              </a:ext>
            </a:extLst>
          </p:cNvPr>
          <p:cNvPicPr>
            <a:picLocks noChangeAspect="1"/>
          </p:cNvPicPr>
          <p:nvPr/>
        </p:nvPicPr>
        <p:blipFill rotWithShape="1">
          <a:blip r:embed="rId3"/>
          <a:srcRect l="14360" r="18672"/>
          <a:stretch/>
        </p:blipFill>
        <p:spPr>
          <a:xfrm>
            <a:off x="3865237" y="1583987"/>
            <a:ext cx="2929394" cy="2041356"/>
          </a:xfrm>
          <a:prstGeom prst="rect">
            <a:avLst/>
          </a:prstGeom>
        </p:spPr>
      </p:pic>
      <p:pic>
        <p:nvPicPr>
          <p:cNvPr id="81" name="Picture 80">
            <a:extLst>
              <a:ext uri="{FF2B5EF4-FFF2-40B4-BE49-F238E27FC236}">
                <a16:creationId xmlns:a16="http://schemas.microsoft.com/office/drawing/2014/main" id="{09A3F756-815D-EA4D-B809-B6CCF6B9E819}"/>
              </a:ext>
            </a:extLst>
          </p:cNvPr>
          <p:cNvPicPr>
            <a:picLocks noChangeAspect="1"/>
          </p:cNvPicPr>
          <p:nvPr/>
        </p:nvPicPr>
        <p:blipFill>
          <a:blip r:embed="rId4"/>
          <a:stretch>
            <a:fillRect/>
          </a:stretch>
        </p:blipFill>
        <p:spPr>
          <a:xfrm>
            <a:off x="3891002" y="3923377"/>
            <a:ext cx="1335456" cy="2053262"/>
          </a:xfrm>
          <a:prstGeom prst="rect">
            <a:avLst/>
          </a:prstGeom>
        </p:spPr>
      </p:pic>
      <p:pic>
        <p:nvPicPr>
          <p:cNvPr id="96" name="Content Placeholder 19">
            <a:extLst>
              <a:ext uri="{FF2B5EF4-FFF2-40B4-BE49-F238E27FC236}">
                <a16:creationId xmlns:a16="http://schemas.microsoft.com/office/drawing/2014/main" id="{228B2D6B-F0C8-2645-8C17-3D17D80422A4}"/>
              </a:ext>
            </a:extLst>
          </p:cNvPr>
          <p:cNvPicPr>
            <a:picLocks noChangeAspect="1"/>
          </p:cNvPicPr>
          <p:nvPr/>
        </p:nvPicPr>
        <p:blipFill rotWithShape="1">
          <a:blip r:embed="rId5"/>
          <a:srcRect t="67174"/>
          <a:stretch/>
        </p:blipFill>
        <p:spPr>
          <a:xfrm>
            <a:off x="8883661" y="4197979"/>
            <a:ext cx="2547199" cy="1525330"/>
          </a:xfrm>
          <a:prstGeom prst="rect">
            <a:avLst/>
          </a:prstGeom>
        </p:spPr>
      </p:pic>
      <p:sp>
        <p:nvSpPr>
          <p:cNvPr id="97" name="TextBox 96">
            <a:extLst>
              <a:ext uri="{FF2B5EF4-FFF2-40B4-BE49-F238E27FC236}">
                <a16:creationId xmlns:a16="http://schemas.microsoft.com/office/drawing/2014/main" id="{A55A3AD8-22EF-6A44-B85B-F4E5F98E567C}"/>
              </a:ext>
            </a:extLst>
          </p:cNvPr>
          <p:cNvSpPr txBox="1"/>
          <p:nvPr/>
        </p:nvSpPr>
        <p:spPr>
          <a:xfrm>
            <a:off x="1413894" y="2069367"/>
            <a:ext cx="2197306" cy="923330"/>
          </a:xfrm>
          <a:prstGeom prst="rect">
            <a:avLst/>
          </a:prstGeom>
          <a:noFill/>
        </p:spPr>
        <p:txBody>
          <a:bodyPr wrap="square" rtlCol="0">
            <a:spAutoFit/>
          </a:bodyPr>
          <a:lstStyle/>
          <a:p>
            <a:r>
              <a:rPr lang="en-US" b="1" dirty="0"/>
              <a:t>Radiologists: Long time training and practicing</a:t>
            </a:r>
          </a:p>
        </p:txBody>
      </p:sp>
      <p:sp>
        <p:nvSpPr>
          <p:cNvPr id="98" name="TextBox 97">
            <a:extLst>
              <a:ext uri="{FF2B5EF4-FFF2-40B4-BE49-F238E27FC236}">
                <a16:creationId xmlns:a16="http://schemas.microsoft.com/office/drawing/2014/main" id="{6DA41769-28EA-A94B-9133-6A323840DF30}"/>
              </a:ext>
            </a:extLst>
          </p:cNvPr>
          <p:cNvSpPr txBox="1"/>
          <p:nvPr/>
        </p:nvSpPr>
        <p:spPr>
          <a:xfrm>
            <a:off x="1413894" y="4371456"/>
            <a:ext cx="2197306" cy="923330"/>
          </a:xfrm>
          <a:prstGeom prst="rect">
            <a:avLst/>
          </a:prstGeom>
          <a:noFill/>
        </p:spPr>
        <p:txBody>
          <a:bodyPr wrap="square" rtlCol="0">
            <a:spAutoFit/>
          </a:bodyPr>
          <a:lstStyle/>
          <a:p>
            <a:r>
              <a:rPr lang="en-US" b="1" dirty="0"/>
              <a:t>Convolutional Neural Network: Fast and Accurate</a:t>
            </a:r>
          </a:p>
        </p:txBody>
      </p:sp>
      <p:grpSp>
        <p:nvGrpSpPr>
          <p:cNvPr id="100" name="Group 99">
            <a:extLst>
              <a:ext uri="{FF2B5EF4-FFF2-40B4-BE49-F238E27FC236}">
                <a16:creationId xmlns:a16="http://schemas.microsoft.com/office/drawing/2014/main" id="{9B4E43FC-082F-514C-AB0D-D96A95E22F2B}"/>
              </a:ext>
            </a:extLst>
          </p:cNvPr>
          <p:cNvGrpSpPr/>
          <p:nvPr/>
        </p:nvGrpSpPr>
        <p:grpSpPr>
          <a:xfrm>
            <a:off x="5329934" y="4440108"/>
            <a:ext cx="3214625" cy="854678"/>
            <a:chOff x="4468710" y="4251108"/>
            <a:chExt cx="4177132" cy="1142022"/>
          </a:xfrm>
        </p:grpSpPr>
        <p:sp>
          <p:nvSpPr>
            <p:cNvPr id="84" name="Parallelogram 83">
              <a:extLst>
                <a:ext uri="{FF2B5EF4-FFF2-40B4-BE49-F238E27FC236}">
                  <a16:creationId xmlns:a16="http://schemas.microsoft.com/office/drawing/2014/main" id="{3F326271-0C6C-8B4F-8147-BDC3C057F2DC}"/>
                </a:ext>
              </a:extLst>
            </p:cNvPr>
            <p:cNvSpPr/>
            <p:nvPr/>
          </p:nvSpPr>
          <p:spPr>
            <a:xfrm rot="9425933">
              <a:off x="4974536" y="4251108"/>
              <a:ext cx="1587437" cy="1104607"/>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5449B8C6-FA0A-0144-A357-6DFC096F4B80}"/>
                </a:ext>
              </a:extLst>
            </p:cNvPr>
            <p:cNvGrpSpPr/>
            <p:nvPr/>
          </p:nvGrpSpPr>
          <p:grpSpPr>
            <a:xfrm>
              <a:off x="4468710" y="4251108"/>
              <a:ext cx="4177132" cy="1142022"/>
              <a:chOff x="4468710" y="4251108"/>
              <a:chExt cx="4177132" cy="1142022"/>
            </a:xfrm>
          </p:grpSpPr>
          <p:sp>
            <p:nvSpPr>
              <p:cNvPr id="82" name="Parallelogram 81">
                <a:extLst>
                  <a:ext uri="{FF2B5EF4-FFF2-40B4-BE49-F238E27FC236}">
                    <a16:creationId xmlns:a16="http://schemas.microsoft.com/office/drawing/2014/main" id="{68F22256-1C09-334A-A41C-3DD66738D35B}"/>
                  </a:ext>
                </a:extLst>
              </p:cNvPr>
              <p:cNvSpPr/>
              <p:nvPr/>
            </p:nvSpPr>
            <p:spPr>
              <a:xfrm rot="9425933">
                <a:off x="4468710" y="4288047"/>
                <a:ext cx="1613337" cy="1090147"/>
              </a:xfrm>
              <a:prstGeom prst="parallelogram">
                <a:avLst>
                  <a:gd name="adj" fmla="val 42602"/>
                </a:avLst>
              </a:prstGeom>
              <a:solidFill>
                <a:schemeClr val="accent1">
                  <a:lumMod val="75000"/>
                  <a:alpha val="34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a:extLst>
                  <a:ext uri="{FF2B5EF4-FFF2-40B4-BE49-F238E27FC236}">
                    <a16:creationId xmlns:a16="http://schemas.microsoft.com/office/drawing/2014/main" id="{DE67A388-20CD-DF47-9F23-46297B7BC29F}"/>
                  </a:ext>
                </a:extLst>
              </p:cNvPr>
              <p:cNvSpPr/>
              <p:nvPr/>
            </p:nvSpPr>
            <p:spPr>
              <a:xfrm rot="9425933">
                <a:off x="4550765" y="4306287"/>
                <a:ext cx="1592099" cy="1086843"/>
              </a:xfrm>
              <a:prstGeom prst="parallelogram">
                <a:avLst>
                  <a:gd name="adj" fmla="val 42602"/>
                </a:avLst>
              </a:prstGeom>
              <a:solidFill>
                <a:srgbClr val="00B050">
                  <a:alpha val="34000"/>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Parallelogram 84">
                <a:extLst>
                  <a:ext uri="{FF2B5EF4-FFF2-40B4-BE49-F238E27FC236}">
                    <a16:creationId xmlns:a16="http://schemas.microsoft.com/office/drawing/2014/main" id="{160D3157-F7CD-EA46-BD0B-93D83C1514B1}"/>
                  </a:ext>
                </a:extLst>
              </p:cNvPr>
              <p:cNvSpPr/>
              <p:nvPr/>
            </p:nvSpPr>
            <p:spPr>
              <a:xfrm rot="9425933">
                <a:off x="5115558" y="4251108"/>
                <a:ext cx="1587437" cy="1104607"/>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Parallelogram 85">
                <a:extLst>
                  <a:ext uri="{FF2B5EF4-FFF2-40B4-BE49-F238E27FC236}">
                    <a16:creationId xmlns:a16="http://schemas.microsoft.com/office/drawing/2014/main" id="{456C7FC1-5567-AF41-82DA-ED8C4D72CCC3}"/>
                  </a:ext>
                </a:extLst>
              </p:cNvPr>
              <p:cNvSpPr/>
              <p:nvPr/>
            </p:nvSpPr>
            <p:spPr>
              <a:xfrm rot="9425933">
                <a:off x="5256579" y="4251108"/>
                <a:ext cx="1587437" cy="1104607"/>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Parallelogram 86">
                <a:extLst>
                  <a:ext uri="{FF2B5EF4-FFF2-40B4-BE49-F238E27FC236}">
                    <a16:creationId xmlns:a16="http://schemas.microsoft.com/office/drawing/2014/main" id="{937365F0-3D97-514E-A2BC-EB06457CBC97}"/>
                  </a:ext>
                </a:extLst>
              </p:cNvPr>
              <p:cNvSpPr/>
              <p:nvPr/>
            </p:nvSpPr>
            <p:spPr>
              <a:xfrm rot="9425933">
                <a:off x="5397600" y="4251108"/>
                <a:ext cx="1587437" cy="1104607"/>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Parallelogram 87">
                <a:extLst>
                  <a:ext uri="{FF2B5EF4-FFF2-40B4-BE49-F238E27FC236}">
                    <a16:creationId xmlns:a16="http://schemas.microsoft.com/office/drawing/2014/main" id="{587E6F37-BF70-9541-BD6A-7B616AEEC35F}"/>
                  </a:ext>
                </a:extLst>
              </p:cNvPr>
              <p:cNvSpPr/>
              <p:nvPr/>
            </p:nvSpPr>
            <p:spPr>
              <a:xfrm rot="9425933">
                <a:off x="6198279" y="4510004"/>
                <a:ext cx="1096361" cy="844867"/>
              </a:xfrm>
              <a:prstGeom prst="parallelogram">
                <a:avLst>
                  <a:gd name="adj" fmla="val 42602"/>
                </a:avLst>
              </a:prstGeom>
              <a:solidFill>
                <a:schemeClr val="accent1">
                  <a:lumMod val="75000"/>
                  <a:alpha val="34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Parallelogram 88">
                <a:extLst>
                  <a:ext uri="{FF2B5EF4-FFF2-40B4-BE49-F238E27FC236}">
                    <a16:creationId xmlns:a16="http://schemas.microsoft.com/office/drawing/2014/main" id="{3AE3A277-8309-8D41-8F87-5D43144F8373}"/>
                  </a:ext>
                </a:extLst>
              </p:cNvPr>
              <p:cNvSpPr/>
              <p:nvPr/>
            </p:nvSpPr>
            <p:spPr>
              <a:xfrm rot="9425933">
                <a:off x="6281979" y="4533744"/>
                <a:ext cx="1081929" cy="842307"/>
              </a:xfrm>
              <a:prstGeom prst="parallelogram">
                <a:avLst>
                  <a:gd name="adj" fmla="val 42602"/>
                </a:avLst>
              </a:prstGeom>
              <a:solidFill>
                <a:srgbClr val="00B050">
                  <a:alpha val="34000"/>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Parallelogram 89">
                <a:extLst>
                  <a:ext uri="{FF2B5EF4-FFF2-40B4-BE49-F238E27FC236}">
                    <a16:creationId xmlns:a16="http://schemas.microsoft.com/office/drawing/2014/main" id="{A33B01E1-448A-2749-807C-067D44C346D5}"/>
                  </a:ext>
                </a:extLst>
              </p:cNvPr>
              <p:cNvSpPr/>
              <p:nvPr/>
            </p:nvSpPr>
            <p:spPr>
              <a:xfrm rot="9425933">
                <a:off x="6755999" y="4513447"/>
                <a:ext cx="958976" cy="866405"/>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Parallelogram 90">
                <a:extLst>
                  <a:ext uri="{FF2B5EF4-FFF2-40B4-BE49-F238E27FC236}">
                    <a16:creationId xmlns:a16="http://schemas.microsoft.com/office/drawing/2014/main" id="{B28812EE-35D8-3E47-9D59-2DBCF95F916C}"/>
                  </a:ext>
                </a:extLst>
              </p:cNvPr>
              <p:cNvSpPr/>
              <p:nvPr/>
            </p:nvSpPr>
            <p:spPr>
              <a:xfrm rot="9425933">
                <a:off x="6897020" y="4513447"/>
                <a:ext cx="958976" cy="866405"/>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Parallelogram 91">
                <a:extLst>
                  <a:ext uri="{FF2B5EF4-FFF2-40B4-BE49-F238E27FC236}">
                    <a16:creationId xmlns:a16="http://schemas.microsoft.com/office/drawing/2014/main" id="{3C53B052-8490-314F-8A07-049B20DB3AA5}"/>
                  </a:ext>
                </a:extLst>
              </p:cNvPr>
              <p:cNvSpPr/>
              <p:nvPr/>
            </p:nvSpPr>
            <p:spPr>
              <a:xfrm rot="9425933">
                <a:off x="7038042" y="4513447"/>
                <a:ext cx="958976" cy="866405"/>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Parallelogram 92">
                <a:extLst>
                  <a:ext uri="{FF2B5EF4-FFF2-40B4-BE49-F238E27FC236}">
                    <a16:creationId xmlns:a16="http://schemas.microsoft.com/office/drawing/2014/main" id="{1CE34D18-5605-7444-9180-8F269E3454C1}"/>
                  </a:ext>
                </a:extLst>
              </p:cNvPr>
              <p:cNvSpPr/>
              <p:nvPr/>
            </p:nvSpPr>
            <p:spPr>
              <a:xfrm rot="9425933">
                <a:off x="7179063" y="4513447"/>
                <a:ext cx="958976" cy="866405"/>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Parallelogram 93">
                <a:extLst>
                  <a:ext uri="{FF2B5EF4-FFF2-40B4-BE49-F238E27FC236}">
                    <a16:creationId xmlns:a16="http://schemas.microsoft.com/office/drawing/2014/main" id="{D732EAFC-B2D5-DB43-BED5-1CD0B5A11B57}"/>
                  </a:ext>
                </a:extLst>
              </p:cNvPr>
              <p:cNvSpPr/>
              <p:nvPr/>
            </p:nvSpPr>
            <p:spPr>
              <a:xfrm rot="9425933">
                <a:off x="7965537" y="4819241"/>
                <a:ext cx="350917" cy="271310"/>
              </a:xfrm>
              <a:prstGeom prst="parallelogram">
                <a:avLst>
                  <a:gd name="adj" fmla="val 42602"/>
                </a:avLst>
              </a:prstGeom>
              <a:solidFill>
                <a:schemeClr val="accent4">
                  <a:lumMod val="75000"/>
                  <a:alpha val="34000"/>
                </a:schemeClr>
              </a:solidFill>
              <a:ln w="889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84F207D9-FBE9-014B-9499-92E79D41D11A}"/>
                  </a:ext>
                </a:extLst>
              </p:cNvPr>
              <p:cNvSpPr/>
              <p:nvPr/>
            </p:nvSpPr>
            <p:spPr>
              <a:xfrm>
                <a:off x="8338843" y="4868929"/>
                <a:ext cx="306999" cy="155440"/>
              </a:xfrm>
              <a:prstGeom prst="roundRect">
                <a:avLst/>
              </a:prstGeom>
              <a:solidFill>
                <a:srgbClr val="C00000">
                  <a:alpha val="4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70499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4433-550E-9B4D-BD50-F61767A7232E}"/>
              </a:ext>
            </a:extLst>
          </p:cNvPr>
          <p:cNvSpPr>
            <a:spLocks noGrp="1"/>
          </p:cNvSpPr>
          <p:nvPr>
            <p:ph type="title"/>
          </p:nvPr>
        </p:nvSpPr>
        <p:spPr/>
        <p:txBody>
          <a:bodyPr/>
          <a:lstStyle/>
          <a:p>
            <a:r>
              <a:rPr lang="en-US" dirty="0"/>
              <a:t>Dataset – </a:t>
            </a:r>
            <a:r>
              <a:rPr lang="en-US" dirty="0" err="1"/>
              <a:t>ChestXray</a:t>
            </a:r>
            <a:endParaRPr lang="en-US" dirty="0"/>
          </a:p>
        </p:txBody>
      </p:sp>
      <p:sp>
        <p:nvSpPr>
          <p:cNvPr id="3" name="Content Placeholder 2">
            <a:extLst>
              <a:ext uri="{FF2B5EF4-FFF2-40B4-BE49-F238E27FC236}">
                <a16:creationId xmlns:a16="http://schemas.microsoft.com/office/drawing/2014/main" id="{650407BB-FD1A-014D-9F2A-AF480D3D9C4A}"/>
              </a:ext>
            </a:extLst>
          </p:cNvPr>
          <p:cNvSpPr>
            <a:spLocks noGrp="1"/>
          </p:cNvSpPr>
          <p:nvPr>
            <p:ph idx="1"/>
          </p:nvPr>
        </p:nvSpPr>
        <p:spPr>
          <a:xfrm>
            <a:off x="1371600" y="1437000"/>
            <a:ext cx="6080123" cy="3581400"/>
          </a:xfrm>
        </p:spPr>
        <p:txBody>
          <a:bodyPr/>
          <a:lstStyle/>
          <a:p>
            <a:r>
              <a:rPr lang="en-US" dirty="0"/>
              <a:t>From clinical PACS database at National Institutes of Health Clinical Center </a:t>
            </a:r>
          </a:p>
          <a:p>
            <a:r>
              <a:rPr lang="en-US" dirty="0"/>
              <a:t>112,120 frontal-view X-ray images</a:t>
            </a:r>
          </a:p>
          <a:p>
            <a:r>
              <a:rPr lang="en-US" dirty="0"/>
              <a:t>30,805 patients</a:t>
            </a:r>
          </a:p>
          <a:p>
            <a:r>
              <a:rPr lang="en-US" dirty="0"/>
              <a:t>14 disease labels </a:t>
            </a:r>
          </a:p>
        </p:txBody>
      </p:sp>
      <p:graphicFrame>
        <p:nvGraphicFramePr>
          <p:cNvPr id="4" name="Table 3">
            <a:extLst>
              <a:ext uri="{FF2B5EF4-FFF2-40B4-BE49-F238E27FC236}">
                <a16:creationId xmlns:a16="http://schemas.microsoft.com/office/drawing/2014/main" id="{B58DF683-D075-3D44-A076-E59AEC51C2C0}"/>
              </a:ext>
            </a:extLst>
          </p:cNvPr>
          <p:cNvGraphicFramePr>
            <a:graphicFrameLocks noGrp="1"/>
          </p:cNvGraphicFramePr>
          <p:nvPr>
            <p:extLst>
              <p:ext uri="{D42A27DB-BD31-4B8C-83A1-F6EECF244321}">
                <p14:modId xmlns:p14="http://schemas.microsoft.com/office/powerpoint/2010/main" val="42022903"/>
              </p:ext>
            </p:extLst>
          </p:nvPr>
        </p:nvGraphicFramePr>
        <p:xfrm>
          <a:off x="1840955" y="3683931"/>
          <a:ext cx="4875529" cy="2673891"/>
        </p:xfrm>
        <a:graphic>
          <a:graphicData uri="http://schemas.openxmlformats.org/drawingml/2006/table">
            <a:tbl>
              <a:tblPr firstRow="1" firstCol="1" bandRow="1">
                <a:tableStyleId>{5C22544A-7EE6-4342-B048-85BDC9FD1C3A}</a:tableStyleId>
              </a:tblPr>
              <a:tblGrid>
                <a:gridCol w="1763954">
                  <a:extLst>
                    <a:ext uri="{9D8B030D-6E8A-4147-A177-3AD203B41FA5}">
                      <a16:colId xmlns:a16="http://schemas.microsoft.com/office/drawing/2014/main" val="2387953920"/>
                    </a:ext>
                  </a:extLst>
                </a:gridCol>
                <a:gridCol w="1410861">
                  <a:extLst>
                    <a:ext uri="{9D8B030D-6E8A-4147-A177-3AD203B41FA5}">
                      <a16:colId xmlns:a16="http://schemas.microsoft.com/office/drawing/2014/main" val="1688060767"/>
                    </a:ext>
                  </a:extLst>
                </a:gridCol>
                <a:gridCol w="1700714">
                  <a:extLst>
                    <a:ext uri="{9D8B030D-6E8A-4147-A177-3AD203B41FA5}">
                      <a16:colId xmlns:a16="http://schemas.microsoft.com/office/drawing/2014/main" val="3096882159"/>
                    </a:ext>
                  </a:extLst>
                </a:gridCol>
              </a:tblGrid>
              <a:tr h="534779">
                <a:tc>
                  <a:txBody>
                    <a:bodyPr/>
                    <a:lstStyle/>
                    <a:p>
                      <a:pPr marL="0" marR="0" algn="ctr">
                        <a:lnSpc>
                          <a:spcPct val="100000"/>
                        </a:lnSpc>
                        <a:spcBef>
                          <a:spcPts val="300"/>
                        </a:spcBef>
                        <a:spcAft>
                          <a:spcPts val="600"/>
                        </a:spcAft>
                      </a:pPr>
                      <a:r>
                        <a:rPr lang="en-US" sz="1400" dirty="0">
                          <a:effectLst/>
                        </a:rPr>
                        <a:t>Number of Disease on One Image</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Count of X-Ray images</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Percentage of X-Ray images</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966056460"/>
                  </a:ext>
                </a:extLst>
              </a:tr>
              <a:tr h="267389">
                <a:tc>
                  <a:txBody>
                    <a:bodyPr/>
                    <a:lstStyle/>
                    <a:p>
                      <a:pPr marL="0" marR="0" algn="ctr">
                        <a:lnSpc>
                          <a:spcPct val="100000"/>
                        </a:lnSpc>
                        <a:spcBef>
                          <a:spcPts val="300"/>
                        </a:spcBef>
                        <a:spcAft>
                          <a:spcPts val="600"/>
                        </a:spcAft>
                      </a:pPr>
                      <a:r>
                        <a:rPr lang="en-US" sz="1400">
                          <a:effectLst/>
                        </a:rPr>
                        <a:t>0</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60,361</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a:effectLst/>
                        </a:rPr>
                        <a:t>53.8%</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03388680"/>
                  </a:ext>
                </a:extLst>
              </a:tr>
              <a:tr h="267389">
                <a:tc>
                  <a:txBody>
                    <a:bodyPr/>
                    <a:lstStyle/>
                    <a:p>
                      <a:pPr marL="0" marR="0" algn="ctr">
                        <a:lnSpc>
                          <a:spcPct val="100000"/>
                        </a:lnSpc>
                        <a:spcBef>
                          <a:spcPts val="300"/>
                        </a:spcBef>
                        <a:spcAft>
                          <a:spcPts val="60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30,963</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a:effectLst/>
                        </a:rPr>
                        <a:t>27.6%</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51968497"/>
                  </a:ext>
                </a:extLst>
              </a:tr>
              <a:tr h="267389">
                <a:tc>
                  <a:txBody>
                    <a:bodyPr/>
                    <a:lstStyle/>
                    <a:p>
                      <a:pPr marL="0" marR="0" algn="ctr">
                        <a:lnSpc>
                          <a:spcPct val="100000"/>
                        </a:lnSpc>
                        <a:spcBef>
                          <a:spcPts val="300"/>
                        </a:spcBef>
                        <a:spcAft>
                          <a:spcPts val="600"/>
                        </a:spcAft>
                      </a:pPr>
                      <a:r>
                        <a:rPr lang="en-US" sz="1400">
                          <a:effectLst/>
                        </a:rPr>
                        <a:t>2</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14,306</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a:effectLst/>
                        </a:rPr>
                        <a:t>12.8%</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93254000"/>
                  </a:ext>
                </a:extLst>
              </a:tr>
              <a:tr h="267389">
                <a:tc>
                  <a:txBody>
                    <a:bodyPr/>
                    <a:lstStyle/>
                    <a:p>
                      <a:pPr marL="0" marR="0" algn="ctr">
                        <a:lnSpc>
                          <a:spcPct val="100000"/>
                        </a:lnSpc>
                        <a:spcBef>
                          <a:spcPts val="300"/>
                        </a:spcBef>
                        <a:spcAft>
                          <a:spcPts val="600"/>
                        </a:spcAft>
                      </a:pPr>
                      <a:r>
                        <a:rPr lang="en-US" sz="1400">
                          <a:effectLst/>
                        </a:rPr>
                        <a:t>3</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4,856</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4.33%</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23546517"/>
                  </a:ext>
                </a:extLst>
              </a:tr>
              <a:tr h="267389">
                <a:tc>
                  <a:txBody>
                    <a:bodyPr/>
                    <a:lstStyle/>
                    <a:p>
                      <a:pPr marL="0" marR="0" algn="ctr">
                        <a:lnSpc>
                          <a:spcPct val="100000"/>
                        </a:lnSpc>
                        <a:spcBef>
                          <a:spcPts val="300"/>
                        </a:spcBef>
                        <a:spcAft>
                          <a:spcPts val="600"/>
                        </a:spcAft>
                      </a:pPr>
                      <a:r>
                        <a:rPr lang="en-US" sz="1400">
                          <a:effectLst/>
                        </a:rPr>
                        <a:t>4</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1,247</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1.11%</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338864206"/>
                  </a:ext>
                </a:extLst>
              </a:tr>
              <a:tr h="267389">
                <a:tc>
                  <a:txBody>
                    <a:bodyPr/>
                    <a:lstStyle/>
                    <a:p>
                      <a:pPr marL="0" marR="0" algn="ctr">
                        <a:lnSpc>
                          <a:spcPct val="100000"/>
                        </a:lnSpc>
                        <a:spcBef>
                          <a:spcPts val="300"/>
                        </a:spcBef>
                        <a:spcAft>
                          <a:spcPts val="600"/>
                        </a:spcAft>
                      </a:pPr>
                      <a:r>
                        <a:rPr lang="en-US" sz="1400">
                          <a:effectLst/>
                        </a:rPr>
                        <a:t>5</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a:effectLst/>
                        </a:rPr>
                        <a:t>301</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0.27%</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06442485"/>
                  </a:ext>
                </a:extLst>
              </a:tr>
              <a:tr h="267389">
                <a:tc>
                  <a:txBody>
                    <a:bodyPr/>
                    <a:lstStyle/>
                    <a:p>
                      <a:pPr marL="0" marR="0" algn="ctr">
                        <a:lnSpc>
                          <a:spcPct val="100000"/>
                        </a:lnSpc>
                        <a:spcBef>
                          <a:spcPts val="300"/>
                        </a:spcBef>
                        <a:spcAft>
                          <a:spcPts val="600"/>
                        </a:spcAft>
                      </a:pPr>
                      <a:r>
                        <a:rPr lang="en-US" sz="1400" dirty="0">
                          <a:effectLst/>
                        </a:rPr>
                        <a:t>&gt; 5</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a:effectLst/>
                        </a:rPr>
                        <a:t>86</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0.1%</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22528554"/>
                  </a:ext>
                </a:extLst>
              </a:tr>
              <a:tr h="267389">
                <a:tc>
                  <a:txBody>
                    <a:bodyPr/>
                    <a:lstStyle/>
                    <a:p>
                      <a:pPr marL="0" marR="0" algn="ctr">
                        <a:lnSpc>
                          <a:spcPct val="100000"/>
                        </a:lnSpc>
                        <a:spcBef>
                          <a:spcPts val="300"/>
                        </a:spcBef>
                        <a:spcAft>
                          <a:spcPts val="600"/>
                        </a:spcAft>
                      </a:pPr>
                      <a:r>
                        <a:rPr lang="en-US" sz="1400">
                          <a:effectLst/>
                        </a:rPr>
                        <a:t>total</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a:effectLst/>
                        </a:rPr>
                        <a:t>112,120</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600"/>
                        </a:spcAft>
                      </a:pPr>
                      <a:r>
                        <a:rPr lang="en-US" sz="1400" dirty="0">
                          <a:effectLst/>
                        </a:rPr>
                        <a:t>100.0%</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57822901"/>
                  </a:ext>
                </a:extLst>
              </a:tr>
            </a:tbl>
          </a:graphicData>
        </a:graphic>
      </p:graphicFrame>
      <p:graphicFrame>
        <p:nvGraphicFramePr>
          <p:cNvPr id="5" name="Table 4">
            <a:extLst>
              <a:ext uri="{FF2B5EF4-FFF2-40B4-BE49-F238E27FC236}">
                <a16:creationId xmlns:a16="http://schemas.microsoft.com/office/drawing/2014/main" id="{A8A3110D-ED65-E34C-8C52-198CD4C6A0AD}"/>
              </a:ext>
            </a:extLst>
          </p:cNvPr>
          <p:cNvGraphicFramePr>
            <a:graphicFrameLocks noGrp="1"/>
          </p:cNvGraphicFramePr>
          <p:nvPr>
            <p:extLst>
              <p:ext uri="{D42A27DB-BD31-4B8C-83A1-F6EECF244321}">
                <p14:modId xmlns:p14="http://schemas.microsoft.com/office/powerpoint/2010/main" val="3550977245"/>
              </p:ext>
            </p:extLst>
          </p:nvPr>
        </p:nvGraphicFramePr>
        <p:xfrm>
          <a:off x="7636781" y="1437000"/>
          <a:ext cx="3241016" cy="4920825"/>
        </p:xfrm>
        <a:graphic>
          <a:graphicData uri="http://schemas.openxmlformats.org/drawingml/2006/table">
            <a:tbl>
              <a:tblPr firstRow="1" firstCol="1" bandRow="1">
                <a:tableStyleId>{5C22544A-7EE6-4342-B048-85BDC9FD1C3A}</a:tableStyleId>
              </a:tblPr>
              <a:tblGrid>
                <a:gridCol w="1857015">
                  <a:extLst>
                    <a:ext uri="{9D8B030D-6E8A-4147-A177-3AD203B41FA5}">
                      <a16:colId xmlns:a16="http://schemas.microsoft.com/office/drawing/2014/main" val="2614020962"/>
                    </a:ext>
                  </a:extLst>
                </a:gridCol>
                <a:gridCol w="1384001">
                  <a:extLst>
                    <a:ext uri="{9D8B030D-6E8A-4147-A177-3AD203B41FA5}">
                      <a16:colId xmlns:a16="http://schemas.microsoft.com/office/drawing/2014/main" val="40827109"/>
                    </a:ext>
                  </a:extLst>
                </a:gridCol>
              </a:tblGrid>
              <a:tr h="328055">
                <a:tc>
                  <a:txBody>
                    <a:bodyPr/>
                    <a:lstStyle/>
                    <a:p>
                      <a:pPr marL="0" marR="0" algn="l">
                        <a:lnSpc>
                          <a:spcPct val="100000"/>
                        </a:lnSpc>
                        <a:spcBef>
                          <a:spcPts val="300"/>
                        </a:spcBef>
                        <a:spcAft>
                          <a:spcPts val="300"/>
                        </a:spcAft>
                      </a:pPr>
                      <a:r>
                        <a:rPr lang="en-US" sz="1400" dirty="0">
                          <a:effectLst/>
                        </a:rPr>
                        <a:t>Disease</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Frequency</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4034291497"/>
                  </a:ext>
                </a:extLst>
              </a:tr>
              <a:tr h="328055">
                <a:tc>
                  <a:txBody>
                    <a:bodyPr/>
                    <a:lstStyle/>
                    <a:p>
                      <a:pPr marL="0" marR="0" algn="l">
                        <a:lnSpc>
                          <a:spcPct val="100000"/>
                        </a:lnSpc>
                        <a:spcBef>
                          <a:spcPts val="300"/>
                        </a:spcBef>
                        <a:spcAft>
                          <a:spcPts val="300"/>
                        </a:spcAft>
                      </a:pPr>
                      <a:r>
                        <a:rPr lang="en-US" sz="1400" dirty="0">
                          <a:effectLst/>
                        </a:rPr>
                        <a:t>Infiltration</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a:effectLst/>
                        </a:rPr>
                        <a:t>17.7%</a:t>
                      </a:r>
                      <a:endParaRPr lang="en-US" sz="140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3689010154"/>
                  </a:ext>
                </a:extLst>
              </a:tr>
              <a:tr h="328055">
                <a:tc>
                  <a:txBody>
                    <a:bodyPr/>
                    <a:lstStyle/>
                    <a:p>
                      <a:pPr marL="0" marR="0" algn="l">
                        <a:lnSpc>
                          <a:spcPct val="100000"/>
                        </a:lnSpc>
                        <a:spcBef>
                          <a:spcPts val="300"/>
                        </a:spcBef>
                        <a:spcAft>
                          <a:spcPts val="300"/>
                        </a:spcAft>
                      </a:pPr>
                      <a:r>
                        <a:rPr lang="en-US" sz="1400" dirty="0">
                          <a:effectLst/>
                        </a:rPr>
                        <a:t>Effusion</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a:effectLst/>
                        </a:rPr>
                        <a:t>11.9%</a:t>
                      </a:r>
                      <a:endParaRPr lang="en-US" sz="140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1539415385"/>
                  </a:ext>
                </a:extLst>
              </a:tr>
              <a:tr h="328055">
                <a:tc>
                  <a:txBody>
                    <a:bodyPr/>
                    <a:lstStyle/>
                    <a:p>
                      <a:pPr marL="0" marR="0" algn="l">
                        <a:lnSpc>
                          <a:spcPct val="100000"/>
                        </a:lnSpc>
                        <a:spcBef>
                          <a:spcPts val="300"/>
                        </a:spcBef>
                        <a:spcAft>
                          <a:spcPts val="300"/>
                        </a:spcAft>
                      </a:pPr>
                      <a:r>
                        <a:rPr lang="en-US" sz="1400" dirty="0">
                          <a:effectLst/>
                        </a:rPr>
                        <a:t>Atelectasis</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10.3%</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2296701248"/>
                  </a:ext>
                </a:extLst>
              </a:tr>
              <a:tr h="328055">
                <a:tc>
                  <a:txBody>
                    <a:bodyPr/>
                    <a:lstStyle/>
                    <a:p>
                      <a:pPr marL="0" marR="0" algn="l">
                        <a:lnSpc>
                          <a:spcPct val="100000"/>
                        </a:lnSpc>
                        <a:spcBef>
                          <a:spcPts val="300"/>
                        </a:spcBef>
                        <a:spcAft>
                          <a:spcPts val="300"/>
                        </a:spcAft>
                      </a:pPr>
                      <a:r>
                        <a:rPr lang="en-US" sz="1400" dirty="0">
                          <a:effectLst/>
                        </a:rPr>
                        <a:t>Nodule</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5.6%</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328485296"/>
                  </a:ext>
                </a:extLst>
              </a:tr>
              <a:tr h="328055">
                <a:tc>
                  <a:txBody>
                    <a:bodyPr/>
                    <a:lstStyle/>
                    <a:p>
                      <a:pPr marL="0" marR="0" algn="l">
                        <a:lnSpc>
                          <a:spcPct val="100000"/>
                        </a:lnSpc>
                        <a:spcBef>
                          <a:spcPts val="300"/>
                        </a:spcBef>
                        <a:spcAft>
                          <a:spcPts val="300"/>
                        </a:spcAft>
                      </a:pPr>
                      <a:r>
                        <a:rPr lang="en-US" sz="1400" dirty="0">
                          <a:effectLst/>
                        </a:rPr>
                        <a:t>Mass</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5.2%</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2989753128"/>
                  </a:ext>
                </a:extLst>
              </a:tr>
              <a:tr h="328055">
                <a:tc>
                  <a:txBody>
                    <a:bodyPr/>
                    <a:lstStyle/>
                    <a:p>
                      <a:pPr marL="0" marR="0" algn="l">
                        <a:lnSpc>
                          <a:spcPct val="100000"/>
                        </a:lnSpc>
                        <a:spcBef>
                          <a:spcPts val="300"/>
                        </a:spcBef>
                        <a:spcAft>
                          <a:spcPts val="300"/>
                        </a:spcAft>
                      </a:pPr>
                      <a:r>
                        <a:rPr lang="en-US" sz="1400" dirty="0">
                          <a:effectLst/>
                        </a:rPr>
                        <a:t>Pneumothorax</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4.7%</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560726620"/>
                  </a:ext>
                </a:extLst>
              </a:tr>
              <a:tr h="328055">
                <a:tc>
                  <a:txBody>
                    <a:bodyPr/>
                    <a:lstStyle/>
                    <a:p>
                      <a:pPr marL="0" marR="0" algn="l">
                        <a:lnSpc>
                          <a:spcPct val="100000"/>
                        </a:lnSpc>
                        <a:spcBef>
                          <a:spcPts val="300"/>
                        </a:spcBef>
                        <a:spcAft>
                          <a:spcPts val="300"/>
                        </a:spcAft>
                      </a:pPr>
                      <a:r>
                        <a:rPr lang="en-US" sz="1400" dirty="0">
                          <a:effectLst/>
                        </a:rPr>
                        <a:t>Consolidation</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4.2%</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2413638191"/>
                  </a:ext>
                </a:extLst>
              </a:tr>
              <a:tr h="328055">
                <a:tc>
                  <a:txBody>
                    <a:bodyPr/>
                    <a:lstStyle/>
                    <a:p>
                      <a:pPr marL="0" marR="0" algn="l">
                        <a:lnSpc>
                          <a:spcPct val="100000"/>
                        </a:lnSpc>
                        <a:spcBef>
                          <a:spcPts val="300"/>
                        </a:spcBef>
                        <a:spcAft>
                          <a:spcPts val="300"/>
                        </a:spcAft>
                      </a:pPr>
                      <a:r>
                        <a:rPr lang="en-US" sz="1400" dirty="0">
                          <a:effectLst/>
                        </a:rPr>
                        <a:t>Pleural Thickening</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3.0%</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279327122"/>
                  </a:ext>
                </a:extLst>
              </a:tr>
              <a:tr h="328055">
                <a:tc>
                  <a:txBody>
                    <a:bodyPr/>
                    <a:lstStyle/>
                    <a:p>
                      <a:pPr marL="0" marR="0" algn="l">
                        <a:lnSpc>
                          <a:spcPct val="100000"/>
                        </a:lnSpc>
                        <a:spcBef>
                          <a:spcPts val="300"/>
                        </a:spcBef>
                        <a:spcAft>
                          <a:spcPts val="300"/>
                        </a:spcAft>
                      </a:pPr>
                      <a:r>
                        <a:rPr lang="en-US" sz="1400" dirty="0">
                          <a:effectLst/>
                        </a:rPr>
                        <a:t>Cardiomegaly</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2.5%</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2077587712"/>
                  </a:ext>
                </a:extLst>
              </a:tr>
              <a:tr h="328055">
                <a:tc>
                  <a:txBody>
                    <a:bodyPr/>
                    <a:lstStyle/>
                    <a:p>
                      <a:pPr marL="0" marR="0" algn="l">
                        <a:lnSpc>
                          <a:spcPct val="100000"/>
                        </a:lnSpc>
                        <a:spcBef>
                          <a:spcPts val="300"/>
                        </a:spcBef>
                        <a:spcAft>
                          <a:spcPts val="300"/>
                        </a:spcAft>
                      </a:pPr>
                      <a:r>
                        <a:rPr lang="en-US" sz="1400" dirty="0">
                          <a:effectLst/>
                        </a:rPr>
                        <a:t>Emphysema</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2.2%</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1249684008"/>
                  </a:ext>
                </a:extLst>
              </a:tr>
              <a:tr h="328055">
                <a:tc>
                  <a:txBody>
                    <a:bodyPr/>
                    <a:lstStyle/>
                    <a:p>
                      <a:pPr marL="0" marR="0" algn="l">
                        <a:lnSpc>
                          <a:spcPct val="100000"/>
                        </a:lnSpc>
                        <a:spcBef>
                          <a:spcPts val="300"/>
                        </a:spcBef>
                        <a:spcAft>
                          <a:spcPts val="300"/>
                        </a:spcAft>
                      </a:pPr>
                      <a:r>
                        <a:rPr lang="en-US" sz="1400" dirty="0">
                          <a:effectLst/>
                        </a:rPr>
                        <a:t>Edema</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2.1%</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1948465684"/>
                  </a:ext>
                </a:extLst>
              </a:tr>
              <a:tr h="328055">
                <a:tc>
                  <a:txBody>
                    <a:bodyPr/>
                    <a:lstStyle/>
                    <a:p>
                      <a:pPr marL="0" marR="0" algn="l">
                        <a:lnSpc>
                          <a:spcPct val="100000"/>
                        </a:lnSpc>
                        <a:spcBef>
                          <a:spcPts val="300"/>
                        </a:spcBef>
                        <a:spcAft>
                          <a:spcPts val="300"/>
                        </a:spcAft>
                      </a:pPr>
                      <a:r>
                        <a:rPr lang="en-US" sz="1400" dirty="0">
                          <a:effectLst/>
                        </a:rPr>
                        <a:t>Fibrosis</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1.5%</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2685022130"/>
                  </a:ext>
                </a:extLst>
              </a:tr>
              <a:tr h="328055">
                <a:tc>
                  <a:txBody>
                    <a:bodyPr/>
                    <a:lstStyle/>
                    <a:p>
                      <a:pPr marL="0" marR="0" algn="l">
                        <a:lnSpc>
                          <a:spcPct val="100000"/>
                        </a:lnSpc>
                        <a:spcBef>
                          <a:spcPts val="300"/>
                        </a:spcBef>
                        <a:spcAft>
                          <a:spcPts val="300"/>
                        </a:spcAft>
                      </a:pPr>
                      <a:r>
                        <a:rPr lang="en-US" sz="1400" dirty="0">
                          <a:effectLst/>
                        </a:rPr>
                        <a:t>Pneumonia</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1.3%</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R w="12700" cmpd="sng">
                      <a:noFill/>
                    </a:lnR>
                  </a:tcPr>
                </a:tc>
                <a:extLst>
                  <a:ext uri="{0D108BD9-81ED-4DB2-BD59-A6C34878D82A}">
                    <a16:rowId xmlns:a16="http://schemas.microsoft.com/office/drawing/2014/main" val="3025220954"/>
                  </a:ext>
                </a:extLst>
              </a:tr>
              <a:tr h="328055">
                <a:tc>
                  <a:txBody>
                    <a:bodyPr/>
                    <a:lstStyle/>
                    <a:p>
                      <a:pPr marL="0" marR="0" algn="l">
                        <a:lnSpc>
                          <a:spcPct val="100000"/>
                        </a:lnSpc>
                        <a:spcBef>
                          <a:spcPts val="300"/>
                        </a:spcBef>
                        <a:spcAft>
                          <a:spcPts val="300"/>
                        </a:spcAft>
                      </a:pPr>
                      <a:r>
                        <a:rPr lang="en-US" sz="1400" dirty="0">
                          <a:effectLst/>
                        </a:rPr>
                        <a:t>Hernia</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0000"/>
                        </a:lnSpc>
                        <a:spcBef>
                          <a:spcPts val="300"/>
                        </a:spcBef>
                        <a:spcAft>
                          <a:spcPts val="300"/>
                        </a:spcAft>
                      </a:pPr>
                      <a:r>
                        <a:rPr lang="en-US" sz="1400" dirty="0">
                          <a:effectLst/>
                        </a:rPr>
                        <a:t>0.2%</a:t>
                      </a:r>
                    </a:p>
                  </a:txBody>
                  <a:tcPr marL="68580" marR="68580" marT="0" marB="0" anchor="ctr">
                    <a:lnR w="12700" cmpd="sng">
                      <a:noFill/>
                    </a:lnR>
                  </a:tcPr>
                </a:tc>
                <a:extLst>
                  <a:ext uri="{0D108BD9-81ED-4DB2-BD59-A6C34878D82A}">
                    <a16:rowId xmlns:a16="http://schemas.microsoft.com/office/drawing/2014/main" val="3283271860"/>
                  </a:ext>
                </a:extLst>
              </a:tr>
            </a:tbl>
          </a:graphicData>
        </a:graphic>
      </p:graphicFrame>
    </p:spTree>
    <p:extLst>
      <p:ext uri="{BB962C8B-B14F-4D97-AF65-F5344CB8AC3E}">
        <p14:creationId xmlns:p14="http://schemas.microsoft.com/office/powerpoint/2010/main" val="76625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4433-550E-9B4D-BD50-F61767A7232E}"/>
              </a:ext>
            </a:extLst>
          </p:cNvPr>
          <p:cNvSpPr>
            <a:spLocks noGrp="1"/>
          </p:cNvSpPr>
          <p:nvPr>
            <p:ph type="title"/>
          </p:nvPr>
        </p:nvSpPr>
        <p:spPr/>
        <p:txBody>
          <a:bodyPr/>
          <a:lstStyle/>
          <a:p>
            <a:r>
              <a:rPr lang="en-US" dirty="0"/>
              <a:t>Model Architectures – VGG16</a:t>
            </a:r>
          </a:p>
        </p:txBody>
      </p:sp>
      <p:graphicFrame>
        <p:nvGraphicFramePr>
          <p:cNvPr id="107" name="Table 106">
            <a:extLst>
              <a:ext uri="{FF2B5EF4-FFF2-40B4-BE49-F238E27FC236}">
                <a16:creationId xmlns:a16="http://schemas.microsoft.com/office/drawing/2014/main" id="{E83A5481-C624-7A41-A7CA-69A80BEA1F2C}"/>
              </a:ext>
            </a:extLst>
          </p:cNvPr>
          <p:cNvGraphicFramePr>
            <a:graphicFrameLocks noGrp="1"/>
          </p:cNvGraphicFramePr>
          <p:nvPr>
            <p:extLst>
              <p:ext uri="{D42A27DB-BD31-4B8C-83A1-F6EECF244321}">
                <p14:modId xmlns:p14="http://schemas.microsoft.com/office/powerpoint/2010/main" val="1939691824"/>
              </p:ext>
            </p:extLst>
          </p:nvPr>
        </p:nvGraphicFramePr>
        <p:xfrm>
          <a:off x="3777206" y="4628689"/>
          <a:ext cx="5710752" cy="1110972"/>
        </p:xfrm>
        <a:graphic>
          <a:graphicData uri="http://schemas.openxmlformats.org/drawingml/2006/table">
            <a:tbl>
              <a:tblPr firstRow="1" firstCol="1" bandRow="1">
                <a:tableStyleId>{5C22544A-7EE6-4342-B048-85BDC9FD1C3A}</a:tableStyleId>
              </a:tblPr>
              <a:tblGrid>
                <a:gridCol w="1421156">
                  <a:extLst>
                    <a:ext uri="{9D8B030D-6E8A-4147-A177-3AD203B41FA5}">
                      <a16:colId xmlns:a16="http://schemas.microsoft.com/office/drawing/2014/main" val="3709564084"/>
                    </a:ext>
                  </a:extLst>
                </a:gridCol>
                <a:gridCol w="1765481">
                  <a:extLst>
                    <a:ext uri="{9D8B030D-6E8A-4147-A177-3AD203B41FA5}">
                      <a16:colId xmlns:a16="http://schemas.microsoft.com/office/drawing/2014/main" val="1625097627"/>
                    </a:ext>
                  </a:extLst>
                </a:gridCol>
                <a:gridCol w="2524115">
                  <a:extLst>
                    <a:ext uri="{9D8B030D-6E8A-4147-A177-3AD203B41FA5}">
                      <a16:colId xmlns:a16="http://schemas.microsoft.com/office/drawing/2014/main" val="3635260445"/>
                    </a:ext>
                  </a:extLst>
                </a:gridCol>
              </a:tblGrid>
              <a:tr h="277743">
                <a:tc>
                  <a:txBody>
                    <a:bodyPr/>
                    <a:lstStyle/>
                    <a:p>
                      <a:pPr marL="0" marR="0" algn="just">
                        <a:spcBef>
                          <a:spcPts val="300"/>
                        </a:spcBef>
                        <a:spcAft>
                          <a:spcPts val="300"/>
                        </a:spcAft>
                      </a:pPr>
                      <a:r>
                        <a:rPr lang="en-US" sz="1600" dirty="0">
                          <a:effectLst/>
                        </a:rPr>
                        <a:t>Layer</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Output Shape</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Number of Parameters</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81026833"/>
                  </a:ext>
                </a:extLst>
              </a:tr>
              <a:tr h="277743">
                <a:tc>
                  <a:txBody>
                    <a:bodyPr/>
                    <a:lstStyle/>
                    <a:p>
                      <a:pPr marL="0" marR="0" algn="just">
                        <a:spcBef>
                          <a:spcPts val="300"/>
                        </a:spcBef>
                        <a:spcAft>
                          <a:spcPts val="300"/>
                        </a:spcAft>
                      </a:pPr>
                      <a:r>
                        <a:rPr lang="en-US" sz="1600">
                          <a:effectLst/>
                        </a:rPr>
                        <a:t>Input</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(n, 224, 224, 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44558241"/>
                  </a:ext>
                </a:extLst>
              </a:tr>
              <a:tr h="277743">
                <a:tc>
                  <a:txBody>
                    <a:bodyPr/>
                    <a:lstStyle/>
                    <a:p>
                      <a:pPr marL="0" marR="0" algn="just">
                        <a:spcBef>
                          <a:spcPts val="300"/>
                        </a:spcBef>
                        <a:spcAft>
                          <a:spcPts val="300"/>
                        </a:spcAft>
                      </a:pPr>
                      <a:r>
                        <a:rPr lang="en-US" sz="1600">
                          <a:effectLst/>
                        </a:rPr>
                        <a:t>VGG16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(n, 512)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14,714,688</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20884498"/>
                  </a:ext>
                </a:extLst>
              </a:tr>
              <a:tr h="277743">
                <a:tc>
                  <a:txBody>
                    <a:bodyPr/>
                    <a:lstStyle/>
                    <a:p>
                      <a:pPr marL="0" marR="0" algn="just">
                        <a:spcBef>
                          <a:spcPts val="300"/>
                        </a:spcBef>
                        <a:spcAft>
                          <a:spcPts val="300"/>
                        </a:spcAft>
                      </a:pPr>
                      <a:r>
                        <a:rPr lang="en-US" sz="1600">
                          <a:effectLst/>
                        </a:rPr>
                        <a:t>Output</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(n, 14)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7,182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4454638"/>
                  </a:ext>
                </a:extLst>
              </a:tr>
            </a:tbl>
          </a:graphicData>
        </a:graphic>
      </p:graphicFrame>
      <p:grpSp>
        <p:nvGrpSpPr>
          <p:cNvPr id="111" name="Group 110">
            <a:extLst>
              <a:ext uri="{FF2B5EF4-FFF2-40B4-BE49-F238E27FC236}">
                <a16:creationId xmlns:a16="http://schemas.microsoft.com/office/drawing/2014/main" id="{05A5D946-6D93-114D-A94B-24C619A74411}"/>
              </a:ext>
            </a:extLst>
          </p:cNvPr>
          <p:cNvGrpSpPr/>
          <p:nvPr/>
        </p:nvGrpSpPr>
        <p:grpSpPr>
          <a:xfrm>
            <a:off x="913687" y="2157657"/>
            <a:ext cx="10795383" cy="2277747"/>
            <a:chOff x="913687" y="2157657"/>
            <a:chExt cx="10795383" cy="2277747"/>
          </a:xfrm>
        </p:grpSpPr>
        <p:pic>
          <p:nvPicPr>
            <p:cNvPr id="17" name="Picture 16">
              <a:extLst>
                <a:ext uri="{FF2B5EF4-FFF2-40B4-BE49-F238E27FC236}">
                  <a16:creationId xmlns:a16="http://schemas.microsoft.com/office/drawing/2014/main" id="{19F4DB5B-D0AF-C44E-9B56-55ED2C65262B}"/>
                </a:ext>
              </a:extLst>
            </p:cNvPr>
            <p:cNvPicPr>
              <a:picLocks noChangeAspect="1"/>
            </p:cNvPicPr>
            <p:nvPr/>
          </p:nvPicPr>
          <p:blipFill>
            <a:blip r:embed="rId3"/>
            <a:stretch>
              <a:fillRect/>
            </a:stretch>
          </p:blipFill>
          <p:spPr>
            <a:xfrm>
              <a:off x="1106628" y="2450727"/>
              <a:ext cx="1188490" cy="1669414"/>
            </a:xfrm>
            <a:prstGeom prst="rect">
              <a:avLst/>
            </a:prstGeom>
          </p:spPr>
        </p:pic>
        <p:grpSp>
          <p:nvGrpSpPr>
            <p:cNvPr id="41" name="Group 40">
              <a:extLst>
                <a:ext uri="{FF2B5EF4-FFF2-40B4-BE49-F238E27FC236}">
                  <a16:creationId xmlns:a16="http://schemas.microsoft.com/office/drawing/2014/main" id="{CC40F085-6C87-C042-A0A4-CE632A29F7F7}"/>
                </a:ext>
              </a:extLst>
            </p:cNvPr>
            <p:cNvGrpSpPr/>
            <p:nvPr/>
          </p:nvGrpSpPr>
          <p:grpSpPr>
            <a:xfrm>
              <a:off x="1490663" y="2757140"/>
              <a:ext cx="1875961" cy="1099005"/>
              <a:chOff x="921026" y="2571205"/>
              <a:chExt cx="1875961" cy="1099005"/>
            </a:xfrm>
          </p:grpSpPr>
          <p:sp>
            <p:nvSpPr>
              <p:cNvPr id="6" name="Parallelogram 5">
                <a:extLst>
                  <a:ext uri="{FF2B5EF4-FFF2-40B4-BE49-F238E27FC236}">
                    <a16:creationId xmlns:a16="http://schemas.microsoft.com/office/drawing/2014/main" id="{B1104E6D-B6AD-6A48-A198-9E487A53A6B3}"/>
                  </a:ext>
                </a:extLst>
              </p:cNvPr>
              <p:cNvSpPr/>
              <p:nvPr/>
            </p:nvSpPr>
            <p:spPr>
              <a:xfrm rot="9425933">
                <a:off x="921026" y="2571205"/>
                <a:ext cx="1780270" cy="1099005"/>
              </a:xfrm>
              <a:prstGeom prst="parallelogram">
                <a:avLst>
                  <a:gd name="adj" fmla="val 42602"/>
                </a:avLst>
              </a:prstGeom>
              <a:solidFill>
                <a:schemeClr val="accent1">
                  <a:lumMod val="75000"/>
                  <a:alpha val="34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BD61E346-725B-E342-A909-60258E9205AE}"/>
                  </a:ext>
                </a:extLst>
              </p:cNvPr>
              <p:cNvSpPr/>
              <p:nvPr/>
            </p:nvSpPr>
            <p:spPr>
              <a:xfrm rot="9425933">
                <a:off x="1016717" y="2571205"/>
                <a:ext cx="1780270" cy="1099005"/>
              </a:xfrm>
              <a:prstGeom prst="parallelogram">
                <a:avLst>
                  <a:gd name="adj" fmla="val 42602"/>
                </a:avLst>
              </a:prstGeom>
              <a:solidFill>
                <a:schemeClr val="accent1">
                  <a:lumMod val="75000"/>
                  <a:alpha val="34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EDD54758-A455-204B-9A84-0200D0D52A62}"/>
                </a:ext>
              </a:extLst>
            </p:cNvPr>
            <p:cNvGrpSpPr/>
            <p:nvPr/>
          </p:nvGrpSpPr>
          <p:grpSpPr>
            <a:xfrm>
              <a:off x="2517004" y="2878675"/>
              <a:ext cx="1835790" cy="1038184"/>
              <a:chOff x="1911813" y="2671106"/>
              <a:chExt cx="1835790" cy="1038184"/>
            </a:xfrm>
          </p:grpSpPr>
          <p:sp>
            <p:nvSpPr>
              <p:cNvPr id="19" name="Parallelogram 18">
                <a:extLst>
                  <a:ext uri="{FF2B5EF4-FFF2-40B4-BE49-F238E27FC236}">
                    <a16:creationId xmlns:a16="http://schemas.microsoft.com/office/drawing/2014/main" id="{D3FF912F-FB1B-6647-A694-A84CA74523BA}"/>
                  </a:ext>
                </a:extLst>
              </p:cNvPr>
              <p:cNvSpPr/>
              <p:nvPr/>
            </p:nvSpPr>
            <p:spPr>
              <a:xfrm rot="9425933">
                <a:off x="1911813" y="2671106"/>
                <a:ext cx="1567096" cy="1038184"/>
              </a:xfrm>
              <a:prstGeom prst="parallelogram">
                <a:avLst>
                  <a:gd name="adj" fmla="val 42602"/>
                </a:avLst>
              </a:prstGeom>
              <a:solidFill>
                <a:srgbClr val="00B050">
                  <a:alpha val="34000"/>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a:extLst>
                  <a:ext uri="{FF2B5EF4-FFF2-40B4-BE49-F238E27FC236}">
                    <a16:creationId xmlns:a16="http://schemas.microsoft.com/office/drawing/2014/main" id="{D180000F-5E51-794B-A34E-758272F4A51F}"/>
                  </a:ext>
                </a:extLst>
              </p:cNvPr>
              <p:cNvSpPr/>
              <p:nvPr/>
            </p:nvSpPr>
            <p:spPr>
              <a:xfrm rot="9425933">
                <a:off x="2047091" y="2671106"/>
                <a:ext cx="1567096" cy="1038184"/>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30C4CAC1-3E93-E54D-B8D0-4FFB49EC79FA}"/>
                  </a:ext>
                </a:extLst>
              </p:cNvPr>
              <p:cNvSpPr/>
              <p:nvPr/>
            </p:nvSpPr>
            <p:spPr>
              <a:xfrm rot="9425933">
                <a:off x="2180507" y="2671106"/>
                <a:ext cx="1567096" cy="1038184"/>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C12817B-52BE-8445-8A39-20F2E5292F51}"/>
                </a:ext>
              </a:extLst>
            </p:cNvPr>
            <p:cNvGrpSpPr/>
            <p:nvPr/>
          </p:nvGrpSpPr>
          <p:grpSpPr>
            <a:xfrm>
              <a:off x="3710615" y="3112273"/>
              <a:ext cx="1716987" cy="760597"/>
              <a:chOff x="3265337" y="2995816"/>
              <a:chExt cx="1716987" cy="760597"/>
            </a:xfrm>
          </p:grpSpPr>
          <p:sp>
            <p:nvSpPr>
              <p:cNvPr id="22" name="Parallelogram 21">
                <a:extLst>
                  <a:ext uri="{FF2B5EF4-FFF2-40B4-BE49-F238E27FC236}">
                    <a16:creationId xmlns:a16="http://schemas.microsoft.com/office/drawing/2014/main" id="{62173830-7075-FE45-9786-2703C9DA41F2}"/>
                  </a:ext>
                </a:extLst>
              </p:cNvPr>
              <p:cNvSpPr/>
              <p:nvPr/>
            </p:nvSpPr>
            <p:spPr>
              <a:xfrm rot="9425933">
                <a:off x="3265337" y="2995816"/>
                <a:ext cx="1268679" cy="760597"/>
              </a:xfrm>
              <a:prstGeom prst="parallelogram">
                <a:avLst>
                  <a:gd name="adj" fmla="val 42602"/>
                </a:avLst>
              </a:prstGeom>
              <a:solidFill>
                <a:schemeClr val="accent4">
                  <a:lumMod val="75000"/>
                  <a:alpha val="34000"/>
                </a:schemeClr>
              </a:solidFill>
              <a:ln w="476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arallelogram 22">
                <a:extLst>
                  <a:ext uri="{FF2B5EF4-FFF2-40B4-BE49-F238E27FC236}">
                    <a16:creationId xmlns:a16="http://schemas.microsoft.com/office/drawing/2014/main" id="{B7717783-C312-E044-AA42-7FE235BFA5F6}"/>
                  </a:ext>
                </a:extLst>
              </p:cNvPr>
              <p:cNvSpPr/>
              <p:nvPr/>
            </p:nvSpPr>
            <p:spPr>
              <a:xfrm rot="9425933">
                <a:off x="3414773" y="2995816"/>
                <a:ext cx="1268679" cy="760597"/>
              </a:xfrm>
              <a:prstGeom prst="parallelogram">
                <a:avLst>
                  <a:gd name="adj" fmla="val 42602"/>
                </a:avLst>
              </a:prstGeom>
              <a:solidFill>
                <a:schemeClr val="accent1">
                  <a:lumMod val="75000"/>
                  <a:alpha val="34000"/>
                </a:schemeClr>
              </a:solidFill>
              <a:ln w="476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a:extLst>
                  <a:ext uri="{FF2B5EF4-FFF2-40B4-BE49-F238E27FC236}">
                    <a16:creationId xmlns:a16="http://schemas.microsoft.com/office/drawing/2014/main" id="{7059467E-AB8D-8148-AD6B-F63A22E561DB}"/>
                  </a:ext>
                </a:extLst>
              </p:cNvPr>
              <p:cNvSpPr/>
              <p:nvPr/>
            </p:nvSpPr>
            <p:spPr>
              <a:xfrm rot="9425933">
                <a:off x="3713645" y="2995816"/>
                <a:ext cx="1268679" cy="760597"/>
              </a:xfrm>
              <a:prstGeom prst="parallelogram">
                <a:avLst>
                  <a:gd name="adj" fmla="val 42602"/>
                </a:avLst>
              </a:prstGeom>
              <a:solidFill>
                <a:schemeClr val="accent1">
                  <a:lumMod val="75000"/>
                  <a:alpha val="34000"/>
                </a:schemeClr>
              </a:solidFill>
              <a:ln w="476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arallelogram 24">
                <a:extLst>
                  <a:ext uri="{FF2B5EF4-FFF2-40B4-BE49-F238E27FC236}">
                    <a16:creationId xmlns:a16="http://schemas.microsoft.com/office/drawing/2014/main" id="{335B65FA-52DF-DB4F-A9AF-C4E0BC9F18D6}"/>
                  </a:ext>
                </a:extLst>
              </p:cNvPr>
              <p:cNvSpPr/>
              <p:nvPr/>
            </p:nvSpPr>
            <p:spPr>
              <a:xfrm rot="9425933">
                <a:off x="3564209" y="2995816"/>
                <a:ext cx="1268679" cy="760597"/>
              </a:xfrm>
              <a:prstGeom prst="parallelogram">
                <a:avLst>
                  <a:gd name="adj" fmla="val 42602"/>
                </a:avLst>
              </a:prstGeom>
              <a:solidFill>
                <a:schemeClr val="accent1">
                  <a:lumMod val="75000"/>
                  <a:alpha val="34000"/>
                </a:schemeClr>
              </a:solidFill>
              <a:ln w="476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E9BDA0D-F401-E24D-B946-7D8EDEFC8301}"/>
                </a:ext>
              </a:extLst>
            </p:cNvPr>
            <p:cNvGrpSpPr/>
            <p:nvPr/>
          </p:nvGrpSpPr>
          <p:grpSpPr>
            <a:xfrm>
              <a:off x="4954591" y="3127181"/>
              <a:ext cx="1519090" cy="648072"/>
              <a:chOff x="4863448" y="3144564"/>
              <a:chExt cx="1519090" cy="648072"/>
            </a:xfrm>
          </p:grpSpPr>
          <p:sp>
            <p:nvSpPr>
              <p:cNvPr id="26" name="Parallelogram 25">
                <a:extLst>
                  <a:ext uri="{FF2B5EF4-FFF2-40B4-BE49-F238E27FC236}">
                    <a16:creationId xmlns:a16="http://schemas.microsoft.com/office/drawing/2014/main" id="{1DB435BA-445F-2B4B-BBF5-5AE77E1FAFBF}"/>
                  </a:ext>
                </a:extLst>
              </p:cNvPr>
              <p:cNvSpPr/>
              <p:nvPr/>
            </p:nvSpPr>
            <p:spPr>
              <a:xfrm rot="9425933">
                <a:off x="4863448" y="3144564"/>
                <a:ext cx="1059722" cy="648072"/>
              </a:xfrm>
              <a:prstGeom prst="parallelogram">
                <a:avLst>
                  <a:gd name="adj" fmla="val 42602"/>
                </a:avLst>
              </a:prstGeom>
              <a:solidFill>
                <a:schemeClr val="accent4">
                  <a:lumMod val="75000"/>
                  <a:alpha val="34000"/>
                </a:schemeClr>
              </a:solidFill>
              <a:ln w="635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27">
                <a:extLst>
                  <a:ext uri="{FF2B5EF4-FFF2-40B4-BE49-F238E27FC236}">
                    <a16:creationId xmlns:a16="http://schemas.microsoft.com/office/drawing/2014/main" id="{B4778BDA-8CC3-7245-89B8-976A5C55C26E}"/>
                  </a:ext>
                </a:extLst>
              </p:cNvPr>
              <p:cNvSpPr/>
              <p:nvPr/>
            </p:nvSpPr>
            <p:spPr>
              <a:xfrm rot="9425933">
                <a:off x="5016571" y="3144564"/>
                <a:ext cx="1059722" cy="648072"/>
              </a:xfrm>
              <a:prstGeom prst="parallelogram">
                <a:avLst>
                  <a:gd name="adj" fmla="val 42602"/>
                </a:avLst>
              </a:prstGeom>
              <a:solidFill>
                <a:schemeClr val="accent1">
                  <a:lumMod val="75000"/>
                  <a:alpha val="34000"/>
                </a:schemeClr>
              </a:solid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a:extLst>
                  <a:ext uri="{FF2B5EF4-FFF2-40B4-BE49-F238E27FC236}">
                    <a16:creationId xmlns:a16="http://schemas.microsoft.com/office/drawing/2014/main" id="{6D145546-1E5D-B548-97F9-E45046DFECFB}"/>
                  </a:ext>
                </a:extLst>
              </p:cNvPr>
              <p:cNvSpPr/>
              <p:nvPr/>
            </p:nvSpPr>
            <p:spPr>
              <a:xfrm rot="9425933">
                <a:off x="5322816" y="3144564"/>
                <a:ext cx="1059722" cy="648072"/>
              </a:xfrm>
              <a:prstGeom prst="parallelogram">
                <a:avLst>
                  <a:gd name="adj" fmla="val 42602"/>
                </a:avLst>
              </a:prstGeom>
              <a:solidFill>
                <a:schemeClr val="accent1">
                  <a:lumMod val="75000"/>
                  <a:alpha val="34000"/>
                </a:schemeClr>
              </a:solid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a:extLst>
                  <a:ext uri="{FF2B5EF4-FFF2-40B4-BE49-F238E27FC236}">
                    <a16:creationId xmlns:a16="http://schemas.microsoft.com/office/drawing/2014/main" id="{62BDDA84-7608-1941-AD70-6D04BC56A900}"/>
                  </a:ext>
                </a:extLst>
              </p:cNvPr>
              <p:cNvSpPr/>
              <p:nvPr/>
            </p:nvSpPr>
            <p:spPr>
              <a:xfrm rot="9425933">
                <a:off x="5169694" y="3144564"/>
                <a:ext cx="1059722" cy="648072"/>
              </a:xfrm>
              <a:prstGeom prst="parallelogram">
                <a:avLst>
                  <a:gd name="adj" fmla="val 42602"/>
                </a:avLst>
              </a:prstGeom>
              <a:solidFill>
                <a:schemeClr val="accent1">
                  <a:lumMod val="75000"/>
                  <a:alpha val="34000"/>
                </a:schemeClr>
              </a:solid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D53ADB56-DDEA-AB49-9244-C2ADE69EE2E2}"/>
                </a:ext>
              </a:extLst>
            </p:cNvPr>
            <p:cNvGrpSpPr/>
            <p:nvPr/>
          </p:nvGrpSpPr>
          <p:grpSpPr>
            <a:xfrm>
              <a:off x="6392811" y="3238533"/>
              <a:ext cx="1290152" cy="437870"/>
              <a:chOff x="6459710" y="3396190"/>
              <a:chExt cx="1290152" cy="437870"/>
            </a:xfrm>
          </p:grpSpPr>
          <p:sp>
            <p:nvSpPr>
              <p:cNvPr id="31" name="Parallelogram 30">
                <a:extLst>
                  <a:ext uri="{FF2B5EF4-FFF2-40B4-BE49-F238E27FC236}">
                    <a16:creationId xmlns:a16="http://schemas.microsoft.com/office/drawing/2014/main" id="{C609CCDD-D7B1-2C4B-B4E6-C9F07FE269AD}"/>
                  </a:ext>
                </a:extLst>
              </p:cNvPr>
              <p:cNvSpPr/>
              <p:nvPr/>
            </p:nvSpPr>
            <p:spPr>
              <a:xfrm rot="9425933">
                <a:off x="6459710" y="3396190"/>
                <a:ext cx="810070" cy="436690"/>
              </a:xfrm>
              <a:prstGeom prst="parallelogram">
                <a:avLst>
                  <a:gd name="adj" fmla="val 42602"/>
                </a:avLst>
              </a:prstGeom>
              <a:solidFill>
                <a:schemeClr val="accent4">
                  <a:lumMod val="75000"/>
                  <a:alpha val="34000"/>
                </a:schemeClr>
              </a:solidFill>
              <a:ln w="889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A8C8EA25-A384-6042-96ED-710F94103AC0}"/>
                  </a:ext>
                </a:extLst>
              </p:cNvPr>
              <p:cNvSpPr/>
              <p:nvPr/>
            </p:nvSpPr>
            <p:spPr>
              <a:xfrm rot="9425933">
                <a:off x="6619737" y="3396190"/>
                <a:ext cx="810070" cy="436690"/>
              </a:xfrm>
              <a:prstGeom prst="parallelogram">
                <a:avLst>
                  <a:gd name="adj" fmla="val 42602"/>
                </a:avLst>
              </a:prstGeom>
              <a:solidFill>
                <a:schemeClr val="accent1">
                  <a:lumMod val="75000"/>
                  <a:alpha val="34000"/>
                </a:schemeClr>
              </a:solidFill>
              <a:ln w="889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990DEC1F-A6E0-3247-A437-23220B0410E4}"/>
                  </a:ext>
                </a:extLst>
              </p:cNvPr>
              <p:cNvSpPr/>
              <p:nvPr/>
            </p:nvSpPr>
            <p:spPr>
              <a:xfrm rot="9425933">
                <a:off x="6779764" y="3396190"/>
                <a:ext cx="810070" cy="436690"/>
              </a:xfrm>
              <a:prstGeom prst="parallelogram">
                <a:avLst>
                  <a:gd name="adj" fmla="val 42602"/>
                </a:avLst>
              </a:prstGeom>
              <a:solidFill>
                <a:schemeClr val="accent1">
                  <a:lumMod val="75000"/>
                  <a:alpha val="34000"/>
                </a:schemeClr>
              </a:solidFill>
              <a:ln w="889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arallelogram 33">
                <a:extLst>
                  <a:ext uri="{FF2B5EF4-FFF2-40B4-BE49-F238E27FC236}">
                    <a16:creationId xmlns:a16="http://schemas.microsoft.com/office/drawing/2014/main" id="{79674141-F400-5A48-9EB8-F6FEEF404D7D}"/>
                  </a:ext>
                </a:extLst>
              </p:cNvPr>
              <p:cNvSpPr/>
              <p:nvPr/>
            </p:nvSpPr>
            <p:spPr>
              <a:xfrm rot="9425933">
                <a:off x="6939792" y="3397370"/>
                <a:ext cx="810070" cy="436690"/>
              </a:xfrm>
              <a:prstGeom prst="parallelogram">
                <a:avLst>
                  <a:gd name="adj" fmla="val 42602"/>
                </a:avLst>
              </a:prstGeom>
              <a:solidFill>
                <a:schemeClr val="accent1">
                  <a:lumMod val="75000"/>
                  <a:alpha val="34000"/>
                </a:schemeClr>
              </a:solidFill>
              <a:ln w="889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Parallelogram 35">
              <a:extLst>
                <a:ext uri="{FF2B5EF4-FFF2-40B4-BE49-F238E27FC236}">
                  <a16:creationId xmlns:a16="http://schemas.microsoft.com/office/drawing/2014/main" id="{2557019B-B528-BF4A-99E2-05C62F698370}"/>
                </a:ext>
              </a:extLst>
            </p:cNvPr>
            <p:cNvSpPr/>
            <p:nvPr/>
          </p:nvSpPr>
          <p:spPr>
            <a:xfrm rot="9425933">
              <a:off x="7685618" y="3317029"/>
              <a:ext cx="387227" cy="273515"/>
            </a:xfrm>
            <a:prstGeom prst="parallelogram">
              <a:avLst>
                <a:gd name="adj" fmla="val 42602"/>
              </a:avLst>
            </a:prstGeom>
            <a:solidFill>
              <a:schemeClr val="accent4">
                <a:lumMod val="75000"/>
                <a:alpha val="34000"/>
              </a:schemeClr>
            </a:solidFill>
            <a:ln w="889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69D41EAE-D764-A94F-BDC4-F9C567C60A97}"/>
                </a:ext>
              </a:extLst>
            </p:cNvPr>
            <p:cNvSpPr/>
            <p:nvPr/>
          </p:nvSpPr>
          <p:spPr>
            <a:xfrm>
              <a:off x="8116046" y="3375434"/>
              <a:ext cx="707923" cy="156703"/>
            </a:xfrm>
            <a:prstGeom prst="roundRect">
              <a:avLst/>
            </a:prstGeom>
            <a:solidFill>
              <a:srgbClr val="C00000">
                <a:alpha val="4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78154CCF-F3D4-FB4A-9ACE-6B2ED48C39EE}"/>
                </a:ext>
              </a:extLst>
            </p:cNvPr>
            <p:cNvSpPr/>
            <p:nvPr/>
          </p:nvSpPr>
          <p:spPr>
            <a:xfrm>
              <a:off x="8854358" y="3375434"/>
              <a:ext cx="707923" cy="156703"/>
            </a:xfrm>
            <a:prstGeom prst="roundRect">
              <a:avLst/>
            </a:prstGeom>
            <a:solidFill>
              <a:srgbClr val="C00000">
                <a:alpha val="4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20D0657-D5E8-BF45-9DB5-AD593AB94CC1}"/>
                </a:ext>
              </a:extLst>
            </p:cNvPr>
            <p:cNvSpPr/>
            <p:nvPr/>
          </p:nvSpPr>
          <p:spPr>
            <a:xfrm>
              <a:off x="9653448" y="3375434"/>
              <a:ext cx="338764" cy="156703"/>
            </a:xfrm>
            <a:prstGeom prst="roundRect">
              <a:avLst/>
            </a:prstGeom>
            <a:solidFill>
              <a:srgbClr val="C00000">
                <a:alpha val="4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C2356B4E-DB97-724C-9248-69531BA922EE}"/>
                </a:ext>
              </a:extLst>
            </p:cNvPr>
            <p:cNvSpPr/>
            <p:nvPr/>
          </p:nvSpPr>
          <p:spPr>
            <a:xfrm>
              <a:off x="10130162" y="3366782"/>
              <a:ext cx="375695" cy="156703"/>
            </a:xfrm>
            <a:prstGeom prst="roundRect">
              <a:avLst/>
            </a:prstGeom>
            <a:solidFill>
              <a:schemeClr val="accent2">
                <a:lumMod val="50000"/>
                <a:alpha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F69113B-9555-0C4F-8C8B-07074B599E80}"/>
                </a:ext>
              </a:extLst>
            </p:cNvPr>
            <p:cNvSpPr txBox="1"/>
            <p:nvPr/>
          </p:nvSpPr>
          <p:spPr>
            <a:xfrm>
              <a:off x="913687" y="2226595"/>
              <a:ext cx="1381431" cy="307777"/>
            </a:xfrm>
            <a:prstGeom prst="rect">
              <a:avLst/>
            </a:prstGeom>
            <a:noFill/>
          </p:spPr>
          <p:txBody>
            <a:bodyPr wrap="square" rtlCol="0">
              <a:spAutoFit/>
            </a:bodyPr>
            <a:lstStyle/>
            <a:p>
              <a:r>
                <a:rPr lang="en-US" sz="1400" dirty="0"/>
                <a:t>224×224×3</a:t>
              </a:r>
            </a:p>
          </p:txBody>
        </p:sp>
        <p:sp>
          <p:nvSpPr>
            <p:cNvPr id="48" name="TextBox 47">
              <a:extLst>
                <a:ext uri="{FF2B5EF4-FFF2-40B4-BE49-F238E27FC236}">
                  <a16:creationId xmlns:a16="http://schemas.microsoft.com/office/drawing/2014/main" id="{AA150EA8-FE77-234A-A7F4-A5C75AE1BB61}"/>
                </a:ext>
              </a:extLst>
            </p:cNvPr>
            <p:cNvSpPr txBox="1"/>
            <p:nvPr/>
          </p:nvSpPr>
          <p:spPr>
            <a:xfrm>
              <a:off x="2462866" y="2157657"/>
              <a:ext cx="1643573" cy="307777"/>
            </a:xfrm>
            <a:prstGeom prst="rect">
              <a:avLst/>
            </a:prstGeom>
            <a:noFill/>
          </p:spPr>
          <p:txBody>
            <a:bodyPr wrap="square" rtlCol="0">
              <a:spAutoFit/>
            </a:bodyPr>
            <a:lstStyle/>
            <a:p>
              <a:r>
                <a:rPr lang="en-US" sz="1400" b="1" dirty="0">
                  <a:solidFill>
                    <a:schemeClr val="tx2">
                      <a:lumMod val="75000"/>
                      <a:lumOff val="25000"/>
                    </a:schemeClr>
                  </a:solidFill>
                </a:rPr>
                <a:t>conv3-64</a:t>
              </a:r>
            </a:p>
          </p:txBody>
        </p:sp>
        <p:sp>
          <p:nvSpPr>
            <p:cNvPr id="50" name="TextBox 49">
              <a:extLst>
                <a:ext uri="{FF2B5EF4-FFF2-40B4-BE49-F238E27FC236}">
                  <a16:creationId xmlns:a16="http://schemas.microsoft.com/office/drawing/2014/main" id="{043147B5-870C-5643-BA55-C1C33BF32573}"/>
                </a:ext>
              </a:extLst>
            </p:cNvPr>
            <p:cNvSpPr txBox="1"/>
            <p:nvPr/>
          </p:nvSpPr>
          <p:spPr>
            <a:xfrm>
              <a:off x="3510324" y="2278541"/>
              <a:ext cx="1643573" cy="307777"/>
            </a:xfrm>
            <a:prstGeom prst="rect">
              <a:avLst/>
            </a:prstGeom>
            <a:noFill/>
          </p:spPr>
          <p:txBody>
            <a:bodyPr wrap="square" rtlCol="0">
              <a:spAutoFit/>
            </a:bodyPr>
            <a:lstStyle/>
            <a:p>
              <a:r>
                <a:rPr lang="en-US" sz="1400" b="1" dirty="0">
                  <a:solidFill>
                    <a:schemeClr val="tx2">
                      <a:lumMod val="75000"/>
                      <a:lumOff val="25000"/>
                    </a:schemeClr>
                  </a:solidFill>
                </a:rPr>
                <a:t>conv3-128</a:t>
              </a:r>
            </a:p>
          </p:txBody>
        </p:sp>
        <p:sp>
          <p:nvSpPr>
            <p:cNvPr id="51" name="TextBox 50">
              <a:extLst>
                <a:ext uri="{FF2B5EF4-FFF2-40B4-BE49-F238E27FC236}">
                  <a16:creationId xmlns:a16="http://schemas.microsoft.com/office/drawing/2014/main" id="{1CA024B3-2FFB-AD47-9481-C80F77BC6B1E}"/>
                </a:ext>
              </a:extLst>
            </p:cNvPr>
            <p:cNvSpPr txBox="1"/>
            <p:nvPr/>
          </p:nvSpPr>
          <p:spPr>
            <a:xfrm>
              <a:off x="4554370" y="2574287"/>
              <a:ext cx="1643573" cy="307777"/>
            </a:xfrm>
            <a:prstGeom prst="rect">
              <a:avLst/>
            </a:prstGeom>
            <a:noFill/>
          </p:spPr>
          <p:txBody>
            <a:bodyPr wrap="square" rtlCol="0">
              <a:spAutoFit/>
            </a:bodyPr>
            <a:lstStyle/>
            <a:p>
              <a:r>
                <a:rPr lang="en-US" sz="1400" b="1" dirty="0">
                  <a:solidFill>
                    <a:schemeClr val="tx2">
                      <a:lumMod val="75000"/>
                      <a:lumOff val="25000"/>
                    </a:schemeClr>
                  </a:solidFill>
                </a:rPr>
                <a:t>conv3-256</a:t>
              </a:r>
            </a:p>
          </p:txBody>
        </p:sp>
        <p:sp>
          <p:nvSpPr>
            <p:cNvPr id="52" name="TextBox 51">
              <a:extLst>
                <a:ext uri="{FF2B5EF4-FFF2-40B4-BE49-F238E27FC236}">
                  <a16:creationId xmlns:a16="http://schemas.microsoft.com/office/drawing/2014/main" id="{8DA8ABD3-E56A-834F-BC0C-3F974C39C8C8}"/>
                </a:ext>
              </a:extLst>
            </p:cNvPr>
            <p:cNvSpPr txBox="1"/>
            <p:nvPr/>
          </p:nvSpPr>
          <p:spPr>
            <a:xfrm>
              <a:off x="5794532" y="2626182"/>
              <a:ext cx="1643573" cy="307777"/>
            </a:xfrm>
            <a:prstGeom prst="rect">
              <a:avLst/>
            </a:prstGeom>
            <a:noFill/>
          </p:spPr>
          <p:txBody>
            <a:bodyPr wrap="square" rtlCol="0">
              <a:spAutoFit/>
            </a:bodyPr>
            <a:lstStyle/>
            <a:p>
              <a:r>
                <a:rPr lang="en-US" sz="1400" b="1" dirty="0">
                  <a:solidFill>
                    <a:schemeClr val="tx2">
                      <a:lumMod val="75000"/>
                      <a:lumOff val="25000"/>
                    </a:schemeClr>
                  </a:solidFill>
                </a:rPr>
                <a:t>conv3-512</a:t>
              </a:r>
            </a:p>
          </p:txBody>
        </p:sp>
        <p:sp>
          <p:nvSpPr>
            <p:cNvPr id="53" name="TextBox 52">
              <a:extLst>
                <a:ext uri="{FF2B5EF4-FFF2-40B4-BE49-F238E27FC236}">
                  <a16:creationId xmlns:a16="http://schemas.microsoft.com/office/drawing/2014/main" id="{501E95FA-37F5-6E4A-8D38-20C2C8CFFFB6}"/>
                </a:ext>
              </a:extLst>
            </p:cNvPr>
            <p:cNvSpPr txBox="1"/>
            <p:nvPr/>
          </p:nvSpPr>
          <p:spPr>
            <a:xfrm>
              <a:off x="7092242" y="2803964"/>
              <a:ext cx="1643573" cy="307777"/>
            </a:xfrm>
            <a:prstGeom prst="rect">
              <a:avLst/>
            </a:prstGeom>
            <a:noFill/>
          </p:spPr>
          <p:txBody>
            <a:bodyPr wrap="square" rtlCol="0">
              <a:spAutoFit/>
            </a:bodyPr>
            <a:lstStyle/>
            <a:p>
              <a:r>
                <a:rPr lang="en-US" sz="1400" b="1" dirty="0">
                  <a:solidFill>
                    <a:schemeClr val="tx2">
                      <a:lumMod val="75000"/>
                      <a:lumOff val="25000"/>
                    </a:schemeClr>
                  </a:solidFill>
                </a:rPr>
                <a:t>conv3-512</a:t>
              </a:r>
            </a:p>
          </p:txBody>
        </p:sp>
        <p:sp>
          <p:nvSpPr>
            <p:cNvPr id="54" name="TextBox 53">
              <a:extLst>
                <a:ext uri="{FF2B5EF4-FFF2-40B4-BE49-F238E27FC236}">
                  <a16:creationId xmlns:a16="http://schemas.microsoft.com/office/drawing/2014/main" id="{9CD69C05-7272-C74B-AF0A-C338699789A7}"/>
                </a:ext>
              </a:extLst>
            </p:cNvPr>
            <p:cNvSpPr txBox="1"/>
            <p:nvPr/>
          </p:nvSpPr>
          <p:spPr>
            <a:xfrm>
              <a:off x="2161801" y="4112761"/>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sp>
          <p:nvSpPr>
            <p:cNvPr id="55" name="TextBox 54">
              <a:extLst>
                <a:ext uri="{FF2B5EF4-FFF2-40B4-BE49-F238E27FC236}">
                  <a16:creationId xmlns:a16="http://schemas.microsoft.com/office/drawing/2014/main" id="{6252A7B8-8FEE-314A-BC74-DA7DBB042A80}"/>
                </a:ext>
              </a:extLst>
            </p:cNvPr>
            <p:cNvSpPr txBox="1"/>
            <p:nvPr/>
          </p:nvSpPr>
          <p:spPr>
            <a:xfrm>
              <a:off x="3374614" y="4026966"/>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sp>
          <p:nvSpPr>
            <p:cNvPr id="56" name="TextBox 55">
              <a:extLst>
                <a:ext uri="{FF2B5EF4-FFF2-40B4-BE49-F238E27FC236}">
                  <a16:creationId xmlns:a16="http://schemas.microsoft.com/office/drawing/2014/main" id="{F0C0ABC0-D230-084D-B6E0-BCF3254BDCB8}"/>
                </a:ext>
              </a:extLst>
            </p:cNvPr>
            <p:cNvSpPr txBox="1"/>
            <p:nvPr/>
          </p:nvSpPr>
          <p:spPr>
            <a:xfrm>
              <a:off x="4558943" y="3900516"/>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sp>
          <p:nvSpPr>
            <p:cNvPr id="57" name="TextBox 56">
              <a:extLst>
                <a:ext uri="{FF2B5EF4-FFF2-40B4-BE49-F238E27FC236}">
                  <a16:creationId xmlns:a16="http://schemas.microsoft.com/office/drawing/2014/main" id="{7B75E51C-1E7D-D948-B097-20AD90C6C83F}"/>
                </a:ext>
              </a:extLst>
            </p:cNvPr>
            <p:cNvSpPr txBox="1"/>
            <p:nvPr/>
          </p:nvSpPr>
          <p:spPr>
            <a:xfrm>
              <a:off x="6069297" y="3762309"/>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sp>
          <p:nvSpPr>
            <p:cNvPr id="58" name="TextBox 57">
              <a:extLst>
                <a:ext uri="{FF2B5EF4-FFF2-40B4-BE49-F238E27FC236}">
                  <a16:creationId xmlns:a16="http://schemas.microsoft.com/office/drawing/2014/main" id="{67A16356-6AE8-5340-AAA7-42795A7B8B51}"/>
                </a:ext>
              </a:extLst>
            </p:cNvPr>
            <p:cNvSpPr txBox="1"/>
            <p:nvPr/>
          </p:nvSpPr>
          <p:spPr>
            <a:xfrm>
              <a:off x="7388527" y="3617141"/>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sp>
          <p:nvSpPr>
            <p:cNvPr id="59" name="TextBox 58">
              <a:extLst>
                <a:ext uri="{FF2B5EF4-FFF2-40B4-BE49-F238E27FC236}">
                  <a16:creationId xmlns:a16="http://schemas.microsoft.com/office/drawing/2014/main" id="{21FEEE68-CC97-644F-96FB-A822F3211BE0}"/>
                </a:ext>
              </a:extLst>
            </p:cNvPr>
            <p:cNvSpPr txBox="1"/>
            <p:nvPr/>
          </p:nvSpPr>
          <p:spPr>
            <a:xfrm>
              <a:off x="8528999" y="3539880"/>
              <a:ext cx="846101" cy="307777"/>
            </a:xfrm>
            <a:prstGeom prst="rect">
              <a:avLst/>
            </a:prstGeom>
            <a:noFill/>
          </p:spPr>
          <p:txBody>
            <a:bodyPr wrap="square" rtlCol="0">
              <a:spAutoFit/>
            </a:bodyPr>
            <a:lstStyle/>
            <a:p>
              <a:r>
                <a:rPr lang="en-US" sz="1400" b="1" dirty="0">
                  <a:solidFill>
                    <a:srgbClr val="C00000"/>
                  </a:solidFill>
                </a:rPr>
                <a:t>FC4096</a:t>
              </a:r>
            </a:p>
          </p:txBody>
        </p:sp>
        <p:sp>
          <p:nvSpPr>
            <p:cNvPr id="60" name="TextBox 59">
              <a:extLst>
                <a:ext uri="{FF2B5EF4-FFF2-40B4-BE49-F238E27FC236}">
                  <a16:creationId xmlns:a16="http://schemas.microsoft.com/office/drawing/2014/main" id="{A0F1373B-44CA-3C4E-B010-0C65E08570D3}"/>
                </a:ext>
              </a:extLst>
            </p:cNvPr>
            <p:cNvSpPr txBox="1"/>
            <p:nvPr/>
          </p:nvSpPr>
          <p:spPr>
            <a:xfrm>
              <a:off x="9450296" y="3545763"/>
              <a:ext cx="846101" cy="307777"/>
            </a:xfrm>
            <a:prstGeom prst="rect">
              <a:avLst/>
            </a:prstGeom>
            <a:noFill/>
          </p:spPr>
          <p:txBody>
            <a:bodyPr wrap="square" rtlCol="0">
              <a:spAutoFit/>
            </a:bodyPr>
            <a:lstStyle/>
            <a:p>
              <a:r>
                <a:rPr lang="en-US" sz="1400" b="1" dirty="0">
                  <a:solidFill>
                    <a:srgbClr val="C00000"/>
                  </a:solidFill>
                </a:rPr>
                <a:t>FC512</a:t>
              </a:r>
            </a:p>
          </p:txBody>
        </p:sp>
        <p:sp>
          <p:nvSpPr>
            <p:cNvPr id="61" name="TextBox 60">
              <a:extLst>
                <a:ext uri="{FF2B5EF4-FFF2-40B4-BE49-F238E27FC236}">
                  <a16:creationId xmlns:a16="http://schemas.microsoft.com/office/drawing/2014/main" id="{C2FF5CB2-9758-7F40-977D-8FFF3FB8B697}"/>
                </a:ext>
              </a:extLst>
            </p:cNvPr>
            <p:cNvSpPr txBox="1"/>
            <p:nvPr/>
          </p:nvSpPr>
          <p:spPr>
            <a:xfrm>
              <a:off x="10054608" y="3539696"/>
              <a:ext cx="846101" cy="307777"/>
            </a:xfrm>
            <a:prstGeom prst="rect">
              <a:avLst/>
            </a:prstGeom>
            <a:noFill/>
          </p:spPr>
          <p:txBody>
            <a:bodyPr wrap="square" rtlCol="0">
              <a:spAutoFit/>
            </a:bodyPr>
            <a:lstStyle/>
            <a:p>
              <a:r>
                <a:rPr lang="en-US" sz="1400" b="1" dirty="0">
                  <a:solidFill>
                    <a:schemeClr val="accent2">
                      <a:lumMod val="50000"/>
                    </a:schemeClr>
                  </a:solidFill>
                </a:rPr>
                <a:t>FC14</a:t>
              </a:r>
            </a:p>
          </p:txBody>
        </p:sp>
        <p:sp>
          <p:nvSpPr>
            <p:cNvPr id="108" name="TextBox 107">
              <a:extLst>
                <a:ext uri="{FF2B5EF4-FFF2-40B4-BE49-F238E27FC236}">
                  <a16:creationId xmlns:a16="http://schemas.microsoft.com/office/drawing/2014/main" id="{3BB77C4D-3130-EC4A-A7DC-A1898D67859A}"/>
                </a:ext>
              </a:extLst>
            </p:cNvPr>
            <p:cNvSpPr txBox="1"/>
            <p:nvPr/>
          </p:nvSpPr>
          <p:spPr>
            <a:xfrm>
              <a:off x="999985" y="4127627"/>
              <a:ext cx="697203" cy="307777"/>
            </a:xfrm>
            <a:prstGeom prst="rect">
              <a:avLst/>
            </a:prstGeom>
            <a:noFill/>
          </p:spPr>
          <p:txBody>
            <a:bodyPr wrap="square" rtlCol="0">
              <a:spAutoFit/>
            </a:bodyPr>
            <a:lstStyle/>
            <a:p>
              <a:r>
                <a:rPr lang="en-US" sz="1400" dirty="0"/>
                <a:t>Input</a:t>
              </a:r>
            </a:p>
          </p:txBody>
        </p:sp>
        <p:sp>
          <p:nvSpPr>
            <p:cNvPr id="109" name="TextBox 108">
              <a:extLst>
                <a:ext uri="{FF2B5EF4-FFF2-40B4-BE49-F238E27FC236}">
                  <a16:creationId xmlns:a16="http://schemas.microsoft.com/office/drawing/2014/main" id="{07F100F0-8C2E-EF49-8A65-01EE62C87BC5}"/>
                </a:ext>
              </a:extLst>
            </p:cNvPr>
            <p:cNvSpPr txBox="1"/>
            <p:nvPr/>
          </p:nvSpPr>
          <p:spPr>
            <a:xfrm>
              <a:off x="10484741" y="3291244"/>
              <a:ext cx="1224329" cy="307777"/>
            </a:xfrm>
            <a:prstGeom prst="rect">
              <a:avLst/>
            </a:prstGeom>
            <a:noFill/>
          </p:spPr>
          <p:txBody>
            <a:bodyPr wrap="square" rtlCol="0">
              <a:spAutoFit/>
            </a:bodyPr>
            <a:lstStyle/>
            <a:p>
              <a:pPr algn="ctr"/>
              <a:r>
                <a:rPr lang="en-US" sz="1400" dirty="0"/>
                <a:t>Prediction</a:t>
              </a:r>
            </a:p>
          </p:txBody>
        </p:sp>
      </p:grpSp>
    </p:spTree>
    <p:extLst>
      <p:ext uri="{BB962C8B-B14F-4D97-AF65-F5344CB8AC3E}">
        <p14:creationId xmlns:p14="http://schemas.microsoft.com/office/powerpoint/2010/main" val="105710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4433-550E-9B4D-BD50-F61767A7232E}"/>
              </a:ext>
            </a:extLst>
          </p:cNvPr>
          <p:cNvSpPr>
            <a:spLocks noGrp="1"/>
          </p:cNvSpPr>
          <p:nvPr>
            <p:ph type="title"/>
          </p:nvPr>
        </p:nvSpPr>
        <p:spPr/>
        <p:txBody>
          <a:bodyPr/>
          <a:lstStyle/>
          <a:p>
            <a:r>
              <a:rPr lang="en-US" dirty="0"/>
              <a:t>Model Architectures – DenseNet121</a:t>
            </a:r>
          </a:p>
        </p:txBody>
      </p:sp>
      <p:graphicFrame>
        <p:nvGraphicFramePr>
          <p:cNvPr id="106" name="Table 105">
            <a:extLst>
              <a:ext uri="{FF2B5EF4-FFF2-40B4-BE49-F238E27FC236}">
                <a16:creationId xmlns:a16="http://schemas.microsoft.com/office/drawing/2014/main" id="{0321EC4F-261B-8D4A-89CF-2133316B6DF8}"/>
              </a:ext>
            </a:extLst>
          </p:cNvPr>
          <p:cNvGraphicFramePr>
            <a:graphicFrameLocks noGrp="1"/>
          </p:cNvGraphicFramePr>
          <p:nvPr>
            <p:extLst>
              <p:ext uri="{D42A27DB-BD31-4B8C-83A1-F6EECF244321}">
                <p14:modId xmlns:p14="http://schemas.microsoft.com/office/powerpoint/2010/main" val="2525076727"/>
              </p:ext>
            </p:extLst>
          </p:nvPr>
        </p:nvGraphicFramePr>
        <p:xfrm>
          <a:off x="3739001" y="4891011"/>
          <a:ext cx="5703781" cy="1110972"/>
        </p:xfrm>
        <a:graphic>
          <a:graphicData uri="http://schemas.openxmlformats.org/drawingml/2006/table">
            <a:tbl>
              <a:tblPr firstRow="1" firstCol="1" bandRow="1">
                <a:tableStyleId>{5C22544A-7EE6-4342-B048-85BDC9FD1C3A}</a:tableStyleId>
              </a:tblPr>
              <a:tblGrid>
                <a:gridCol w="1419421">
                  <a:extLst>
                    <a:ext uri="{9D8B030D-6E8A-4147-A177-3AD203B41FA5}">
                      <a16:colId xmlns:a16="http://schemas.microsoft.com/office/drawing/2014/main" val="814108819"/>
                    </a:ext>
                  </a:extLst>
                </a:gridCol>
                <a:gridCol w="1763326">
                  <a:extLst>
                    <a:ext uri="{9D8B030D-6E8A-4147-A177-3AD203B41FA5}">
                      <a16:colId xmlns:a16="http://schemas.microsoft.com/office/drawing/2014/main" val="3320357587"/>
                    </a:ext>
                  </a:extLst>
                </a:gridCol>
                <a:gridCol w="2521034">
                  <a:extLst>
                    <a:ext uri="{9D8B030D-6E8A-4147-A177-3AD203B41FA5}">
                      <a16:colId xmlns:a16="http://schemas.microsoft.com/office/drawing/2014/main" val="2190879797"/>
                    </a:ext>
                  </a:extLst>
                </a:gridCol>
              </a:tblGrid>
              <a:tr h="277743">
                <a:tc>
                  <a:txBody>
                    <a:bodyPr/>
                    <a:lstStyle/>
                    <a:p>
                      <a:pPr marL="0" marR="0" algn="just">
                        <a:spcBef>
                          <a:spcPts val="300"/>
                        </a:spcBef>
                        <a:spcAft>
                          <a:spcPts val="300"/>
                        </a:spcAft>
                      </a:pPr>
                      <a:r>
                        <a:rPr lang="en-US" sz="1600" dirty="0">
                          <a:effectLst/>
                        </a:rPr>
                        <a:t>Layer</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Output Shape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Number of Parameters</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21734215"/>
                  </a:ext>
                </a:extLst>
              </a:tr>
              <a:tr h="277743">
                <a:tc>
                  <a:txBody>
                    <a:bodyPr/>
                    <a:lstStyle/>
                    <a:p>
                      <a:pPr marL="0" marR="0" algn="just">
                        <a:spcBef>
                          <a:spcPts val="300"/>
                        </a:spcBef>
                        <a:spcAft>
                          <a:spcPts val="300"/>
                        </a:spcAft>
                      </a:pPr>
                      <a:r>
                        <a:rPr lang="en-US" sz="1600">
                          <a:effectLst/>
                        </a:rPr>
                        <a:t>Input</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(n, 224, 224, 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82574522"/>
                  </a:ext>
                </a:extLst>
              </a:tr>
              <a:tr h="277743">
                <a:tc>
                  <a:txBody>
                    <a:bodyPr/>
                    <a:lstStyle/>
                    <a:p>
                      <a:pPr marL="0" marR="0" algn="just">
                        <a:spcBef>
                          <a:spcPts val="300"/>
                        </a:spcBef>
                        <a:spcAft>
                          <a:spcPts val="300"/>
                        </a:spcAft>
                      </a:pPr>
                      <a:r>
                        <a:rPr lang="en-US" sz="1600">
                          <a:effectLst/>
                        </a:rPr>
                        <a:t>DenseNet121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(n, 1024)</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7,037,504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44738204"/>
                  </a:ext>
                </a:extLst>
              </a:tr>
              <a:tr h="277743">
                <a:tc>
                  <a:txBody>
                    <a:bodyPr/>
                    <a:lstStyle/>
                    <a:p>
                      <a:pPr marL="0" marR="0" algn="just">
                        <a:spcBef>
                          <a:spcPts val="300"/>
                        </a:spcBef>
                        <a:spcAft>
                          <a:spcPts val="300"/>
                        </a:spcAft>
                      </a:pPr>
                      <a:r>
                        <a:rPr lang="en-US" sz="1600">
                          <a:effectLst/>
                        </a:rPr>
                        <a:t>Output</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(n, 14)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14,350</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83325174"/>
                  </a:ext>
                </a:extLst>
              </a:tr>
            </a:tbl>
          </a:graphicData>
        </a:graphic>
      </p:graphicFrame>
      <p:pic>
        <p:nvPicPr>
          <p:cNvPr id="17" name="Picture 16">
            <a:extLst>
              <a:ext uri="{FF2B5EF4-FFF2-40B4-BE49-F238E27FC236}">
                <a16:creationId xmlns:a16="http://schemas.microsoft.com/office/drawing/2014/main" id="{19F4DB5B-D0AF-C44E-9B56-55ED2C65262B}"/>
              </a:ext>
            </a:extLst>
          </p:cNvPr>
          <p:cNvPicPr>
            <a:picLocks noChangeAspect="1"/>
          </p:cNvPicPr>
          <p:nvPr/>
        </p:nvPicPr>
        <p:blipFill>
          <a:blip r:embed="rId3"/>
          <a:stretch>
            <a:fillRect/>
          </a:stretch>
        </p:blipFill>
        <p:spPr>
          <a:xfrm>
            <a:off x="1077132" y="2432038"/>
            <a:ext cx="1188490" cy="1669414"/>
          </a:xfrm>
          <a:prstGeom prst="rect">
            <a:avLst/>
          </a:prstGeom>
        </p:spPr>
      </p:pic>
      <p:sp>
        <p:nvSpPr>
          <p:cNvPr id="6" name="Parallelogram 5">
            <a:extLst>
              <a:ext uri="{FF2B5EF4-FFF2-40B4-BE49-F238E27FC236}">
                <a16:creationId xmlns:a16="http://schemas.microsoft.com/office/drawing/2014/main" id="{B1104E6D-B6AD-6A48-A198-9E487A53A6B3}"/>
              </a:ext>
            </a:extLst>
          </p:cNvPr>
          <p:cNvSpPr/>
          <p:nvPr/>
        </p:nvSpPr>
        <p:spPr>
          <a:xfrm rot="9425933">
            <a:off x="1461167" y="2738451"/>
            <a:ext cx="1780270" cy="1099005"/>
          </a:xfrm>
          <a:prstGeom prst="parallelogram">
            <a:avLst>
              <a:gd name="adj" fmla="val 42602"/>
            </a:avLst>
          </a:prstGeom>
          <a:solidFill>
            <a:schemeClr val="accent1">
              <a:lumMod val="75000"/>
              <a:alpha val="34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a:extLst>
              <a:ext uri="{FF2B5EF4-FFF2-40B4-BE49-F238E27FC236}">
                <a16:creationId xmlns:a16="http://schemas.microsoft.com/office/drawing/2014/main" id="{D3FF912F-FB1B-6647-A694-A84CA74523BA}"/>
              </a:ext>
            </a:extLst>
          </p:cNvPr>
          <p:cNvSpPr/>
          <p:nvPr/>
        </p:nvSpPr>
        <p:spPr>
          <a:xfrm rot="9425933">
            <a:off x="1553970" y="2764565"/>
            <a:ext cx="1756835" cy="1095674"/>
          </a:xfrm>
          <a:prstGeom prst="parallelogram">
            <a:avLst>
              <a:gd name="adj" fmla="val 42602"/>
            </a:avLst>
          </a:prstGeom>
          <a:solidFill>
            <a:srgbClr val="00B050">
              <a:alpha val="34000"/>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F69113B-9555-0C4F-8C8B-07074B599E80}"/>
              </a:ext>
            </a:extLst>
          </p:cNvPr>
          <p:cNvSpPr txBox="1"/>
          <p:nvPr/>
        </p:nvSpPr>
        <p:spPr>
          <a:xfrm>
            <a:off x="884191" y="2207906"/>
            <a:ext cx="1381431" cy="307777"/>
          </a:xfrm>
          <a:prstGeom prst="rect">
            <a:avLst/>
          </a:prstGeom>
          <a:noFill/>
        </p:spPr>
        <p:txBody>
          <a:bodyPr wrap="square" rtlCol="0">
            <a:spAutoFit/>
          </a:bodyPr>
          <a:lstStyle/>
          <a:p>
            <a:r>
              <a:rPr lang="en-US" sz="1400" dirty="0"/>
              <a:t>224×224×3</a:t>
            </a:r>
          </a:p>
        </p:txBody>
      </p:sp>
      <p:sp>
        <p:nvSpPr>
          <p:cNvPr id="48" name="TextBox 47">
            <a:extLst>
              <a:ext uri="{FF2B5EF4-FFF2-40B4-BE49-F238E27FC236}">
                <a16:creationId xmlns:a16="http://schemas.microsoft.com/office/drawing/2014/main" id="{AA150EA8-FE77-234A-A7F4-A5C75AE1BB61}"/>
              </a:ext>
            </a:extLst>
          </p:cNvPr>
          <p:cNvSpPr txBox="1"/>
          <p:nvPr/>
        </p:nvSpPr>
        <p:spPr>
          <a:xfrm>
            <a:off x="2433370" y="2138968"/>
            <a:ext cx="1643573" cy="307777"/>
          </a:xfrm>
          <a:prstGeom prst="rect">
            <a:avLst/>
          </a:prstGeom>
          <a:noFill/>
        </p:spPr>
        <p:txBody>
          <a:bodyPr wrap="square" rtlCol="0">
            <a:spAutoFit/>
          </a:bodyPr>
          <a:lstStyle/>
          <a:p>
            <a:r>
              <a:rPr lang="en-US" sz="1400" b="1" dirty="0">
                <a:solidFill>
                  <a:schemeClr val="tx2">
                    <a:lumMod val="75000"/>
                    <a:lumOff val="25000"/>
                  </a:schemeClr>
                </a:solidFill>
              </a:rPr>
              <a:t>conv7-112</a:t>
            </a:r>
          </a:p>
        </p:txBody>
      </p:sp>
      <p:sp>
        <p:nvSpPr>
          <p:cNvPr id="54" name="TextBox 53">
            <a:extLst>
              <a:ext uri="{FF2B5EF4-FFF2-40B4-BE49-F238E27FC236}">
                <a16:creationId xmlns:a16="http://schemas.microsoft.com/office/drawing/2014/main" id="{9CD69C05-7272-C74B-AF0A-C338699789A7}"/>
              </a:ext>
            </a:extLst>
          </p:cNvPr>
          <p:cNvSpPr txBox="1"/>
          <p:nvPr/>
        </p:nvSpPr>
        <p:spPr>
          <a:xfrm>
            <a:off x="1621584" y="4101452"/>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grpSp>
        <p:nvGrpSpPr>
          <p:cNvPr id="15" name="Group 14">
            <a:extLst>
              <a:ext uri="{FF2B5EF4-FFF2-40B4-BE49-F238E27FC236}">
                <a16:creationId xmlns:a16="http://schemas.microsoft.com/office/drawing/2014/main" id="{EA6E5612-88A8-1C44-8F61-9023DC58E038}"/>
              </a:ext>
            </a:extLst>
          </p:cNvPr>
          <p:cNvGrpSpPr/>
          <p:nvPr/>
        </p:nvGrpSpPr>
        <p:grpSpPr>
          <a:xfrm>
            <a:off x="2231566" y="2690189"/>
            <a:ext cx="2218529" cy="1113583"/>
            <a:chOff x="2406536" y="2203496"/>
            <a:chExt cx="2218529" cy="1113583"/>
          </a:xfrm>
        </p:grpSpPr>
        <p:sp>
          <p:nvSpPr>
            <p:cNvPr id="20" name="Parallelogram 19">
              <a:extLst>
                <a:ext uri="{FF2B5EF4-FFF2-40B4-BE49-F238E27FC236}">
                  <a16:creationId xmlns:a16="http://schemas.microsoft.com/office/drawing/2014/main" id="{D180000F-5E51-794B-A34E-758272F4A51F}"/>
                </a:ext>
              </a:extLst>
            </p:cNvPr>
            <p:cNvSpPr/>
            <p:nvPr/>
          </p:nvSpPr>
          <p:spPr>
            <a:xfrm rot="9425933">
              <a:off x="2406536" y="2203496"/>
              <a:ext cx="1751690" cy="1113583"/>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arallelogram 64">
              <a:extLst>
                <a:ext uri="{FF2B5EF4-FFF2-40B4-BE49-F238E27FC236}">
                  <a16:creationId xmlns:a16="http://schemas.microsoft.com/office/drawing/2014/main" id="{AE35275D-B87E-9248-B4A8-E9F7786C44B1}"/>
                </a:ext>
              </a:extLst>
            </p:cNvPr>
            <p:cNvSpPr/>
            <p:nvPr/>
          </p:nvSpPr>
          <p:spPr>
            <a:xfrm rot="9425933">
              <a:off x="2562149" y="2203496"/>
              <a:ext cx="1751690" cy="1113583"/>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Parallelogram 65">
              <a:extLst>
                <a:ext uri="{FF2B5EF4-FFF2-40B4-BE49-F238E27FC236}">
                  <a16:creationId xmlns:a16="http://schemas.microsoft.com/office/drawing/2014/main" id="{14B3FDEE-C98C-944E-ACA4-A1460186A086}"/>
                </a:ext>
              </a:extLst>
            </p:cNvPr>
            <p:cNvSpPr/>
            <p:nvPr/>
          </p:nvSpPr>
          <p:spPr>
            <a:xfrm rot="9425933">
              <a:off x="2717762" y="2203496"/>
              <a:ext cx="1751690" cy="1113583"/>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Parallelogram 66">
              <a:extLst>
                <a:ext uri="{FF2B5EF4-FFF2-40B4-BE49-F238E27FC236}">
                  <a16:creationId xmlns:a16="http://schemas.microsoft.com/office/drawing/2014/main" id="{916E5B9C-BCD3-C944-8338-907C3302C4AC}"/>
                </a:ext>
              </a:extLst>
            </p:cNvPr>
            <p:cNvSpPr/>
            <p:nvPr/>
          </p:nvSpPr>
          <p:spPr>
            <a:xfrm rot="9425933">
              <a:off x="2873375" y="2203496"/>
              <a:ext cx="1751690" cy="1113583"/>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0051431A-C2A0-3F4E-A9FF-C14C71466BB9}"/>
              </a:ext>
            </a:extLst>
          </p:cNvPr>
          <p:cNvGrpSpPr/>
          <p:nvPr/>
        </p:nvGrpSpPr>
        <p:grpSpPr>
          <a:xfrm>
            <a:off x="3282288" y="2773254"/>
            <a:ext cx="1724077" cy="1110866"/>
            <a:chOff x="4096740" y="2246083"/>
            <a:chExt cx="1724077" cy="1110866"/>
          </a:xfrm>
        </p:grpSpPr>
        <p:sp>
          <p:nvSpPr>
            <p:cNvPr id="68" name="Parallelogram 67">
              <a:extLst>
                <a:ext uri="{FF2B5EF4-FFF2-40B4-BE49-F238E27FC236}">
                  <a16:creationId xmlns:a16="http://schemas.microsoft.com/office/drawing/2014/main" id="{5B67E547-7712-5E4E-940C-C68260F379AE}"/>
                </a:ext>
              </a:extLst>
            </p:cNvPr>
            <p:cNvSpPr/>
            <p:nvPr/>
          </p:nvSpPr>
          <p:spPr>
            <a:xfrm rot="9425933">
              <a:off x="4096740" y="2246083"/>
              <a:ext cx="1653108" cy="1088407"/>
            </a:xfrm>
            <a:prstGeom prst="parallelogram">
              <a:avLst>
                <a:gd name="adj" fmla="val 42602"/>
              </a:avLst>
            </a:prstGeom>
            <a:solidFill>
              <a:schemeClr val="accent1">
                <a:lumMod val="75000"/>
                <a:alpha val="34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Parallelogram 68">
              <a:extLst>
                <a:ext uri="{FF2B5EF4-FFF2-40B4-BE49-F238E27FC236}">
                  <a16:creationId xmlns:a16="http://schemas.microsoft.com/office/drawing/2014/main" id="{48DDC5E9-6774-FD45-A96F-EC2694389BBB}"/>
                </a:ext>
              </a:extLst>
            </p:cNvPr>
            <p:cNvSpPr/>
            <p:nvPr/>
          </p:nvSpPr>
          <p:spPr>
            <a:xfrm rot="9425933">
              <a:off x="4189470" y="2271841"/>
              <a:ext cx="1631347" cy="1085108"/>
            </a:xfrm>
            <a:prstGeom prst="parallelogram">
              <a:avLst>
                <a:gd name="adj" fmla="val 42602"/>
              </a:avLst>
            </a:prstGeom>
            <a:solidFill>
              <a:srgbClr val="00B050">
                <a:alpha val="34000"/>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282A49E-34F7-1A46-B18C-93680CE77423}"/>
              </a:ext>
            </a:extLst>
          </p:cNvPr>
          <p:cNvGrpSpPr/>
          <p:nvPr/>
        </p:nvGrpSpPr>
        <p:grpSpPr>
          <a:xfrm>
            <a:off x="4154359" y="2783489"/>
            <a:ext cx="1912797" cy="1116153"/>
            <a:chOff x="5189864" y="2252122"/>
            <a:chExt cx="1912797" cy="1116153"/>
          </a:xfrm>
        </p:grpSpPr>
        <p:sp>
          <p:nvSpPr>
            <p:cNvPr id="70" name="Parallelogram 69">
              <a:extLst>
                <a:ext uri="{FF2B5EF4-FFF2-40B4-BE49-F238E27FC236}">
                  <a16:creationId xmlns:a16="http://schemas.microsoft.com/office/drawing/2014/main" id="{42889757-7FEF-D940-8CBF-0681B597FE13}"/>
                </a:ext>
              </a:extLst>
            </p:cNvPr>
            <p:cNvSpPr/>
            <p:nvPr/>
          </p:nvSpPr>
          <p:spPr>
            <a:xfrm rot="9425933">
              <a:off x="5189864" y="2252122"/>
              <a:ext cx="1445958" cy="1116153"/>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Parallelogram 70">
              <a:extLst>
                <a:ext uri="{FF2B5EF4-FFF2-40B4-BE49-F238E27FC236}">
                  <a16:creationId xmlns:a16="http://schemas.microsoft.com/office/drawing/2014/main" id="{B47BE220-E8A8-2446-A076-BEF79BE69CAB}"/>
                </a:ext>
              </a:extLst>
            </p:cNvPr>
            <p:cNvSpPr/>
            <p:nvPr/>
          </p:nvSpPr>
          <p:spPr>
            <a:xfrm rot="9425933">
              <a:off x="5345477" y="2252122"/>
              <a:ext cx="1445958" cy="1116153"/>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Parallelogram 71">
              <a:extLst>
                <a:ext uri="{FF2B5EF4-FFF2-40B4-BE49-F238E27FC236}">
                  <a16:creationId xmlns:a16="http://schemas.microsoft.com/office/drawing/2014/main" id="{B6C7CDD7-E29B-E347-B3B6-4852F413500F}"/>
                </a:ext>
              </a:extLst>
            </p:cNvPr>
            <p:cNvSpPr/>
            <p:nvPr/>
          </p:nvSpPr>
          <p:spPr>
            <a:xfrm rot="9425933">
              <a:off x="5501090" y="2252122"/>
              <a:ext cx="1445958" cy="1116153"/>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Parallelogram 72">
              <a:extLst>
                <a:ext uri="{FF2B5EF4-FFF2-40B4-BE49-F238E27FC236}">
                  <a16:creationId xmlns:a16="http://schemas.microsoft.com/office/drawing/2014/main" id="{D2E39CB2-8A7B-9449-BB5F-26A38F3F35E0}"/>
                </a:ext>
              </a:extLst>
            </p:cNvPr>
            <p:cNvSpPr/>
            <p:nvPr/>
          </p:nvSpPr>
          <p:spPr>
            <a:xfrm rot="9425933">
              <a:off x="5656703" y="2252122"/>
              <a:ext cx="1445958" cy="1116153"/>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3F80F98A-0C15-8D43-9253-3E81D0E494EC}"/>
              </a:ext>
            </a:extLst>
          </p:cNvPr>
          <p:cNvGrpSpPr/>
          <p:nvPr/>
        </p:nvGrpSpPr>
        <p:grpSpPr>
          <a:xfrm>
            <a:off x="5331580" y="2962860"/>
            <a:ext cx="1286237" cy="873084"/>
            <a:chOff x="5813103" y="2444371"/>
            <a:chExt cx="1286237" cy="873084"/>
          </a:xfrm>
        </p:grpSpPr>
        <p:sp>
          <p:nvSpPr>
            <p:cNvPr id="74" name="Parallelogram 73">
              <a:extLst>
                <a:ext uri="{FF2B5EF4-FFF2-40B4-BE49-F238E27FC236}">
                  <a16:creationId xmlns:a16="http://schemas.microsoft.com/office/drawing/2014/main" id="{D0EBC702-D7CE-7043-957F-B8C0F10C4002}"/>
                </a:ext>
              </a:extLst>
            </p:cNvPr>
            <p:cNvSpPr/>
            <p:nvPr/>
          </p:nvSpPr>
          <p:spPr>
            <a:xfrm rot="9425933">
              <a:off x="5813103" y="2444371"/>
              <a:ext cx="1209802" cy="851732"/>
            </a:xfrm>
            <a:prstGeom prst="parallelogram">
              <a:avLst>
                <a:gd name="adj" fmla="val 42602"/>
              </a:avLst>
            </a:prstGeom>
            <a:solidFill>
              <a:schemeClr val="accent1">
                <a:lumMod val="75000"/>
                <a:alpha val="34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Parallelogram 74">
              <a:extLst>
                <a:ext uri="{FF2B5EF4-FFF2-40B4-BE49-F238E27FC236}">
                  <a16:creationId xmlns:a16="http://schemas.microsoft.com/office/drawing/2014/main" id="{F3E62714-B543-D045-93C5-05655BF0F32C}"/>
                </a:ext>
              </a:extLst>
            </p:cNvPr>
            <p:cNvSpPr/>
            <p:nvPr/>
          </p:nvSpPr>
          <p:spPr>
            <a:xfrm rot="9425933">
              <a:off x="5905463" y="2468304"/>
              <a:ext cx="1193877" cy="849151"/>
            </a:xfrm>
            <a:prstGeom prst="parallelogram">
              <a:avLst>
                <a:gd name="adj" fmla="val 42602"/>
              </a:avLst>
            </a:prstGeom>
            <a:solidFill>
              <a:srgbClr val="00B050">
                <a:alpha val="34000"/>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2D12AAE9-DF47-BB43-BC85-B70655082435}"/>
              </a:ext>
            </a:extLst>
          </p:cNvPr>
          <p:cNvGrpSpPr/>
          <p:nvPr/>
        </p:nvGrpSpPr>
        <p:grpSpPr>
          <a:xfrm>
            <a:off x="6054853" y="2976869"/>
            <a:ext cx="1525041" cy="873445"/>
            <a:chOff x="6905212" y="2445397"/>
            <a:chExt cx="1525041" cy="873445"/>
          </a:xfrm>
        </p:grpSpPr>
        <p:sp>
          <p:nvSpPr>
            <p:cNvPr id="76" name="Parallelogram 75">
              <a:extLst>
                <a:ext uri="{FF2B5EF4-FFF2-40B4-BE49-F238E27FC236}">
                  <a16:creationId xmlns:a16="http://schemas.microsoft.com/office/drawing/2014/main" id="{4F719E52-19C6-BB4C-95E2-31A65D86BE72}"/>
                </a:ext>
              </a:extLst>
            </p:cNvPr>
            <p:cNvSpPr/>
            <p:nvPr/>
          </p:nvSpPr>
          <p:spPr>
            <a:xfrm rot="9425933">
              <a:off x="6905212" y="2445397"/>
              <a:ext cx="1058202" cy="873445"/>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Parallelogram 76">
              <a:extLst>
                <a:ext uri="{FF2B5EF4-FFF2-40B4-BE49-F238E27FC236}">
                  <a16:creationId xmlns:a16="http://schemas.microsoft.com/office/drawing/2014/main" id="{368C8A2D-CB5E-3941-A6A4-E8BEAD40F71A}"/>
                </a:ext>
              </a:extLst>
            </p:cNvPr>
            <p:cNvSpPr/>
            <p:nvPr/>
          </p:nvSpPr>
          <p:spPr>
            <a:xfrm rot="9425933">
              <a:off x="7060825" y="2445397"/>
              <a:ext cx="1058202" cy="873445"/>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Parallelogram 77">
              <a:extLst>
                <a:ext uri="{FF2B5EF4-FFF2-40B4-BE49-F238E27FC236}">
                  <a16:creationId xmlns:a16="http://schemas.microsoft.com/office/drawing/2014/main" id="{A4051735-9B8D-9748-ACEA-CA6C026B2146}"/>
                </a:ext>
              </a:extLst>
            </p:cNvPr>
            <p:cNvSpPr/>
            <p:nvPr/>
          </p:nvSpPr>
          <p:spPr>
            <a:xfrm rot="9425933">
              <a:off x="7216438" y="2445397"/>
              <a:ext cx="1058202" cy="873445"/>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Parallelogram 78">
              <a:extLst>
                <a:ext uri="{FF2B5EF4-FFF2-40B4-BE49-F238E27FC236}">
                  <a16:creationId xmlns:a16="http://schemas.microsoft.com/office/drawing/2014/main" id="{73F2F875-1554-D44C-AD34-7F06BE2B81E2}"/>
                </a:ext>
              </a:extLst>
            </p:cNvPr>
            <p:cNvSpPr/>
            <p:nvPr/>
          </p:nvSpPr>
          <p:spPr>
            <a:xfrm rot="9425933">
              <a:off x="7372051" y="2445397"/>
              <a:ext cx="1058202" cy="873445"/>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49B4534A-F34C-3046-A813-BFA6E1F67C47}"/>
              </a:ext>
            </a:extLst>
          </p:cNvPr>
          <p:cNvGrpSpPr/>
          <p:nvPr/>
        </p:nvGrpSpPr>
        <p:grpSpPr>
          <a:xfrm>
            <a:off x="7301590" y="3112332"/>
            <a:ext cx="934849" cy="552788"/>
            <a:chOff x="6077552" y="4786990"/>
            <a:chExt cx="934849" cy="552788"/>
          </a:xfrm>
        </p:grpSpPr>
        <p:sp>
          <p:nvSpPr>
            <p:cNvPr id="80" name="Parallelogram 79">
              <a:extLst>
                <a:ext uri="{FF2B5EF4-FFF2-40B4-BE49-F238E27FC236}">
                  <a16:creationId xmlns:a16="http://schemas.microsoft.com/office/drawing/2014/main" id="{FCF3F64B-04E5-F74A-A8F1-707E6B642686}"/>
                </a:ext>
              </a:extLst>
            </p:cNvPr>
            <p:cNvSpPr/>
            <p:nvPr/>
          </p:nvSpPr>
          <p:spPr>
            <a:xfrm rot="9425933">
              <a:off x="6077552" y="4786990"/>
              <a:ext cx="854106" cy="532310"/>
            </a:xfrm>
            <a:prstGeom prst="parallelogram">
              <a:avLst>
                <a:gd name="adj" fmla="val 42602"/>
              </a:avLst>
            </a:prstGeom>
            <a:solidFill>
              <a:schemeClr val="accent1">
                <a:lumMod val="75000"/>
                <a:alpha val="34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Parallelogram 80">
              <a:extLst>
                <a:ext uri="{FF2B5EF4-FFF2-40B4-BE49-F238E27FC236}">
                  <a16:creationId xmlns:a16="http://schemas.microsoft.com/office/drawing/2014/main" id="{8985FA7E-E1FC-2C40-9799-C8A50E083FE6}"/>
                </a:ext>
              </a:extLst>
            </p:cNvPr>
            <p:cNvSpPr/>
            <p:nvPr/>
          </p:nvSpPr>
          <p:spPr>
            <a:xfrm rot="9425933">
              <a:off x="6169538" y="4809081"/>
              <a:ext cx="842863" cy="530697"/>
            </a:xfrm>
            <a:prstGeom prst="parallelogram">
              <a:avLst>
                <a:gd name="adj" fmla="val 42602"/>
              </a:avLst>
            </a:prstGeom>
            <a:solidFill>
              <a:srgbClr val="00B050">
                <a:alpha val="34000"/>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FEAF23AB-EFE3-0742-9362-6E7199258F73}"/>
              </a:ext>
            </a:extLst>
          </p:cNvPr>
          <p:cNvGrpSpPr/>
          <p:nvPr/>
        </p:nvGrpSpPr>
        <p:grpSpPr>
          <a:xfrm>
            <a:off x="8035106" y="3149441"/>
            <a:ext cx="1075854" cy="545880"/>
            <a:chOff x="8659131" y="2630952"/>
            <a:chExt cx="1075854" cy="545880"/>
          </a:xfrm>
        </p:grpSpPr>
        <p:sp>
          <p:nvSpPr>
            <p:cNvPr id="82" name="Parallelogram 81">
              <a:extLst>
                <a:ext uri="{FF2B5EF4-FFF2-40B4-BE49-F238E27FC236}">
                  <a16:creationId xmlns:a16="http://schemas.microsoft.com/office/drawing/2014/main" id="{86A0DFF7-D3AB-744A-B1CF-845B18D5E69E}"/>
                </a:ext>
              </a:extLst>
            </p:cNvPr>
            <p:cNvSpPr/>
            <p:nvPr/>
          </p:nvSpPr>
          <p:spPr>
            <a:xfrm rot="9425933">
              <a:off x="8659131" y="2630952"/>
              <a:ext cx="747078" cy="545880"/>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Parallelogram 82">
              <a:extLst>
                <a:ext uri="{FF2B5EF4-FFF2-40B4-BE49-F238E27FC236}">
                  <a16:creationId xmlns:a16="http://schemas.microsoft.com/office/drawing/2014/main" id="{C90AC639-939D-914A-AAD9-909FE4EF6338}"/>
                </a:ext>
              </a:extLst>
            </p:cNvPr>
            <p:cNvSpPr/>
            <p:nvPr/>
          </p:nvSpPr>
          <p:spPr>
            <a:xfrm rot="9425933">
              <a:off x="8768723" y="2630952"/>
              <a:ext cx="747078" cy="545880"/>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Parallelogram 83">
              <a:extLst>
                <a:ext uri="{FF2B5EF4-FFF2-40B4-BE49-F238E27FC236}">
                  <a16:creationId xmlns:a16="http://schemas.microsoft.com/office/drawing/2014/main" id="{A4CF3AD3-58B4-F44C-8DA3-9715C4FF002C}"/>
                </a:ext>
              </a:extLst>
            </p:cNvPr>
            <p:cNvSpPr/>
            <p:nvPr/>
          </p:nvSpPr>
          <p:spPr>
            <a:xfrm rot="9425933">
              <a:off x="8878315" y="2630952"/>
              <a:ext cx="747078" cy="545880"/>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Parallelogram 84">
              <a:extLst>
                <a:ext uri="{FF2B5EF4-FFF2-40B4-BE49-F238E27FC236}">
                  <a16:creationId xmlns:a16="http://schemas.microsoft.com/office/drawing/2014/main" id="{6F2F8C2D-A7AD-A14D-ADAA-E0A8C7286ACE}"/>
                </a:ext>
              </a:extLst>
            </p:cNvPr>
            <p:cNvSpPr/>
            <p:nvPr/>
          </p:nvSpPr>
          <p:spPr>
            <a:xfrm rot="9425933">
              <a:off x="8987907" y="2630952"/>
              <a:ext cx="747078" cy="545880"/>
            </a:xfrm>
            <a:prstGeom prst="parallelogram">
              <a:avLst>
                <a:gd name="adj" fmla="val 42602"/>
              </a:avLst>
            </a:prstGeom>
            <a:solidFill>
              <a:schemeClr val="accent1">
                <a:lumMod val="75000"/>
                <a:alpha val="3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9" name="Parallelogram 88">
            <a:extLst>
              <a:ext uri="{FF2B5EF4-FFF2-40B4-BE49-F238E27FC236}">
                <a16:creationId xmlns:a16="http://schemas.microsoft.com/office/drawing/2014/main" id="{EB433686-14DB-5847-BF42-1779015C20AA}"/>
              </a:ext>
            </a:extLst>
          </p:cNvPr>
          <p:cNvSpPr/>
          <p:nvPr/>
        </p:nvSpPr>
        <p:spPr>
          <a:xfrm rot="9425933">
            <a:off x="9002293" y="3335847"/>
            <a:ext cx="387227" cy="273515"/>
          </a:xfrm>
          <a:prstGeom prst="parallelogram">
            <a:avLst>
              <a:gd name="adj" fmla="val 42602"/>
            </a:avLst>
          </a:prstGeom>
          <a:solidFill>
            <a:schemeClr val="accent4">
              <a:lumMod val="75000"/>
              <a:alpha val="34000"/>
            </a:schemeClr>
          </a:solidFill>
          <a:ln w="889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C2D5FF96-9254-CD49-824D-BF5A2DD7D426}"/>
              </a:ext>
            </a:extLst>
          </p:cNvPr>
          <p:cNvSpPr txBox="1"/>
          <p:nvPr/>
        </p:nvSpPr>
        <p:spPr>
          <a:xfrm>
            <a:off x="8705202" y="3635959"/>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sp>
        <p:nvSpPr>
          <p:cNvPr id="91" name="Rounded Rectangle 90">
            <a:extLst>
              <a:ext uri="{FF2B5EF4-FFF2-40B4-BE49-F238E27FC236}">
                <a16:creationId xmlns:a16="http://schemas.microsoft.com/office/drawing/2014/main" id="{87D8E6BB-53AF-9243-B04F-598202C6695F}"/>
              </a:ext>
            </a:extLst>
          </p:cNvPr>
          <p:cNvSpPr/>
          <p:nvPr/>
        </p:nvSpPr>
        <p:spPr>
          <a:xfrm>
            <a:off x="9616609" y="3387730"/>
            <a:ext cx="338764" cy="156703"/>
          </a:xfrm>
          <a:prstGeom prst="roundRect">
            <a:avLst/>
          </a:prstGeom>
          <a:solidFill>
            <a:srgbClr val="C00000">
              <a:alpha val="4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94ABA7AB-9249-ED48-A748-BA02A94CDB52}"/>
              </a:ext>
            </a:extLst>
          </p:cNvPr>
          <p:cNvSpPr txBox="1"/>
          <p:nvPr/>
        </p:nvSpPr>
        <p:spPr>
          <a:xfrm>
            <a:off x="9413457" y="3558059"/>
            <a:ext cx="846101" cy="307777"/>
          </a:xfrm>
          <a:prstGeom prst="rect">
            <a:avLst/>
          </a:prstGeom>
          <a:noFill/>
        </p:spPr>
        <p:txBody>
          <a:bodyPr wrap="square" rtlCol="0">
            <a:spAutoFit/>
          </a:bodyPr>
          <a:lstStyle/>
          <a:p>
            <a:r>
              <a:rPr lang="en-US" sz="1400" b="1" dirty="0">
                <a:solidFill>
                  <a:srgbClr val="C00000"/>
                </a:solidFill>
              </a:rPr>
              <a:t>FC1024</a:t>
            </a:r>
          </a:p>
        </p:txBody>
      </p:sp>
      <p:sp>
        <p:nvSpPr>
          <p:cNvPr id="93" name="Rounded Rectangle 92">
            <a:extLst>
              <a:ext uri="{FF2B5EF4-FFF2-40B4-BE49-F238E27FC236}">
                <a16:creationId xmlns:a16="http://schemas.microsoft.com/office/drawing/2014/main" id="{6A41800A-A66F-6E49-A26F-89B7AAFA201F}"/>
              </a:ext>
            </a:extLst>
          </p:cNvPr>
          <p:cNvSpPr/>
          <p:nvPr/>
        </p:nvSpPr>
        <p:spPr>
          <a:xfrm>
            <a:off x="10184361" y="3387730"/>
            <a:ext cx="375695" cy="156703"/>
          </a:xfrm>
          <a:prstGeom prst="roundRect">
            <a:avLst/>
          </a:prstGeom>
          <a:solidFill>
            <a:schemeClr val="accent2">
              <a:lumMod val="50000"/>
              <a:alpha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31DCEEE0-9C1E-444B-9A01-9C1FD43B03A8}"/>
              </a:ext>
            </a:extLst>
          </p:cNvPr>
          <p:cNvSpPr txBox="1"/>
          <p:nvPr/>
        </p:nvSpPr>
        <p:spPr>
          <a:xfrm>
            <a:off x="10093323" y="3551144"/>
            <a:ext cx="846101" cy="307777"/>
          </a:xfrm>
          <a:prstGeom prst="rect">
            <a:avLst/>
          </a:prstGeom>
          <a:noFill/>
        </p:spPr>
        <p:txBody>
          <a:bodyPr wrap="square" rtlCol="0">
            <a:spAutoFit/>
          </a:bodyPr>
          <a:lstStyle/>
          <a:p>
            <a:r>
              <a:rPr lang="en-US" sz="1400" b="1" dirty="0">
                <a:solidFill>
                  <a:schemeClr val="accent2">
                    <a:lumMod val="50000"/>
                  </a:schemeClr>
                </a:solidFill>
              </a:rPr>
              <a:t>FC14</a:t>
            </a:r>
          </a:p>
        </p:txBody>
      </p:sp>
      <p:sp>
        <p:nvSpPr>
          <p:cNvPr id="95" name="TextBox 94">
            <a:extLst>
              <a:ext uri="{FF2B5EF4-FFF2-40B4-BE49-F238E27FC236}">
                <a16:creationId xmlns:a16="http://schemas.microsoft.com/office/drawing/2014/main" id="{6010A20A-B670-1245-87E9-C3A4E186B317}"/>
              </a:ext>
            </a:extLst>
          </p:cNvPr>
          <p:cNvSpPr txBox="1"/>
          <p:nvPr/>
        </p:nvSpPr>
        <p:spPr>
          <a:xfrm>
            <a:off x="3435743" y="2038968"/>
            <a:ext cx="1643573" cy="307777"/>
          </a:xfrm>
          <a:prstGeom prst="rect">
            <a:avLst/>
          </a:prstGeom>
          <a:noFill/>
        </p:spPr>
        <p:txBody>
          <a:bodyPr wrap="square" rtlCol="0">
            <a:spAutoFit/>
          </a:bodyPr>
          <a:lstStyle/>
          <a:p>
            <a:r>
              <a:rPr lang="en-US" sz="1400" b="1" dirty="0">
                <a:solidFill>
                  <a:schemeClr val="tx2">
                    <a:lumMod val="75000"/>
                    <a:lumOff val="25000"/>
                  </a:schemeClr>
                </a:solidFill>
              </a:rPr>
              <a:t>dense block 1</a:t>
            </a:r>
          </a:p>
        </p:txBody>
      </p:sp>
      <p:sp>
        <p:nvSpPr>
          <p:cNvPr id="96" name="TextBox 95">
            <a:extLst>
              <a:ext uri="{FF2B5EF4-FFF2-40B4-BE49-F238E27FC236}">
                <a16:creationId xmlns:a16="http://schemas.microsoft.com/office/drawing/2014/main" id="{655CD612-253C-F748-AF6E-697D0069D2E6}"/>
              </a:ext>
            </a:extLst>
          </p:cNvPr>
          <p:cNvSpPr txBox="1"/>
          <p:nvPr/>
        </p:nvSpPr>
        <p:spPr>
          <a:xfrm>
            <a:off x="4242093" y="2219885"/>
            <a:ext cx="1643573" cy="307777"/>
          </a:xfrm>
          <a:prstGeom prst="rect">
            <a:avLst/>
          </a:prstGeom>
          <a:noFill/>
        </p:spPr>
        <p:txBody>
          <a:bodyPr wrap="square" rtlCol="0">
            <a:spAutoFit/>
          </a:bodyPr>
          <a:lstStyle/>
          <a:p>
            <a:r>
              <a:rPr lang="en-US" sz="1400" b="1" dirty="0">
                <a:solidFill>
                  <a:schemeClr val="tx2">
                    <a:lumMod val="75000"/>
                    <a:lumOff val="25000"/>
                  </a:schemeClr>
                </a:solidFill>
              </a:rPr>
              <a:t>conv1-56</a:t>
            </a:r>
          </a:p>
        </p:txBody>
      </p:sp>
      <p:sp>
        <p:nvSpPr>
          <p:cNvPr id="97" name="TextBox 96">
            <a:extLst>
              <a:ext uri="{FF2B5EF4-FFF2-40B4-BE49-F238E27FC236}">
                <a16:creationId xmlns:a16="http://schemas.microsoft.com/office/drawing/2014/main" id="{19AFA1C6-6E10-4046-9887-773520F6C59C}"/>
              </a:ext>
            </a:extLst>
          </p:cNvPr>
          <p:cNvSpPr txBox="1"/>
          <p:nvPr/>
        </p:nvSpPr>
        <p:spPr>
          <a:xfrm>
            <a:off x="5178876" y="2280653"/>
            <a:ext cx="1643573" cy="307777"/>
          </a:xfrm>
          <a:prstGeom prst="rect">
            <a:avLst/>
          </a:prstGeom>
          <a:noFill/>
        </p:spPr>
        <p:txBody>
          <a:bodyPr wrap="square" rtlCol="0">
            <a:spAutoFit/>
          </a:bodyPr>
          <a:lstStyle/>
          <a:p>
            <a:r>
              <a:rPr lang="en-US" sz="1400" b="1" dirty="0">
                <a:solidFill>
                  <a:schemeClr val="tx2">
                    <a:lumMod val="75000"/>
                    <a:lumOff val="25000"/>
                  </a:schemeClr>
                </a:solidFill>
              </a:rPr>
              <a:t>dense block 2</a:t>
            </a:r>
          </a:p>
        </p:txBody>
      </p:sp>
      <p:sp>
        <p:nvSpPr>
          <p:cNvPr id="98" name="TextBox 97">
            <a:extLst>
              <a:ext uri="{FF2B5EF4-FFF2-40B4-BE49-F238E27FC236}">
                <a16:creationId xmlns:a16="http://schemas.microsoft.com/office/drawing/2014/main" id="{AB3B72CB-5A47-AB40-AEFF-E2FD02F87332}"/>
              </a:ext>
            </a:extLst>
          </p:cNvPr>
          <p:cNvSpPr txBox="1"/>
          <p:nvPr/>
        </p:nvSpPr>
        <p:spPr>
          <a:xfrm>
            <a:off x="3525987" y="4094581"/>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sp>
        <p:nvSpPr>
          <p:cNvPr id="99" name="TextBox 98">
            <a:extLst>
              <a:ext uri="{FF2B5EF4-FFF2-40B4-BE49-F238E27FC236}">
                <a16:creationId xmlns:a16="http://schemas.microsoft.com/office/drawing/2014/main" id="{E5085E1C-256F-5547-B24A-0C177A417E69}"/>
              </a:ext>
            </a:extLst>
          </p:cNvPr>
          <p:cNvSpPr txBox="1"/>
          <p:nvPr/>
        </p:nvSpPr>
        <p:spPr>
          <a:xfrm>
            <a:off x="5411510" y="4013029"/>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sp>
        <p:nvSpPr>
          <p:cNvPr id="100" name="TextBox 99">
            <a:extLst>
              <a:ext uri="{FF2B5EF4-FFF2-40B4-BE49-F238E27FC236}">
                <a16:creationId xmlns:a16="http://schemas.microsoft.com/office/drawing/2014/main" id="{CF30ADB1-ECA3-A347-9C07-FCB93472A19F}"/>
              </a:ext>
            </a:extLst>
          </p:cNvPr>
          <p:cNvSpPr txBox="1"/>
          <p:nvPr/>
        </p:nvSpPr>
        <p:spPr>
          <a:xfrm>
            <a:off x="7395653" y="3713859"/>
            <a:ext cx="1643573" cy="307777"/>
          </a:xfrm>
          <a:prstGeom prst="rect">
            <a:avLst/>
          </a:prstGeom>
          <a:noFill/>
        </p:spPr>
        <p:txBody>
          <a:bodyPr wrap="square" rtlCol="0">
            <a:spAutoFit/>
          </a:bodyPr>
          <a:lstStyle/>
          <a:p>
            <a:r>
              <a:rPr lang="en-US" sz="1400" b="1" dirty="0">
                <a:solidFill>
                  <a:schemeClr val="accent4">
                    <a:lumMod val="75000"/>
                  </a:schemeClr>
                </a:solidFill>
              </a:rPr>
              <a:t>avg pool</a:t>
            </a:r>
          </a:p>
        </p:txBody>
      </p:sp>
      <p:sp>
        <p:nvSpPr>
          <p:cNvPr id="101" name="TextBox 100">
            <a:extLst>
              <a:ext uri="{FF2B5EF4-FFF2-40B4-BE49-F238E27FC236}">
                <a16:creationId xmlns:a16="http://schemas.microsoft.com/office/drawing/2014/main" id="{49C5CF55-F31E-3E43-80FB-0AE98B6D142D}"/>
              </a:ext>
            </a:extLst>
          </p:cNvPr>
          <p:cNvSpPr txBox="1"/>
          <p:nvPr/>
        </p:nvSpPr>
        <p:spPr>
          <a:xfrm>
            <a:off x="6503673" y="2447277"/>
            <a:ext cx="1643573" cy="307777"/>
          </a:xfrm>
          <a:prstGeom prst="rect">
            <a:avLst/>
          </a:prstGeom>
          <a:noFill/>
        </p:spPr>
        <p:txBody>
          <a:bodyPr wrap="square" rtlCol="0">
            <a:spAutoFit/>
          </a:bodyPr>
          <a:lstStyle/>
          <a:p>
            <a:r>
              <a:rPr lang="en-US" sz="1400" b="1" dirty="0">
                <a:solidFill>
                  <a:schemeClr val="tx2">
                    <a:lumMod val="75000"/>
                    <a:lumOff val="25000"/>
                  </a:schemeClr>
                </a:solidFill>
              </a:rPr>
              <a:t>dense block 3</a:t>
            </a:r>
          </a:p>
        </p:txBody>
      </p:sp>
      <p:sp>
        <p:nvSpPr>
          <p:cNvPr id="102" name="TextBox 101">
            <a:extLst>
              <a:ext uri="{FF2B5EF4-FFF2-40B4-BE49-F238E27FC236}">
                <a16:creationId xmlns:a16="http://schemas.microsoft.com/office/drawing/2014/main" id="{AB58022D-8A1C-B94B-8F2A-3B73C3436E30}"/>
              </a:ext>
            </a:extLst>
          </p:cNvPr>
          <p:cNvSpPr txBox="1"/>
          <p:nvPr/>
        </p:nvSpPr>
        <p:spPr>
          <a:xfrm>
            <a:off x="8218118" y="2683460"/>
            <a:ext cx="1643573" cy="307777"/>
          </a:xfrm>
          <a:prstGeom prst="rect">
            <a:avLst/>
          </a:prstGeom>
          <a:noFill/>
        </p:spPr>
        <p:txBody>
          <a:bodyPr wrap="square" rtlCol="0">
            <a:spAutoFit/>
          </a:bodyPr>
          <a:lstStyle/>
          <a:p>
            <a:r>
              <a:rPr lang="en-US" sz="1400" b="1" dirty="0">
                <a:solidFill>
                  <a:schemeClr val="tx2">
                    <a:lumMod val="75000"/>
                    <a:lumOff val="25000"/>
                  </a:schemeClr>
                </a:solidFill>
              </a:rPr>
              <a:t>dense block 4</a:t>
            </a:r>
          </a:p>
        </p:txBody>
      </p:sp>
      <p:sp>
        <p:nvSpPr>
          <p:cNvPr id="103" name="TextBox 102">
            <a:extLst>
              <a:ext uri="{FF2B5EF4-FFF2-40B4-BE49-F238E27FC236}">
                <a16:creationId xmlns:a16="http://schemas.microsoft.com/office/drawing/2014/main" id="{BF8ECBDA-B5ED-1540-8C95-C06776D5FBAC}"/>
              </a:ext>
            </a:extLst>
          </p:cNvPr>
          <p:cNvSpPr txBox="1"/>
          <p:nvPr/>
        </p:nvSpPr>
        <p:spPr>
          <a:xfrm>
            <a:off x="5728485" y="2504923"/>
            <a:ext cx="1643573" cy="307777"/>
          </a:xfrm>
          <a:prstGeom prst="rect">
            <a:avLst/>
          </a:prstGeom>
          <a:noFill/>
        </p:spPr>
        <p:txBody>
          <a:bodyPr wrap="square" rtlCol="0">
            <a:spAutoFit/>
          </a:bodyPr>
          <a:lstStyle/>
          <a:p>
            <a:r>
              <a:rPr lang="en-US" sz="1400" b="1" dirty="0">
                <a:solidFill>
                  <a:schemeClr val="tx2">
                    <a:lumMod val="75000"/>
                    <a:lumOff val="25000"/>
                  </a:schemeClr>
                </a:solidFill>
              </a:rPr>
              <a:t>conv1-28</a:t>
            </a:r>
          </a:p>
        </p:txBody>
      </p:sp>
      <p:sp>
        <p:nvSpPr>
          <p:cNvPr id="104" name="TextBox 103">
            <a:extLst>
              <a:ext uri="{FF2B5EF4-FFF2-40B4-BE49-F238E27FC236}">
                <a16:creationId xmlns:a16="http://schemas.microsoft.com/office/drawing/2014/main" id="{2400B3E0-7AAD-1A4E-80B8-E85BB1056F86}"/>
              </a:ext>
            </a:extLst>
          </p:cNvPr>
          <p:cNvSpPr txBox="1"/>
          <p:nvPr/>
        </p:nvSpPr>
        <p:spPr>
          <a:xfrm>
            <a:off x="7422317" y="2730687"/>
            <a:ext cx="1643573" cy="307777"/>
          </a:xfrm>
          <a:prstGeom prst="rect">
            <a:avLst/>
          </a:prstGeom>
          <a:noFill/>
        </p:spPr>
        <p:txBody>
          <a:bodyPr wrap="square" rtlCol="0">
            <a:spAutoFit/>
          </a:bodyPr>
          <a:lstStyle/>
          <a:p>
            <a:r>
              <a:rPr lang="en-US" sz="1400" b="1" dirty="0">
                <a:solidFill>
                  <a:schemeClr val="tx2">
                    <a:lumMod val="75000"/>
                    <a:lumOff val="25000"/>
                  </a:schemeClr>
                </a:solidFill>
              </a:rPr>
              <a:t>conv1-14</a:t>
            </a:r>
          </a:p>
        </p:txBody>
      </p:sp>
      <p:sp>
        <p:nvSpPr>
          <p:cNvPr id="107" name="TextBox 106">
            <a:extLst>
              <a:ext uri="{FF2B5EF4-FFF2-40B4-BE49-F238E27FC236}">
                <a16:creationId xmlns:a16="http://schemas.microsoft.com/office/drawing/2014/main" id="{C26FDCCB-689F-CD4D-9D6A-1205FE60C5CD}"/>
              </a:ext>
            </a:extLst>
          </p:cNvPr>
          <p:cNvSpPr txBox="1"/>
          <p:nvPr/>
        </p:nvSpPr>
        <p:spPr>
          <a:xfrm>
            <a:off x="975666" y="4101452"/>
            <a:ext cx="697203" cy="307777"/>
          </a:xfrm>
          <a:prstGeom prst="rect">
            <a:avLst/>
          </a:prstGeom>
          <a:noFill/>
        </p:spPr>
        <p:txBody>
          <a:bodyPr wrap="square" rtlCol="0">
            <a:spAutoFit/>
          </a:bodyPr>
          <a:lstStyle/>
          <a:p>
            <a:r>
              <a:rPr lang="en-US" sz="1400" dirty="0"/>
              <a:t>Input</a:t>
            </a:r>
          </a:p>
        </p:txBody>
      </p:sp>
      <p:sp>
        <p:nvSpPr>
          <p:cNvPr id="108" name="TextBox 107">
            <a:extLst>
              <a:ext uri="{FF2B5EF4-FFF2-40B4-BE49-F238E27FC236}">
                <a16:creationId xmlns:a16="http://schemas.microsoft.com/office/drawing/2014/main" id="{4AD2AD7C-41BF-DC4B-9F13-696923048AB0}"/>
              </a:ext>
            </a:extLst>
          </p:cNvPr>
          <p:cNvSpPr txBox="1"/>
          <p:nvPr/>
        </p:nvSpPr>
        <p:spPr>
          <a:xfrm>
            <a:off x="10576801" y="3312402"/>
            <a:ext cx="1191646" cy="523220"/>
          </a:xfrm>
          <a:prstGeom prst="rect">
            <a:avLst/>
          </a:prstGeom>
          <a:noFill/>
        </p:spPr>
        <p:txBody>
          <a:bodyPr wrap="square" rtlCol="0">
            <a:spAutoFit/>
          </a:bodyPr>
          <a:lstStyle/>
          <a:p>
            <a:r>
              <a:rPr lang="en-US" sz="1400" dirty="0"/>
              <a:t>Prediction</a:t>
            </a:r>
          </a:p>
          <a:p>
            <a:endParaRPr lang="en-US" sz="1400" dirty="0"/>
          </a:p>
        </p:txBody>
      </p:sp>
    </p:spTree>
    <p:extLst>
      <p:ext uri="{BB962C8B-B14F-4D97-AF65-F5344CB8AC3E}">
        <p14:creationId xmlns:p14="http://schemas.microsoft.com/office/powerpoint/2010/main" val="296463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4433-550E-9B4D-BD50-F61767A7232E}"/>
              </a:ext>
            </a:extLst>
          </p:cNvPr>
          <p:cNvSpPr>
            <a:spLocks noGrp="1"/>
          </p:cNvSpPr>
          <p:nvPr>
            <p:ph type="title"/>
          </p:nvPr>
        </p:nvSpPr>
        <p:spPr/>
        <p:txBody>
          <a:bodyPr/>
          <a:lstStyle/>
          <a:p>
            <a:r>
              <a:rPr lang="en-US" dirty="0"/>
              <a:t>Model Results</a:t>
            </a:r>
          </a:p>
        </p:txBody>
      </p:sp>
      <p:graphicFrame>
        <p:nvGraphicFramePr>
          <p:cNvPr id="4" name="Content Placeholder 3">
            <a:extLst>
              <a:ext uri="{FF2B5EF4-FFF2-40B4-BE49-F238E27FC236}">
                <a16:creationId xmlns:a16="http://schemas.microsoft.com/office/drawing/2014/main" id="{0DC2AA2A-2D38-C641-AE0A-5A58A6B6F9F6}"/>
              </a:ext>
            </a:extLst>
          </p:cNvPr>
          <p:cNvGraphicFramePr>
            <a:graphicFrameLocks noGrp="1"/>
          </p:cNvGraphicFramePr>
          <p:nvPr>
            <p:ph idx="1"/>
            <p:extLst>
              <p:ext uri="{D42A27DB-BD31-4B8C-83A1-F6EECF244321}">
                <p14:modId xmlns:p14="http://schemas.microsoft.com/office/powerpoint/2010/main" val="3532228753"/>
              </p:ext>
            </p:extLst>
          </p:nvPr>
        </p:nvGraphicFramePr>
        <p:xfrm>
          <a:off x="4103914" y="1428750"/>
          <a:ext cx="7456362" cy="5045792"/>
        </p:xfrm>
        <a:graphic>
          <a:graphicData uri="http://schemas.openxmlformats.org/drawingml/2006/table">
            <a:tbl>
              <a:tblPr firstRow="1" firstCol="1" bandRow="1">
                <a:tableStyleId>{5C22544A-7EE6-4342-B048-85BDC9FD1C3A}</a:tableStyleId>
              </a:tblPr>
              <a:tblGrid>
                <a:gridCol w="1732287">
                  <a:extLst>
                    <a:ext uri="{9D8B030D-6E8A-4147-A177-3AD203B41FA5}">
                      <a16:colId xmlns:a16="http://schemas.microsoft.com/office/drawing/2014/main" val="3873286905"/>
                    </a:ext>
                  </a:extLst>
                </a:gridCol>
                <a:gridCol w="956131">
                  <a:extLst>
                    <a:ext uri="{9D8B030D-6E8A-4147-A177-3AD203B41FA5}">
                      <a16:colId xmlns:a16="http://schemas.microsoft.com/office/drawing/2014/main" val="3227653344"/>
                    </a:ext>
                  </a:extLst>
                </a:gridCol>
                <a:gridCol w="1395425">
                  <a:extLst>
                    <a:ext uri="{9D8B030D-6E8A-4147-A177-3AD203B41FA5}">
                      <a16:colId xmlns:a16="http://schemas.microsoft.com/office/drawing/2014/main" val="2137320341"/>
                    </a:ext>
                  </a:extLst>
                </a:gridCol>
                <a:gridCol w="984976">
                  <a:extLst>
                    <a:ext uri="{9D8B030D-6E8A-4147-A177-3AD203B41FA5}">
                      <a16:colId xmlns:a16="http://schemas.microsoft.com/office/drawing/2014/main" val="4256279681"/>
                    </a:ext>
                  </a:extLst>
                </a:gridCol>
                <a:gridCol w="979120">
                  <a:extLst>
                    <a:ext uri="{9D8B030D-6E8A-4147-A177-3AD203B41FA5}">
                      <a16:colId xmlns:a16="http://schemas.microsoft.com/office/drawing/2014/main" val="1110064705"/>
                    </a:ext>
                  </a:extLst>
                </a:gridCol>
                <a:gridCol w="1408423">
                  <a:extLst>
                    <a:ext uri="{9D8B030D-6E8A-4147-A177-3AD203B41FA5}">
                      <a16:colId xmlns:a16="http://schemas.microsoft.com/office/drawing/2014/main" val="3765455482"/>
                    </a:ext>
                  </a:extLst>
                </a:gridCol>
              </a:tblGrid>
              <a:tr h="315362">
                <a:tc>
                  <a:txBody>
                    <a:bodyPr/>
                    <a:lstStyle/>
                    <a:p>
                      <a:pPr marL="0" marR="0" algn="just">
                        <a:spcBef>
                          <a:spcPts val="300"/>
                        </a:spcBef>
                        <a:spcAft>
                          <a:spcPts val="300"/>
                        </a:spcAft>
                      </a:pPr>
                      <a:r>
                        <a:rPr lang="en-US" sz="1600" b="1" dirty="0">
                          <a:effectLst/>
                        </a:rPr>
                        <a:t>Disease</a:t>
                      </a:r>
                      <a:endParaRPr lang="en-US" sz="16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dirty="0">
                          <a:effectLst/>
                        </a:rPr>
                        <a:t>VGG16</a:t>
                      </a:r>
                      <a:endParaRPr lang="en-US" sz="16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dirty="0">
                          <a:effectLst/>
                        </a:rPr>
                        <a:t>DenseNet121</a:t>
                      </a:r>
                      <a:endParaRPr lang="en-US" sz="16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dirty="0">
                          <a:effectLst/>
                        </a:rPr>
                        <a:t>Wang [3]</a:t>
                      </a:r>
                      <a:endParaRPr lang="en-US" sz="16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dirty="0">
                          <a:effectLst/>
                        </a:rPr>
                        <a:t>Yao [4]</a:t>
                      </a:r>
                      <a:endParaRPr lang="en-US" sz="16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dirty="0">
                          <a:effectLst/>
                        </a:rPr>
                        <a:t>Rajpurkar [2]</a:t>
                      </a:r>
                      <a:endParaRPr lang="en-US" sz="16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51140559"/>
                  </a:ext>
                </a:extLst>
              </a:tr>
              <a:tr h="315362">
                <a:tc>
                  <a:txBody>
                    <a:bodyPr/>
                    <a:lstStyle/>
                    <a:p>
                      <a:pPr marL="0" marR="0" algn="just">
                        <a:spcBef>
                          <a:spcPts val="300"/>
                        </a:spcBef>
                        <a:spcAft>
                          <a:spcPts val="300"/>
                        </a:spcAft>
                      </a:pPr>
                      <a:r>
                        <a:rPr lang="en-US" sz="1600" dirty="0">
                          <a:effectLst/>
                        </a:rPr>
                        <a:t>Atelectasis</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0.810</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0.808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0.716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0.772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0.809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37780798"/>
                  </a:ext>
                </a:extLst>
              </a:tr>
              <a:tr h="315362">
                <a:tc>
                  <a:txBody>
                    <a:bodyPr/>
                    <a:lstStyle/>
                    <a:p>
                      <a:pPr marL="0" marR="0" algn="just">
                        <a:spcBef>
                          <a:spcPts val="300"/>
                        </a:spcBef>
                        <a:spcAft>
                          <a:spcPts val="300"/>
                        </a:spcAft>
                      </a:pPr>
                      <a:r>
                        <a:rPr lang="en-US" sz="1600">
                          <a:effectLst/>
                        </a:rPr>
                        <a:t>Cardiomegaly</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0.883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0.895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0.807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0.904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0.925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38548515"/>
                  </a:ext>
                </a:extLst>
              </a:tr>
              <a:tr h="315362">
                <a:tc>
                  <a:txBody>
                    <a:bodyPr/>
                    <a:lstStyle/>
                    <a:p>
                      <a:pPr marL="0" marR="0" algn="just">
                        <a:spcBef>
                          <a:spcPts val="300"/>
                        </a:spcBef>
                        <a:spcAft>
                          <a:spcPts val="300"/>
                        </a:spcAft>
                      </a:pPr>
                      <a:r>
                        <a:rPr lang="en-US" sz="1600">
                          <a:effectLst/>
                        </a:rPr>
                        <a:t>Consolidation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0.791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0.793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0.708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0.788</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0.790</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44756395"/>
                  </a:ext>
                </a:extLst>
              </a:tr>
              <a:tr h="315362">
                <a:tc>
                  <a:txBody>
                    <a:bodyPr/>
                    <a:lstStyle/>
                    <a:p>
                      <a:pPr marL="0" marR="0" algn="just">
                        <a:spcBef>
                          <a:spcPts val="300"/>
                        </a:spcBef>
                        <a:spcAft>
                          <a:spcPts val="300"/>
                        </a:spcAft>
                      </a:pPr>
                      <a:r>
                        <a:rPr lang="en-US" sz="1600">
                          <a:effectLst/>
                        </a:rPr>
                        <a:t>Edema</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0.892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0.877</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0.835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0.882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0.888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70187141"/>
                  </a:ext>
                </a:extLst>
              </a:tr>
              <a:tr h="315362">
                <a:tc>
                  <a:txBody>
                    <a:bodyPr/>
                    <a:lstStyle/>
                    <a:p>
                      <a:pPr marL="0" marR="0" algn="just">
                        <a:spcBef>
                          <a:spcPts val="300"/>
                        </a:spcBef>
                        <a:spcAft>
                          <a:spcPts val="300"/>
                        </a:spcAft>
                      </a:pPr>
                      <a:r>
                        <a:rPr lang="en-US" sz="1600">
                          <a:effectLst/>
                        </a:rPr>
                        <a:t>Effusion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0.872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0.875</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0.784</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0.859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0.864</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32611333"/>
                  </a:ext>
                </a:extLst>
              </a:tr>
              <a:tr h="315362">
                <a:tc>
                  <a:txBody>
                    <a:bodyPr/>
                    <a:lstStyle/>
                    <a:p>
                      <a:pPr marL="0" marR="0" algn="just">
                        <a:spcBef>
                          <a:spcPts val="300"/>
                        </a:spcBef>
                        <a:spcAft>
                          <a:spcPts val="300"/>
                        </a:spcAft>
                      </a:pPr>
                      <a:r>
                        <a:rPr lang="en-US" sz="1600">
                          <a:effectLst/>
                        </a:rPr>
                        <a:t>Emphysema</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0.886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0.898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0.815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0.829</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0.937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43533478"/>
                  </a:ext>
                </a:extLst>
              </a:tr>
              <a:tr h="315362">
                <a:tc>
                  <a:txBody>
                    <a:bodyPr/>
                    <a:lstStyle/>
                    <a:p>
                      <a:pPr marL="0" marR="0" algn="just">
                        <a:spcBef>
                          <a:spcPts val="300"/>
                        </a:spcBef>
                        <a:spcAft>
                          <a:spcPts val="300"/>
                        </a:spcAft>
                      </a:pPr>
                      <a:r>
                        <a:rPr lang="en-US" sz="1600">
                          <a:effectLst/>
                        </a:rPr>
                        <a:t>Fibrosis</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0.776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0.790</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0.769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0.767</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0.805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51338076"/>
                  </a:ext>
                </a:extLst>
              </a:tr>
              <a:tr h="315362">
                <a:tc>
                  <a:txBody>
                    <a:bodyPr/>
                    <a:lstStyle/>
                    <a:p>
                      <a:pPr marL="0" marR="0" algn="just">
                        <a:spcBef>
                          <a:spcPts val="300"/>
                        </a:spcBef>
                        <a:spcAft>
                          <a:spcPts val="300"/>
                        </a:spcAft>
                      </a:pPr>
                      <a:r>
                        <a:rPr lang="en-US" sz="1600">
                          <a:effectLst/>
                        </a:rPr>
                        <a:t>Hernia</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0.842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0.863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0.767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0.914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0.916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9224655"/>
                  </a:ext>
                </a:extLst>
              </a:tr>
              <a:tr h="315362">
                <a:tc>
                  <a:txBody>
                    <a:bodyPr/>
                    <a:lstStyle/>
                    <a:p>
                      <a:pPr marL="0" marR="0" algn="just">
                        <a:spcBef>
                          <a:spcPts val="300"/>
                        </a:spcBef>
                        <a:spcAft>
                          <a:spcPts val="300"/>
                        </a:spcAft>
                      </a:pPr>
                      <a:r>
                        <a:rPr lang="en-US" sz="1600">
                          <a:effectLst/>
                        </a:rPr>
                        <a:t>Infiltration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0.706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0.706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0.609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0.695</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0.735</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47977386"/>
                  </a:ext>
                </a:extLst>
              </a:tr>
              <a:tr h="315362">
                <a:tc>
                  <a:txBody>
                    <a:bodyPr/>
                    <a:lstStyle/>
                    <a:p>
                      <a:pPr marL="0" marR="0" algn="just">
                        <a:spcBef>
                          <a:spcPts val="300"/>
                        </a:spcBef>
                        <a:spcAft>
                          <a:spcPts val="300"/>
                        </a:spcAft>
                      </a:pPr>
                      <a:r>
                        <a:rPr lang="en-US" sz="1600">
                          <a:effectLst/>
                        </a:rPr>
                        <a:t>Mass</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0.839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0.84</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0.706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0.792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0.868</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834875435"/>
                  </a:ext>
                </a:extLst>
              </a:tr>
              <a:tr h="315362">
                <a:tc>
                  <a:txBody>
                    <a:bodyPr/>
                    <a:lstStyle/>
                    <a:p>
                      <a:pPr marL="0" marR="0" algn="just">
                        <a:spcBef>
                          <a:spcPts val="300"/>
                        </a:spcBef>
                        <a:spcAft>
                          <a:spcPts val="300"/>
                        </a:spcAft>
                      </a:pPr>
                      <a:r>
                        <a:rPr lang="en-US" sz="1600">
                          <a:effectLst/>
                        </a:rPr>
                        <a:t>Nodule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0.751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0.739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0.671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0.717</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0.78</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85420429"/>
                  </a:ext>
                </a:extLst>
              </a:tr>
              <a:tr h="315362">
                <a:tc>
                  <a:txBody>
                    <a:bodyPr/>
                    <a:lstStyle/>
                    <a:p>
                      <a:pPr marL="0" marR="0" algn="just">
                        <a:spcBef>
                          <a:spcPts val="300"/>
                        </a:spcBef>
                        <a:spcAft>
                          <a:spcPts val="300"/>
                        </a:spcAft>
                      </a:pPr>
                      <a:r>
                        <a:rPr lang="en-US" sz="1600">
                          <a:effectLst/>
                        </a:rPr>
                        <a:t>Pleural Thickening</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0.784</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0.793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0.708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0.765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0.806</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27190114"/>
                  </a:ext>
                </a:extLst>
              </a:tr>
              <a:tr h="315362">
                <a:tc>
                  <a:txBody>
                    <a:bodyPr/>
                    <a:lstStyle/>
                    <a:p>
                      <a:pPr marL="0" marR="0" algn="just">
                        <a:spcBef>
                          <a:spcPts val="300"/>
                        </a:spcBef>
                        <a:spcAft>
                          <a:spcPts val="300"/>
                        </a:spcAft>
                      </a:pPr>
                      <a:r>
                        <a:rPr lang="en-US" sz="1600">
                          <a:effectLst/>
                        </a:rPr>
                        <a:t>Pneumonia</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0.737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0.759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0.633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0.713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0.768</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86826878"/>
                  </a:ext>
                </a:extLst>
              </a:tr>
              <a:tr h="315362">
                <a:tc>
                  <a:txBody>
                    <a:bodyPr/>
                    <a:lstStyle/>
                    <a:p>
                      <a:pPr marL="0" marR="0" algn="just">
                        <a:spcBef>
                          <a:spcPts val="300"/>
                        </a:spcBef>
                        <a:spcAft>
                          <a:spcPts val="300"/>
                        </a:spcAft>
                      </a:pPr>
                      <a:r>
                        <a:rPr lang="en-US" sz="1600">
                          <a:effectLst/>
                        </a:rPr>
                        <a:t>Pneumothorax</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0.861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0.867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0.806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a:effectLst/>
                        </a:rPr>
                        <a:t>0.841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dirty="0">
                          <a:effectLst/>
                        </a:rPr>
                        <a:t>0.889</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23184984"/>
                  </a:ext>
                </a:extLst>
              </a:tr>
              <a:tr h="315362">
                <a:tc>
                  <a:txBody>
                    <a:bodyPr/>
                    <a:lstStyle/>
                    <a:p>
                      <a:pPr marL="0" marR="0" algn="just">
                        <a:spcBef>
                          <a:spcPts val="300"/>
                        </a:spcBef>
                        <a:spcAft>
                          <a:spcPts val="300"/>
                        </a:spcAft>
                      </a:pPr>
                      <a:r>
                        <a:rPr lang="en-US" sz="1600" b="1" dirty="0">
                          <a:solidFill>
                            <a:srgbClr val="C00000"/>
                          </a:solidFill>
                          <a:effectLst/>
                        </a:rPr>
                        <a:t>Mean AUC</a:t>
                      </a:r>
                      <a:endParaRPr lang="en-US" sz="1600" b="1" dirty="0">
                        <a:solidFill>
                          <a:srgbClr val="C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a:solidFill>
                            <a:srgbClr val="C00000"/>
                          </a:solidFill>
                          <a:effectLst/>
                        </a:rPr>
                        <a:t>0.816</a:t>
                      </a:r>
                      <a:endParaRPr lang="en-US" sz="1600" b="1">
                        <a:solidFill>
                          <a:srgbClr val="C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a:solidFill>
                            <a:srgbClr val="C00000"/>
                          </a:solidFill>
                          <a:effectLst/>
                        </a:rPr>
                        <a:t>0.822</a:t>
                      </a:r>
                      <a:endParaRPr lang="en-US" sz="1600" b="1">
                        <a:solidFill>
                          <a:srgbClr val="C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a:solidFill>
                            <a:srgbClr val="C00000"/>
                          </a:solidFill>
                          <a:effectLst/>
                        </a:rPr>
                        <a:t>0.738</a:t>
                      </a:r>
                      <a:endParaRPr lang="en-US" sz="1600" b="1">
                        <a:solidFill>
                          <a:srgbClr val="C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a:solidFill>
                            <a:srgbClr val="C00000"/>
                          </a:solidFill>
                          <a:effectLst/>
                        </a:rPr>
                        <a:t>0.803</a:t>
                      </a:r>
                      <a:endParaRPr lang="en-US" sz="1600" b="1">
                        <a:solidFill>
                          <a:srgbClr val="C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en-US" sz="1600" b="1" dirty="0">
                          <a:solidFill>
                            <a:srgbClr val="C00000"/>
                          </a:solidFill>
                          <a:effectLst/>
                        </a:rPr>
                        <a:t>0.841</a:t>
                      </a:r>
                      <a:endParaRPr lang="en-US" sz="1600" b="1" dirty="0">
                        <a:solidFill>
                          <a:srgbClr val="C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39606870"/>
                  </a:ext>
                </a:extLst>
              </a:tr>
            </a:tbl>
          </a:graphicData>
        </a:graphic>
      </p:graphicFrame>
      <p:sp>
        <p:nvSpPr>
          <p:cNvPr id="6" name="Content Placeholder 2">
            <a:extLst>
              <a:ext uri="{FF2B5EF4-FFF2-40B4-BE49-F238E27FC236}">
                <a16:creationId xmlns:a16="http://schemas.microsoft.com/office/drawing/2014/main" id="{60B841AB-EC40-DB4F-B5E8-9FC31ADB1EDB}"/>
              </a:ext>
            </a:extLst>
          </p:cNvPr>
          <p:cNvSpPr txBox="1">
            <a:spLocks/>
          </p:cNvSpPr>
          <p:nvPr/>
        </p:nvSpPr>
        <p:spPr>
          <a:xfrm>
            <a:off x="1371600" y="1428750"/>
            <a:ext cx="2612571" cy="504579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t>Wang [3] used ResNet-50, and Yao [4] used DenseNet. Our performance is slightly better than theirs. </a:t>
            </a:r>
          </a:p>
          <a:p>
            <a:r>
              <a:rPr lang="en-US" sz="1800" dirty="0"/>
              <a:t>Rajpurkar [2] used DenseNet model. Our performance is slightly worse. </a:t>
            </a:r>
          </a:p>
          <a:p>
            <a:r>
              <a:rPr lang="en-US" sz="1800" dirty="0"/>
              <a:t>The possible reasons for the performance difference are image pre-process and hyper parameters. </a:t>
            </a:r>
          </a:p>
        </p:txBody>
      </p:sp>
    </p:spTree>
    <p:extLst>
      <p:ext uri="{BB962C8B-B14F-4D97-AF65-F5344CB8AC3E}">
        <p14:creationId xmlns:p14="http://schemas.microsoft.com/office/powerpoint/2010/main" val="360003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46EC-B638-E24A-B074-EC83167ACADA}"/>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88B2CCD2-F1F0-CC4E-9370-C92B87E1A3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793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7F2-7C89-D542-AAC7-C6E0CCF4C15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5E49814-0797-154B-A25C-55B4CA54C5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752322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390</TotalTime>
  <Words>1030</Words>
  <Application>Microsoft Macintosh PowerPoint</Application>
  <PresentationFormat>Widescreen</PresentationFormat>
  <Paragraphs>264</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Franklin Gothic Book</vt:lpstr>
      <vt:lpstr>Times New Roman</vt:lpstr>
      <vt:lpstr>Crop</vt:lpstr>
      <vt:lpstr>Chest X-ray Disease Diagnosis</vt:lpstr>
      <vt:lpstr>Content</vt:lpstr>
      <vt:lpstr>Motivation -  Chest X-ray Diagnosis</vt:lpstr>
      <vt:lpstr>Dataset – ChestXray</vt:lpstr>
      <vt:lpstr>Model Architectures – VGG16</vt:lpstr>
      <vt:lpstr>Model Architectures – DenseNet121</vt:lpstr>
      <vt:lpstr>Model Results</vt:lpstr>
      <vt:lpstr>Web Application</vt:lpstr>
      <vt:lpstr>Conclusion</vt:lpstr>
      <vt:lpstr>References</vt:lpstr>
      <vt:lpstr>References</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Chest X-ray Disease Diagnosis</dc:title>
  <dc:creator>Tong Wu</dc:creator>
  <cp:lastModifiedBy>Tong Wu</cp:lastModifiedBy>
  <cp:revision>29</cp:revision>
  <dcterms:created xsi:type="dcterms:W3CDTF">2018-12-09T19:39:54Z</dcterms:created>
  <dcterms:modified xsi:type="dcterms:W3CDTF">2018-12-10T02:10:13Z</dcterms:modified>
</cp:coreProperties>
</file>