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57" r:id="rId3"/>
    <p:sldId id="258" r:id="rId4"/>
    <p:sldId id="264" r:id="rId5"/>
    <p:sldId id="263" r:id="rId6"/>
    <p:sldId id="260" r:id="rId7"/>
    <p:sldId id="261" r:id="rId8"/>
    <p:sldId id="262"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82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12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229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9464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20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446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375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665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80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50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308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83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55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93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79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48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9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176234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D3A5-D0AD-4380-9089-B1277BBEF408}"/>
              </a:ext>
            </a:extLst>
          </p:cNvPr>
          <p:cNvSpPr>
            <a:spLocks noGrp="1"/>
          </p:cNvSpPr>
          <p:nvPr>
            <p:ph type="ctrTitle"/>
          </p:nvPr>
        </p:nvSpPr>
        <p:spPr/>
        <p:txBody>
          <a:bodyPr/>
          <a:lstStyle/>
          <a:p>
            <a:pPr algn="l"/>
            <a:r>
              <a:rPr lang="en-AU" dirty="0"/>
              <a:t>MoneySmart.sg</a:t>
            </a:r>
          </a:p>
        </p:txBody>
      </p:sp>
      <p:sp>
        <p:nvSpPr>
          <p:cNvPr id="3" name="Subtitle 2">
            <a:extLst>
              <a:ext uri="{FF2B5EF4-FFF2-40B4-BE49-F238E27FC236}">
                <a16:creationId xmlns:a16="http://schemas.microsoft.com/office/drawing/2014/main" id="{8C40D319-2238-4453-9B09-2A4B67CDDF2C}"/>
              </a:ext>
            </a:extLst>
          </p:cNvPr>
          <p:cNvSpPr>
            <a:spLocks noGrp="1"/>
          </p:cNvSpPr>
          <p:nvPr>
            <p:ph type="subTitle" idx="1"/>
          </p:nvPr>
        </p:nvSpPr>
        <p:spPr/>
        <p:txBody>
          <a:bodyPr>
            <a:normAutofit fontScale="70000" lnSpcReduction="20000"/>
          </a:bodyPr>
          <a:lstStyle/>
          <a:p>
            <a:r>
              <a:rPr lang="en-AU" dirty="0"/>
              <a:t>Data Team Coding Challenge</a:t>
            </a:r>
          </a:p>
          <a:p>
            <a:r>
              <a:rPr lang="en-AU" dirty="0"/>
              <a:t>Christopher Poon</a:t>
            </a:r>
          </a:p>
          <a:p>
            <a:r>
              <a:rPr lang="en-AU" dirty="0"/>
              <a:t>March 2019</a:t>
            </a:r>
          </a:p>
        </p:txBody>
      </p:sp>
    </p:spTree>
    <p:extLst>
      <p:ext uri="{BB962C8B-B14F-4D97-AF65-F5344CB8AC3E}">
        <p14:creationId xmlns:p14="http://schemas.microsoft.com/office/powerpoint/2010/main" val="421024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62753" y="-24887"/>
            <a:ext cx="10601325" cy="651337"/>
          </a:xfrm>
        </p:spPr>
        <p:txBody>
          <a:bodyPr>
            <a:normAutofit fontScale="90000"/>
          </a:bodyPr>
          <a:lstStyle/>
          <a:p>
            <a:r>
              <a:rPr lang="en-AU" b="1" dirty="0">
                <a:solidFill>
                  <a:schemeClr val="tx1"/>
                </a:solidFill>
              </a:rPr>
              <a:t>1. Benchmark Performance vs LY (Growth%)</a:t>
            </a:r>
          </a:p>
        </p:txBody>
      </p:sp>
      <p:sp>
        <p:nvSpPr>
          <p:cNvPr id="8" name="Content Placeholder 7">
            <a:extLst>
              <a:ext uri="{FF2B5EF4-FFF2-40B4-BE49-F238E27FC236}">
                <a16:creationId xmlns:a16="http://schemas.microsoft.com/office/drawing/2014/main" id="{71D45AFA-A769-4222-87EA-F284FB519591}"/>
              </a:ext>
            </a:extLst>
          </p:cNvPr>
          <p:cNvSpPr>
            <a:spLocks noGrp="1"/>
          </p:cNvSpPr>
          <p:nvPr>
            <p:ph idx="1"/>
          </p:nvPr>
        </p:nvSpPr>
        <p:spPr>
          <a:xfrm>
            <a:off x="-62753" y="5819174"/>
            <a:ext cx="11860306" cy="924651"/>
          </a:xfrm>
        </p:spPr>
        <p:txBody>
          <a:bodyPr>
            <a:normAutofit fontScale="70000" lnSpcReduction="20000"/>
          </a:bodyPr>
          <a:lstStyle/>
          <a:p>
            <a:r>
              <a:rPr lang="en-AU" dirty="0"/>
              <a:t>Every dimension in the dashboard is clickable. </a:t>
            </a:r>
          </a:p>
          <a:p>
            <a:r>
              <a:rPr lang="en-AU" dirty="0"/>
              <a:t>Example, if Tech is clicked on, it will update all KPIs accordingly.</a:t>
            </a:r>
          </a:p>
          <a:p>
            <a:r>
              <a:rPr lang="en-AU" b="1" dirty="0"/>
              <a:t>Actionable Insight: </a:t>
            </a:r>
            <a:r>
              <a:rPr lang="en-AU" dirty="0"/>
              <a:t>It informs the business whether the Sales achievement is performing well </a:t>
            </a:r>
            <a:r>
              <a:rPr lang="en-AU" b="1" u="sng" dirty="0"/>
              <a:t>with a reference point.</a:t>
            </a:r>
          </a:p>
          <a:p>
            <a:endParaRPr lang="en-AU" dirty="0"/>
          </a:p>
        </p:txBody>
      </p:sp>
      <p:pic>
        <p:nvPicPr>
          <p:cNvPr id="16" name="Picture 15">
            <a:extLst>
              <a:ext uri="{FF2B5EF4-FFF2-40B4-BE49-F238E27FC236}">
                <a16:creationId xmlns:a16="http://schemas.microsoft.com/office/drawing/2014/main" id="{ADD19702-4112-4F68-8911-5E708E7E6321}"/>
              </a:ext>
            </a:extLst>
          </p:cNvPr>
          <p:cNvPicPr>
            <a:picLocks noChangeAspect="1"/>
          </p:cNvPicPr>
          <p:nvPr/>
        </p:nvPicPr>
        <p:blipFill>
          <a:blip r:embed="rId2"/>
          <a:stretch>
            <a:fillRect/>
          </a:stretch>
        </p:blipFill>
        <p:spPr>
          <a:xfrm>
            <a:off x="0" y="689202"/>
            <a:ext cx="12192000" cy="5067220"/>
          </a:xfrm>
          <a:prstGeom prst="rect">
            <a:avLst/>
          </a:prstGeom>
        </p:spPr>
      </p:pic>
      <p:cxnSp>
        <p:nvCxnSpPr>
          <p:cNvPr id="18" name="Straight Arrow Connector 17">
            <a:extLst>
              <a:ext uri="{FF2B5EF4-FFF2-40B4-BE49-F238E27FC236}">
                <a16:creationId xmlns:a16="http://schemas.microsoft.com/office/drawing/2014/main" id="{4346D718-2F9B-4717-907F-9F04CB161660}"/>
              </a:ext>
            </a:extLst>
          </p:cNvPr>
          <p:cNvCxnSpPr>
            <a:cxnSpLocks/>
          </p:cNvCxnSpPr>
          <p:nvPr/>
        </p:nvCxnSpPr>
        <p:spPr>
          <a:xfrm flipH="1">
            <a:off x="5105401" y="1595713"/>
            <a:ext cx="761999" cy="2868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A8EAD9-8D30-46C9-A2A3-B711EBC67E20}"/>
              </a:ext>
            </a:extLst>
          </p:cNvPr>
          <p:cNvCxnSpPr>
            <a:cxnSpLocks/>
          </p:cNvCxnSpPr>
          <p:nvPr/>
        </p:nvCxnSpPr>
        <p:spPr>
          <a:xfrm flipH="1">
            <a:off x="8109111" y="1541925"/>
            <a:ext cx="761999" cy="2868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290B45-642A-4B80-9A9D-684439F119AD}"/>
              </a:ext>
            </a:extLst>
          </p:cNvPr>
          <p:cNvCxnSpPr>
            <a:cxnSpLocks/>
          </p:cNvCxnSpPr>
          <p:nvPr/>
        </p:nvCxnSpPr>
        <p:spPr>
          <a:xfrm flipH="1">
            <a:off x="11189021" y="1541925"/>
            <a:ext cx="761999" cy="2868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05B14E-DB68-4A6E-BDAE-10245FEC9271}"/>
              </a:ext>
            </a:extLst>
          </p:cNvPr>
          <p:cNvCxnSpPr>
            <a:cxnSpLocks/>
          </p:cNvCxnSpPr>
          <p:nvPr/>
        </p:nvCxnSpPr>
        <p:spPr>
          <a:xfrm flipH="1">
            <a:off x="6558217" y="2519082"/>
            <a:ext cx="761999" cy="2868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9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62753" y="-24887"/>
            <a:ext cx="10601325" cy="651337"/>
          </a:xfrm>
        </p:spPr>
        <p:txBody>
          <a:bodyPr>
            <a:normAutofit fontScale="90000"/>
          </a:bodyPr>
          <a:lstStyle/>
          <a:p>
            <a:r>
              <a:rPr lang="en-AU" b="1" dirty="0">
                <a:solidFill>
                  <a:schemeClr val="tx1"/>
                </a:solidFill>
              </a:rPr>
              <a:t>2. Identify Product Group Potential</a:t>
            </a:r>
          </a:p>
        </p:txBody>
      </p:sp>
      <p:sp>
        <p:nvSpPr>
          <p:cNvPr id="8" name="Content Placeholder 7">
            <a:extLst>
              <a:ext uri="{FF2B5EF4-FFF2-40B4-BE49-F238E27FC236}">
                <a16:creationId xmlns:a16="http://schemas.microsoft.com/office/drawing/2014/main" id="{71D45AFA-A769-4222-87EA-F284FB519591}"/>
              </a:ext>
            </a:extLst>
          </p:cNvPr>
          <p:cNvSpPr>
            <a:spLocks noGrp="1"/>
          </p:cNvSpPr>
          <p:nvPr>
            <p:ph idx="1"/>
          </p:nvPr>
        </p:nvSpPr>
        <p:spPr>
          <a:xfrm>
            <a:off x="-62753" y="5397833"/>
            <a:ext cx="12254753" cy="1460167"/>
          </a:xfrm>
        </p:spPr>
        <p:txBody>
          <a:bodyPr>
            <a:normAutofit fontScale="85000" lnSpcReduction="20000"/>
          </a:bodyPr>
          <a:lstStyle/>
          <a:p>
            <a:r>
              <a:rPr lang="en-AU" dirty="0"/>
              <a:t>It is business critical for Sales managers to understand which Products Groups are driving Sales in the portfolio.</a:t>
            </a:r>
          </a:p>
          <a:p>
            <a:r>
              <a:rPr lang="en-AU" dirty="0"/>
              <a:t>Manager can see PH Product group is contributing the most sales. The design is such that it is easy to view the performance trend on the right – to ensure that there are enough data points to ascertain a dip in performance.</a:t>
            </a:r>
          </a:p>
          <a:p>
            <a:r>
              <a:rPr lang="en-AU" dirty="0"/>
              <a:t>The insight here is to take action in advance once a dip in performance for the product group is identified.</a:t>
            </a:r>
          </a:p>
          <a:p>
            <a:endParaRPr lang="en-AU" dirty="0"/>
          </a:p>
        </p:txBody>
      </p:sp>
      <p:pic>
        <p:nvPicPr>
          <p:cNvPr id="4" name="Picture 3">
            <a:extLst>
              <a:ext uri="{FF2B5EF4-FFF2-40B4-BE49-F238E27FC236}">
                <a16:creationId xmlns:a16="http://schemas.microsoft.com/office/drawing/2014/main" id="{0782CA2D-9913-44BF-83B3-EEB90DA74C1A}"/>
              </a:ext>
            </a:extLst>
          </p:cNvPr>
          <p:cNvPicPr>
            <a:picLocks noChangeAspect="1"/>
          </p:cNvPicPr>
          <p:nvPr/>
        </p:nvPicPr>
        <p:blipFill>
          <a:blip r:embed="rId2"/>
          <a:stretch>
            <a:fillRect/>
          </a:stretch>
        </p:blipFill>
        <p:spPr>
          <a:xfrm>
            <a:off x="0" y="606160"/>
            <a:ext cx="12192000" cy="4791673"/>
          </a:xfrm>
          <a:prstGeom prst="rect">
            <a:avLst/>
          </a:prstGeom>
        </p:spPr>
      </p:pic>
      <p:cxnSp>
        <p:nvCxnSpPr>
          <p:cNvPr id="9" name="Straight Arrow Connector 8">
            <a:extLst>
              <a:ext uri="{FF2B5EF4-FFF2-40B4-BE49-F238E27FC236}">
                <a16:creationId xmlns:a16="http://schemas.microsoft.com/office/drawing/2014/main" id="{510F4D82-EB11-4F7C-8B96-EEB3014720DF}"/>
              </a:ext>
            </a:extLst>
          </p:cNvPr>
          <p:cNvCxnSpPr>
            <a:cxnSpLocks/>
          </p:cNvCxnSpPr>
          <p:nvPr/>
        </p:nvCxnSpPr>
        <p:spPr>
          <a:xfrm flipH="1">
            <a:off x="2402542" y="1739153"/>
            <a:ext cx="797858" cy="4930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1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62753" y="-24887"/>
            <a:ext cx="10601325" cy="651337"/>
          </a:xfrm>
        </p:spPr>
        <p:txBody>
          <a:bodyPr>
            <a:normAutofit fontScale="90000"/>
          </a:bodyPr>
          <a:lstStyle/>
          <a:p>
            <a:r>
              <a:rPr lang="en-AU" b="1" dirty="0">
                <a:solidFill>
                  <a:schemeClr val="tx1"/>
                </a:solidFill>
              </a:rPr>
              <a:t>3. Identify Customer Group Potential</a:t>
            </a:r>
          </a:p>
        </p:txBody>
      </p:sp>
      <p:sp>
        <p:nvSpPr>
          <p:cNvPr id="8" name="Content Placeholder 7">
            <a:extLst>
              <a:ext uri="{FF2B5EF4-FFF2-40B4-BE49-F238E27FC236}">
                <a16:creationId xmlns:a16="http://schemas.microsoft.com/office/drawing/2014/main" id="{71D45AFA-A769-4222-87EA-F284FB519591}"/>
              </a:ext>
            </a:extLst>
          </p:cNvPr>
          <p:cNvSpPr>
            <a:spLocks noGrp="1"/>
          </p:cNvSpPr>
          <p:nvPr>
            <p:ph idx="1"/>
          </p:nvPr>
        </p:nvSpPr>
        <p:spPr>
          <a:xfrm>
            <a:off x="-62753" y="5290257"/>
            <a:ext cx="12254753" cy="1567743"/>
          </a:xfrm>
        </p:spPr>
        <p:txBody>
          <a:bodyPr>
            <a:normAutofit fontScale="92500" lnSpcReduction="20000"/>
          </a:bodyPr>
          <a:lstStyle/>
          <a:p>
            <a:r>
              <a:rPr lang="en-AU" dirty="0"/>
              <a:t>As can be seen here, the </a:t>
            </a:r>
            <a:r>
              <a:rPr lang="en-AU" b="1" u="sng" dirty="0"/>
              <a:t>Top 5 Customer groups provides close to 50% of the business</a:t>
            </a:r>
            <a:r>
              <a:rPr lang="en-AU" dirty="0"/>
              <a:t>. (Actionable Insight)</a:t>
            </a:r>
          </a:p>
          <a:p>
            <a:r>
              <a:rPr lang="en-AU" dirty="0"/>
              <a:t>Business critical so marketing effort can be focused on them for better ROI.</a:t>
            </a:r>
          </a:p>
          <a:p>
            <a:r>
              <a:rPr lang="en-AU" dirty="0"/>
              <a:t>The Sales trend on the right will provide an indication and can assist in making decisions in advance once the trend is observed to be dipping with 3 data points.</a:t>
            </a:r>
          </a:p>
          <a:p>
            <a:endParaRPr lang="en-AU" dirty="0"/>
          </a:p>
        </p:txBody>
      </p:sp>
      <p:pic>
        <p:nvPicPr>
          <p:cNvPr id="4" name="Picture 3">
            <a:extLst>
              <a:ext uri="{FF2B5EF4-FFF2-40B4-BE49-F238E27FC236}">
                <a16:creationId xmlns:a16="http://schemas.microsoft.com/office/drawing/2014/main" id="{0782CA2D-9913-44BF-83B3-EEB90DA74C1A}"/>
              </a:ext>
            </a:extLst>
          </p:cNvPr>
          <p:cNvPicPr>
            <a:picLocks noChangeAspect="1"/>
          </p:cNvPicPr>
          <p:nvPr/>
        </p:nvPicPr>
        <p:blipFill>
          <a:blip r:embed="rId2"/>
          <a:stretch>
            <a:fillRect/>
          </a:stretch>
        </p:blipFill>
        <p:spPr>
          <a:xfrm>
            <a:off x="0" y="540549"/>
            <a:ext cx="12192000" cy="4731777"/>
          </a:xfrm>
          <a:prstGeom prst="rect">
            <a:avLst/>
          </a:prstGeom>
        </p:spPr>
      </p:pic>
      <p:cxnSp>
        <p:nvCxnSpPr>
          <p:cNvPr id="9" name="Straight Arrow Connector 8">
            <a:extLst>
              <a:ext uri="{FF2B5EF4-FFF2-40B4-BE49-F238E27FC236}">
                <a16:creationId xmlns:a16="http://schemas.microsoft.com/office/drawing/2014/main" id="{510F4D82-EB11-4F7C-8B96-EEB3014720DF}"/>
              </a:ext>
            </a:extLst>
          </p:cNvPr>
          <p:cNvCxnSpPr>
            <a:cxnSpLocks/>
          </p:cNvCxnSpPr>
          <p:nvPr/>
        </p:nvCxnSpPr>
        <p:spPr>
          <a:xfrm flipH="1">
            <a:off x="1488142" y="4240307"/>
            <a:ext cx="8875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30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62753" y="270948"/>
            <a:ext cx="10601325" cy="651337"/>
          </a:xfrm>
        </p:spPr>
        <p:txBody>
          <a:bodyPr>
            <a:normAutofit fontScale="90000"/>
          </a:bodyPr>
          <a:lstStyle/>
          <a:p>
            <a:r>
              <a:rPr lang="en-AU" b="1" dirty="0">
                <a:solidFill>
                  <a:schemeClr val="tx1"/>
                </a:solidFill>
              </a:rPr>
              <a:t>Summary</a:t>
            </a:r>
          </a:p>
        </p:txBody>
      </p:sp>
      <p:sp>
        <p:nvSpPr>
          <p:cNvPr id="8" name="Content Placeholder 7">
            <a:extLst>
              <a:ext uri="{FF2B5EF4-FFF2-40B4-BE49-F238E27FC236}">
                <a16:creationId xmlns:a16="http://schemas.microsoft.com/office/drawing/2014/main" id="{71D45AFA-A769-4222-87EA-F284FB519591}"/>
              </a:ext>
            </a:extLst>
          </p:cNvPr>
          <p:cNvSpPr>
            <a:spLocks noGrp="1"/>
          </p:cNvSpPr>
          <p:nvPr>
            <p:ph idx="1"/>
          </p:nvPr>
        </p:nvSpPr>
        <p:spPr>
          <a:xfrm>
            <a:off x="62753" y="1345787"/>
            <a:ext cx="12254753" cy="4938472"/>
          </a:xfrm>
        </p:spPr>
        <p:txBody>
          <a:bodyPr>
            <a:normAutofit fontScale="92500" lnSpcReduction="10000"/>
          </a:bodyPr>
          <a:lstStyle/>
          <a:p>
            <a:r>
              <a:rPr lang="en-AU" dirty="0"/>
              <a:t>Throughout my career, these are the 4 design principles I adhered to when I am developing and designing BI dashboards.</a:t>
            </a:r>
          </a:p>
          <a:p>
            <a:endParaRPr lang="en-AU" dirty="0"/>
          </a:p>
          <a:p>
            <a:r>
              <a:rPr lang="en-AU" dirty="0"/>
              <a:t>It provides tracking performance with a reference point (to ascertain improvement)</a:t>
            </a:r>
          </a:p>
          <a:p>
            <a:pPr lvl="1"/>
            <a:r>
              <a:rPr lang="en-AU" dirty="0"/>
              <a:t>Another way of getting a performance benchmark is to procure market/industry data.</a:t>
            </a:r>
          </a:p>
          <a:p>
            <a:pPr lvl="1"/>
            <a:endParaRPr lang="en-AU" dirty="0"/>
          </a:p>
          <a:p>
            <a:r>
              <a:rPr lang="en-AU" dirty="0"/>
              <a:t>It guides the business on where to place their effort on the 2 driving forces in sales; Products and Customers.</a:t>
            </a:r>
          </a:p>
          <a:p>
            <a:endParaRPr lang="en-AU" dirty="0"/>
          </a:p>
          <a:p>
            <a:r>
              <a:rPr lang="en-AU" dirty="0"/>
              <a:t>These guiding principles allows business (sales &amp; marketing) effort to be targeted towards the high potential areas. </a:t>
            </a:r>
          </a:p>
          <a:p>
            <a:pPr lvl="1"/>
            <a:r>
              <a:rPr lang="en-AU" dirty="0"/>
              <a:t>Geographical based data on sales is the next step to identify areas of high potential to target effort.  </a:t>
            </a:r>
          </a:p>
          <a:p>
            <a:pPr marL="457200" lvl="1" indent="0">
              <a:buNone/>
            </a:pPr>
            <a:endParaRPr lang="en-AU" dirty="0"/>
          </a:p>
          <a:p>
            <a:r>
              <a:rPr lang="en-AU" dirty="0"/>
              <a:t>Working on targeted areas will definitely yield and maximise ROI on the business spend.</a:t>
            </a:r>
          </a:p>
          <a:p>
            <a:endParaRPr lang="en-AU" dirty="0"/>
          </a:p>
        </p:txBody>
      </p:sp>
    </p:spTree>
    <p:extLst>
      <p:ext uri="{BB962C8B-B14F-4D97-AF65-F5344CB8AC3E}">
        <p14:creationId xmlns:p14="http://schemas.microsoft.com/office/powerpoint/2010/main" val="342209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70F8-09D3-4ACB-BCE8-63FF39C070E5}"/>
              </a:ext>
            </a:extLst>
          </p:cNvPr>
          <p:cNvSpPr>
            <a:spLocks noGrp="1"/>
          </p:cNvSpPr>
          <p:nvPr>
            <p:ph type="title"/>
          </p:nvPr>
        </p:nvSpPr>
        <p:spPr/>
        <p:txBody>
          <a:bodyPr/>
          <a:lstStyle/>
          <a:p>
            <a:r>
              <a:rPr lang="en-AU" dirty="0"/>
              <a:t>Background and Purpose</a:t>
            </a:r>
          </a:p>
        </p:txBody>
      </p:sp>
      <p:sp>
        <p:nvSpPr>
          <p:cNvPr id="3" name="Content Placeholder 2">
            <a:extLst>
              <a:ext uri="{FF2B5EF4-FFF2-40B4-BE49-F238E27FC236}">
                <a16:creationId xmlns:a16="http://schemas.microsoft.com/office/drawing/2014/main" id="{9D3C97F9-2C61-4DA1-9400-1C38D33EB10D}"/>
              </a:ext>
            </a:extLst>
          </p:cNvPr>
          <p:cNvSpPr>
            <a:spLocks noGrp="1"/>
          </p:cNvSpPr>
          <p:nvPr>
            <p:ph idx="1"/>
          </p:nvPr>
        </p:nvSpPr>
        <p:spPr>
          <a:xfrm>
            <a:off x="677334" y="1604777"/>
            <a:ext cx="9479678" cy="4912564"/>
          </a:xfrm>
        </p:spPr>
        <p:txBody>
          <a:bodyPr>
            <a:normAutofit/>
          </a:bodyPr>
          <a:lstStyle/>
          <a:p>
            <a:r>
              <a:rPr lang="en-AU" dirty="0"/>
              <a:t>Main Purpose: </a:t>
            </a:r>
          </a:p>
          <a:p>
            <a:pPr lvl="1"/>
            <a:r>
              <a:rPr lang="en-AU" dirty="0"/>
              <a:t>Sample Dataset had been received and the requirement is to answer mock queries from the Sales Team.</a:t>
            </a:r>
          </a:p>
          <a:p>
            <a:pPr lvl="1"/>
            <a:endParaRPr lang="en-AU" dirty="0"/>
          </a:p>
          <a:p>
            <a:pPr lvl="1"/>
            <a:r>
              <a:rPr lang="en-AU" dirty="0"/>
              <a:t>This deck is to showcase my ability to </a:t>
            </a:r>
          </a:p>
          <a:p>
            <a:pPr lvl="2"/>
            <a:r>
              <a:rPr lang="en-AU" dirty="0"/>
              <a:t>Analyse a dataset</a:t>
            </a:r>
          </a:p>
          <a:p>
            <a:pPr lvl="2"/>
            <a:r>
              <a:rPr lang="en-AU" dirty="0"/>
              <a:t>Answer critical business questions </a:t>
            </a:r>
          </a:p>
          <a:p>
            <a:pPr lvl="2"/>
            <a:r>
              <a:rPr lang="en-AU" dirty="0"/>
              <a:t>Develop compelling visualizations to tell a story.</a:t>
            </a:r>
          </a:p>
          <a:p>
            <a:pPr lvl="2"/>
            <a:r>
              <a:rPr lang="en-AU" dirty="0"/>
              <a:t>Provide actionable insights to drive sales.</a:t>
            </a:r>
          </a:p>
          <a:p>
            <a:pPr lvl="2"/>
            <a:endParaRPr lang="en-AU" dirty="0"/>
          </a:p>
          <a:p>
            <a:pPr lvl="1"/>
            <a:r>
              <a:rPr lang="en-AU" dirty="0"/>
              <a:t>There are assumptions and data manipulations made which will be elaborated in the next few slides.</a:t>
            </a:r>
          </a:p>
        </p:txBody>
      </p:sp>
    </p:spTree>
    <p:extLst>
      <p:ext uri="{BB962C8B-B14F-4D97-AF65-F5344CB8AC3E}">
        <p14:creationId xmlns:p14="http://schemas.microsoft.com/office/powerpoint/2010/main" val="64855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28F-CB89-4876-B69E-69FA1547EDF7}"/>
              </a:ext>
            </a:extLst>
          </p:cNvPr>
          <p:cNvSpPr>
            <a:spLocks noGrp="1"/>
          </p:cNvSpPr>
          <p:nvPr>
            <p:ph type="title"/>
          </p:nvPr>
        </p:nvSpPr>
        <p:spPr>
          <a:xfrm>
            <a:off x="646111" y="452718"/>
            <a:ext cx="9404723" cy="954741"/>
          </a:xfrm>
        </p:spPr>
        <p:txBody>
          <a:bodyPr/>
          <a:lstStyle/>
          <a:p>
            <a:r>
              <a:rPr lang="en-AU" sz="3600" dirty="0"/>
              <a:t>Data Observations and Assumptions</a:t>
            </a:r>
          </a:p>
        </p:txBody>
      </p:sp>
      <p:sp>
        <p:nvSpPr>
          <p:cNvPr id="3" name="Content Placeholder 2">
            <a:extLst>
              <a:ext uri="{FF2B5EF4-FFF2-40B4-BE49-F238E27FC236}">
                <a16:creationId xmlns:a16="http://schemas.microsoft.com/office/drawing/2014/main" id="{6D64F6E5-7E17-4AA0-AF77-9AAE5181F77D}"/>
              </a:ext>
            </a:extLst>
          </p:cNvPr>
          <p:cNvSpPr>
            <a:spLocks noGrp="1"/>
          </p:cNvSpPr>
          <p:nvPr>
            <p:ph idx="1"/>
          </p:nvPr>
        </p:nvSpPr>
        <p:spPr>
          <a:xfrm>
            <a:off x="206189" y="1523999"/>
            <a:ext cx="11748402" cy="4814047"/>
          </a:xfrm>
        </p:spPr>
        <p:txBody>
          <a:bodyPr>
            <a:normAutofit/>
          </a:bodyPr>
          <a:lstStyle/>
          <a:p>
            <a:pPr marL="0" indent="0">
              <a:buNone/>
            </a:pPr>
            <a:r>
              <a:rPr lang="en-AU" sz="3000" b="1" dirty="0"/>
              <a:t>1. Deriving Customer Groups from Customer ID</a:t>
            </a:r>
          </a:p>
          <a:p>
            <a:pPr marL="0" indent="0">
              <a:buNone/>
            </a:pPr>
            <a:r>
              <a:rPr lang="en-AU" dirty="0"/>
              <a:t>	Example:  Customer ID = AG-10900</a:t>
            </a:r>
          </a:p>
          <a:p>
            <a:pPr marL="914400" lvl="2" indent="0">
              <a:buNone/>
            </a:pPr>
            <a:r>
              <a:rPr lang="en-AU" b="1" dirty="0"/>
              <a:t>	      </a:t>
            </a:r>
            <a:r>
              <a:rPr lang="en-AU" sz="2000" b="1" dirty="0"/>
              <a:t>Customer Group</a:t>
            </a:r>
            <a:r>
              <a:rPr lang="en-AU" sz="2000" dirty="0"/>
              <a:t> = AG</a:t>
            </a:r>
          </a:p>
          <a:p>
            <a:pPr marL="0" indent="0">
              <a:buNone/>
            </a:pPr>
            <a:r>
              <a:rPr lang="en-AU" b="1" dirty="0"/>
              <a:t>	Observation:</a:t>
            </a:r>
            <a:endParaRPr lang="en-AU" dirty="0"/>
          </a:p>
          <a:p>
            <a:pPr lvl="2"/>
            <a:r>
              <a:rPr lang="en-AU" sz="1900" dirty="0"/>
              <a:t>There are 291 Customer Groups in the data.</a:t>
            </a:r>
          </a:p>
          <a:p>
            <a:pPr marL="0" indent="0">
              <a:buNone/>
            </a:pPr>
            <a:endParaRPr lang="en-AU" b="1" dirty="0"/>
          </a:p>
          <a:p>
            <a:pPr marL="0" indent="0">
              <a:buNone/>
            </a:pPr>
            <a:r>
              <a:rPr lang="en-AU" b="1" dirty="0"/>
              <a:t>	Purpose:</a:t>
            </a:r>
          </a:p>
          <a:p>
            <a:pPr marL="857250" lvl="1" indent="-457200"/>
            <a:r>
              <a:rPr lang="en-AU" dirty="0"/>
              <a:t>I had observed that there is pattern and convention in the </a:t>
            </a:r>
            <a:r>
              <a:rPr lang="en-AU" dirty="0" err="1"/>
              <a:t>Customer_ID</a:t>
            </a:r>
            <a:r>
              <a:rPr lang="en-AU" dirty="0"/>
              <a:t> field and the potential to extract first 2 characters to create Customer Group field.</a:t>
            </a:r>
          </a:p>
          <a:p>
            <a:pPr marL="857250" lvl="1" indent="-457200"/>
            <a:r>
              <a:rPr lang="en-AU" dirty="0"/>
              <a:t>The value in this field is that it can be used to understand spend by customer group to identify customer potential in order to engage each group differently.</a:t>
            </a:r>
          </a:p>
          <a:p>
            <a:pPr marL="857250" lvl="1" indent="-457200"/>
            <a:endParaRPr lang="en-AU" dirty="0"/>
          </a:p>
        </p:txBody>
      </p:sp>
    </p:spTree>
    <p:extLst>
      <p:ext uri="{BB962C8B-B14F-4D97-AF65-F5344CB8AC3E}">
        <p14:creationId xmlns:p14="http://schemas.microsoft.com/office/powerpoint/2010/main" val="213603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28F-CB89-4876-B69E-69FA1547EDF7}"/>
              </a:ext>
            </a:extLst>
          </p:cNvPr>
          <p:cNvSpPr>
            <a:spLocks noGrp="1"/>
          </p:cNvSpPr>
          <p:nvPr>
            <p:ph type="title"/>
          </p:nvPr>
        </p:nvSpPr>
        <p:spPr>
          <a:xfrm>
            <a:off x="646111" y="452718"/>
            <a:ext cx="9404723" cy="954741"/>
          </a:xfrm>
        </p:spPr>
        <p:txBody>
          <a:bodyPr/>
          <a:lstStyle/>
          <a:p>
            <a:r>
              <a:rPr lang="en-AU" sz="3600" dirty="0"/>
              <a:t>Data Observations and Assumptions</a:t>
            </a:r>
          </a:p>
        </p:txBody>
      </p:sp>
      <p:sp>
        <p:nvSpPr>
          <p:cNvPr id="3" name="Content Placeholder 2">
            <a:extLst>
              <a:ext uri="{FF2B5EF4-FFF2-40B4-BE49-F238E27FC236}">
                <a16:creationId xmlns:a16="http://schemas.microsoft.com/office/drawing/2014/main" id="{6D64F6E5-7E17-4AA0-AF77-9AAE5181F77D}"/>
              </a:ext>
            </a:extLst>
          </p:cNvPr>
          <p:cNvSpPr>
            <a:spLocks noGrp="1"/>
          </p:cNvSpPr>
          <p:nvPr>
            <p:ph idx="1"/>
          </p:nvPr>
        </p:nvSpPr>
        <p:spPr>
          <a:xfrm>
            <a:off x="206189" y="1523999"/>
            <a:ext cx="11748402" cy="5145741"/>
          </a:xfrm>
        </p:spPr>
        <p:txBody>
          <a:bodyPr>
            <a:normAutofit fontScale="92500" lnSpcReduction="10000"/>
          </a:bodyPr>
          <a:lstStyle/>
          <a:p>
            <a:pPr marL="0" indent="0">
              <a:buNone/>
            </a:pPr>
            <a:r>
              <a:rPr lang="en-AU" sz="3000" b="1" dirty="0"/>
              <a:t>2. Deriving Product Group and Sub-Groups from Product ID.</a:t>
            </a:r>
          </a:p>
          <a:p>
            <a:pPr marL="0" indent="0">
              <a:buNone/>
            </a:pPr>
            <a:r>
              <a:rPr lang="en-AU" dirty="0"/>
              <a:t>	Example:  Product ID = TEC-AC-10000023</a:t>
            </a:r>
          </a:p>
          <a:p>
            <a:pPr marL="0" lvl="0" indent="0">
              <a:buNone/>
            </a:pPr>
            <a:r>
              <a:rPr lang="en-AU" dirty="0"/>
              <a:t>			    </a:t>
            </a:r>
            <a:r>
              <a:rPr lang="en-AU" b="1" dirty="0"/>
              <a:t>Product Group </a:t>
            </a:r>
            <a:r>
              <a:rPr lang="en-AU" dirty="0"/>
              <a:t>= TEC </a:t>
            </a:r>
          </a:p>
          <a:p>
            <a:pPr marL="0" lvl="0" indent="0">
              <a:buNone/>
            </a:pPr>
            <a:r>
              <a:rPr lang="en-AU" dirty="0"/>
              <a:t> 			    </a:t>
            </a:r>
            <a:r>
              <a:rPr lang="en-AU" b="1" dirty="0"/>
              <a:t>Product Sub-group </a:t>
            </a:r>
            <a:r>
              <a:rPr lang="en-AU" dirty="0"/>
              <a:t>= AC</a:t>
            </a:r>
          </a:p>
          <a:p>
            <a:pPr marL="0" indent="0">
              <a:buNone/>
            </a:pPr>
            <a:r>
              <a:rPr lang="en-AU" b="1" dirty="0"/>
              <a:t>	Observation:</a:t>
            </a:r>
            <a:endParaRPr lang="en-AU" dirty="0"/>
          </a:p>
          <a:p>
            <a:pPr lvl="2"/>
            <a:r>
              <a:rPr lang="en-AU" sz="1900" dirty="0"/>
              <a:t>3 Product Groups</a:t>
            </a:r>
          </a:p>
          <a:p>
            <a:pPr lvl="2"/>
            <a:r>
              <a:rPr lang="en-AU" sz="1900" dirty="0"/>
              <a:t>18 Product Sub Groups</a:t>
            </a:r>
          </a:p>
          <a:p>
            <a:pPr lvl="2"/>
            <a:endParaRPr lang="en-AU" sz="1900" dirty="0"/>
          </a:p>
          <a:p>
            <a:pPr marL="0" indent="0">
              <a:buNone/>
            </a:pPr>
            <a:r>
              <a:rPr lang="en-AU" b="1" dirty="0"/>
              <a:t>	Purpose:</a:t>
            </a:r>
          </a:p>
          <a:p>
            <a:pPr lvl="1"/>
            <a:r>
              <a:rPr lang="en-AU" dirty="0"/>
              <a:t>These groupings are essential and valuable to the understanding of product dynamics and spend by product group. </a:t>
            </a:r>
          </a:p>
          <a:p>
            <a:pPr lvl="1"/>
            <a:r>
              <a:rPr lang="en-AU" dirty="0"/>
              <a:t>The findings on these analyses can be used to cull products which has the lowest sales contribution and consistently does not have good sales or understand which customer groups are frequent buyers of certain product groups.</a:t>
            </a:r>
          </a:p>
        </p:txBody>
      </p:sp>
    </p:spTree>
    <p:extLst>
      <p:ext uri="{BB962C8B-B14F-4D97-AF65-F5344CB8AC3E}">
        <p14:creationId xmlns:p14="http://schemas.microsoft.com/office/powerpoint/2010/main" val="162805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28F-CB89-4876-B69E-69FA1547EDF7}"/>
              </a:ext>
            </a:extLst>
          </p:cNvPr>
          <p:cNvSpPr>
            <a:spLocks noGrp="1"/>
          </p:cNvSpPr>
          <p:nvPr>
            <p:ph type="title"/>
          </p:nvPr>
        </p:nvSpPr>
        <p:spPr>
          <a:xfrm>
            <a:off x="646111" y="452718"/>
            <a:ext cx="9404723" cy="954741"/>
          </a:xfrm>
        </p:spPr>
        <p:txBody>
          <a:bodyPr/>
          <a:lstStyle/>
          <a:p>
            <a:r>
              <a:rPr lang="en-AU" sz="3600" dirty="0"/>
              <a:t>Data Observations and Assumptions</a:t>
            </a:r>
          </a:p>
        </p:txBody>
      </p:sp>
      <p:sp>
        <p:nvSpPr>
          <p:cNvPr id="3" name="Content Placeholder 2">
            <a:extLst>
              <a:ext uri="{FF2B5EF4-FFF2-40B4-BE49-F238E27FC236}">
                <a16:creationId xmlns:a16="http://schemas.microsoft.com/office/drawing/2014/main" id="{6D64F6E5-7E17-4AA0-AF77-9AAE5181F77D}"/>
              </a:ext>
            </a:extLst>
          </p:cNvPr>
          <p:cNvSpPr>
            <a:spLocks noGrp="1"/>
          </p:cNvSpPr>
          <p:nvPr>
            <p:ph idx="1"/>
          </p:nvPr>
        </p:nvSpPr>
        <p:spPr>
          <a:xfrm>
            <a:off x="206189" y="1524000"/>
            <a:ext cx="11748402" cy="5082988"/>
          </a:xfrm>
        </p:spPr>
        <p:txBody>
          <a:bodyPr>
            <a:normAutofit/>
          </a:bodyPr>
          <a:lstStyle/>
          <a:p>
            <a:pPr marL="0" indent="0">
              <a:buNone/>
            </a:pPr>
            <a:r>
              <a:rPr lang="en-AU" sz="3000" b="1" dirty="0"/>
              <a:t>3. Deriving Order Group from </a:t>
            </a:r>
            <a:r>
              <a:rPr lang="en-AU" sz="3000" b="1" dirty="0" err="1"/>
              <a:t>Order_ID</a:t>
            </a:r>
            <a:r>
              <a:rPr lang="en-AU" sz="3000" b="1" dirty="0"/>
              <a:t>.</a:t>
            </a:r>
          </a:p>
          <a:p>
            <a:pPr marL="0" indent="0">
              <a:buNone/>
            </a:pPr>
            <a:r>
              <a:rPr lang="en-AU" dirty="0"/>
              <a:t>	Example:  Order ID = CA-2016-152156</a:t>
            </a:r>
          </a:p>
          <a:p>
            <a:pPr marL="914400" lvl="2" indent="0">
              <a:buNone/>
            </a:pPr>
            <a:r>
              <a:rPr lang="en-AU" b="1" dirty="0"/>
              <a:t>	      </a:t>
            </a:r>
            <a:r>
              <a:rPr lang="en-AU" sz="2000" b="1" dirty="0"/>
              <a:t>Order Group </a:t>
            </a:r>
            <a:r>
              <a:rPr lang="en-AU" sz="2000" dirty="0"/>
              <a:t>= CA</a:t>
            </a:r>
          </a:p>
          <a:p>
            <a:pPr marL="0" indent="0">
              <a:buNone/>
            </a:pPr>
            <a:r>
              <a:rPr lang="en-AU" b="1" dirty="0"/>
              <a:t>	Observation:</a:t>
            </a:r>
            <a:endParaRPr lang="en-AU" dirty="0"/>
          </a:p>
          <a:p>
            <a:pPr lvl="2"/>
            <a:r>
              <a:rPr lang="en-AU" sz="1900" dirty="0"/>
              <a:t>There are 2 main Order Groups in the data.</a:t>
            </a:r>
          </a:p>
          <a:p>
            <a:pPr lvl="2"/>
            <a:r>
              <a:rPr lang="en-AU" sz="1900" dirty="0"/>
              <a:t>Assumption : This field can be used to identify location of sales.</a:t>
            </a:r>
          </a:p>
          <a:p>
            <a:pPr marL="0" indent="0">
              <a:buNone/>
            </a:pPr>
            <a:endParaRPr lang="en-AU" b="1" dirty="0"/>
          </a:p>
          <a:p>
            <a:pPr marL="0" indent="0">
              <a:buNone/>
            </a:pPr>
            <a:r>
              <a:rPr lang="en-AU" b="1" dirty="0"/>
              <a:t>	Purpose:</a:t>
            </a:r>
          </a:p>
          <a:p>
            <a:pPr lvl="1"/>
            <a:r>
              <a:rPr lang="en-AU" dirty="0"/>
              <a:t>This will be used to aggregate orders up to a higher level.</a:t>
            </a:r>
          </a:p>
          <a:p>
            <a:pPr lvl="1"/>
            <a:r>
              <a:rPr lang="en-AU" dirty="0"/>
              <a:t>The main purpose is to understand </a:t>
            </a:r>
            <a:r>
              <a:rPr lang="en-AU" i="1" dirty="0"/>
              <a:t>where</a:t>
            </a:r>
            <a:r>
              <a:rPr lang="en-AU" dirty="0"/>
              <a:t> the orders are coming from.</a:t>
            </a:r>
          </a:p>
          <a:p>
            <a:pPr lvl="1"/>
            <a:r>
              <a:rPr lang="en-AU" dirty="0"/>
              <a:t>It can also be used to understand if there is a particular affiliation between Customer groups and Order Groups.</a:t>
            </a:r>
          </a:p>
          <a:p>
            <a:pPr marL="857250" lvl="1" indent="-457200"/>
            <a:endParaRPr lang="en-AU" dirty="0"/>
          </a:p>
        </p:txBody>
      </p:sp>
    </p:spTree>
    <p:extLst>
      <p:ext uri="{BB962C8B-B14F-4D97-AF65-F5344CB8AC3E}">
        <p14:creationId xmlns:p14="http://schemas.microsoft.com/office/powerpoint/2010/main" val="98460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170329" y="145712"/>
            <a:ext cx="9904941" cy="651337"/>
          </a:xfrm>
        </p:spPr>
        <p:txBody>
          <a:bodyPr>
            <a:normAutofit fontScale="90000"/>
          </a:bodyPr>
          <a:lstStyle/>
          <a:p>
            <a:r>
              <a:rPr lang="en-AU" b="1" dirty="0">
                <a:solidFill>
                  <a:schemeClr val="tx1"/>
                </a:solidFill>
              </a:rPr>
              <a:t>Sales and Seasonality</a:t>
            </a:r>
          </a:p>
        </p:txBody>
      </p:sp>
      <p:sp>
        <p:nvSpPr>
          <p:cNvPr id="3" name="Content Placeholder 2">
            <a:extLst>
              <a:ext uri="{FF2B5EF4-FFF2-40B4-BE49-F238E27FC236}">
                <a16:creationId xmlns:a16="http://schemas.microsoft.com/office/drawing/2014/main" id="{1E46F364-CEDC-4846-9016-69888E92AAAA}"/>
              </a:ext>
            </a:extLst>
          </p:cNvPr>
          <p:cNvSpPr>
            <a:spLocks noGrp="1"/>
          </p:cNvSpPr>
          <p:nvPr>
            <p:ph idx="1"/>
          </p:nvPr>
        </p:nvSpPr>
        <p:spPr>
          <a:xfrm>
            <a:off x="80682" y="4966447"/>
            <a:ext cx="11474824" cy="1891553"/>
          </a:xfrm>
        </p:spPr>
        <p:txBody>
          <a:bodyPr>
            <a:normAutofit/>
          </a:bodyPr>
          <a:lstStyle/>
          <a:p>
            <a:r>
              <a:rPr lang="en-AU" b="1" dirty="0"/>
              <a:t>Nov 2017 </a:t>
            </a:r>
            <a:r>
              <a:rPr lang="en-AU" dirty="0"/>
              <a:t>had been observed with the highest sales achieved since Jan 2014.</a:t>
            </a:r>
          </a:p>
          <a:p>
            <a:r>
              <a:rPr lang="en-AU" dirty="0"/>
              <a:t>Historically, the month of November had been observed to achieved the highest sales in the year.</a:t>
            </a:r>
          </a:p>
          <a:p>
            <a:r>
              <a:rPr lang="en-AU" dirty="0"/>
              <a:t>Seasonality had been observed to have a positive sales impact in Q4 and a negative impact in Q1 on a yearly basis.</a:t>
            </a:r>
          </a:p>
        </p:txBody>
      </p:sp>
      <p:pic>
        <p:nvPicPr>
          <p:cNvPr id="13" name="Picture 12">
            <a:extLst>
              <a:ext uri="{FF2B5EF4-FFF2-40B4-BE49-F238E27FC236}">
                <a16:creationId xmlns:a16="http://schemas.microsoft.com/office/drawing/2014/main" id="{4134213C-9B07-4ABC-AD4F-9ED0CCB542A8}"/>
              </a:ext>
            </a:extLst>
          </p:cNvPr>
          <p:cNvPicPr>
            <a:picLocks noChangeAspect="1"/>
          </p:cNvPicPr>
          <p:nvPr/>
        </p:nvPicPr>
        <p:blipFill>
          <a:blip r:embed="rId2"/>
          <a:stretch>
            <a:fillRect/>
          </a:stretch>
        </p:blipFill>
        <p:spPr>
          <a:xfrm>
            <a:off x="0" y="869039"/>
            <a:ext cx="12192000" cy="4025418"/>
          </a:xfrm>
          <a:prstGeom prst="rect">
            <a:avLst/>
          </a:prstGeom>
        </p:spPr>
      </p:pic>
      <p:cxnSp>
        <p:nvCxnSpPr>
          <p:cNvPr id="16" name="Straight Arrow Connector 15">
            <a:extLst>
              <a:ext uri="{FF2B5EF4-FFF2-40B4-BE49-F238E27FC236}">
                <a16:creationId xmlns:a16="http://schemas.microsoft.com/office/drawing/2014/main" id="{769CD411-ADAE-493F-B799-26FEA77D3E56}"/>
              </a:ext>
            </a:extLst>
          </p:cNvPr>
          <p:cNvCxnSpPr/>
          <p:nvPr/>
        </p:nvCxnSpPr>
        <p:spPr>
          <a:xfrm>
            <a:off x="9148483" y="1102659"/>
            <a:ext cx="1506070" cy="152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33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170329" y="145712"/>
            <a:ext cx="9904941" cy="651337"/>
          </a:xfrm>
        </p:spPr>
        <p:txBody>
          <a:bodyPr>
            <a:normAutofit fontScale="90000"/>
          </a:bodyPr>
          <a:lstStyle/>
          <a:p>
            <a:r>
              <a:rPr lang="en-AU" b="1" dirty="0">
                <a:solidFill>
                  <a:schemeClr val="tx1"/>
                </a:solidFill>
              </a:rPr>
              <a:t>Sales and Seasonality</a:t>
            </a:r>
          </a:p>
        </p:txBody>
      </p:sp>
      <p:sp>
        <p:nvSpPr>
          <p:cNvPr id="3" name="Content Placeholder 2">
            <a:extLst>
              <a:ext uri="{FF2B5EF4-FFF2-40B4-BE49-F238E27FC236}">
                <a16:creationId xmlns:a16="http://schemas.microsoft.com/office/drawing/2014/main" id="{1E46F364-CEDC-4846-9016-69888E92AAAA}"/>
              </a:ext>
            </a:extLst>
          </p:cNvPr>
          <p:cNvSpPr>
            <a:spLocks noGrp="1"/>
          </p:cNvSpPr>
          <p:nvPr>
            <p:ph idx="1"/>
          </p:nvPr>
        </p:nvSpPr>
        <p:spPr>
          <a:xfrm>
            <a:off x="62752" y="5253318"/>
            <a:ext cx="12021671" cy="1891553"/>
          </a:xfrm>
        </p:spPr>
        <p:txBody>
          <a:bodyPr>
            <a:normAutofit/>
          </a:bodyPr>
          <a:lstStyle/>
          <a:p>
            <a:r>
              <a:rPr lang="en-AU" dirty="0"/>
              <a:t>Seasonality had been observed to have a </a:t>
            </a:r>
            <a:r>
              <a:rPr lang="en-AU" u="sng" dirty="0"/>
              <a:t>Positive sales impact in Q4 </a:t>
            </a:r>
            <a:r>
              <a:rPr lang="en-AU" dirty="0"/>
              <a:t>and a </a:t>
            </a:r>
            <a:r>
              <a:rPr lang="en-AU" u="sng" dirty="0"/>
              <a:t>Negative impact in Q1 </a:t>
            </a:r>
            <a:r>
              <a:rPr lang="en-AU" dirty="0"/>
              <a:t>on a yearly basis.</a:t>
            </a:r>
          </a:p>
          <a:p>
            <a:r>
              <a:rPr lang="en-AU" dirty="0"/>
              <a:t>There is an opportunity to concentrate marketing effort in Q4 to result in improved sales in Q1.</a:t>
            </a:r>
          </a:p>
        </p:txBody>
      </p:sp>
      <p:pic>
        <p:nvPicPr>
          <p:cNvPr id="4" name="Picture 3">
            <a:extLst>
              <a:ext uri="{FF2B5EF4-FFF2-40B4-BE49-F238E27FC236}">
                <a16:creationId xmlns:a16="http://schemas.microsoft.com/office/drawing/2014/main" id="{166E1FE2-32BF-4045-8984-B446EDDF8398}"/>
              </a:ext>
            </a:extLst>
          </p:cNvPr>
          <p:cNvPicPr>
            <a:picLocks noChangeAspect="1"/>
          </p:cNvPicPr>
          <p:nvPr/>
        </p:nvPicPr>
        <p:blipFill>
          <a:blip r:embed="rId2"/>
          <a:stretch>
            <a:fillRect/>
          </a:stretch>
        </p:blipFill>
        <p:spPr>
          <a:xfrm>
            <a:off x="0" y="797049"/>
            <a:ext cx="12192000" cy="4128202"/>
          </a:xfrm>
          <a:prstGeom prst="rect">
            <a:avLst/>
          </a:prstGeom>
        </p:spPr>
      </p:pic>
      <p:sp>
        <p:nvSpPr>
          <p:cNvPr id="5" name="Oval 4">
            <a:extLst>
              <a:ext uri="{FF2B5EF4-FFF2-40B4-BE49-F238E27FC236}">
                <a16:creationId xmlns:a16="http://schemas.microsoft.com/office/drawing/2014/main" id="{711FE3C9-8044-490C-8841-E59086C7E8C5}"/>
              </a:ext>
            </a:extLst>
          </p:cNvPr>
          <p:cNvSpPr/>
          <p:nvPr/>
        </p:nvSpPr>
        <p:spPr>
          <a:xfrm>
            <a:off x="358588" y="3603812"/>
            <a:ext cx="636494" cy="11385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83266557-2152-4F2A-B798-44432EEFF51F}"/>
              </a:ext>
            </a:extLst>
          </p:cNvPr>
          <p:cNvSpPr/>
          <p:nvPr/>
        </p:nvSpPr>
        <p:spPr>
          <a:xfrm>
            <a:off x="3128682" y="3603812"/>
            <a:ext cx="636494" cy="11385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DED3CB4D-412B-4BBC-A978-335A3EBC40A4}"/>
              </a:ext>
            </a:extLst>
          </p:cNvPr>
          <p:cNvSpPr/>
          <p:nvPr/>
        </p:nvSpPr>
        <p:spPr>
          <a:xfrm>
            <a:off x="5880847" y="3429000"/>
            <a:ext cx="636494" cy="13133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9329E4C4-C733-48C4-8AAE-A5ACCB723937}"/>
              </a:ext>
            </a:extLst>
          </p:cNvPr>
          <p:cNvSpPr/>
          <p:nvPr/>
        </p:nvSpPr>
        <p:spPr>
          <a:xfrm>
            <a:off x="8713694" y="3110753"/>
            <a:ext cx="636494" cy="1631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1667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221069" y="74849"/>
            <a:ext cx="3634968" cy="579674"/>
          </a:xfrm>
        </p:spPr>
        <p:txBody>
          <a:bodyPr anchor="b">
            <a:normAutofit/>
          </a:bodyPr>
          <a:lstStyle/>
          <a:p>
            <a:r>
              <a:rPr lang="en-AU" sz="3200" b="1" dirty="0">
                <a:solidFill>
                  <a:srgbClr val="EBEBEB"/>
                </a:solidFill>
              </a:rPr>
              <a:t>Sales by Product</a:t>
            </a:r>
          </a:p>
        </p:txBody>
      </p:sp>
      <p:sp>
        <p:nvSpPr>
          <p:cNvPr id="3" name="Content Placeholder 2">
            <a:extLst>
              <a:ext uri="{FF2B5EF4-FFF2-40B4-BE49-F238E27FC236}">
                <a16:creationId xmlns:a16="http://schemas.microsoft.com/office/drawing/2014/main" id="{1E46F364-CEDC-4846-9016-69888E92AAAA}"/>
              </a:ext>
            </a:extLst>
          </p:cNvPr>
          <p:cNvSpPr>
            <a:spLocks noGrp="1"/>
          </p:cNvSpPr>
          <p:nvPr>
            <p:ph idx="1"/>
          </p:nvPr>
        </p:nvSpPr>
        <p:spPr>
          <a:xfrm>
            <a:off x="132530" y="811783"/>
            <a:ext cx="4179099" cy="5795718"/>
          </a:xfrm>
        </p:spPr>
        <p:txBody>
          <a:bodyPr>
            <a:normAutofit fontScale="77500" lnSpcReduction="20000"/>
          </a:bodyPr>
          <a:lstStyle/>
          <a:p>
            <a:r>
              <a:rPr lang="en-AU" dirty="0">
                <a:solidFill>
                  <a:srgbClr val="FFFFFF"/>
                </a:solidFill>
              </a:rPr>
              <a:t>Tech Product Group is the biggest contributor of sales ~ 36% in overall sales from Jan 2014 to Dec 2017.</a:t>
            </a:r>
          </a:p>
          <a:p>
            <a:r>
              <a:rPr lang="en-AU" dirty="0">
                <a:solidFill>
                  <a:srgbClr val="FFFFFF"/>
                </a:solidFill>
              </a:rPr>
              <a:t>It also has the highest average unit price per item.</a:t>
            </a:r>
          </a:p>
          <a:p>
            <a:r>
              <a:rPr lang="en-AU" b="1" dirty="0">
                <a:solidFill>
                  <a:srgbClr val="FFFFFF"/>
                </a:solidFill>
              </a:rPr>
              <a:t>Action:</a:t>
            </a:r>
            <a:r>
              <a:rPr lang="en-AU" dirty="0">
                <a:solidFill>
                  <a:srgbClr val="FFFFFF"/>
                </a:solidFill>
              </a:rPr>
              <a:t> Advisable to concentrate marketing effort in this product group as it will have the biggest yield and ROI.</a:t>
            </a:r>
          </a:p>
          <a:p>
            <a:pPr marL="0" indent="0">
              <a:buNone/>
            </a:pPr>
            <a:endParaRPr lang="en-AU" dirty="0">
              <a:solidFill>
                <a:srgbClr val="FFFFFF"/>
              </a:solidFill>
            </a:endParaRPr>
          </a:p>
          <a:p>
            <a:pPr marL="0" indent="0">
              <a:buNone/>
            </a:pPr>
            <a:r>
              <a:rPr lang="en-AU" b="1" u="sng" dirty="0">
                <a:solidFill>
                  <a:srgbClr val="FFFFFF"/>
                </a:solidFill>
              </a:rPr>
              <a:t>Latest Sales Performance (Dec 2017)</a:t>
            </a:r>
          </a:p>
          <a:p>
            <a:r>
              <a:rPr lang="en-AU" dirty="0">
                <a:solidFill>
                  <a:srgbClr val="FFFFFF"/>
                </a:solidFill>
              </a:rPr>
              <a:t>In the latest month of data (Dec 2017), all product groups had declined in sales with </a:t>
            </a:r>
            <a:r>
              <a:rPr lang="en-AU" b="1" dirty="0">
                <a:solidFill>
                  <a:srgbClr val="FFFFFF"/>
                </a:solidFill>
              </a:rPr>
              <a:t>Tech leading the decline.</a:t>
            </a:r>
          </a:p>
          <a:p>
            <a:endParaRPr lang="en-AU" b="1" dirty="0">
              <a:solidFill>
                <a:srgbClr val="FFFFFF"/>
              </a:solidFill>
            </a:endParaRPr>
          </a:p>
          <a:p>
            <a:r>
              <a:rPr lang="en-AU" dirty="0">
                <a:solidFill>
                  <a:srgbClr val="FFFFFF"/>
                </a:solidFill>
              </a:rPr>
              <a:t>In the same month, Furniture products had finished the strongest with the item - </a:t>
            </a:r>
            <a:r>
              <a:rPr lang="en-AU" b="1" dirty="0">
                <a:solidFill>
                  <a:srgbClr val="FFFFFF"/>
                </a:solidFill>
              </a:rPr>
              <a:t>Hon GuestStacker Chair having the best overall sales $2,493</a:t>
            </a:r>
            <a:r>
              <a:rPr lang="en-AU" dirty="0">
                <a:solidFill>
                  <a:srgbClr val="FFFFFF"/>
                </a:solidFill>
              </a:rPr>
              <a:t>.</a:t>
            </a:r>
          </a:p>
          <a:p>
            <a:r>
              <a:rPr lang="en-AU" b="1" dirty="0">
                <a:solidFill>
                  <a:srgbClr val="FFFFFF"/>
                </a:solidFill>
              </a:rPr>
              <a:t>Recent bestseller </a:t>
            </a:r>
            <a:r>
              <a:rPr lang="en-AU" dirty="0">
                <a:solidFill>
                  <a:srgbClr val="FFFFFF"/>
                </a:solidFill>
              </a:rPr>
              <a:t>: Hon GuestStacker Chair</a:t>
            </a:r>
            <a:endParaRPr lang="en-AU" sz="1700" dirty="0">
              <a:solidFill>
                <a:srgbClr val="FFFFFF"/>
              </a:solidFill>
            </a:endParaRPr>
          </a:p>
          <a:p>
            <a:endParaRPr lang="en-AU" sz="1400" dirty="0">
              <a:solidFill>
                <a:srgbClr val="FFFFFF"/>
              </a:solidFill>
            </a:endParaRPr>
          </a:p>
          <a:p>
            <a:endParaRPr lang="en-AU" sz="1400" dirty="0">
              <a:solidFill>
                <a:srgbClr val="FFFFFF"/>
              </a:solidFill>
            </a:endParaRPr>
          </a:p>
          <a:p>
            <a:endParaRPr lang="en-AU" sz="1400" dirty="0">
              <a:solidFill>
                <a:srgbClr val="FFFFFF"/>
              </a:solidFill>
            </a:endParaRPr>
          </a:p>
          <a:p>
            <a:endParaRPr lang="en-AU" sz="1400" dirty="0">
              <a:solidFill>
                <a:srgbClr val="FFFFFF"/>
              </a:solidFill>
            </a:endParaRPr>
          </a:p>
          <a:p>
            <a:endParaRPr lang="en-AU" sz="1400" dirty="0">
              <a:solidFill>
                <a:srgbClr val="FFFFFF"/>
              </a:solidFill>
            </a:endParaRP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8DA5D9D-824A-420B-8655-ED11BEF3B906}"/>
              </a:ext>
            </a:extLst>
          </p:cNvPr>
          <p:cNvPicPr>
            <a:picLocks noChangeAspect="1"/>
          </p:cNvPicPr>
          <p:nvPr/>
        </p:nvPicPr>
        <p:blipFill>
          <a:blip r:embed="rId2"/>
          <a:stretch>
            <a:fillRect/>
          </a:stretch>
        </p:blipFill>
        <p:spPr>
          <a:xfrm>
            <a:off x="4348736" y="3222812"/>
            <a:ext cx="7843264" cy="2947416"/>
          </a:xfrm>
          <a:prstGeom prst="rect">
            <a:avLst/>
          </a:prstGeom>
        </p:spPr>
      </p:pic>
      <p:sp>
        <p:nvSpPr>
          <p:cNvPr id="8" name="Oval 7">
            <a:extLst>
              <a:ext uri="{FF2B5EF4-FFF2-40B4-BE49-F238E27FC236}">
                <a16:creationId xmlns:a16="http://schemas.microsoft.com/office/drawing/2014/main" id="{FA991EE0-E261-40F8-9CC5-EEC2B619A277}"/>
              </a:ext>
            </a:extLst>
          </p:cNvPr>
          <p:cNvSpPr/>
          <p:nvPr/>
        </p:nvSpPr>
        <p:spPr>
          <a:xfrm>
            <a:off x="11413330" y="3179767"/>
            <a:ext cx="367552" cy="2922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1179B021-166A-444F-96F4-A07E3C8D3E5B}"/>
              </a:ext>
            </a:extLst>
          </p:cNvPr>
          <p:cNvPicPr>
            <a:picLocks noChangeAspect="1"/>
          </p:cNvPicPr>
          <p:nvPr/>
        </p:nvPicPr>
        <p:blipFill>
          <a:blip r:embed="rId3"/>
          <a:stretch>
            <a:fillRect/>
          </a:stretch>
        </p:blipFill>
        <p:spPr>
          <a:xfrm>
            <a:off x="4418229" y="364686"/>
            <a:ext cx="7267575" cy="2514600"/>
          </a:xfrm>
          <a:prstGeom prst="rect">
            <a:avLst/>
          </a:prstGeom>
        </p:spPr>
      </p:pic>
      <p:cxnSp>
        <p:nvCxnSpPr>
          <p:cNvPr id="18" name="Straight Arrow Connector 17">
            <a:extLst>
              <a:ext uri="{FF2B5EF4-FFF2-40B4-BE49-F238E27FC236}">
                <a16:creationId xmlns:a16="http://schemas.microsoft.com/office/drawing/2014/main" id="{DA23E47D-89BB-4FA5-8BAD-698FFFA1EC3A}"/>
              </a:ext>
            </a:extLst>
          </p:cNvPr>
          <p:cNvCxnSpPr/>
          <p:nvPr/>
        </p:nvCxnSpPr>
        <p:spPr>
          <a:xfrm>
            <a:off x="5809129" y="858402"/>
            <a:ext cx="708212" cy="2845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065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0D0C-3754-4FBB-923D-3DCA3A1D48FA}"/>
              </a:ext>
            </a:extLst>
          </p:cNvPr>
          <p:cNvSpPr>
            <a:spLocks noGrp="1"/>
          </p:cNvSpPr>
          <p:nvPr>
            <p:ph type="title"/>
          </p:nvPr>
        </p:nvSpPr>
        <p:spPr>
          <a:xfrm>
            <a:off x="170329" y="145712"/>
            <a:ext cx="9904941" cy="651337"/>
          </a:xfrm>
        </p:spPr>
        <p:txBody>
          <a:bodyPr>
            <a:normAutofit fontScale="90000"/>
          </a:bodyPr>
          <a:lstStyle/>
          <a:p>
            <a:r>
              <a:rPr lang="en-AU" b="1" dirty="0">
                <a:solidFill>
                  <a:schemeClr val="tx1"/>
                </a:solidFill>
              </a:rPr>
              <a:t>How to monitor Sales Performance</a:t>
            </a:r>
          </a:p>
        </p:txBody>
      </p:sp>
      <p:sp>
        <p:nvSpPr>
          <p:cNvPr id="3" name="Content Placeholder 2">
            <a:extLst>
              <a:ext uri="{FF2B5EF4-FFF2-40B4-BE49-F238E27FC236}">
                <a16:creationId xmlns:a16="http://schemas.microsoft.com/office/drawing/2014/main" id="{1E46F364-CEDC-4846-9016-69888E92AAAA}"/>
              </a:ext>
            </a:extLst>
          </p:cNvPr>
          <p:cNvSpPr>
            <a:spLocks noGrp="1"/>
          </p:cNvSpPr>
          <p:nvPr>
            <p:ph idx="1"/>
          </p:nvPr>
        </p:nvSpPr>
        <p:spPr>
          <a:xfrm>
            <a:off x="237565" y="1057834"/>
            <a:ext cx="11716870" cy="5477436"/>
          </a:xfrm>
        </p:spPr>
        <p:txBody>
          <a:bodyPr>
            <a:normAutofit fontScale="92500" lnSpcReduction="20000"/>
          </a:bodyPr>
          <a:lstStyle/>
          <a:p>
            <a:pPr marL="0" indent="0">
              <a:buNone/>
            </a:pPr>
            <a:r>
              <a:rPr lang="en-AU" b="1" dirty="0"/>
              <a:t>4 Main Guiding Principles</a:t>
            </a:r>
          </a:p>
          <a:p>
            <a:pPr marL="0" indent="0">
              <a:buNone/>
            </a:pPr>
            <a:endParaRPr lang="en-AU" dirty="0"/>
          </a:p>
          <a:p>
            <a:pPr marL="457200" indent="-457200">
              <a:buAutoNum type="arabicPeriod"/>
            </a:pPr>
            <a:r>
              <a:rPr lang="en-AU" dirty="0"/>
              <a:t>Benchmark performance vs last year (E.g. YoY Growth%)</a:t>
            </a:r>
          </a:p>
          <a:p>
            <a:pPr marL="457200" indent="-457200">
              <a:buAutoNum type="arabicPeriod"/>
            </a:pPr>
            <a:endParaRPr lang="en-AU" dirty="0"/>
          </a:p>
          <a:p>
            <a:pPr marL="457200" indent="-457200">
              <a:buAutoNum type="arabicPeriod"/>
            </a:pPr>
            <a:r>
              <a:rPr lang="en-AU" dirty="0"/>
              <a:t>Identify Product Groups which contributes the most % Sales.</a:t>
            </a:r>
          </a:p>
          <a:p>
            <a:pPr marL="857250" lvl="1" indent="-457200"/>
            <a:r>
              <a:rPr lang="en-AU" dirty="0"/>
              <a:t>Monitoring the high potential Product Group will can help make decisions in advance to improve sales with a better ROI.</a:t>
            </a:r>
          </a:p>
          <a:p>
            <a:pPr marL="400050" lvl="1" indent="0">
              <a:buNone/>
            </a:pPr>
            <a:endParaRPr lang="en-AU" dirty="0"/>
          </a:p>
          <a:p>
            <a:pPr marL="457200" indent="-457200">
              <a:buAutoNum type="arabicPeriod"/>
            </a:pPr>
            <a:r>
              <a:rPr lang="en-AU" dirty="0"/>
              <a:t>Identify Customer Groups which contributes the most % Sales.</a:t>
            </a:r>
          </a:p>
          <a:p>
            <a:pPr marL="857250" lvl="1" indent="-457200"/>
            <a:r>
              <a:rPr lang="en-AU" dirty="0"/>
              <a:t>Understanding high potential Customer Groups allows actions to be put in place to engage differently with different customer profile. (Pre-cursor to Customer Segmentation)</a:t>
            </a:r>
          </a:p>
          <a:p>
            <a:pPr marL="400050" lvl="1" indent="0">
              <a:buNone/>
            </a:pPr>
            <a:endParaRPr lang="en-AU" dirty="0"/>
          </a:p>
          <a:p>
            <a:pPr marL="457200" indent="-457200">
              <a:buAutoNum type="arabicPeriod"/>
            </a:pPr>
            <a:r>
              <a:rPr lang="en-AU" dirty="0"/>
              <a:t>Extract Actionable Insights from the dashboards.</a:t>
            </a:r>
          </a:p>
          <a:p>
            <a:pPr marL="0" indent="0">
              <a:buNone/>
            </a:pPr>
            <a:endParaRPr lang="en-AU" dirty="0"/>
          </a:p>
          <a:p>
            <a:pPr marL="0" indent="0">
              <a:buNone/>
            </a:pPr>
            <a:r>
              <a:rPr lang="en-AU" dirty="0"/>
              <a:t>These 4 guiding principles for designing BI Dashboards are based on my extensive commercial and BI experience in working closely with the senior executives. </a:t>
            </a:r>
          </a:p>
          <a:p>
            <a:pPr marL="457200" indent="-457200">
              <a:buAutoNum type="arabicPeriod"/>
            </a:pPr>
            <a:endParaRPr lang="en-AU" dirty="0"/>
          </a:p>
          <a:p>
            <a:pPr marL="0" indent="0">
              <a:buNone/>
            </a:pPr>
            <a:endParaRPr lang="en-AU" dirty="0"/>
          </a:p>
          <a:p>
            <a:endParaRPr lang="en-AU" dirty="0"/>
          </a:p>
        </p:txBody>
      </p:sp>
    </p:spTree>
    <p:extLst>
      <p:ext uri="{BB962C8B-B14F-4D97-AF65-F5344CB8AC3E}">
        <p14:creationId xmlns:p14="http://schemas.microsoft.com/office/powerpoint/2010/main" val="3443883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338</TotalTime>
  <Words>808</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MoneySmart.sg</vt:lpstr>
      <vt:lpstr>Background and Purpose</vt:lpstr>
      <vt:lpstr>Data Observations and Assumptions</vt:lpstr>
      <vt:lpstr>Data Observations and Assumptions</vt:lpstr>
      <vt:lpstr>Data Observations and Assumptions</vt:lpstr>
      <vt:lpstr>Sales and Seasonality</vt:lpstr>
      <vt:lpstr>Sales and Seasonality</vt:lpstr>
      <vt:lpstr>Sales by Product</vt:lpstr>
      <vt:lpstr>How to monitor Sales Performance</vt:lpstr>
      <vt:lpstr>1. Benchmark Performance vs LY (Growth%)</vt:lpstr>
      <vt:lpstr>2. Identify Product Group Potential</vt:lpstr>
      <vt:lpstr>3. Identify Customer Group Potential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MoneySmart.sg</dc:title>
  <dc:creator>Christopher Poon</dc:creator>
  <cp:lastModifiedBy>Christopher Poon</cp:lastModifiedBy>
  <cp:revision>21</cp:revision>
  <dcterms:created xsi:type="dcterms:W3CDTF">2019-03-14T04:37:58Z</dcterms:created>
  <dcterms:modified xsi:type="dcterms:W3CDTF">2019-03-14T10:16:58Z</dcterms:modified>
</cp:coreProperties>
</file>