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handoutMasterIdLst>
    <p:handoutMasterId r:id="rId22"/>
  </p:handoutMasterIdLst>
  <p:sldIdLst>
    <p:sldId id="256" r:id="rId2"/>
    <p:sldId id="266" r:id="rId3"/>
    <p:sldId id="263" r:id="rId4"/>
    <p:sldId id="267" r:id="rId5"/>
    <p:sldId id="272" r:id="rId6"/>
    <p:sldId id="270" r:id="rId7"/>
    <p:sldId id="268" r:id="rId8"/>
    <p:sldId id="264" r:id="rId9"/>
    <p:sldId id="274" r:id="rId10"/>
    <p:sldId id="275" r:id="rId11"/>
    <p:sldId id="276" r:id="rId12"/>
    <p:sldId id="257" r:id="rId13"/>
    <p:sldId id="258" r:id="rId14"/>
    <p:sldId id="262" r:id="rId15"/>
    <p:sldId id="261" r:id="rId16"/>
    <p:sldId id="260" r:id="rId17"/>
    <p:sldId id="259" r:id="rId18"/>
    <p:sldId id="273" r:id="rId19"/>
    <p:sldId id="269" r:id="rId20"/>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D6D656-DECF-4C50-BA5F-838B9FD3C603}"/>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a:extLst>
              <a:ext uri="{FF2B5EF4-FFF2-40B4-BE49-F238E27FC236}">
                <a16:creationId xmlns:a16="http://schemas.microsoft.com/office/drawing/2014/main" id="{434CDA3A-8A6A-45A4-9F3D-8D82B0D0047E}"/>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74F0C717-0422-4F15-A349-0E4B74B9EA09}" type="datetimeFigureOut">
              <a:rPr lang="en-US" smtClean="0"/>
              <a:t>12/18/2017</a:t>
            </a:fld>
            <a:endParaRPr lang="en-US"/>
          </a:p>
        </p:txBody>
      </p:sp>
      <p:sp>
        <p:nvSpPr>
          <p:cNvPr id="4" name="Footer Placeholder 3">
            <a:extLst>
              <a:ext uri="{FF2B5EF4-FFF2-40B4-BE49-F238E27FC236}">
                <a16:creationId xmlns:a16="http://schemas.microsoft.com/office/drawing/2014/main" id="{FC5A18F9-143E-42FB-9146-CDB9F130C5B8}"/>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D1D7052-9F24-4A5E-9783-72DBF2DD7945}"/>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F27CB475-F76E-4752-AE4A-386789FABF3C}" type="slidenum">
              <a:rPr lang="en-US" smtClean="0"/>
              <a:t>‹#›</a:t>
            </a:fld>
            <a:endParaRPr lang="en-US"/>
          </a:p>
        </p:txBody>
      </p:sp>
    </p:spTree>
    <p:extLst>
      <p:ext uri="{BB962C8B-B14F-4D97-AF65-F5344CB8AC3E}">
        <p14:creationId xmlns:p14="http://schemas.microsoft.com/office/powerpoint/2010/main" val="2151919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0F3D0EB8-2D3B-475C-9896-2E3A079C2345}" type="datetimeFigureOut">
              <a:rPr lang="en-US" smtClean="0"/>
              <a:t>12/14/2017</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5535611D-CEE6-4FCC-8E40-2F10B25164E2}" type="slidenum">
              <a:rPr lang="en-US" smtClean="0"/>
              <a:t>‹#›</a:t>
            </a:fld>
            <a:endParaRPr lang="en-US"/>
          </a:p>
        </p:txBody>
      </p:sp>
    </p:spTree>
    <p:extLst>
      <p:ext uri="{BB962C8B-B14F-4D97-AF65-F5344CB8AC3E}">
        <p14:creationId xmlns:p14="http://schemas.microsoft.com/office/powerpoint/2010/main" val="124824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170DB3-1691-454E-95A7-061D97D9A11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05A7E1E-EECF-421D-9788-6BA6D71550D0}" type="slidenum">
              <a:rPr lang="en-US" smtClean="0"/>
              <a:t>‹#›</a:t>
            </a:fld>
            <a:endParaRPr lang="en-US"/>
          </a:p>
        </p:txBody>
      </p:sp>
    </p:spTree>
    <p:extLst>
      <p:ext uri="{BB962C8B-B14F-4D97-AF65-F5344CB8AC3E}">
        <p14:creationId xmlns:p14="http://schemas.microsoft.com/office/powerpoint/2010/main" val="25864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70DB3-1691-454E-95A7-061D97D9A11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A7E1E-EECF-421D-9788-6BA6D71550D0}" type="slidenum">
              <a:rPr lang="en-US" smtClean="0"/>
              <a:t>‹#›</a:t>
            </a:fld>
            <a:endParaRPr lang="en-US"/>
          </a:p>
        </p:txBody>
      </p:sp>
    </p:spTree>
    <p:extLst>
      <p:ext uri="{BB962C8B-B14F-4D97-AF65-F5344CB8AC3E}">
        <p14:creationId xmlns:p14="http://schemas.microsoft.com/office/powerpoint/2010/main" val="361924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70DB3-1691-454E-95A7-061D97D9A11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A7E1E-EECF-421D-9788-6BA6D71550D0}" type="slidenum">
              <a:rPr lang="en-US" smtClean="0"/>
              <a:t>‹#›</a:t>
            </a:fld>
            <a:endParaRPr lang="en-US"/>
          </a:p>
        </p:txBody>
      </p:sp>
    </p:spTree>
    <p:extLst>
      <p:ext uri="{BB962C8B-B14F-4D97-AF65-F5344CB8AC3E}">
        <p14:creationId xmlns:p14="http://schemas.microsoft.com/office/powerpoint/2010/main" val="87976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70DB3-1691-454E-95A7-061D97D9A11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A7E1E-EECF-421D-9788-6BA6D71550D0}" type="slidenum">
              <a:rPr lang="en-US" smtClean="0"/>
              <a:t>‹#›</a:t>
            </a:fld>
            <a:endParaRPr lang="en-US"/>
          </a:p>
        </p:txBody>
      </p:sp>
    </p:spTree>
    <p:extLst>
      <p:ext uri="{BB962C8B-B14F-4D97-AF65-F5344CB8AC3E}">
        <p14:creationId xmlns:p14="http://schemas.microsoft.com/office/powerpoint/2010/main" val="17005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2170DB3-1691-454E-95A7-061D97D9A117}" type="datetimeFigureOut">
              <a:rPr lang="en-US" smtClean="0"/>
              <a:t>12/14/2017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05A7E1E-EECF-421D-9788-6BA6D71550D0}" type="slidenum">
              <a:rPr lang="en-US" smtClean="0"/>
              <a:t>‹#›</a:t>
            </a:fld>
            <a:endParaRPr lang="en-US"/>
          </a:p>
        </p:txBody>
      </p:sp>
    </p:spTree>
    <p:extLst>
      <p:ext uri="{BB962C8B-B14F-4D97-AF65-F5344CB8AC3E}">
        <p14:creationId xmlns:p14="http://schemas.microsoft.com/office/powerpoint/2010/main" val="229192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170DB3-1691-454E-95A7-061D97D9A11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A7E1E-EECF-421D-9788-6BA6D71550D0}" type="slidenum">
              <a:rPr lang="en-US" smtClean="0"/>
              <a:t>‹#›</a:t>
            </a:fld>
            <a:endParaRPr lang="en-US"/>
          </a:p>
        </p:txBody>
      </p:sp>
    </p:spTree>
    <p:extLst>
      <p:ext uri="{BB962C8B-B14F-4D97-AF65-F5344CB8AC3E}">
        <p14:creationId xmlns:p14="http://schemas.microsoft.com/office/powerpoint/2010/main" val="238791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170DB3-1691-454E-95A7-061D97D9A117}"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A7E1E-EECF-421D-9788-6BA6D71550D0}" type="slidenum">
              <a:rPr lang="en-US" smtClean="0"/>
              <a:t>‹#›</a:t>
            </a:fld>
            <a:endParaRPr lang="en-US"/>
          </a:p>
        </p:txBody>
      </p:sp>
    </p:spTree>
    <p:extLst>
      <p:ext uri="{BB962C8B-B14F-4D97-AF65-F5344CB8AC3E}">
        <p14:creationId xmlns:p14="http://schemas.microsoft.com/office/powerpoint/2010/main" val="1302174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170DB3-1691-454E-95A7-061D97D9A117}"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A7E1E-EECF-421D-9788-6BA6D71550D0}" type="slidenum">
              <a:rPr lang="en-US" smtClean="0"/>
              <a:t>‹#›</a:t>
            </a:fld>
            <a:endParaRPr lang="en-US"/>
          </a:p>
        </p:txBody>
      </p:sp>
    </p:spTree>
    <p:extLst>
      <p:ext uri="{BB962C8B-B14F-4D97-AF65-F5344CB8AC3E}">
        <p14:creationId xmlns:p14="http://schemas.microsoft.com/office/powerpoint/2010/main" val="741554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70DB3-1691-454E-95A7-061D97D9A117}"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A7E1E-EECF-421D-9788-6BA6D71550D0}" type="slidenum">
              <a:rPr lang="en-US" smtClean="0"/>
              <a:t>‹#›</a:t>
            </a:fld>
            <a:endParaRPr lang="en-US"/>
          </a:p>
        </p:txBody>
      </p:sp>
    </p:spTree>
    <p:extLst>
      <p:ext uri="{BB962C8B-B14F-4D97-AF65-F5344CB8AC3E}">
        <p14:creationId xmlns:p14="http://schemas.microsoft.com/office/powerpoint/2010/main" val="413781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170DB3-1691-454E-95A7-061D97D9A11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05A7E1E-EECF-421D-9788-6BA6D71550D0}" type="slidenum">
              <a:rPr lang="en-US" smtClean="0"/>
              <a:t>‹#›</a:t>
            </a:fld>
            <a:endParaRPr lang="en-US"/>
          </a:p>
        </p:txBody>
      </p:sp>
    </p:spTree>
    <p:extLst>
      <p:ext uri="{BB962C8B-B14F-4D97-AF65-F5344CB8AC3E}">
        <p14:creationId xmlns:p14="http://schemas.microsoft.com/office/powerpoint/2010/main" val="26500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170DB3-1691-454E-95A7-061D97D9A117}" type="datetimeFigureOut">
              <a:rPr lang="en-US" smtClean="0"/>
              <a:t>12/14/2017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05A7E1E-EECF-421D-9788-6BA6D71550D0}" type="slidenum">
              <a:rPr lang="en-US" smtClean="0"/>
              <a:t>‹#›</a:t>
            </a:fld>
            <a:endParaRPr lang="en-US"/>
          </a:p>
        </p:txBody>
      </p:sp>
    </p:spTree>
    <p:extLst>
      <p:ext uri="{BB962C8B-B14F-4D97-AF65-F5344CB8AC3E}">
        <p14:creationId xmlns:p14="http://schemas.microsoft.com/office/powerpoint/2010/main" val="143843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2170DB3-1691-454E-95A7-061D97D9A117}" type="datetimeFigureOut">
              <a:rPr lang="en-US" smtClean="0"/>
              <a:t>12/14/2017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05A7E1E-EECF-421D-9788-6BA6D71550D0}" type="slidenum">
              <a:rPr lang="en-US" smtClean="0"/>
              <a:t>‹#›</a:t>
            </a:fld>
            <a:endParaRPr lang="en-US"/>
          </a:p>
        </p:txBody>
      </p:sp>
    </p:spTree>
    <p:extLst>
      <p:ext uri="{BB962C8B-B14F-4D97-AF65-F5344CB8AC3E}">
        <p14:creationId xmlns:p14="http://schemas.microsoft.com/office/powerpoint/2010/main" val="4210091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tilapia-farming.com/2012/12/09/environment-conditions-for-raising-tilapia/" TargetMode="External"/><Relationship Id="rId2" Type="http://schemas.openxmlformats.org/officeDocument/2006/relationships/hyperlink" Target="http://www.fao.org/3/a-i4021e/i4021e03.pdf" TargetMode="External"/><Relationship Id="rId1" Type="http://schemas.openxmlformats.org/officeDocument/2006/relationships/slideLayout" Target="../slideLayouts/slideLayout2.xml"/><Relationship Id="rId4" Type="http://schemas.openxmlformats.org/officeDocument/2006/relationships/hyperlink" Target="http://www.springer.com/cda/content/document/cda_downloaddocument/9783319568768-c2.pdf?SGWID=0-0-45-1604544-p18076489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fao.org/3/a-i4021e/i4021e03.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E3F4-663F-4516-94A1-2AFFFDED5E98}"/>
              </a:ext>
            </a:extLst>
          </p:cNvPr>
          <p:cNvSpPr>
            <a:spLocks noGrp="1"/>
          </p:cNvSpPr>
          <p:nvPr>
            <p:ph type="ctrTitle"/>
          </p:nvPr>
        </p:nvSpPr>
        <p:spPr/>
        <p:txBody>
          <a:bodyPr/>
          <a:lstStyle/>
          <a:p>
            <a:r>
              <a:rPr lang="en-US" dirty="0"/>
              <a:t>MSDS Practicum - II</a:t>
            </a:r>
          </a:p>
        </p:txBody>
      </p:sp>
      <p:sp>
        <p:nvSpPr>
          <p:cNvPr id="3" name="Subtitle 2">
            <a:extLst>
              <a:ext uri="{FF2B5EF4-FFF2-40B4-BE49-F238E27FC236}">
                <a16:creationId xmlns:a16="http://schemas.microsoft.com/office/drawing/2014/main" id="{D4BDD5A8-B457-45C6-9713-9EDA9714FB07}"/>
              </a:ext>
            </a:extLst>
          </p:cNvPr>
          <p:cNvSpPr>
            <a:spLocks noGrp="1"/>
          </p:cNvSpPr>
          <p:nvPr>
            <p:ph type="subTitle" idx="1"/>
          </p:nvPr>
        </p:nvSpPr>
        <p:spPr/>
        <p:txBody>
          <a:bodyPr>
            <a:normAutofit fontScale="55000" lnSpcReduction="20000"/>
          </a:bodyPr>
          <a:lstStyle/>
          <a:p>
            <a:r>
              <a:rPr lang="en-US" dirty="0"/>
              <a:t>Christopher </a:t>
            </a:r>
            <a:r>
              <a:rPr lang="en-US" dirty="0" err="1"/>
              <a:t>Pragash</a:t>
            </a:r>
            <a:endParaRPr lang="en-US" dirty="0"/>
          </a:p>
          <a:p>
            <a:r>
              <a:rPr lang="en-US" dirty="0"/>
              <a:t>Presentation Topic: IoT Analytics in Aquaponics Farm</a:t>
            </a:r>
          </a:p>
          <a:p>
            <a:r>
              <a:rPr lang="en-US" dirty="0"/>
              <a:t>MSDS 696 X70 Practicum II</a:t>
            </a:r>
          </a:p>
          <a:p>
            <a:r>
              <a:rPr lang="en-US" dirty="0"/>
              <a:t>Regis University</a:t>
            </a:r>
          </a:p>
          <a:p>
            <a:endParaRPr lang="en-US" dirty="0"/>
          </a:p>
        </p:txBody>
      </p:sp>
    </p:spTree>
    <p:extLst>
      <p:ext uri="{BB962C8B-B14F-4D97-AF65-F5344CB8AC3E}">
        <p14:creationId xmlns:p14="http://schemas.microsoft.com/office/powerpoint/2010/main" val="136961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14C3-4137-4F0C-9ED9-E97BBFF8A37E}"/>
              </a:ext>
            </a:extLst>
          </p:cNvPr>
          <p:cNvSpPr>
            <a:spLocks noGrp="1"/>
          </p:cNvSpPr>
          <p:nvPr>
            <p:ph type="title"/>
          </p:nvPr>
        </p:nvSpPr>
        <p:spPr/>
        <p:txBody>
          <a:bodyPr/>
          <a:lstStyle/>
          <a:p>
            <a:r>
              <a:rPr lang="en-US" dirty="0" err="1"/>
              <a:t>DataSet</a:t>
            </a:r>
            <a:endParaRPr lang="en-US" dirty="0"/>
          </a:p>
        </p:txBody>
      </p:sp>
      <p:sp>
        <p:nvSpPr>
          <p:cNvPr id="3" name="Content Placeholder 2">
            <a:extLst>
              <a:ext uri="{FF2B5EF4-FFF2-40B4-BE49-F238E27FC236}">
                <a16:creationId xmlns:a16="http://schemas.microsoft.com/office/drawing/2014/main" id="{0A096C2A-E725-4CC9-92F2-447F723D2930}"/>
              </a:ext>
            </a:extLst>
          </p:cNvPr>
          <p:cNvSpPr>
            <a:spLocks noGrp="1"/>
          </p:cNvSpPr>
          <p:nvPr>
            <p:ph idx="1"/>
          </p:nvPr>
        </p:nvSpPr>
        <p:spPr/>
        <p:txBody>
          <a:bodyPr>
            <a:normAutofit fontScale="70000" lnSpcReduction="20000"/>
          </a:bodyPr>
          <a:lstStyle/>
          <a:p>
            <a:r>
              <a:rPr lang="en-US" dirty="0"/>
              <a:t>8 Parameters in the dataset:</a:t>
            </a:r>
          </a:p>
          <a:p>
            <a:pPr lvl="1"/>
            <a:r>
              <a:rPr lang="en-US" dirty="0"/>
              <a:t>Categorical variable – Species:</a:t>
            </a:r>
          </a:p>
          <a:p>
            <a:pPr lvl="2"/>
            <a:r>
              <a:rPr lang="en-US" dirty="0"/>
              <a:t> Nile, Blue, Mozambique</a:t>
            </a:r>
          </a:p>
          <a:p>
            <a:pPr lvl="2"/>
            <a:r>
              <a:rPr lang="en-US" dirty="0"/>
              <a:t>def species = ["0", "1", "2"]; //(as factor)</a:t>
            </a:r>
          </a:p>
          <a:p>
            <a:pPr lvl="1"/>
            <a:r>
              <a:rPr lang="en-US" dirty="0"/>
              <a:t>Salinity</a:t>
            </a:r>
          </a:p>
          <a:p>
            <a:pPr lvl="1"/>
            <a:r>
              <a:rPr lang="en-US" dirty="0"/>
              <a:t>Temperature</a:t>
            </a:r>
          </a:p>
          <a:p>
            <a:pPr lvl="1"/>
            <a:r>
              <a:rPr lang="en-US" dirty="0" err="1"/>
              <a:t>DissolvedOxygen</a:t>
            </a:r>
            <a:endParaRPr lang="en-US" dirty="0"/>
          </a:p>
          <a:p>
            <a:pPr lvl="1"/>
            <a:r>
              <a:rPr lang="en-US" dirty="0"/>
              <a:t>pH</a:t>
            </a:r>
          </a:p>
          <a:p>
            <a:pPr lvl="1"/>
            <a:r>
              <a:rPr lang="en-US" dirty="0"/>
              <a:t>Ammonia</a:t>
            </a:r>
          </a:p>
          <a:p>
            <a:pPr lvl="1"/>
            <a:r>
              <a:rPr lang="en-US" dirty="0"/>
              <a:t>Nitrate</a:t>
            </a:r>
          </a:p>
          <a:p>
            <a:pPr lvl="1"/>
            <a:r>
              <a:rPr lang="en-US" dirty="0"/>
              <a:t>Categorical variable – Activity:</a:t>
            </a:r>
          </a:p>
          <a:p>
            <a:pPr lvl="2"/>
            <a:r>
              <a:rPr lang="en-US" dirty="0"/>
              <a:t>"</a:t>
            </a:r>
            <a:r>
              <a:rPr lang="en-US" dirty="0" err="1"/>
              <a:t>SpawnsWell</a:t>
            </a:r>
            <a:r>
              <a:rPr lang="en-US" dirty="0"/>
              <a:t>", "</a:t>
            </a:r>
            <a:r>
              <a:rPr lang="en-US" dirty="0" err="1"/>
              <a:t>GrowsWell</a:t>
            </a:r>
            <a:r>
              <a:rPr lang="en-US" dirty="0"/>
              <a:t>", "Reproduces", "</a:t>
            </a:r>
            <a:r>
              <a:rPr lang="en-US" dirty="0" err="1"/>
              <a:t>FeedsWell</a:t>
            </a:r>
            <a:r>
              <a:rPr lang="en-US" dirty="0"/>
              <a:t>", "Stunts", "</a:t>
            </a:r>
            <a:r>
              <a:rPr lang="en-US" dirty="0" err="1"/>
              <a:t>FeedsLow</a:t>
            </a:r>
            <a:r>
              <a:rPr lang="en-US" dirty="0"/>
              <a:t>", "</a:t>
            </a:r>
            <a:r>
              <a:rPr lang="en-US" dirty="0" err="1"/>
              <a:t>WontFeed</a:t>
            </a:r>
            <a:r>
              <a:rPr lang="en-US" dirty="0"/>
              <a:t>", "</a:t>
            </a:r>
            <a:r>
              <a:rPr lang="en-US" dirty="0" err="1"/>
              <a:t>LowMortality</a:t>
            </a:r>
            <a:r>
              <a:rPr lang="en-US" dirty="0"/>
              <a:t>", "</a:t>
            </a:r>
            <a:r>
              <a:rPr lang="en-US" dirty="0" err="1"/>
              <a:t>HiMortality</a:t>
            </a:r>
            <a:r>
              <a:rPr lang="en-US" dirty="0"/>
              <a:t>", "</a:t>
            </a:r>
            <a:r>
              <a:rPr lang="en-US" dirty="0" err="1"/>
              <a:t>MassiveMortality</a:t>
            </a:r>
            <a:r>
              <a:rPr lang="en-US" dirty="0"/>
              <a:t>", "Lethal";</a:t>
            </a:r>
          </a:p>
          <a:p>
            <a:pPr lvl="2"/>
            <a:r>
              <a:rPr lang="en-US" dirty="0"/>
              <a:t>def activities = ["0", "1", "2", "3", "4", "5", "6", "7", "8", "9", "10"]; //(as factor)</a:t>
            </a:r>
          </a:p>
          <a:p>
            <a:pPr lvl="2"/>
            <a:r>
              <a:rPr lang="en-US" dirty="0"/>
              <a:t>Output variable for machine learning classification</a:t>
            </a:r>
          </a:p>
          <a:p>
            <a:r>
              <a:rPr lang="en-US" dirty="0"/>
              <a:t>Sample data point:</a:t>
            </a:r>
          </a:p>
          <a:p>
            <a:pPr lvl="1"/>
            <a:r>
              <a:rPr lang="en-US" dirty="0"/>
              <a:t>data &lt;&lt; "2,?,?,1.76,?,?,?,?";</a:t>
            </a:r>
          </a:p>
          <a:p>
            <a:pPr lvl="1"/>
            <a:r>
              <a:rPr lang="en-US" dirty="0"/>
              <a:t>Represents: </a:t>
            </a:r>
          </a:p>
          <a:p>
            <a:pPr lvl="2"/>
            <a:r>
              <a:rPr lang="en-US" dirty="0"/>
              <a:t>Tilapia – Mozambique (species),  data from sensor monitoring dissolved oxygen (1.76)</a:t>
            </a:r>
          </a:p>
          <a:p>
            <a:endParaRPr lang="en-US" dirty="0"/>
          </a:p>
          <a:p>
            <a:endParaRPr lang="en-US" dirty="0"/>
          </a:p>
        </p:txBody>
      </p:sp>
    </p:spTree>
    <p:extLst>
      <p:ext uri="{BB962C8B-B14F-4D97-AF65-F5344CB8AC3E}">
        <p14:creationId xmlns:p14="http://schemas.microsoft.com/office/powerpoint/2010/main" val="178729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0C3A-9928-442C-A840-CB471918CF1F}"/>
              </a:ext>
            </a:extLst>
          </p:cNvPr>
          <p:cNvSpPr>
            <a:spLocks noGrp="1"/>
          </p:cNvSpPr>
          <p:nvPr>
            <p:ph type="title"/>
          </p:nvPr>
        </p:nvSpPr>
        <p:spPr/>
        <p:txBody>
          <a:bodyPr/>
          <a:lstStyle/>
          <a:p>
            <a:r>
              <a:rPr lang="en-US" dirty="0"/>
              <a:t>Code walkthrough</a:t>
            </a:r>
          </a:p>
        </p:txBody>
      </p:sp>
      <p:sp>
        <p:nvSpPr>
          <p:cNvPr id="3" name="Content Placeholder 2">
            <a:extLst>
              <a:ext uri="{FF2B5EF4-FFF2-40B4-BE49-F238E27FC236}">
                <a16:creationId xmlns:a16="http://schemas.microsoft.com/office/drawing/2014/main" id="{C97A2B4F-5D7E-48EE-8BEC-C36623E0674E}"/>
              </a:ext>
            </a:extLst>
          </p:cNvPr>
          <p:cNvSpPr>
            <a:spLocks noGrp="1"/>
          </p:cNvSpPr>
          <p:nvPr>
            <p:ph idx="1"/>
          </p:nvPr>
        </p:nvSpPr>
        <p:spPr/>
        <p:txBody>
          <a:bodyPr/>
          <a:lstStyle/>
          <a:p>
            <a:r>
              <a:rPr lang="en-US" dirty="0"/>
              <a:t>Overview:</a:t>
            </a:r>
          </a:p>
          <a:p>
            <a:pPr lvl="1"/>
            <a:r>
              <a:rPr lang="en-US" dirty="0"/>
              <a:t>Define dataset</a:t>
            </a:r>
          </a:p>
          <a:p>
            <a:pPr lvl="1"/>
            <a:r>
              <a:rPr lang="en-US" dirty="0"/>
              <a:t>Define classifier (Naïve Bayes, Random Forest, </a:t>
            </a:r>
            <a:r>
              <a:rPr lang="en-US" dirty="0" err="1"/>
              <a:t>etc</a:t>
            </a:r>
            <a:r>
              <a:rPr lang="en-US" dirty="0"/>
              <a:t>)</a:t>
            </a:r>
          </a:p>
          <a:p>
            <a:pPr lvl="1"/>
            <a:r>
              <a:rPr lang="en-US" dirty="0"/>
              <a:t>Populate dataset with valid data</a:t>
            </a:r>
          </a:p>
          <a:p>
            <a:pPr lvl="1"/>
            <a:r>
              <a:rPr lang="en-US" dirty="0"/>
              <a:t>Train the model with the classifier</a:t>
            </a:r>
          </a:p>
          <a:p>
            <a:pPr lvl="1"/>
            <a:r>
              <a:rPr lang="en-US" dirty="0"/>
              <a:t>Test using the model</a:t>
            </a:r>
          </a:p>
          <a:p>
            <a:pPr lvl="1"/>
            <a:endParaRPr lang="en-US" dirty="0"/>
          </a:p>
          <a:p>
            <a:pPr lvl="1"/>
            <a:endParaRPr lang="en-US" dirty="0"/>
          </a:p>
          <a:p>
            <a:endParaRPr lang="en-US" dirty="0"/>
          </a:p>
        </p:txBody>
      </p:sp>
    </p:spTree>
    <p:extLst>
      <p:ext uri="{BB962C8B-B14F-4D97-AF65-F5344CB8AC3E}">
        <p14:creationId xmlns:p14="http://schemas.microsoft.com/office/powerpoint/2010/main" val="1632195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6AEB-8213-4289-B861-F222C079D98B}"/>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FA6399B-EC0E-44D0-BE63-2BCDA5C2E7E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5538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A8B6-D3D2-415E-BB1C-37C96CE02CC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1D172A7-BF9D-4484-B3E9-999BC083060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4994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6D62-2CB1-41D1-8136-D2171180E47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B311231-BB89-45CE-8156-8D8B0A90F1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2833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ED6D-926A-4B07-B9F7-47DAB126905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56256CE-8B2C-45C9-86A8-AD7F31E28F7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8690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2237-5386-4D67-A46F-0AA4372AA88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3B45658-BDBE-4B3B-9411-0DD2EE59BEC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75697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59CC-AD2D-4441-B135-56C8460CFDB0}"/>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9EB393F-284B-4C62-B677-6FD203578E9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0437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EDFE-5AF7-4EC9-A54E-DD6625D71CB8}"/>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BF672AD5-920A-4B18-9E68-ADD536A3E840}"/>
              </a:ext>
            </a:extLst>
          </p:cNvPr>
          <p:cNvSpPr>
            <a:spLocks noGrp="1"/>
          </p:cNvSpPr>
          <p:nvPr>
            <p:ph idx="1"/>
          </p:nvPr>
        </p:nvSpPr>
        <p:spPr/>
        <p:txBody>
          <a:bodyPr/>
          <a:lstStyle/>
          <a:p>
            <a:r>
              <a:rPr lang="en-US" dirty="0"/>
              <a:t>Naïve Bayes classification works better in this scenario</a:t>
            </a:r>
          </a:p>
          <a:p>
            <a:r>
              <a:rPr lang="en-US" dirty="0"/>
              <a:t>Not all scenarios have been captured in the dataset – thus Random forest has a lower accuracy rate.</a:t>
            </a:r>
          </a:p>
          <a:p>
            <a:r>
              <a:rPr lang="en-US" dirty="0"/>
              <a:t>Naïve Bayes has an accuracy of about 79%</a:t>
            </a:r>
          </a:p>
          <a:p>
            <a:r>
              <a:rPr lang="en-US" dirty="0"/>
              <a:t>Random Forest about 58%</a:t>
            </a:r>
          </a:p>
          <a:p>
            <a:r>
              <a:rPr lang="en-US" dirty="0"/>
              <a:t>Very complicated to account for all composite situations, such as effect of light on dissolved oxygen.</a:t>
            </a:r>
          </a:p>
        </p:txBody>
      </p:sp>
    </p:spTree>
    <p:extLst>
      <p:ext uri="{BB962C8B-B14F-4D97-AF65-F5344CB8AC3E}">
        <p14:creationId xmlns:p14="http://schemas.microsoft.com/office/powerpoint/2010/main" val="390505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4184-EB5D-4E4F-BA4C-1905C49D4A6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220D1E5-0444-4215-9169-905534A1DDB5}"/>
              </a:ext>
            </a:extLst>
          </p:cNvPr>
          <p:cNvSpPr>
            <a:spLocks noGrp="1"/>
          </p:cNvSpPr>
          <p:nvPr>
            <p:ph idx="1"/>
          </p:nvPr>
        </p:nvSpPr>
        <p:spPr/>
        <p:txBody>
          <a:bodyPr/>
          <a:lstStyle/>
          <a:p>
            <a:r>
              <a:rPr lang="en-US" dirty="0"/>
              <a:t>Fish in aquaponics: </a:t>
            </a:r>
            <a:r>
              <a:rPr lang="en-US" dirty="0">
                <a:hlinkClick r:id="rId2"/>
              </a:rPr>
              <a:t>http://www.fao.org/3/a-i4021e/i4021e03.pdf</a:t>
            </a:r>
            <a:r>
              <a:rPr lang="en-US" dirty="0"/>
              <a:t> </a:t>
            </a:r>
          </a:p>
          <a:p>
            <a:r>
              <a:rPr lang="en-US" dirty="0">
                <a:hlinkClick r:id="rId3"/>
              </a:rPr>
              <a:t>http://www.tilapia-farming.com/2012/12/09/environment-conditions-for-raising-tilapia/</a:t>
            </a:r>
            <a:r>
              <a:rPr lang="en-US" dirty="0"/>
              <a:t> </a:t>
            </a:r>
          </a:p>
          <a:p>
            <a:r>
              <a:rPr lang="en-US" dirty="0">
                <a:hlinkClick r:id="rId4"/>
              </a:rPr>
              <a:t>http://www.springer.com/cda/content/document/cda_downloaddocument/9783319568768-c2.pdf?SGWID=0-0-45-1604544-p180764896</a:t>
            </a:r>
            <a:endParaRPr lang="en-US" dirty="0"/>
          </a:p>
          <a:p>
            <a:endParaRPr lang="en-US" dirty="0"/>
          </a:p>
        </p:txBody>
      </p:sp>
    </p:spTree>
    <p:extLst>
      <p:ext uri="{BB962C8B-B14F-4D97-AF65-F5344CB8AC3E}">
        <p14:creationId xmlns:p14="http://schemas.microsoft.com/office/powerpoint/2010/main" val="144216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2219-A759-4593-911D-96B217862D8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F8A1658-489F-4320-95D8-376C0B680F10}"/>
              </a:ext>
            </a:extLst>
          </p:cNvPr>
          <p:cNvSpPr>
            <a:spLocks noGrp="1"/>
          </p:cNvSpPr>
          <p:nvPr>
            <p:ph idx="1"/>
          </p:nvPr>
        </p:nvSpPr>
        <p:spPr/>
        <p:txBody>
          <a:bodyPr>
            <a:normAutofit fontScale="92500" lnSpcReduction="20000"/>
          </a:bodyPr>
          <a:lstStyle/>
          <a:p>
            <a:r>
              <a:rPr lang="en-US" dirty="0"/>
              <a:t>Project Proposal</a:t>
            </a:r>
          </a:p>
          <a:p>
            <a:r>
              <a:rPr lang="en-US" dirty="0"/>
              <a:t>Approach</a:t>
            </a:r>
          </a:p>
          <a:p>
            <a:r>
              <a:rPr lang="en-US" dirty="0"/>
              <a:t>Regis Values – Community Benefits</a:t>
            </a:r>
          </a:p>
          <a:p>
            <a:r>
              <a:rPr lang="en-US" dirty="0"/>
              <a:t>Machine Learning in Aquaponics</a:t>
            </a:r>
          </a:p>
          <a:p>
            <a:r>
              <a:rPr lang="en-US" dirty="0" err="1"/>
              <a:t>PoC</a:t>
            </a:r>
            <a:r>
              <a:rPr lang="en-US" dirty="0"/>
              <a:t> Environment</a:t>
            </a:r>
          </a:p>
          <a:p>
            <a:r>
              <a:rPr lang="en-US" dirty="0"/>
              <a:t>Intro to </a:t>
            </a:r>
            <a:r>
              <a:rPr lang="en-US" dirty="0" err="1"/>
              <a:t>Boodskap</a:t>
            </a:r>
            <a:r>
              <a:rPr lang="en-US" dirty="0"/>
              <a:t> IoT Platform</a:t>
            </a:r>
          </a:p>
          <a:p>
            <a:r>
              <a:rPr lang="en-US" dirty="0"/>
              <a:t>Dataset Definition</a:t>
            </a:r>
          </a:p>
          <a:p>
            <a:r>
              <a:rPr lang="en-US" dirty="0"/>
              <a:t>Machine Learning in </a:t>
            </a:r>
            <a:r>
              <a:rPr lang="en-US" dirty="0" err="1"/>
              <a:t>Boodskap</a:t>
            </a:r>
            <a:endParaRPr lang="en-US" dirty="0"/>
          </a:p>
          <a:p>
            <a:pPr lvl="1"/>
            <a:r>
              <a:rPr lang="en-US" dirty="0"/>
              <a:t>Naïve Bayes</a:t>
            </a:r>
          </a:p>
          <a:p>
            <a:pPr lvl="1"/>
            <a:r>
              <a:rPr lang="en-US" dirty="0"/>
              <a:t>Random Forest</a:t>
            </a:r>
          </a:p>
          <a:p>
            <a:r>
              <a:rPr lang="en-US" dirty="0"/>
              <a:t>Summary of findings</a:t>
            </a:r>
          </a:p>
          <a:p>
            <a:r>
              <a:rPr lang="en-US" dirty="0"/>
              <a:t>References</a:t>
            </a:r>
          </a:p>
          <a:p>
            <a:endParaRPr lang="en-US" dirty="0"/>
          </a:p>
        </p:txBody>
      </p:sp>
    </p:spTree>
    <p:extLst>
      <p:ext uri="{BB962C8B-B14F-4D97-AF65-F5344CB8AC3E}">
        <p14:creationId xmlns:p14="http://schemas.microsoft.com/office/powerpoint/2010/main" val="170566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81AB-0013-46B3-97F5-063ABF59B3C9}"/>
              </a:ext>
            </a:extLst>
          </p:cNvPr>
          <p:cNvSpPr>
            <a:spLocks noGrp="1"/>
          </p:cNvSpPr>
          <p:nvPr>
            <p:ph type="title"/>
          </p:nvPr>
        </p:nvSpPr>
        <p:spPr/>
        <p:txBody>
          <a:bodyPr>
            <a:normAutofit/>
          </a:bodyPr>
          <a:lstStyle/>
          <a:p>
            <a:r>
              <a:rPr lang="en-US" dirty="0"/>
              <a:t>Project Proposal	:</a:t>
            </a:r>
            <a:br>
              <a:rPr lang="en-US" dirty="0"/>
            </a:br>
            <a:r>
              <a:rPr lang="en-US" dirty="0"/>
              <a:t>IOT Machine Learning in Aquaponics</a:t>
            </a:r>
          </a:p>
        </p:txBody>
      </p:sp>
      <p:sp>
        <p:nvSpPr>
          <p:cNvPr id="3" name="Content Placeholder 2">
            <a:extLst>
              <a:ext uri="{FF2B5EF4-FFF2-40B4-BE49-F238E27FC236}">
                <a16:creationId xmlns:a16="http://schemas.microsoft.com/office/drawing/2014/main" id="{7D39E880-8C4E-40E3-9326-71872A4B19DF}"/>
              </a:ext>
            </a:extLst>
          </p:cNvPr>
          <p:cNvSpPr>
            <a:spLocks noGrp="1"/>
          </p:cNvSpPr>
          <p:nvPr>
            <p:ph idx="1"/>
          </p:nvPr>
        </p:nvSpPr>
        <p:spPr/>
        <p:txBody>
          <a:bodyPr>
            <a:normAutofit/>
          </a:bodyPr>
          <a:lstStyle/>
          <a:p>
            <a:r>
              <a:rPr lang="en-US" b="1" dirty="0"/>
              <a:t>Introduction to Aquaponics</a:t>
            </a:r>
            <a:r>
              <a:rPr lang="en-US" dirty="0"/>
              <a:t>: An aquaponics farm is a vertical farming system, wherein fruits and vegetables are grown using nutrients from fish waste. An aquaponics system will typically include a fish tank, a settling basin to remove solids, a bio-filter to breakdown fish byproducts, a hydroponics growing system which may include a tank or other water contact system, and a recirculating system.</a:t>
            </a:r>
          </a:p>
          <a:p>
            <a:r>
              <a:rPr lang="en-US" b="1" dirty="0"/>
              <a:t>Challenge in Aquaponics</a:t>
            </a:r>
            <a:r>
              <a:rPr lang="en-US" dirty="0"/>
              <a:t>: Commercial aquaponics farming integrates many different IoT sensors, (such as light sensors, dissolved oxygen sensors, pH sensors and temperature sensors), which monitor the farm ecosystem and motors (such as water pumps, air pumps), that maintain the ecosystem. The main goal of this project is to use machine learning to build a self-controlled autonomous aquaponics farm. </a:t>
            </a:r>
          </a:p>
          <a:p>
            <a:endParaRPr lang="en-US" dirty="0"/>
          </a:p>
        </p:txBody>
      </p:sp>
    </p:spTree>
    <p:extLst>
      <p:ext uri="{BB962C8B-B14F-4D97-AF65-F5344CB8AC3E}">
        <p14:creationId xmlns:p14="http://schemas.microsoft.com/office/powerpoint/2010/main" val="365384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94D4-7C29-426F-995B-A6B2E5FFF9C6}"/>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4B3257F-F4FB-4A4D-A8E9-C95A708231A3}"/>
              </a:ext>
            </a:extLst>
          </p:cNvPr>
          <p:cNvSpPr>
            <a:spLocks noGrp="1"/>
          </p:cNvSpPr>
          <p:nvPr>
            <p:ph idx="1"/>
          </p:nvPr>
        </p:nvSpPr>
        <p:spPr/>
        <p:txBody>
          <a:bodyPr>
            <a:normAutofit/>
          </a:bodyPr>
          <a:lstStyle/>
          <a:p>
            <a:r>
              <a:rPr lang="en-US" dirty="0"/>
              <a:t>The project will use an IoT platform (https://boodskap.io/), which is a comprehensive, integrated platform for IoT solutions. </a:t>
            </a:r>
          </a:p>
          <a:p>
            <a:r>
              <a:rPr lang="en-US" dirty="0"/>
              <a:t>Sensors will be configured to send live data to the boodskap.io platform.</a:t>
            </a:r>
          </a:p>
          <a:p>
            <a:r>
              <a:rPr lang="en-US" dirty="0"/>
              <a:t>Using built-in visualization components, live data will be visualized in the platform. </a:t>
            </a:r>
          </a:p>
          <a:p>
            <a:r>
              <a:rPr lang="en-US" dirty="0"/>
              <a:t>Use stream analytics to filter outliers and only preserve meaning full data.</a:t>
            </a:r>
          </a:p>
          <a:p>
            <a:r>
              <a:rPr lang="en-US" dirty="0"/>
              <a:t>Once data is being fed into the system, machine learning will be used for developing predictive and prescriptive solutions for the farm.</a:t>
            </a:r>
          </a:p>
        </p:txBody>
      </p:sp>
    </p:spTree>
    <p:extLst>
      <p:ext uri="{BB962C8B-B14F-4D97-AF65-F5344CB8AC3E}">
        <p14:creationId xmlns:p14="http://schemas.microsoft.com/office/powerpoint/2010/main" val="308133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057C-7283-44EA-8FC6-FC49F56637C3}"/>
              </a:ext>
            </a:extLst>
          </p:cNvPr>
          <p:cNvSpPr>
            <a:spLocks noGrp="1"/>
          </p:cNvSpPr>
          <p:nvPr>
            <p:ph type="title"/>
          </p:nvPr>
        </p:nvSpPr>
        <p:spPr/>
        <p:txBody>
          <a:bodyPr/>
          <a:lstStyle/>
          <a:p>
            <a:r>
              <a:rPr lang="en-US" dirty="0"/>
              <a:t>Regis Values	</a:t>
            </a:r>
          </a:p>
        </p:txBody>
      </p:sp>
      <p:sp>
        <p:nvSpPr>
          <p:cNvPr id="3" name="Content Placeholder 2">
            <a:extLst>
              <a:ext uri="{FF2B5EF4-FFF2-40B4-BE49-F238E27FC236}">
                <a16:creationId xmlns:a16="http://schemas.microsoft.com/office/drawing/2014/main" id="{C5F386C4-3641-46AD-B50D-BA324F6C516D}"/>
              </a:ext>
            </a:extLst>
          </p:cNvPr>
          <p:cNvSpPr>
            <a:spLocks noGrp="1"/>
          </p:cNvSpPr>
          <p:nvPr>
            <p:ph idx="1"/>
          </p:nvPr>
        </p:nvSpPr>
        <p:spPr/>
        <p:txBody>
          <a:bodyPr/>
          <a:lstStyle/>
          <a:p>
            <a:r>
              <a:rPr lang="en-US" dirty="0"/>
              <a:t>Community benefits of Aquafarm</a:t>
            </a:r>
          </a:p>
          <a:p>
            <a:pPr lvl="1"/>
            <a:r>
              <a:rPr lang="en-US" dirty="0"/>
              <a:t>Land conservation</a:t>
            </a:r>
          </a:p>
          <a:p>
            <a:pPr lvl="1"/>
            <a:r>
              <a:rPr lang="en-US" dirty="0"/>
              <a:t>Highly beneficial in densely populated areas. </a:t>
            </a:r>
          </a:p>
          <a:p>
            <a:pPr lvl="1"/>
            <a:r>
              <a:rPr lang="en-US" dirty="0"/>
              <a:t>Organic – no preservatives</a:t>
            </a:r>
          </a:p>
          <a:p>
            <a:pPr marL="457200" lvl="1" indent="0">
              <a:buNone/>
            </a:pPr>
            <a:endParaRPr lang="en-US" dirty="0"/>
          </a:p>
        </p:txBody>
      </p:sp>
    </p:spTree>
    <p:extLst>
      <p:ext uri="{BB962C8B-B14F-4D97-AF65-F5344CB8AC3E}">
        <p14:creationId xmlns:p14="http://schemas.microsoft.com/office/powerpoint/2010/main" val="330744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6C6A-12C7-4DB1-BB95-E2F5706EE959}"/>
              </a:ext>
            </a:extLst>
          </p:cNvPr>
          <p:cNvSpPr>
            <a:spLocks noGrp="1"/>
          </p:cNvSpPr>
          <p:nvPr>
            <p:ph type="title"/>
          </p:nvPr>
        </p:nvSpPr>
        <p:spPr/>
        <p:txBody>
          <a:bodyPr/>
          <a:lstStyle/>
          <a:p>
            <a:r>
              <a:rPr lang="en-US" dirty="0"/>
              <a:t>Machine Learning in Aquaponics</a:t>
            </a:r>
          </a:p>
        </p:txBody>
      </p:sp>
      <p:sp>
        <p:nvSpPr>
          <p:cNvPr id="3" name="Content Placeholder 2">
            <a:extLst>
              <a:ext uri="{FF2B5EF4-FFF2-40B4-BE49-F238E27FC236}">
                <a16:creationId xmlns:a16="http://schemas.microsoft.com/office/drawing/2014/main" id="{6BF46393-165B-40B4-B583-4C0186090E14}"/>
              </a:ext>
            </a:extLst>
          </p:cNvPr>
          <p:cNvSpPr>
            <a:spLocks noGrp="1"/>
          </p:cNvSpPr>
          <p:nvPr>
            <p:ph idx="1"/>
          </p:nvPr>
        </p:nvSpPr>
        <p:spPr/>
        <p:txBody>
          <a:bodyPr>
            <a:normAutofit fontScale="77500" lnSpcReduction="20000"/>
          </a:bodyPr>
          <a:lstStyle/>
          <a:p>
            <a:r>
              <a:rPr lang="en-US" dirty="0"/>
              <a:t>Various factors affect growth of fish and thereby the produce in an aquaponics farm.</a:t>
            </a:r>
          </a:p>
          <a:p>
            <a:r>
              <a:rPr lang="en-US" dirty="0"/>
              <a:t>Using sensors the following major parameters will be measured:</a:t>
            </a:r>
          </a:p>
          <a:p>
            <a:pPr lvl="1"/>
            <a:r>
              <a:rPr lang="en-US" dirty="0"/>
              <a:t>Salinity</a:t>
            </a:r>
          </a:p>
          <a:p>
            <a:pPr lvl="1"/>
            <a:r>
              <a:rPr lang="en-US" dirty="0"/>
              <a:t>Temperature</a:t>
            </a:r>
          </a:p>
          <a:p>
            <a:pPr lvl="1"/>
            <a:r>
              <a:rPr lang="en-US" dirty="0"/>
              <a:t>Dissolved Oxygen (DO)</a:t>
            </a:r>
          </a:p>
          <a:p>
            <a:pPr lvl="1"/>
            <a:r>
              <a:rPr lang="en-US" dirty="0"/>
              <a:t>pH</a:t>
            </a:r>
          </a:p>
          <a:p>
            <a:pPr lvl="1"/>
            <a:r>
              <a:rPr lang="en-US" dirty="0"/>
              <a:t>Ammonia</a:t>
            </a:r>
          </a:p>
          <a:p>
            <a:pPr lvl="1"/>
            <a:r>
              <a:rPr lang="en-US" dirty="0"/>
              <a:t>Nitrate</a:t>
            </a:r>
          </a:p>
          <a:p>
            <a:r>
              <a:rPr lang="en-US" sz="2400" dirty="0"/>
              <a:t>Combination of these parameters change the “Activity” of the fish. Following activities are tracked: "</a:t>
            </a:r>
            <a:r>
              <a:rPr lang="en-US" sz="2400" dirty="0" err="1"/>
              <a:t>SpawnsWell</a:t>
            </a:r>
            <a:r>
              <a:rPr lang="en-US" sz="2400" dirty="0"/>
              <a:t>", "</a:t>
            </a:r>
            <a:r>
              <a:rPr lang="en-US" sz="2400" dirty="0" err="1"/>
              <a:t>GrowsWell</a:t>
            </a:r>
            <a:r>
              <a:rPr lang="en-US" sz="2400" dirty="0"/>
              <a:t>", "Reproduces", "</a:t>
            </a:r>
            <a:r>
              <a:rPr lang="en-US" sz="2400" dirty="0" err="1"/>
              <a:t>FeedsWell</a:t>
            </a:r>
            <a:r>
              <a:rPr lang="en-US" sz="2400" dirty="0"/>
              <a:t>", "Stunts", "</a:t>
            </a:r>
            <a:r>
              <a:rPr lang="en-US" sz="2400" dirty="0" err="1"/>
              <a:t>FeedsLow</a:t>
            </a:r>
            <a:r>
              <a:rPr lang="en-US" sz="2400" dirty="0"/>
              <a:t>", "</a:t>
            </a:r>
            <a:r>
              <a:rPr lang="en-US" sz="2400" dirty="0" err="1"/>
              <a:t>WontFeed</a:t>
            </a:r>
            <a:r>
              <a:rPr lang="en-US" sz="2400" dirty="0"/>
              <a:t>", "</a:t>
            </a:r>
            <a:r>
              <a:rPr lang="en-US" sz="2400" dirty="0" err="1"/>
              <a:t>LowMortality</a:t>
            </a:r>
            <a:r>
              <a:rPr lang="en-US" sz="2400" dirty="0"/>
              <a:t>", "</a:t>
            </a:r>
            <a:r>
              <a:rPr lang="en-US" sz="2400" dirty="0" err="1"/>
              <a:t>HiMortality</a:t>
            </a:r>
            <a:r>
              <a:rPr lang="en-US" sz="2400" dirty="0"/>
              <a:t>", "</a:t>
            </a:r>
            <a:r>
              <a:rPr lang="en-US" sz="2400" dirty="0" err="1"/>
              <a:t>MassiveMortality</a:t>
            </a:r>
            <a:r>
              <a:rPr lang="en-US" sz="2400" dirty="0"/>
              <a:t>", "Lethal“.</a:t>
            </a:r>
          </a:p>
          <a:p>
            <a:r>
              <a:rPr lang="en-US" dirty="0"/>
              <a:t>Using historical data, machine learning can be used to:</a:t>
            </a:r>
          </a:p>
          <a:p>
            <a:pPr lvl="1"/>
            <a:r>
              <a:rPr lang="en-US" dirty="0"/>
              <a:t>Predict the type of activity based on different parameters using classification algorithms. (Scope of this project)</a:t>
            </a:r>
          </a:p>
          <a:p>
            <a:pPr lvl="1"/>
            <a:r>
              <a:rPr lang="en-US" dirty="0"/>
              <a:t>Predict the affect of combination of parameters on other parameters, such as Temperature on dissolved oxygen, using regression algorithms. (Future Scope)</a:t>
            </a:r>
          </a:p>
          <a:p>
            <a:pPr lvl="1"/>
            <a:r>
              <a:rPr lang="en-US" dirty="0"/>
              <a:t>Use Image classification algorithms to identify the growth characteristics of fish &amp; produce (Future Scope)</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130023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36F7-47FD-445C-9BEF-F2EB8B907D59}"/>
              </a:ext>
            </a:extLst>
          </p:cNvPr>
          <p:cNvSpPr>
            <a:spLocks noGrp="1"/>
          </p:cNvSpPr>
          <p:nvPr>
            <p:ph type="title"/>
          </p:nvPr>
        </p:nvSpPr>
        <p:spPr/>
        <p:txBody>
          <a:bodyPr/>
          <a:lstStyle/>
          <a:p>
            <a:r>
              <a:rPr lang="en-US" dirty="0" err="1"/>
              <a:t>PoC</a:t>
            </a:r>
            <a:r>
              <a:rPr lang="en-US" dirty="0"/>
              <a:t> Environment</a:t>
            </a:r>
          </a:p>
        </p:txBody>
      </p:sp>
      <p:sp>
        <p:nvSpPr>
          <p:cNvPr id="3" name="Content Placeholder 2">
            <a:extLst>
              <a:ext uri="{FF2B5EF4-FFF2-40B4-BE49-F238E27FC236}">
                <a16:creationId xmlns:a16="http://schemas.microsoft.com/office/drawing/2014/main" id="{7DFCA32B-C33A-4C65-835B-2102998BF0B9}"/>
              </a:ext>
            </a:extLst>
          </p:cNvPr>
          <p:cNvSpPr>
            <a:spLocks noGrp="1"/>
          </p:cNvSpPr>
          <p:nvPr>
            <p:ph idx="1"/>
          </p:nvPr>
        </p:nvSpPr>
        <p:spPr>
          <a:xfrm>
            <a:off x="838200" y="1690688"/>
            <a:ext cx="10515600" cy="4351338"/>
          </a:xfrm>
        </p:spPr>
        <p:txBody>
          <a:bodyPr>
            <a:normAutofit/>
          </a:bodyPr>
          <a:lstStyle/>
          <a:p>
            <a:r>
              <a:rPr lang="en-US" dirty="0"/>
              <a:t>Tilapia Fish Types:</a:t>
            </a:r>
          </a:p>
          <a:p>
            <a:pPr lvl="1"/>
            <a:r>
              <a:rPr lang="en-US" dirty="0"/>
              <a:t>Nile</a:t>
            </a:r>
          </a:p>
          <a:p>
            <a:pPr lvl="1"/>
            <a:r>
              <a:rPr lang="en-US" dirty="0"/>
              <a:t>Blue</a:t>
            </a:r>
          </a:p>
          <a:p>
            <a:pPr lvl="1"/>
            <a:r>
              <a:rPr lang="en-US" dirty="0"/>
              <a:t>Mozambique</a:t>
            </a:r>
          </a:p>
          <a:p>
            <a:r>
              <a:rPr lang="en-US" dirty="0"/>
              <a:t>Why Tilapia (ref:</a:t>
            </a:r>
            <a:r>
              <a:rPr lang="en-US" dirty="0">
                <a:hlinkClick r:id="rId2"/>
              </a:rPr>
              <a:t> http://www.fao.org/3/a-i4021e/i4021e03.pdf</a:t>
            </a:r>
            <a:r>
              <a:rPr lang="en-US" dirty="0"/>
              <a:t> ):</a:t>
            </a:r>
          </a:p>
          <a:p>
            <a:pPr lvl="1"/>
            <a:r>
              <a:rPr lang="en-US" dirty="0"/>
              <a:t>Native to East Africa, tilapias are one of the most popular freshwater species to grow in aquaculture systems worldwide. </a:t>
            </a:r>
          </a:p>
          <a:p>
            <a:pPr lvl="1"/>
            <a:r>
              <a:rPr lang="en-US" dirty="0"/>
              <a:t>They are resistant to many pathogens and parasites and handling stress. </a:t>
            </a:r>
          </a:p>
          <a:p>
            <a:pPr lvl="1"/>
            <a:r>
              <a:rPr lang="en-US" dirty="0"/>
              <a:t>They can tolerate a wide range of water quality conditions and do best in warm temperatures.</a:t>
            </a:r>
          </a:p>
          <a:p>
            <a:pPr lvl="1"/>
            <a:r>
              <a:rPr lang="en-US" dirty="0"/>
              <a:t>Although tilapias briefly tolerate water temperatures extremes of 14 and 36 °C, they do not feed or grow below 17 °C, and they die below 12 °C. </a:t>
            </a:r>
          </a:p>
          <a:p>
            <a:pPr lvl="1"/>
            <a:r>
              <a:rPr lang="en-US" dirty="0"/>
              <a:t>The ideal range is 27–30 °C, which ensures good growth rates. </a:t>
            </a:r>
          </a:p>
          <a:p>
            <a:r>
              <a:rPr lang="en-US" dirty="0"/>
              <a:t>Optimal parameters (ref: </a:t>
            </a:r>
            <a:r>
              <a:rPr lang="en-US" dirty="0">
                <a:hlinkClick r:id="rId2"/>
              </a:rPr>
              <a:t>http://www.fao.org/3/a-i4021e/i4021e03.pdf</a:t>
            </a:r>
            <a:r>
              <a:rPr lang="en-US" dirty="0"/>
              <a:t> ):</a:t>
            </a:r>
          </a:p>
          <a:p>
            <a:pPr lvl="1"/>
            <a:endParaRPr lang="en-US" dirty="0"/>
          </a:p>
          <a:p>
            <a:pPr lvl="1"/>
            <a:endParaRPr lang="en-US" dirty="0"/>
          </a:p>
          <a:p>
            <a:pPr lvl="1"/>
            <a:endParaRPr lang="en-US" dirty="0"/>
          </a:p>
          <a:p>
            <a:endParaRPr lang="en-US" dirty="0"/>
          </a:p>
        </p:txBody>
      </p:sp>
      <p:pic>
        <p:nvPicPr>
          <p:cNvPr id="5" name="Picture 4">
            <a:extLst>
              <a:ext uri="{FF2B5EF4-FFF2-40B4-BE49-F238E27FC236}">
                <a16:creationId xmlns:a16="http://schemas.microsoft.com/office/drawing/2014/main" id="{7212459D-F3E5-46C8-BF7C-AD5A10F4CEF4}"/>
              </a:ext>
            </a:extLst>
          </p:cNvPr>
          <p:cNvPicPr>
            <a:picLocks noChangeAspect="1"/>
          </p:cNvPicPr>
          <p:nvPr/>
        </p:nvPicPr>
        <p:blipFill>
          <a:blip r:embed="rId3"/>
          <a:stretch>
            <a:fillRect/>
          </a:stretch>
        </p:blipFill>
        <p:spPr>
          <a:xfrm>
            <a:off x="1414019" y="5645038"/>
            <a:ext cx="8891930" cy="1118636"/>
          </a:xfrm>
          <a:prstGeom prst="rect">
            <a:avLst/>
          </a:prstGeom>
        </p:spPr>
      </p:pic>
    </p:spTree>
    <p:extLst>
      <p:ext uri="{BB962C8B-B14F-4D97-AF65-F5344CB8AC3E}">
        <p14:creationId xmlns:p14="http://schemas.microsoft.com/office/powerpoint/2010/main" val="279316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3C19-3DB9-4872-A7E9-0042E117DB77}"/>
              </a:ext>
            </a:extLst>
          </p:cNvPr>
          <p:cNvSpPr>
            <a:spLocks noGrp="1"/>
          </p:cNvSpPr>
          <p:nvPr>
            <p:ph type="title"/>
          </p:nvPr>
        </p:nvSpPr>
        <p:spPr/>
        <p:txBody>
          <a:bodyPr/>
          <a:lstStyle/>
          <a:p>
            <a:r>
              <a:rPr lang="en-US" dirty="0" err="1"/>
              <a:t>Boodskap</a:t>
            </a:r>
            <a:r>
              <a:rPr lang="en-US" dirty="0"/>
              <a:t> IOT Platform</a:t>
            </a:r>
          </a:p>
        </p:txBody>
      </p:sp>
      <p:pic>
        <p:nvPicPr>
          <p:cNvPr id="5" name="Picture 4">
            <a:extLst>
              <a:ext uri="{FF2B5EF4-FFF2-40B4-BE49-F238E27FC236}">
                <a16:creationId xmlns:a16="http://schemas.microsoft.com/office/drawing/2014/main" id="{A96C7821-BEF5-4F3B-892F-51C8087A28B6}"/>
              </a:ext>
            </a:extLst>
          </p:cNvPr>
          <p:cNvPicPr>
            <a:picLocks noChangeAspect="1"/>
          </p:cNvPicPr>
          <p:nvPr/>
        </p:nvPicPr>
        <p:blipFill>
          <a:blip r:embed="rId2"/>
          <a:stretch>
            <a:fillRect/>
          </a:stretch>
        </p:blipFill>
        <p:spPr>
          <a:xfrm>
            <a:off x="1491251" y="1857581"/>
            <a:ext cx="9209497" cy="4635294"/>
          </a:xfrm>
          <a:prstGeom prst="rect">
            <a:avLst/>
          </a:prstGeom>
        </p:spPr>
      </p:pic>
    </p:spTree>
    <p:extLst>
      <p:ext uri="{BB962C8B-B14F-4D97-AF65-F5344CB8AC3E}">
        <p14:creationId xmlns:p14="http://schemas.microsoft.com/office/powerpoint/2010/main" val="61229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A89A-B466-40B3-9D36-5E38C906D611}"/>
              </a:ext>
            </a:extLst>
          </p:cNvPr>
          <p:cNvSpPr>
            <a:spLocks noGrp="1"/>
          </p:cNvSpPr>
          <p:nvPr>
            <p:ph type="title"/>
          </p:nvPr>
        </p:nvSpPr>
        <p:spPr>
          <a:xfrm>
            <a:off x="838200" y="317991"/>
            <a:ext cx="10515600" cy="1325563"/>
          </a:xfrm>
        </p:spPr>
        <p:txBody>
          <a:bodyPr/>
          <a:lstStyle/>
          <a:p>
            <a:r>
              <a:rPr lang="en-US" dirty="0"/>
              <a:t>Data Pipeline</a:t>
            </a:r>
          </a:p>
        </p:txBody>
      </p:sp>
      <p:grpSp>
        <p:nvGrpSpPr>
          <p:cNvPr id="41" name="Group 40">
            <a:extLst>
              <a:ext uri="{FF2B5EF4-FFF2-40B4-BE49-F238E27FC236}">
                <a16:creationId xmlns:a16="http://schemas.microsoft.com/office/drawing/2014/main" id="{6B9E3591-1BD5-4109-854E-A833D1A3758F}"/>
              </a:ext>
            </a:extLst>
          </p:cNvPr>
          <p:cNvGrpSpPr/>
          <p:nvPr/>
        </p:nvGrpSpPr>
        <p:grpSpPr>
          <a:xfrm>
            <a:off x="4703975" y="1873743"/>
            <a:ext cx="7400041" cy="3508964"/>
            <a:chOff x="4703975" y="997049"/>
            <a:chExt cx="7400041" cy="3508964"/>
          </a:xfrm>
        </p:grpSpPr>
        <p:sp>
          <p:nvSpPr>
            <p:cNvPr id="4" name="Rectangle: Rounded Corners 3">
              <a:extLst>
                <a:ext uri="{FF2B5EF4-FFF2-40B4-BE49-F238E27FC236}">
                  <a16:creationId xmlns:a16="http://schemas.microsoft.com/office/drawing/2014/main" id="{FD319B52-81D9-470C-BBFA-8D3D4C4AEE7C}"/>
                </a:ext>
              </a:extLst>
            </p:cNvPr>
            <p:cNvSpPr/>
            <p:nvPr/>
          </p:nvSpPr>
          <p:spPr>
            <a:xfrm>
              <a:off x="4703975" y="997049"/>
              <a:ext cx="7400041" cy="3508964"/>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DAA82B3-5C5E-4D6F-A909-03DD81AD8A61}"/>
                </a:ext>
              </a:extLst>
            </p:cNvPr>
            <p:cNvGrpSpPr/>
            <p:nvPr/>
          </p:nvGrpSpPr>
          <p:grpSpPr>
            <a:xfrm>
              <a:off x="4769964" y="3016251"/>
              <a:ext cx="1941922" cy="1168924"/>
              <a:chOff x="4769963" y="2922309"/>
              <a:chExt cx="2469823" cy="1216058"/>
            </a:xfrm>
          </p:grpSpPr>
          <p:sp>
            <p:nvSpPr>
              <p:cNvPr id="5" name="Rectangle: Beveled 4">
                <a:extLst>
                  <a:ext uri="{FF2B5EF4-FFF2-40B4-BE49-F238E27FC236}">
                    <a16:creationId xmlns:a16="http://schemas.microsoft.com/office/drawing/2014/main" id="{D16DDC8A-D047-4984-958E-622E57D48660}"/>
                  </a:ext>
                </a:extLst>
              </p:cNvPr>
              <p:cNvSpPr/>
              <p:nvPr/>
            </p:nvSpPr>
            <p:spPr>
              <a:xfrm>
                <a:off x="4769963" y="2922309"/>
                <a:ext cx="2469823" cy="1216058"/>
              </a:xfrm>
              <a:prstGeom prst="beve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F9669BC0-3D1B-480C-94AC-4F69150F682D}"/>
                  </a:ext>
                </a:extLst>
              </p:cNvPr>
              <p:cNvSpPr txBox="1"/>
              <p:nvPr/>
            </p:nvSpPr>
            <p:spPr>
              <a:xfrm>
                <a:off x="4967926" y="3214540"/>
                <a:ext cx="2064470" cy="646331"/>
              </a:xfrm>
              <a:prstGeom prst="rect">
                <a:avLst/>
              </a:prstGeom>
              <a:noFill/>
            </p:spPr>
            <p:txBody>
              <a:bodyPr wrap="square" rtlCol="0">
                <a:spAutoFit/>
              </a:bodyPr>
              <a:lstStyle/>
              <a:p>
                <a:pPr algn="ctr"/>
                <a:r>
                  <a:rPr lang="en-US" dirty="0"/>
                  <a:t>Event / Message Hub</a:t>
                </a:r>
              </a:p>
            </p:txBody>
          </p:sp>
        </p:grpSp>
        <p:sp>
          <p:nvSpPr>
            <p:cNvPr id="8" name="TextBox 7">
              <a:extLst>
                <a:ext uri="{FF2B5EF4-FFF2-40B4-BE49-F238E27FC236}">
                  <a16:creationId xmlns:a16="http://schemas.microsoft.com/office/drawing/2014/main" id="{5F97D900-7B0A-4700-BDD4-0C9500F7F90E}"/>
                </a:ext>
              </a:extLst>
            </p:cNvPr>
            <p:cNvSpPr txBox="1"/>
            <p:nvPr/>
          </p:nvSpPr>
          <p:spPr>
            <a:xfrm>
              <a:off x="6711886" y="1013833"/>
              <a:ext cx="4298622" cy="369332"/>
            </a:xfrm>
            <a:prstGeom prst="rect">
              <a:avLst/>
            </a:prstGeom>
            <a:noFill/>
          </p:spPr>
          <p:txBody>
            <a:bodyPr wrap="square" rtlCol="0">
              <a:spAutoFit/>
            </a:bodyPr>
            <a:lstStyle/>
            <a:p>
              <a:r>
                <a:rPr lang="en-US" b="1" dirty="0" err="1"/>
                <a:t>Boodskap</a:t>
              </a:r>
              <a:r>
                <a:rPr lang="en-US" b="1" dirty="0"/>
                <a:t> IOT Platform</a:t>
              </a:r>
            </a:p>
          </p:txBody>
        </p:sp>
        <p:sp>
          <p:nvSpPr>
            <p:cNvPr id="9" name="Plaque 8">
              <a:extLst>
                <a:ext uri="{FF2B5EF4-FFF2-40B4-BE49-F238E27FC236}">
                  <a16:creationId xmlns:a16="http://schemas.microsoft.com/office/drawing/2014/main" id="{58331300-872E-456E-8F52-0D8BCD769197}"/>
                </a:ext>
              </a:extLst>
            </p:cNvPr>
            <p:cNvSpPr/>
            <p:nvPr/>
          </p:nvSpPr>
          <p:spPr>
            <a:xfrm>
              <a:off x="7447175" y="3023332"/>
              <a:ext cx="1102936" cy="1168924"/>
            </a:xfrm>
            <a:prstGeom prst="plaqu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t>Stream Analytics </a:t>
              </a:r>
            </a:p>
          </p:txBody>
        </p:sp>
        <p:cxnSp>
          <p:nvCxnSpPr>
            <p:cNvPr id="11" name="Straight Arrow Connector 10">
              <a:extLst>
                <a:ext uri="{FF2B5EF4-FFF2-40B4-BE49-F238E27FC236}">
                  <a16:creationId xmlns:a16="http://schemas.microsoft.com/office/drawing/2014/main" id="{4AED184C-C3C9-48C7-87CE-340F74524265}"/>
                </a:ext>
              </a:extLst>
            </p:cNvPr>
            <p:cNvCxnSpPr>
              <a:stCxn id="5" idx="0"/>
              <a:endCxn id="9" idx="1"/>
            </p:cNvCxnSpPr>
            <p:nvPr/>
          </p:nvCxnSpPr>
          <p:spPr>
            <a:xfrm>
              <a:off x="6711886" y="3600713"/>
              <a:ext cx="735289" cy="7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05E76C6-EAB2-4C0D-9920-4CBC414ED18D}"/>
                </a:ext>
              </a:extLst>
            </p:cNvPr>
            <p:cNvGrpSpPr/>
            <p:nvPr/>
          </p:nvGrpSpPr>
          <p:grpSpPr>
            <a:xfrm>
              <a:off x="7692273" y="1690688"/>
              <a:ext cx="612742" cy="816842"/>
              <a:chOff x="7645138" y="1690688"/>
              <a:chExt cx="612742" cy="816842"/>
            </a:xfrm>
          </p:grpSpPr>
          <p:sp>
            <p:nvSpPr>
              <p:cNvPr id="13" name="Cylinder 12">
                <a:extLst>
                  <a:ext uri="{FF2B5EF4-FFF2-40B4-BE49-F238E27FC236}">
                    <a16:creationId xmlns:a16="http://schemas.microsoft.com/office/drawing/2014/main" id="{F5A091CF-947B-4A69-AF35-554C24E55574}"/>
                  </a:ext>
                </a:extLst>
              </p:cNvPr>
              <p:cNvSpPr/>
              <p:nvPr/>
            </p:nvSpPr>
            <p:spPr>
              <a:xfrm>
                <a:off x="7645138" y="1690688"/>
                <a:ext cx="612742" cy="81684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5BCC0D1-624A-4A0E-A299-26B5AA269BFF}"/>
                  </a:ext>
                </a:extLst>
              </p:cNvPr>
              <p:cNvSpPr txBox="1"/>
              <p:nvPr/>
            </p:nvSpPr>
            <p:spPr>
              <a:xfrm>
                <a:off x="7682845" y="1984604"/>
                <a:ext cx="546755" cy="400110"/>
              </a:xfrm>
              <a:prstGeom prst="rect">
                <a:avLst/>
              </a:prstGeom>
              <a:noFill/>
            </p:spPr>
            <p:txBody>
              <a:bodyPr wrap="square" rtlCol="0">
                <a:spAutoFit/>
              </a:bodyPr>
              <a:lstStyle/>
              <a:p>
                <a:pPr algn="ctr"/>
                <a:r>
                  <a:rPr lang="en-US" sz="1000" dirty="0"/>
                  <a:t>Persist Data</a:t>
                </a:r>
              </a:p>
            </p:txBody>
          </p:sp>
        </p:grpSp>
        <p:cxnSp>
          <p:nvCxnSpPr>
            <p:cNvPr id="16" name="Straight Arrow Connector 15">
              <a:extLst>
                <a:ext uri="{FF2B5EF4-FFF2-40B4-BE49-F238E27FC236}">
                  <a16:creationId xmlns:a16="http://schemas.microsoft.com/office/drawing/2014/main" id="{CCC28D2F-1BF3-4C31-BB1D-B91BC3D21807}"/>
                </a:ext>
              </a:extLst>
            </p:cNvPr>
            <p:cNvCxnSpPr>
              <a:stCxn id="9" idx="0"/>
              <a:endCxn id="13" idx="3"/>
            </p:cNvCxnSpPr>
            <p:nvPr/>
          </p:nvCxnSpPr>
          <p:spPr>
            <a:xfrm flipV="1">
              <a:off x="7998643" y="2507530"/>
              <a:ext cx="1" cy="51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6EB5BA6E-AF18-4D95-ADBF-778267CD287B}"/>
                </a:ext>
              </a:extLst>
            </p:cNvPr>
            <p:cNvGrpSpPr/>
            <p:nvPr/>
          </p:nvGrpSpPr>
          <p:grpSpPr>
            <a:xfrm>
              <a:off x="9851012" y="3089321"/>
              <a:ext cx="1602556" cy="1039621"/>
              <a:chOff x="8974318" y="3023332"/>
              <a:chExt cx="1602556" cy="1039621"/>
            </a:xfrm>
          </p:grpSpPr>
          <p:sp>
            <p:nvSpPr>
              <p:cNvPr id="19" name="Rectangle: Diagonal Corners Rounded 18">
                <a:extLst>
                  <a:ext uri="{FF2B5EF4-FFF2-40B4-BE49-F238E27FC236}">
                    <a16:creationId xmlns:a16="http://schemas.microsoft.com/office/drawing/2014/main" id="{1ACDD305-7C41-4ABC-AFCD-8BD1D3527D36}"/>
                  </a:ext>
                </a:extLst>
              </p:cNvPr>
              <p:cNvSpPr/>
              <p:nvPr/>
            </p:nvSpPr>
            <p:spPr>
              <a:xfrm>
                <a:off x="8974318" y="3023332"/>
                <a:ext cx="1602556" cy="1039621"/>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F62EB77C-04B0-49D6-8527-D6650211A569}"/>
                  </a:ext>
                </a:extLst>
              </p:cNvPr>
              <p:cNvSpPr txBox="1"/>
              <p:nvPr/>
            </p:nvSpPr>
            <p:spPr>
              <a:xfrm>
                <a:off x="9075655" y="3297155"/>
                <a:ext cx="1399881" cy="523220"/>
              </a:xfrm>
              <a:prstGeom prst="rect">
                <a:avLst/>
              </a:prstGeom>
              <a:noFill/>
            </p:spPr>
            <p:txBody>
              <a:bodyPr wrap="square" rtlCol="0">
                <a:spAutoFit/>
              </a:bodyPr>
              <a:lstStyle/>
              <a:p>
                <a:pPr algn="ctr"/>
                <a:r>
                  <a:rPr lang="en-US" sz="1400" dirty="0"/>
                  <a:t>Data Visualization</a:t>
                </a:r>
              </a:p>
            </p:txBody>
          </p:sp>
        </p:grpSp>
        <p:cxnSp>
          <p:nvCxnSpPr>
            <p:cNvPr id="22" name="Straight Arrow Connector 21">
              <a:extLst>
                <a:ext uri="{FF2B5EF4-FFF2-40B4-BE49-F238E27FC236}">
                  <a16:creationId xmlns:a16="http://schemas.microsoft.com/office/drawing/2014/main" id="{4EE2A977-8DBE-41C2-A86C-5D3EF49AA984}"/>
                </a:ext>
              </a:extLst>
            </p:cNvPr>
            <p:cNvCxnSpPr>
              <a:stCxn id="9" idx="3"/>
              <a:endCxn id="19" idx="2"/>
            </p:cNvCxnSpPr>
            <p:nvPr/>
          </p:nvCxnSpPr>
          <p:spPr>
            <a:xfrm>
              <a:off x="8550111" y="3607794"/>
              <a:ext cx="1300901" cy="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60BB53CA-BA52-4820-BB50-4FB0A62B950C}"/>
                </a:ext>
              </a:extLst>
            </p:cNvPr>
            <p:cNvGrpSpPr/>
            <p:nvPr/>
          </p:nvGrpSpPr>
          <p:grpSpPr>
            <a:xfrm>
              <a:off x="9879291" y="1690688"/>
              <a:ext cx="1574277" cy="816841"/>
              <a:chOff x="9002598" y="1690688"/>
              <a:chExt cx="1377941" cy="694026"/>
            </a:xfrm>
          </p:grpSpPr>
          <p:sp>
            <p:nvSpPr>
              <p:cNvPr id="27" name="Rectangle: Diagonal Corners Rounded 26">
                <a:extLst>
                  <a:ext uri="{FF2B5EF4-FFF2-40B4-BE49-F238E27FC236}">
                    <a16:creationId xmlns:a16="http://schemas.microsoft.com/office/drawing/2014/main" id="{555E0289-5480-4A1A-AFDA-B30B2BF86B2F}"/>
                  </a:ext>
                </a:extLst>
              </p:cNvPr>
              <p:cNvSpPr/>
              <p:nvPr/>
            </p:nvSpPr>
            <p:spPr>
              <a:xfrm>
                <a:off x="9002598" y="1690688"/>
                <a:ext cx="1377941" cy="694026"/>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5B97559-0A25-479E-91F5-D713A2859E89}"/>
                  </a:ext>
                </a:extLst>
              </p:cNvPr>
              <p:cNvSpPr txBox="1"/>
              <p:nvPr/>
            </p:nvSpPr>
            <p:spPr>
              <a:xfrm>
                <a:off x="9320752" y="1813506"/>
                <a:ext cx="860196" cy="461665"/>
              </a:xfrm>
              <a:prstGeom prst="rect">
                <a:avLst/>
              </a:prstGeom>
              <a:noFill/>
            </p:spPr>
            <p:txBody>
              <a:bodyPr wrap="square" rtlCol="0">
                <a:spAutoFit/>
              </a:bodyPr>
              <a:lstStyle/>
              <a:p>
                <a:r>
                  <a:rPr lang="en-US" sz="1200" b="1" dirty="0"/>
                  <a:t>Machine Learning</a:t>
                </a:r>
              </a:p>
            </p:txBody>
          </p:sp>
        </p:grpSp>
        <p:cxnSp>
          <p:nvCxnSpPr>
            <p:cNvPr id="30" name="Straight Arrow Connector 29">
              <a:extLst>
                <a:ext uri="{FF2B5EF4-FFF2-40B4-BE49-F238E27FC236}">
                  <a16:creationId xmlns:a16="http://schemas.microsoft.com/office/drawing/2014/main" id="{B384CB9F-DF9F-4433-B66C-A3B31DB95246}"/>
                </a:ext>
              </a:extLst>
            </p:cNvPr>
            <p:cNvCxnSpPr>
              <a:cxnSpLocks/>
              <a:stCxn id="13" idx="4"/>
              <a:endCxn id="27" idx="2"/>
            </p:cNvCxnSpPr>
            <p:nvPr/>
          </p:nvCxnSpPr>
          <p:spPr>
            <a:xfrm>
              <a:off x="8305015" y="2099109"/>
              <a:ext cx="1574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3FFF1D6-5B1F-4645-86B7-CC7AD9D5DCDB}"/>
                </a:ext>
              </a:extLst>
            </p:cNvPr>
            <p:cNvCxnSpPr>
              <a:stCxn id="27" idx="1"/>
              <a:endCxn id="19" idx="3"/>
            </p:cNvCxnSpPr>
            <p:nvPr/>
          </p:nvCxnSpPr>
          <p:spPr>
            <a:xfrm flipH="1">
              <a:off x="10652290" y="2507529"/>
              <a:ext cx="14140" cy="58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661BDEC-26E7-4234-BBBC-840E8FDFE8FD}"/>
                </a:ext>
              </a:extLst>
            </p:cNvPr>
            <p:cNvSpPr txBox="1"/>
            <p:nvPr/>
          </p:nvSpPr>
          <p:spPr>
            <a:xfrm>
              <a:off x="8535973" y="1835240"/>
              <a:ext cx="1102936" cy="276999"/>
            </a:xfrm>
            <a:prstGeom prst="rect">
              <a:avLst/>
            </a:prstGeom>
            <a:noFill/>
          </p:spPr>
          <p:txBody>
            <a:bodyPr wrap="square" rtlCol="0">
              <a:spAutoFit/>
            </a:bodyPr>
            <a:lstStyle/>
            <a:p>
              <a:r>
                <a:rPr lang="en-US" sz="1200" dirty="0"/>
                <a:t>Train / re-train</a:t>
              </a:r>
            </a:p>
          </p:txBody>
        </p:sp>
        <p:sp>
          <p:nvSpPr>
            <p:cNvPr id="39" name="TextBox 38">
              <a:extLst>
                <a:ext uri="{FF2B5EF4-FFF2-40B4-BE49-F238E27FC236}">
                  <a16:creationId xmlns:a16="http://schemas.microsoft.com/office/drawing/2014/main" id="{F1D19F56-B621-408C-ABE0-F7E88C7ED6D3}"/>
                </a:ext>
              </a:extLst>
            </p:cNvPr>
            <p:cNvSpPr txBox="1"/>
            <p:nvPr/>
          </p:nvSpPr>
          <p:spPr>
            <a:xfrm>
              <a:off x="8550111" y="3363144"/>
              <a:ext cx="1102936" cy="461665"/>
            </a:xfrm>
            <a:prstGeom prst="rect">
              <a:avLst/>
            </a:prstGeom>
            <a:noFill/>
          </p:spPr>
          <p:txBody>
            <a:bodyPr wrap="square" rtlCol="0">
              <a:spAutoFit/>
            </a:bodyPr>
            <a:lstStyle/>
            <a:p>
              <a:pPr algn="ctr"/>
              <a:r>
                <a:rPr lang="en-US" sz="1200" dirty="0"/>
                <a:t>Visualize incoming Data</a:t>
              </a:r>
            </a:p>
          </p:txBody>
        </p:sp>
        <p:sp>
          <p:nvSpPr>
            <p:cNvPr id="40" name="TextBox 39">
              <a:extLst>
                <a:ext uri="{FF2B5EF4-FFF2-40B4-BE49-F238E27FC236}">
                  <a16:creationId xmlns:a16="http://schemas.microsoft.com/office/drawing/2014/main" id="{4E2241B5-36D4-4E41-A798-6F9A15119880}"/>
                </a:ext>
              </a:extLst>
            </p:cNvPr>
            <p:cNvSpPr txBox="1"/>
            <p:nvPr/>
          </p:nvSpPr>
          <p:spPr>
            <a:xfrm>
              <a:off x="9775595" y="2520168"/>
              <a:ext cx="1102936" cy="646331"/>
            </a:xfrm>
            <a:prstGeom prst="rect">
              <a:avLst/>
            </a:prstGeom>
            <a:noFill/>
          </p:spPr>
          <p:txBody>
            <a:bodyPr wrap="square" rtlCol="0">
              <a:spAutoFit/>
            </a:bodyPr>
            <a:lstStyle/>
            <a:p>
              <a:r>
                <a:rPr lang="en-US" sz="1200" dirty="0"/>
                <a:t>Visualize Model Predictions</a:t>
              </a:r>
            </a:p>
          </p:txBody>
        </p:sp>
      </p:grpSp>
      <p:sp>
        <p:nvSpPr>
          <p:cNvPr id="42" name="TextBox 41">
            <a:extLst>
              <a:ext uri="{FF2B5EF4-FFF2-40B4-BE49-F238E27FC236}">
                <a16:creationId xmlns:a16="http://schemas.microsoft.com/office/drawing/2014/main" id="{A0B9DF51-18B6-49CC-992A-A2A4C66D707B}"/>
              </a:ext>
            </a:extLst>
          </p:cNvPr>
          <p:cNvSpPr txBox="1"/>
          <p:nvPr/>
        </p:nvSpPr>
        <p:spPr>
          <a:xfrm>
            <a:off x="7079530" y="3438361"/>
            <a:ext cx="1102936" cy="461665"/>
          </a:xfrm>
          <a:prstGeom prst="rect">
            <a:avLst/>
          </a:prstGeom>
          <a:noFill/>
        </p:spPr>
        <p:txBody>
          <a:bodyPr wrap="square" rtlCol="0">
            <a:spAutoFit/>
          </a:bodyPr>
          <a:lstStyle/>
          <a:p>
            <a:pPr algn="ctr"/>
            <a:r>
              <a:rPr lang="en-US" sz="1200" dirty="0"/>
              <a:t>Persist only Useful Data</a:t>
            </a:r>
          </a:p>
        </p:txBody>
      </p:sp>
      <p:sp>
        <p:nvSpPr>
          <p:cNvPr id="43" name="TextBox 42">
            <a:extLst>
              <a:ext uri="{FF2B5EF4-FFF2-40B4-BE49-F238E27FC236}">
                <a16:creationId xmlns:a16="http://schemas.microsoft.com/office/drawing/2014/main" id="{52DA3059-3E5F-4395-A9E0-C831FA4983CB}"/>
              </a:ext>
            </a:extLst>
          </p:cNvPr>
          <p:cNvSpPr txBox="1"/>
          <p:nvPr/>
        </p:nvSpPr>
        <p:spPr>
          <a:xfrm>
            <a:off x="6548823" y="4236001"/>
            <a:ext cx="1102936" cy="461665"/>
          </a:xfrm>
          <a:prstGeom prst="rect">
            <a:avLst/>
          </a:prstGeom>
          <a:noFill/>
        </p:spPr>
        <p:txBody>
          <a:bodyPr wrap="square" rtlCol="0">
            <a:spAutoFit/>
          </a:bodyPr>
          <a:lstStyle/>
          <a:p>
            <a:pPr algn="ctr"/>
            <a:r>
              <a:rPr lang="en-US" sz="1200" dirty="0"/>
              <a:t>Send filtered Data</a:t>
            </a:r>
          </a:p>
        </p:txBody>
      </p:sp>
      <p:grpSp>
        <p:nvGrpSpPr>
          <p:cNvPr id="49" name="Group 48">
            <a:extLst>
              <a:ext uri="{FF2B5EF4-FFF2-40B4-BE49-F238E27FC236}">
                <a16:creationId xmlns:a16="http://schemas.microsoft.com/office/drawing/2014/main" id="{08F91A8B-11DB-4717-996D-205BD46B2981}"/>
              </a:ext>
            </a:extLst>
          </p:cNvPr>
          <p:cNvGrpSpPr/>
          <p:nvPr/>
        </p:nvGrpSpPr>
        <p:grpSpPr>
          <a:xfrm>
            <a:off x="235671" y="1835159"/>
            <a:ext cx="1814658" cy="1794161"/>
            <a:chOff x="235671" y="1835159"/>
            <a:chExt cx="1814658" cy="1794161"/>
          </a:xfrm>
        </p:grpSpPr>
        <p:sp>
          <p:nvSpPr>
            <p:cNvPr id="44" name="Rectangle: Rounded Corners 43">
              <a:extLst>
                <a:ext uri="{FF2B5EF4-FFF2-40B4-BE49-F238E27FC236}">
                  <a16:creationId xmlns:a16="http://schemas.microsoft.com/office/drawing/2014/main" id="{2BAEC9DD-ABE3-45AA-9AC6-397538316877}"/>
                </a:ext>
              </a:extLst>
            </p:cNvPr>
            <p:cNvSpPr/>
            <p:nvPr/>
          </p:nvSpPr>
          <p:spPr>
            <a:xfrm>
              <a:off x="235671" y="1835159"/>
              <a:ext cx="1814658" cy="1794161"/>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52DF083B-71BD-42DB-A253-BA62CDBE5C8B}"/>
                </a:ext>
              </a:extLst>
            </p:cNvPr>
            <p:cNvSpPr txBox="1"/>
            <p:nvPr/>
          </p:nvSpPr>
          <p:spPr>
            <a:xfrm>
              <a:off x="502369" y="1890527"/>
              <a:ext cx="1358245" cy="369332"/>
            </a:xfrm>
            <a:prstGeom prst="rect">
              <a:avLst/>
            </a:prstGeom>
            <a:noFill/>
          </p:spPr>
          <p:txBody>
            <a:bodyPr wrap="square" rtlCol="0">
              <a:spAutoFit/>
            </a:bodyPr>
            <a:lstStyle/>
            <a:p>
              <a:pPr algn="ctr"/>
              <a:r>
                <a:rPr lang="en-US" dirty="0"/>
                <a:t>Sensors</a:t>
              </a:r>
            </a:p>
          </p:txBody>
        </p:sp>
        <p:pic>
          <p:nvPicPr>
            <p:cNvPr id="47" name="Picture 46">
              <a:extLst>
                <a:ext uri="{FF2B5EF4-FFF2-40B4-BE49-F238E27FC236}">
                  <a16:creationId xmlns:a16="http://schemas.microsoft.com/office/drawing/2014/main" id="{88FF36DF-1872-454A-9F6A-EA9AC99AA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89" y="2259859"/>
              <a:ext cx="1358245" cy="1358245"/>
            </a:xfrm>
            <a:prstGeom prst="rect">
              <a:avLst/>
            </a:prstGeom>
          </p:spPr>
        </p:pic>
      </p:grpSp>
      <p:pic>
        <p:nvPicPr>
          <p:cNvPr id="50" name="Picture 49">
            <a:extLst>
              <a:ext uri="{FF2B5EF4-FFF2-40B4-BE49-F238E27FC236}">
                <a16:creationId xmlns:a16="http://schemas.microsoft.com/office/drawing/2014/main" id="{BA5FC75B-B6BE-4283-88B3-50F51416A206}"/>
              </a:ext>
            </a:extLst>
          </p:cNvPr>
          <p:cNvPicPr>
            <a:picLocks noChangeAspect="1"/>
          </p:cNvPicPr>
          <p:nvPr/>
        </p:nvPicPr>
        <p:blipFill>
          <a:blip r:embed="rId3"/>
          <a:stretch>
            <a:fillRect/>
          </a:stretch>
        </p:blipFill>
        <p:spPr>
          <a:xfrm>
            <a:off x="304628" y="3903801"/>
            <a:ext cx="1822862" cy="1804572"/>
          </a:xfrm>
          <a:prstGeom prst="rect">
            <a:avLst/>
          </a:prstGeom>
        </p:spPr>
      </p:pic>
      <p:pic>
        <p:nvPicPr>
          <p:cNvPr id="51" name="Picture 50">
            <a:extLst>
              <a:ext uri="{FF2B5EF4-FFF2-40B4-BE49-F238E27FC236}">
                <a16:creationId xmlns:a16="http://schemas.microsoft.com/office/drawing/2014/main" id="{9C27E6EC-F0DB-4F79-BC35-491DD925F5CF}"/>
              </a:ext>
            </a:extLst>
          </p:cNvPr>
          <p:cNvPicPr>
            <a:picLocks noChangeAspect="1"/>
          </p:cNvPicPr>
          <p:nvPr/>
        </p:nvPicPr>
        <p:blipFill>
          <a:blip r:embed="rId3"/>
          <a:stretch>
            <a:fillRect/>
          </a:stretch>
        </p:blipFill>
        <p:spPr>
          <a:xfrm>
            <a:off x="2413815" y="1325730"/>
            <a:ext cx="2049778" cy="1804572"/>
          </a:xfrm>
          <a:prstGeom prst="rect">
            <a:avLst/>
          </a:prstGeom>
        </p:spPr>
      </p:pic>
      <p:pic>
        <p:nvPicPr>
          <p:cNvPr id="52" name="Picture 51">
            <a:extLst>
              <a:ext uri="{FF2B5EF4-FFF2-40B4-BE49-F238E27FC236}">
                <a16:creationId xmlns:a16="http://schemas.microsoft.com/office/drawing/2014/main" id="{03411FE4-01C3-4FFF-A959-AA33FA5A50F3}"/>
              </a:ext>
            </a:extLst>
          </p:cNvPr>
          <p:cNvPicPr>
            <a:picLocks noChangeAspect="1"/>
          </p:cNvPicPr>
          <p:nvPr/>
        </p:nvPicPr>
        <p:blipFill>
          <a:blip r:embed="rId3"/>
          <a:stretch>
            <a:fillRect/>
          </a:stretch>
        </p:blipFill>
        <p:spPr>
          <a:xfrm>
            <a:off x="2614235" y="5009099"/>
            <a:ext cx="1822862" cy="1804572"/>
          </a:xfrm>
          <a:prstGeom prst="rect">
            <a:avLst/>
          </a:prstGeom>
        </p:spPr>
      </p:pic>
      <p:cxnSp>
        <p:nvCxnSpPr>
          <p:cNvPr id="54" name="Connector: Elbow 53">
            <a:extLst>
              <a:ext uri="{FF2B5EF4-FFF2-40B4-BE49-F238E27FC236}">
                <a16:creationId xmlns:a16="http://schemas.microsoft.com/office/drawing/2014/main" id="{26C00FD4-C5EA-4B48-8A1E-F0B3473D9224}"/>
              </a:ext>
            </a:extLst>
          </p:cNvPr>
          <p:cNvCxnSpPr>
            <a:stCxn id="44" idx="3"/>
            <a:endCxn id="5" idx="5"/>
          </p:cNvCxnSpPr>
          <p:nvPr/>
        </p:nvCxnSpPr>
        <p:spPr>
          <a:xfrm>
            <a:off x="2050329" y="2732240"/>
            <a:ext cx="2865751" cy="1745167"/>
          </a:xfrm>
          <a:prstGeom prst="bentConnector3">
            <a:avLst>
              <a:gd name="adj1" fmla="val 144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32B7DF50-4838-4223-BECF-7003C7E591B7}"/>
              </a:ext>
            </a:extLst>
          </p:cNvPr>
          <p:cNvCxnSpPr>
            <a:stCxn id="50" idx="3"/>
            <a:endCxn id="6" idx="1"/>
          </p:cNvCxnSpPr>
          <p:nvPr/>
        </p:nvCxnSpPr>
        <p:spPr>
          <a:xfrm flipV="1">
            <a:off x="2127490" y="4484489"/>
            <a:ext cx="2798124" cy="321598"/>
          </a:xfrm>
          <a:prstGeom prst="bentConnector3">
            <a:avLst>
              <a:gd name="adj1" fmla="val 119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CB0A4D0C-0BF9-4EA1-A5D5-698660B3D417}"/>
              </a:ext>
            </a:extLst>
          </p:cNvPr>
          <p:cNvCxnSpPr>
            <a:stCxn id="52" idx="0"/>
            <a:endCxn id="5" idx="5"/>
          </p:cNvCxnSpPr>
          <p:nvPr/>
        </p:nvCxnSpPr>
        <p:spPr>
          <a:xfrm rot="5400000" flipH="1" flipV="1">
            <a:off x="3955027" y="4048046"/>
            <a:ext cx="531692" cy="13904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3EB271D4-FFC5-4CB5-AD2C-E4E50A97B8B0}"/>
              </a:ext>
            </a:extLst>
          </p:cNvPr>
          <p:cNvCxnSpPr>
            <a:cxnSpLocks/>
            <a:stCxn id="51" idx="2"/>
            <a:endCxn id="6" idx="1"/>
          </p:cNvCxnSpPr>
          <p:nvPr/>
        </p:nvCxnSpPr>
        <p:spPr>
          <a:xfrm rot="16200000" flipH="1">
            <a:off x="3505066" y="3063940"/>
            <a:ext cx="1354187" cy="148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002E884-71A0-44E2-85CC-91CA9CFABAFA}"/>
              </a:ext>
            </a:extLst>
          </p:cNvPr>
          <p:cNvSpPr txBox="1"/>
          <p:nvPr/>
        </p:nvSpPr>
        <p:spPr>
          <a:xfrm flipH="1">
            <a:off x="3628947" y="4110881"/>
            <a:ext cx="1039679" cy="430887"/>
          </a:xfrm>
          <a:prstGeom prst="rect">
            <a:avLst/>
          </a:prstGeom>
          <a:noFill/>
        </p:spPr>
        <p:txBody>
          <a:bodyPr wrap="square" rtlCol="0">
            <a:spAutoFit/>
          </a:bodyPr>
          <a:lstStyle/>
          <a:p>
            <a:r>
              <a:rPr lang="en-US" sz="1100" dirty="0"/>
              <a:t>Rest API / JSON format</a:t>
            </a:r>
          </a:p>
        </p:txBody>
      </p:sp>
    </p:spTree>
    <p:extLst>
      <p:ext uri="{BB962C8B-B14F-4D97-AF65-F5344CB8AC3E}">
        <p14:creationId xmlns:p14="http://schemas.microsoft.com/office/powerpoint/2010/main" val="2522296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5866</TotalTime>
  <Words>962</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Rockwell</vt:lpstr>
      <vt:lpstr>Rockwell Condensed</vt:lpstr>
      <vt:lpstr>Wingdings</vt:lpstr>
      <vt:lpstr>Wood Type</vt:lpstr>
      <vt:lpstr>MSDS Practicum - II</vt:lpstr>
      <vt:lpstr>Agenda</vt:lpstr>
      <vt:lpstr>Project Proposal : IOT Machine Learning in Aquaponics</vt:lpstr>
      <vt:lpstr>Approach</vt:lpstr>
      <vt:lpstr>Regis Values </vt:lpstr>
      <vt:lpstr>Machine Learning in Aquaponics</vt:lpstr>
      <vt:lpstr>PoC Environment</vt:lpstr>
      <vt:lpstr>Boodskap IOT Platform</vt:lpstr>
      <vt:lpstr>Data Pipeline</vt:lpstr>
      <vt:lpstr>DataSet</vt:lpstr>
      <vt:lpstr>Code walkthrough</vt:lpstr>
      <vt:lpstr>PowerPoint Presentation</vt:lpstr>
      <vt:lpstr>PowerPoint Presentation</vt:lpstr>
      <vt:lpstr>PowerPoint Presentation</vt:lpstr>
      <vt:lpstr>PowerPoint Presentation</vt:lpstr>
      <vt:lpstr>PowerPoint Presentation</vt:lpstr>
      <vt:lpstr>PowerPoint Presentation</vt:lpstr>
      <vt:lpstr>Summary of Findings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 Prag</dc:creator>
  <cp:lastModifiedBy>Cp Prag</cp:lastModifiedBy>
  <cp:revision>33</cp:revision>
  <cp:lastPrinted>2017-12-18T15:42:47Z</cp:lastPrinted>
  <dcterms:created xsi:type="dcterms:W3CDTF">2017-12-14T14:54:19Z</dcterms:created>
  <dcterms:modified xsi:type="dcterms:W3CDTF">2017-12-18T16:40:45Z</dcterms:modified>
</cp:coreProperties>
</file>