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5" r:id="rId1"/>
  </p:sldMasterIdLst>
  <p:notesMasterIdLst>
    <p:notesMasterId r:id="rId28"/>
  </p:notesMasterIdLst>
  <p:sldIdLst>
    <p:sldId id="260" r:id="rId2"/>
    <p:sldId id="267" r:id="rId3"/>
    <p:sldId id="259" r:id="rId4"/>
    <p:sldId id="264" r:id="rId5"/>
    <p:sldId id="271" r:id="rId6"/>
    <p:sldId id="265" r:id="rId7"/>
    <p:sldId id="261" r:id="rId8"/>
    <p:sldId id="285" r:id="rId9"/>
    <p:sldId id="269" r:id="rId10"/>
    <p:sldId id="286" r:id="rId11"/>
    <p:sldId id="272" r:id="rId12"/>
    <p:sldId id="287" r:id="rId13"/>
    <p:sldId id="270" r:id="rId14"/>
    <p:sldId id="268" r:id="rId15"/>
    <p:sldId id="288" r:id="rId16"/>
    <p:sldId id="257" r:id="rId17"/>
    <p:sldId id="284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76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93" dt="2021-04-19T06:57:21.735"/>
    <p1510:client id="{0DA6BF9F-C090-0000-C3D8-79B55E9C9891}" v="97" dt="2021-04-19T03:45:21.842"/>
    <p1510:client id="{164AB950-1B86-C91F-E52E-5A6C1044DB69}" v="4" dt="2021-04-20T00:14:21.557"/>
    <p1510:client id="{23C7345A-9A3F-B294-BA4B-20B5E2AA48F3}" v="6" dt="2021-04-20T02:32:26.069"/>
    <p1510:client id="{40AFBF9F-A033-0000-B1C5-5B1BA4E87F8D}" v="815" dt="2021-04-19T06:44:40.096"/>
    <p1510:client id="{56C2C696-246B-4917-B93D-111D2A94CAB0}" v="285" dt="2021-04-19T22:08:07.305"/>
    <p1510:client id="{6257AC66-627B-E73F-D103-02263064D0DB}" v="1879" dt="2021-04-20T00:10:04.021"/>
    <p1510:client id="{7DCF96EF-3879-4B8C-8499-FA202D59450A}" v="420" dt="2021-04-19T03:35:58.507"/>
    <p1510:client id="{C1FC2734-621B-D0B7-F371-991E5B995E8C}" v="7" dt="2021-04-20T02:51:58.852"/>
    <p1510:client id="{D2DE242B-3A1A-6D84-9BF6-68C10B83E877}" v="309" dt="2021-04-19T23:00:02.651"/>
    <p1510:client id="{D66DE3C0-1742-B3FE-EB0F-A348E9A18C69}" v="70" dt="2021-04-19T06:17:16.707"/>
    <p1510:client id="{FB172511-0763-C566-1A1B-E67717023C11}" v="253" dt="2021-04-19T06:14:16.589"/>
    <p1510:client id="{FF6FDDB1-855E-43C6-4D5E-766CAD2DBF5D}" v="200" dt="2021-04-19T06:02:54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80" autoAdjust="0"/>
  </p:normalViewPr>
  <p:slideViewPr>
    <p:cSldViewPr snapToGrid="0">
      <p:cViewPr varScale="1">
        <p:scale>
          <a:sx n="59" d="100"/>
          <a:sy n="59" d="100"/>
        </p:scale>
        <p:origin x="13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61E39-206C-43B2-A548-065F4958FFA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E757B-C70A-4E87-9948-744493B2D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6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Utilizes basic SQL methods such as:</a:t>
            </a:r>
          </a:p>
          <a:p>
            <a:endParaRPr lang="en-US" dirty="0"/>
          </a:p>
          <a:p>
            <a:r>
              <a:rPr lang="en-US" dirty="0"/>
              <a:t>Inner join to join two tables according to their </a:t>
            </a:r>
            <a:r>
              <a:rPr lang="en-US" dirty="0" err="1"/>
              <a:t>airline_ids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Where clause</a:t>
            </a:r>
          </a:p>
          <a:p>
            <a:endParaRPr lang="en-US" dirty="0"/>
          </a:p>
          <a:p>
            <a:r>
              <a:rPr lang="en-US" dirty="0"/>
              <a:t>Order by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E757B-C70A-4E87-9948-744493B2DE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0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Utilizes basic SQL methods such as:</a:t>
            </a:r>
          </a:p>
          <a:p>
            <a:endParaRPr lang="en-US" dirty="0"/>
          </a:p>
          <a:p>
            <a:r>
              <a:rPr lang="en-US" dirty="0"/>
              <a:t>Inner join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E757B-C70A-4E87-9948-744493B2DE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2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Utilizes intermediate SQL methods such as:</a:t>
            </a:r>
          </a:p>
          <a:p>
            <a:endParaRPr lang="en-US" dirty="0"/>
          </a:p>
          <a:p>
            <a:r>
              <a:rPr lang="en-US" dirty="0"/>
              <a:t>With clause</a:t>
            </a:r>
          </a:p>
          <a:p>
            <a:endParaRPr lang="en-US" dirty="0"/>
          </a:p>
          <a:p>
            <a:r>
              <a:rPr lang="en-US" dirty="0"/>
              <a:t>Subqueries</a:t>
            </a:r>
          </a:p>
          <a:p>
            <a:endParaRPr lang="en-US" dirty="0"/>
          </a:p>
          <a:p>
            <a:r>
              <a:rPr lang="en-US" dirty="0"/>
              <a:t>Set operations (such as a Union)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E757B-C70A-4E87-9948-744493B2DE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0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Utilizes advanced SQL methods such as:</a:t>
            </a:r>
          </a:p>
          <a:p>
            <a:endParaRPr lang="en-US" dirty="0"/>
          </a:p>
          <a:p>
            <a:r>
              <a:rPr lang="en-US" dirty="0"/>
              <a:t>Views </a:t>
            </a:r>
          </a:p>
          <a:p>
            <a:endParaRPr lang="en-US" dirty="0"/>
          </a:p>
          <a:p>
            <a:r>
              <a:rPr lang="en-US" dirty="0"/>
              <a:t>Subqueries</a:t>
            </a:r>
          </a:p>
          <a:p>
            <a:endParaRPr lang="en-US" dirty="0"/>
          </a:p>
          <a:p>
            <a:r>
              <a:rPr lang="en-US" dirty="0"/>
              <a:t>Set operations (such as a Union)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E757B-C70A-4E87-9948-744493B2DE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4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4/20/2021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9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4/20/2021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4/20/2021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5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4/20/2021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1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9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9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2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4/20/2021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5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9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099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88" r:id="rId6"/>
    <p:sldLayoutId id="2147484184" r:id="rId7"/>
    <p:sldLayoutId id="2147484185" r:id="rId8"/>
    <p:sldLayoutId id="2147484186" r:id="rId9"/>
    <p:sldLayoutId id="2147484187" r:id="rId10"/>
    <p:sldLayoutId id="214748418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sdot/flight-delays?select=airports.csv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parked aeroplane">
            <a:extLst>
              <a:ext uri="{FF2B5EF4-FFF2-40B4-BE49-F238E27FC236}">
                <a16:creationId xmlns:a16="http://schemas.microsoft.com/office/drawing/2014/main" id="{2521467A-1788-411D-8E2D-DDC07E00A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545" b="21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E2EDC3F9-BBE3-45A8-BBC7-E154E21D9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090890"/>
            <a:ext cx="12188952" cy="3767110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69E5E-28FD-4187-839A-11ECD7A3A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578" y="2351314"/>
            <a:ext cx="4882236" cy="3246695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Group 5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CSC 4402 SEMESTER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94B59-0A51-48FA-912F-905F32266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577" y="5598010"/>
            <a:ext cx="4854360" cy="5903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Martin Ivanchev, Chris Vasquez, leslyanne Warrington, Stephen Watson</a:t>
            </a:r>
          </a:p>
        </p:txBody>
      </p:sp>
    </p:spTree>
    <p:extLst>
      <p:ext uri="{BB962C8B-B14F-4D97-AF65-F5344CB8AC3E}">
        <p14:creationId xmlns:p14="http://schemas.microsoft.com/office/powerpoint/2010/main" val="79337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89931-5151-40C5-B535-E0538DD4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7107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BA36-BB5E-4892-BCD3-646001D6F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711476"/>
            <a:ext cx="3409782" cy="4289273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1800" dirty="0">
                <a:solidFill>
                  <a:srgbClr val="FFFFFF"/>
                </a:solidFill>
              </a:rPr>
              <a:t>Airport table</a:t>
            </a:r>
          </a:p>
          <a:p>
            <a:pPr marL="305435" indent="-305435"/>
            <a:r>
              <a:rPr lang="en-US" sz="1800" dirty="0">
                <a:solidFill>
                  <a:srgbClr val="FFFFFF"/>
                </a:solidFill>
              </a:rPr>
              <a:t>BCNF</a:t>
            </a:r>
          </a:p>
          <a:p>
            <a:pPr marL="629920" lvl="1" indent="-305435"/>
            <a:r>
              <a:rPr lang="en-US" sz="1600" dirty="0" err="1">
                <a:solidFill>
                  <a:schemeClr val="tx1"/>
                </a:solidFill>
                <a:ea typeface="+mn-lt"/>
                <a:cs typeface="+mn-lt"/>
              </a:rPr>
              <a:t>airport_iata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is a primary key</a:t>
            </a:r>
          </a:p>
          <a:p>
            <a:pPr marL="0" indent="0">
              <a:buNone/>
            </a:pPr>
            <a:endParaRPr lang="en-US" dirty="0"/>
          </a:p>
          <a:p>
            <a:pPr marL="305435" indent="-305435">
              <a:buNone/>
            </a:pPr>
            <a:endParaRPr lang="en-US" sz="1800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31E1F52-D4CE-40DA-95DA-191287C1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081" y="936141"/>
            <a:ext cx="3949802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1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89931-5151-40C5-B535-E0538DD4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6941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BA36-BB5E-4892-BCD3-646001D6F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404018"/>
            <a:ext cx="3409782" cy="4602293"/>
          </a:xfrm>
        </p:spPr>
        <p:txBody>
          <a:bodyPr>
            <a:normAutofit fontScale="47500" lnSpcReduction="20000"/>
          </a:bodyPr>
          <a:lstStyle/>
          <a:p>
            <a:pPr marL="305435" indent="-305435"/>
            <a:r>
              <a:rPr lang="en-US" sz="2900">
                <a:solidFill>
                  <a:srgbClr val="FFFFFF"/>
                </a:solidFill>
              </a:rPr>
              <a:t>Flights table</a:t>
            </a:r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create table flights(</a:t>
            </a:r>
            <a:endParaRPr lang="en-US" sz="1800"/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    year integer,</a:t>
            </a:r>
            <a:endParaRPr lang="en-US" sz="1800"/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    month integer,</a:t>
            </a:r>
            <a:endParaRPr lang="en-US" sz="1800"/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    day integer,</a:t>
            </a:r>
            <a:endParaRPr lang="en-US" sz="1800"/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    week_day integer,</a:t>
            </a:r>
            <a:endParaRPr lang="en-US" sz="1800"/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    airline_id varchar(2),</a:t>
            </a:r>
            <a:endParaRPr lang="en-US" sz="1800"/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    flight_num integer,</a:t>
            </a:r>
            <a:endParaRPr lang="en-US" sz="1800"/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    tail_num varchar(10),</a:t>
            </a:r>
            <a:endParaRPr lang="en-US" sz="1800"/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    origin_iata varchar(3),</a:t>
            </a:r>
            <a:endParaRPr lang="en-US" sz="1800"/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    dest_iata varchar(3),</a:t>
            </a:r>
            <a:endParaRPr lang="en-US" sz="1800"/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    sched_dep_time integer,</a:t>
            </a:r>
            <a:endParaRPr lang="en-US" sz="1800"/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    delay_dep integer,</a:t>
            </a:r>
            <a:endParaRPr lang="en-US" sz="1800"/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    distance integer,</a:t>
            </a:r>
            <a:endParaRPr lang="en-US" sz="1800"/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    sched_arr_time integer,</a:t>
            </a:r>
            <a:endParaRPr lang="en-US" sz="1800"/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    delay_arr integer,</a:t>
            </a:r>
            <a:endParaRPr lang="en-US" sz="1800"/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    primary key (year, month, day, tail_num, sched_dep_time)</a:t>
            </a:r>
            <a:endParaRPr lang="en-US" sz="1800"/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);</a:t>
            </a:r>
            <a:endParaRPr lang="en-US" sz="180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85FAD7F-BA16-43D8-9C38-381B7DC2C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18" y="936141"/>
            <a:ext cx="3428129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51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89931-5151-40C5-B535-E0538DD4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6941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BA36-BB5E-4892-BCD3-646001D6F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404018"/>
            <a:ext cx="3409782" cy="4602293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1800">
                <a:solidFill>
                  <a:srgbClr val="FFFFFF"/>
                </a:solidFill>
              </a:rPr>
              <a:t>Flights table</a:t>
            </a:r>
          </a:p>
          <a:p>
            <a:pPr marL="305435" indent="-305435"/>
            <a:r>
              <a:rPr lang="en-US" sz="1800"/>
              <a:t>3NF</a:t>
            </a:r>
          </a:p>
          <a:p>
            <a:pPr marL="629920" lvl="1" indent="-305435"/>
            <a:r>
              <a:rPr lang="en-US" sz="1600"/>
              <a:t>Every determinant is part of a candidate key</a:t>
            </a:r>
          </a:p>
          <a:p>
            <a:pPr marL="305435" indent="-305435">
              <a:buNone/>
            </a:pPr>
            <a:endParaRPr lang="en-US" sz="120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85FAD7F-BA16-43D8-9C38-381B7DC2C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18" y="936141"/>
            <a:ext cx="3428129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76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Blue digital binary data on a screen">
            <a:extLst>
              <a:ext uri="{FF2B5EF4-FFF2-40B4-BE49-F238E27FC236}">
                <a16:creationId xmlns:a16="http://schemas.microsoft.com/office/drawing/2014/main" id="{5B021118-3B57-4007-894F-99F33DD8A8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FEECD-EC8C-4B4C-94A0-410E3D8DC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7884" y="1122363"/>
            <a:ext cx="4584076" cy="2807208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Database creation</a:t>
            </a:r>
          </a:p>
        </p:txBody>
      </p:sp>
    </p:spTree>
    <p:extLst>
      <p:ext uri="{BB962C8B-B14F-4D97-AF65-F5344CB8AC3E}">
        <p14:creationId xmlns:p14="http://schemas.microsoft.com/office/powerpoint/2010/main" val="400166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9931-5151-40C5-B535-E0538DD4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BA36-BB5E-4892-BCD3-646001D6F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9308"/>
            <a:ext cx="11029615" cy="3634486"/>
          </a:xfrm>
        </p:spPr>
        <p:txBody>
          <a:bodyPr/>
          <a:lstStyle/>
          <a:p>
            <a:pPr marL="305435" indent="-305435"/>
            <a:r>
              <a:rPr lang="en-US" sz="2000" dirty="0"/>
              <a:t>Created with data retrieved from </a:t>
            </a:r>
            <a:r>
              <a:rPr lang="en-US" sz="2000" dirty="0">
                <a:ea typeface="+mn-lt"/>
                <a:cs typeface="+mn-lt"/>
                <a:hlinkClick r:id="rId2"/>
              </a:rPr>
              <a:t>Kaggle</a:t>
            </a:r>
            <a:r>
              <a:rPr lang="en-US" sz="2000" dirty="0">
                <a:ea typeface="+mn-lt"/>
                <a:cs typeface="+mn-lt"/>
              </a:rPr>
              <a:t>, detailing the 2015 USA Flight Delays and Cancellations</a:t>
            </a:r>
          </a:p>
          <a:p>
            <a:pPr marL="629435" lvl="1" indent="-305435"/>
            <a:r>
              <a:rPr lang="en-US" sz="1600" dirty="0">
                <a:ea typeface="+mn-lt"/>
                <a:cs typeface="+mn-lt"/>
              </a:rPr>
              <a:t>~55MB Database (Reduced from the provided 500MB Database)</a:t>
            </a:r>
            <a:endParaRPr lang="en-US" sz="1600" dirty="0"/>
          </a:p>
          <a:p>
            <a:pPr marL="305435" indent="-305435"/>
            <a:r>
              <a:rPr lang="en-US" sz="2000" dirty="0">
                <a:ea typeface="+mn-lt"/>
                <a:cs typeface="+mn-lt"/>
              </a:rPr>
              <a:t>10 queries written are examples of how an airline could utilize the database for their benefit</a:t>
            </a:r>
          </a:p>
          <a:p>
            <a:pPr marL="305435" indent="-305435"/>
            <a:r>
              <a:rPr lang="en-US" sz="2000" dirty="0">
                <a:ea typeface="+mn-lt"/>
                <a:cs typeface="+mn-lt"/>
              </a:rPr>
              <a:t>Note: the output samples included contain only the first five results of the query</a:t>
            </a:r>
          </a:p>
          <a:p>
            <a:pPr marL="305435" indent="-305435"/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1852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9C77-38DD-43CC-909C-F772810D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93B51-EF34-40A0-B683-833468FCD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0" t="1741"/>
          <a:stretch/>
        </p:blipFill>
        <p:spPr>
          <a:xfrm>
            <a:off x="657225" y="2977116"/>
            <a:ext cx="10920412" cy="2405303"/>
          </a:xfrm>
        </p:spPr>
      </p:pic>
    </p:spTree>
    <p:extLst>
      <p:ext uri="{BB962C8B-B14F-4D97-AF65-F5344CB8AC3E}">
        <p14:creationId xmlns:p14="http://schemas.microsoft.com/office/powerpoint/2010/main" val="51664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C8D26-21C5-4532-B0A8-051759FC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6E7A-FCD6-4F3B-9B34-0CA519AE7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569721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Query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BA357-3219-4064-A95A-2226467DC5AF}"/>
              </a:ext>
            </a:extLst>
          </p:cNvPr>
          <p:cNvSpPr txBox="1"/>
          <p:nvPr/>
        </p:nvSpPr>
        <p:spPr>
          <a:xfrm>
            <a:off x="5183023" y="4940123"/>
            <a:ext cx="657995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Q1 ::: Find all American Airlines flights, their scheduled departures, and tail numbers that are on Wednesdays in January ordered by day in the month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E5C3AA46-F8D7-4950-8704-5AF6241E5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647" y="2584784"/>
            <a:ext cx="4760970" cy="145207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F277DA3-1B3F-41B2-AD77-EAAE84D9C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04" y="864551"/>
            <a:ext cx="10145485" cy="12855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85D735-7859-4757-B31C-AA0266DE9054}"/>
              </a:ext>
            </a:extLst>
          </p:cNvPr>
          <p:cNvCxnSpPr/>
          <p:nvPr/>
        </p:nvCxnSpPr>
        <p:spPr>
          <a:xfrm>
            <a:off x="4934431" y="4764740"/>
            <a:ext cx="6402" cy="13511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134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C8D26-21C5-4532-B0A8-051759FC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6E7A-FCD6-4F3B-9B34-0CA519AE7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569721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Query </a:t>
            </a:r>
            <a:r>
              <a:rPr lang="en-US" sz="2000" cap="all">
                <a:solidFill>
                  <a:srgbClr val="FFFFFF"/>
                </a:solidFill>
              </a:rPr>
              <a:t>2</a:t>
            </a:r>
            <a:endParaRPr lang="en-US" sz="2000" kern="1200" cap="all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BA357-3219-4064-A95A-2226467DC5AF}"/>
              </a:ext>
            </a:extLst>
          </p:cNvPr>
          <p:cNvSpPr txBox="1"/>
          <p:nvPr/>
        </p:nvSpPr>
        <p:spPr>
          <a:xfrm>
            <a:off x="5631258" y="4908107"/>
            <a:ext cx="518401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Q2 ::: Find the TOTAL Delay of each airline based on their respective flights and list from greatest to least 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7" descr="Text&#10;&#10;Description automatically generated">
            <a:extLst>
              <a:ext uri="{FF2B5EF4-FFF2-40B4-BE49-F238E27FC236}">
                <a16:creationId xmlns:a16="http://schemas.microsoft.com/office/drawing/2014/main" id="{EAC7921D-7A5A-49F3-AE7A-67013055E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965" y="2465293"/>
            <a:ext cx="4482068" cy="1600130"/>
          </a:xfrm>
          <a:prstGeom prst="rect">
            <a:avLst/>
          </a:prstGeom>
        </p:spPr>
      </p:pic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E90F4908-70AB-4CBB-8DFE-4146B38E2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216" y="942430"/>
            <a:ext cx="9543569" cy="127199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3EE29D-3AC2-47B6-B853-3678661C9ADF}"/>
              </a:ext>
            </a:extLst>
          </p:cNvPr>
          <p:cNvCxnSpPr/>
          <p:nvPr/>
        </p:nvCxnSpPr>
        <p:spPr>
          <a:xfrm>
            <a:off x="4934431" y="4764740"/>
            <a:ext cx="6402" cy="13511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86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C8D26-21C5-4532-B0A8-051759FC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6E7A-FCD6-4F3B-9B34-0CA519AE7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569721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Query </a:t>
            </a:r>
            <a:r>
              <a:rPr lang="en-US" sz="2000" cap="all">
                <a:solidFill>
                  <a:srgbClr val="FFFFFF"/>
                </a:solidFill>
              </a:rPr>
              <a:t>3</a:t>
            </a:r>
            <a:endParaRPr lang="en-US" sz="2000" kern="1200" cap="all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BA357-3219-4064-A95A-2226467DC5AF}"/>
              </a:ext>
            </a:extLst>
          </p:cNvPr>
          <p:cNvSpPr txBox="1"/>
          <p:nvPr/>
        </p:nvSpPr>
        <p:spPr>
          <a:xfrm>
            <a:off x="5375124" y="4908107"/>
            <a:ext cx="577312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Q3 ::: Find all Delta Air Lines flights and their designated planes that depart from LA ordered lexicographically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4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D1012E67-A7AD-41FF-A795-AE0397E3B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861" y="2791672"/>
            <a:ext cx="4011065" cy="1375140"/>
          </a:xfrm>
          <a:prstGeom prst="rect">
            <a:avLst/>
          </a:prstGeom>
        </p:spPr>
      </p:pic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E4BB3B80-09BA-46E5-848C-A204CCE43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190" y="736654"/>
            <a:ext cx="7353619" cy="18372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914248-36E3-42AF-A306-B1CF991C51E2}"/>
              </a:ext>
            </a:extLst>
          </p:cNvPr>
          <p:cNvCxnSpPr/>
          <p:nvPr/>
        </p:nvCxnSpPr>
        <p:spPr>
          <a:xfrm>
            <a:off x="4934431" y="4764740"/>
            <a:ext cx="6402" cy="13511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786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C8D26-21C5-4532-B0A8-051759FC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6E7A-FCD6-4F3B-9B34-0CA519AE7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569721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Query </a:t>
            </a:r>
            <a:r>
              <a:rPr lang="en-US" sz="2000" cap="all">
                <a:solidFill>
                  <a:srgbClr val="FFFFFF"/>
                </a:solidFill>
              </a:rPr>
              <a:t>4</a:t>
            </a:r>
            <a:endParaRPr lang="en-US" sz="2000" kern="1200" cap="all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BA357-3219-4064-A95A-2226467DC5AF}"/>
              </a:ext>
            </a:extLst>
          </p:cNvPr>
          <p:cNvSpPr txBox="1"/>
          <p:nvPr/>
        </p:nvSpPr>
        <p:spPr>
          <a:xfrm>
            <a:off x="5528804" y="4978544"/>
            <a:ext cx="549138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Q4 ::: Find the tail number of all planes that have flown from LAX to JFK and from JFK to LAX in the month of March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BD60603-5B03-49DB-B876-21634B61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075" y="1296600"/>
            <a:ext cx="2286000" cy="2266950"/>
          </a:xfrm>
          <a:prstGeom prst="rect">
            <a:avLst/>
          </a:prstGeom>
        </p:spPr>
      </p:pic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AB9C4511-6FBE-4A4D-9415-A4AB0B91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26" y="1267950"/>
            <a:ext cx="8269300" cy="229863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D653CF-5D8B-4742-BFC3-8E96D2F2754B}"/>
              </a:ext>
            </a:extLst>
          </p:cNvPr>
          <p:cNvCxnSpPr/>
          <p:nvPr/>
        </p:nvCxnSpPr>
        <p:spPr>
          <a:xfrm>
            <a:off x="4934431" y="4764740"/>
            <a:ext cx="6402" cy="13511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E7EC0439-DBE4-4BA4-B49E-741747630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3" r="-2" b="20195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77152-5197-4001-949B-FD812D659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2864" y="1122363"/>
            <a:ext cx="4699096" cy="2807208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DOMAIN APPLICATION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1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C8D26-21C5-4532-B0A8-051759FC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6E7A-FCD6-4F3B-9B34-0CA519AE7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569721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Query </a:t>
            </a:r>
            <a:r>
              <a:rPr lang="en-US" sz="2000" cap="all">
                <a:solidFill>
                  <a:srgbClr val="FFFFFF"/>
                </a:solidFill>
              </a:rPr>
              <a:t>5</a:t>
            </a:r>
            <a:endParaRPr lang="en-US" sz="2000" kern="1200" cap="all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BA357-3219-4064-A95A-2226467DC5AF}"/>
              </a:ext>
            </a:extLst>
          </p:cNvPr>
          <p:cNvSpPr txBox="1"/>
          <p:nvPr/>
        </p:nvSpPr>
        <p:spPr>
          <a:xfrm>
            <a:off x="5580031" y="4965736"/>
            <a:ext cx="554260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Q5 ::: Find all flights and their airline that depart from Texas and arrive in New York in March 2015, ordered by day in the month</a:t>
            </a:r>
            <a:endParaRPr lang="en-US">
              <a:solidFill>
                <a:srgbClr val="FFFFFF"/>
              </a:solidFill>
              <a:ea typeface="+mn-lt"/>
              <a:cs typeface="+mn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044BDAE-3F1C-49B5-B6BD-756050156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224" y="2861570"/>
            <a:ext cx="5669535" cy="1371784"/>
          </a:xfrm>
          <a:prstGeom prst="rect">
            <a:avLst/>
          </a:prstGeom>
        </p:spPr>
      </p:pic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E3AD2CDF-0A8D-4BB3-8C69-315724324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525" y="810329"/>
            <a:ext cx="8941653" cy="18090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D7A62D-C72A-482F-B3EA-33B66A9467E1}"/>
              </a:ext>
            </a:extLst>
          </p:cNvPr>
          <p:cNvCxnSpPr/>
          <p:nvPr/>
        </p:nvCxnSpPr>
        <p:spPr>
          <a:xfrm>
            <a:off x="4934431" y="4764740"/>
            <a:ext cx="6402" cy="13511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30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C8D26-21C5-4532-B0A8-051759FC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6E7A-FCD6-4F3B-9B34-0CA519AE7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569721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Query </a:t>
            </a:r>
            <a:r>
              <a:rPr lang="en-US" sz="2000" cap="all">
                <a:solidFill>
                  <a:srgbClr val="FFFFFF"/>
                </a:solidFill>
              </a:rPr>
              <a:t>6</a:t>
            </a:r>
            <a:endParaRPr lang="en-US" sz="2000" kern="1200" cap="all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338EAE0-4360-4E75-9BDF-F8C27CB83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099" y="2766696"/>
            <a:ext cx="5535065" cy="1319092"/>
          </a:xfrm>
          <a:prstGeom prst="rect">
            <a:avLst/>
          </a:prstGeom>
        </p:spPr>
      </p:pic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093CB2A4-7FB4-4AB3-B239-DAEE0B1A0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39" y="912061"/>
            <a:ext cx="5214897" cy="232476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AF6712-2702-4366-A8B0-05F064C5DCA2}"/>
              </a:ext>
            </a:extLst>
          </p:cNvPr>
          <p:cNvCxnSpPr/>
          <p:nvPr/>
        </p:nvCxnSpPr>
        <p:spPr>
          <a:xfrm>
            <a:off x="4934431" y="4764740"/>
            <a:ext cx="6402" cy="13511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CC605D-D79D-4582-901D-0B32F1653B0B}"/>
              </a:ext>
            </a:extLst>
          </p:cNvPr>
          <p:cNvSpPr txBox="1"/>
          <p:nvPr/>
        </p:nvSpPr>
        <p:spPr>
          <a:xfrm>
            <a:off x="5580031" y="4965736"/>
            <a:ext cx="554260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Q6 ::: Find all airports that did not have departing flights from Hawaiian Airlines, Spirit Air Lines, or US Airways Inc.</a:t>
            </a:r>
          </a:p>
        </p:txBody>
      </p:sp>
    </p:spTree>
    <p:extLst>
      <p:ext uri="{BB962C8B-B14F-4D97-AF65-F5344CB8AC3E}">
        <p14:creationId xmlns:p14="http://schemas.microsoft.com/office/powerpoint/2010/main" val="435189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C8D26-21C5-4532-B0A8-051759FC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6E7A-FCD6-4F3B-9B34-0CA519AE7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569721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Query </a:t>
            </a:r>
            <a:r>
              <a:rPr lang="en-US" sz="2000" cap="all">
                <a:solidFill>
                  <a:srgbClr val="FFFFFF"/>
                </a:solidFill>
              </a:rPr>
              <a:t>7</a:t>
            </a:r>
            <a:endParaRPr lang="en-US" sz="2000" kern="1200" cap="all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D7435FB-37C9-4047-97F3-972CA5DAD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627" y="1919060"/>
            <a:ext cx="4344040" cy="1290972"/>
          </a:xfrm>
          <a:prstGeom prst="rect">
            <a:avLst/>
          </a:prstGeom>
        </p:spPr>
      </p:pic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5DCCD6CE-E47C-417B-A6D3-0E3D4AF1C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37" y="1175638"/>
            <a:ext cx="5560678" cy="25665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41402-7E4F-4104-A2AB-D743B40ED654}"/>
              </a:ext>
            </a:extLst>
          </p:cNvPr>
          <p:cNvCxnSpPr/>
          <p:nvPr/>
        </p:nvCxnSpPr>
        <p:spPr>
          <a:xfrm>
            <a:off x="4934431" y="4764740"/>
            <a:ext cx="6402" cy="13511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7E0D2A-949F-4558-AE6A-2C2108FEDC88}"/>
              </a:ext>
            </a:extLst>
          </p:cNvPr>
          <p:cNvSpPr txBox="1"/>
          <p:nvPr/>
        </p:nvSpPr>
        <p:spPr>
          <a:xfrm>
            <a:off x="5580031" y="4965736"/>
            <a:ext cx="554260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Q7 ::: Find the average delay for departure in each airport from the months of February and March during week days</a:t>
            </a:r>
          </a:p>
        </p:txBody>
      </p:sp>
    </p:spTree>
    <p:extLst>
      <p:ext uri="{BB962C8B-B14F-4D97-AF65-F5344CB8AC3E}">
        <p14:creationId xmlns:p14="http://schemas.microsoft.com/office/powerpoint/2010/main" val="3920818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C8D26-21C5-4532-B0A8-051759FC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6E7A-FCD6-4F3B-9B34-0CA519AE7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569721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Query </a:t>
            </a:r>
            <a:r>
              <a:rPr lang="en-US" sz="2000" cap="all">
                <a:solidFill>
                  <a:srgbClr val="FFFFFF"/>
                </a:solidFill>
              </a:rPr>
              <a:t>8</a:t>
            </a:r>
            <a:endParaRPr lang="en-US" sz="2000" kern="1200" cap="all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7DA75D6-4863-482F-AF2F-9DC9FFFF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048" y="1788521"/>
            <a:ext cx="3908611" cy="1694892"/>
          </a:xfrm>
          <a:prstGeom prst="rect">
            <a:avLst/>
          </a:prstGeom>
        </p:spPr>
      </p:pic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B7E0A2EF-82BA-4832-BF7B-C23E26F69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23" y="856137"/>
            <a:ext cx="6226628" cy="32759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15CF04-8346-401E-9CC6-0D8FDC73EC02}"/>
              </a:ext>
            </a:extLst>
          </p:cNvPr>
          <p:cNvCxnSpPr/>
          <p:nvPr/>
        </p:nvCxnSpPr>
        <p:spPr>
          <a:xfrm>
            <a:off x="4934431" y="4764740"/>
            <a:ext cx="6402" cy="13511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BA6201-81AD-4098-98CA-7684774DBA1D}"/>
              </a:ext>
            </a:extLst>
          </p:cNvPr>
          <p:cNvSpPr txBox="1"/>
          <p:nvPr/>
        </p:nvSpPr>
        <p:spPr>
          <a:xfrm>
            <a:off x="5580031" y="4799249"/>
            <a:ext cx="554260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Q8 ::: Find all planes that have flown for Virgin America or Spirit Air Lines, arrived in FL, Orlando, and order numerically by tail number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879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C8D26-21C5-4532-B0A8-051759FC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6E7A-FCD6-4F3B-9B34-0CA519AE7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569721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Query </a:t>
            </a:r>
            <a:r>
              <a:rPr lang="en-US" sz="2000" cap="all">
                <a:solidFill>
                  <a:srgbClr val="FFFFFF"/>
                </a:solidFill>
              </a:rPr>
              <a:t>9</a:t>
            </a:r>
            <a:endParaRPr lang="en-US" sz="2000" kern="1200" cap="all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99C8F1-0717-482C-8C36-1792BC691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27" y="2322077"/>
            <a:ext cx="3626863" cy="886283"/>
          </a:xfrm>
          <a:prstGeom prst="rect">
            <a:avLst/>
          </a:prstGeom>
        </p:spPr>
      </p:pic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B18C6935-2ED1-4951-9AAA-8AA640C42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57" y="986052"/>
            <a:ext cx="6668460" cy="30993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F8F325-E13F-49FF-B03A-F63804C63AAB}"/>
              </a:ext>
            </a:extLst>
          </p:cNvPr>
          <p:cNvCxnSpPr/>
          <p:nvPr/>
        </p:nvCxnSpPr>
        <p:spPr>
          <a:xfrm>
            <a:off x="4934431" y="4764740"/>
            <a:ext cx="6402" cy="13511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652C0A-7680-43F9-813B-6B2E914CE131}"/>
              </a:ext>
            </a:extLst>
          </p:cNvPr>
          <p:cNvSpPr txBox="1"/>
          <p:nvPr/>
        </p:nvSpPr>
        <p:spPr>
          <a:xfrm>
            <a:off x="5580031" y="4792845"/>
            <a:ext cx="554260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Q9 ::: List the airline with the greatest TOTAL delay for each month and day and order by month, day excluding delays caused by flying to or from HI or AK</a:t>
            </a:r>
          </a:p>
        </p:txBody>
      </p:sp>
    </p:spTree>
    <p:extLst>
      <p:ext uri="{BB962C8B-B14F-4D97-AF65-F5344CB8AC3E}">
        <p14:creationId xmlns:p14="http://schemas.microsoft.com/office/powerpoint/2010/main" val="3331363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C8D26-21C5-4532-B0A8-051759FC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6E7A-FCD6-4F3B-9B34-0CA519AE7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569721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Query </a:t>
            </a:r>
            <a:r>
              <a:rPr lang="en-US" sz="2000" cap="all">
                <a:solidFill>
                  <a:srgbClr val="FFFFFF"/>
                </a:solidFill>
              </a:rPr>
              <a:t>10</a:t>
            </a:r>
            <a:endParaRPr lang="en-US" sz="2000" kern="1200" cap="all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7FEA187-A2A5-4372-8E4E-B8F07D7E6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114" y="3507228"/>
            <a:ext cx="7020645" cy="823358"/>
          </a:xfrm>
          <a:prstGeom prst="rect">
            <a:avLst/>
          </a:prstGeom>
        </p:spPr>
      </p:pic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655BED07-1063-4B0E-B686-A0A498A92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249" y="735664"/>
            <a:ext cx="7609754" cy="258199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F0CE46-189D-4F10-A864-51EB92658C95}"/>
              </a:ext>
            </a:extLst>
          </p:cNvPr>
          <p:cNvCxnSpPr/>
          <p:nvPr/>
        </p:nvCxnSpPr>
        <p:spPr>
          <a:xfrm>
            <a:off x="4934431" y="4764740"/>
            <a:ext cx="6402" cy="13511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EB0259-7F41-4C2C-912A-A7270E068DF1}"/>
              </a:ext>
            </a:extLst>
          </p:cNvPr>
          <p:cNvSpPr txBox="1"/>
          <p:nvPr/>
        </p:nvSpPr>
        <p:spPr>
          <a:xfrm>
            <a:off x="5580031" y="4780038"/>
            <a:ext cx="554260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Q10 ::: Find all planes that flew on both a Saturday and Sunday of the same month and the airport that it departed from and arrived at and order by airline</a:t>
            </a:r>
          </a:p>
        </p:txBody>
      </p:sp>
    </p:spTree>
    <p:extLst>
      <p:ext uri="{BB962C8B-B14F-4D97-AF65-F5344CB8AC3E}">
        <p14:creationId xmlns:p14="http://schemas.microsoft.com/office/powerpoint/2010/main" val="989345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99E9-B566-46FA-B9BE-15DE39CC3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757"/>
            <a:ext cx="11029615" cy="3634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WHAT WE LEARNED!</a:t>
            </a:r>
          </a:p>
        </p:txBody>
      </p:sp>
    </p:spTree>
    <p:extLst>
      <p:ext uri="{BB962C8B-B14F-4D97-AF65-F5344CB8AC3E}">
        <p14:creationId xmlns:p14="http://schemas.microsoft.com/office/powerpoint/2010/main" val="287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8F65-02BC-4158-852D-8DC3119C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D686-27F3-44D2-BC2C-130FCD7D9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15087"/>
            <a:ext cx="11029615" cy="4424708"/>
          </a:xfrm>
        </p:spPr>
        <p:txBody>
          <a:bodyPr/>
          <a:lstStyle/>
          <a:p>
            <a:pPr marL="305435" indent="-305435"/>
            <a:r>
              <a:rPr lang="en-US" sz="2000"/>
              <a:t>The application of our database is as an analysis tool for airlines</a:t>
            </a:r>
          </a:p>
          <a:p>
            <a:pPr marL="305435" indent="-305435"/>
            <a:r>
              <a:rPr lang="en-US" sz="2000"/>
              <a:t>Database queries allow an airline to examine flight patterns</a:t>
            </a:r>
          </a:p>
          <a:p>
            <a:pPr marL="305435" indent="-305435"/>
            <a:r>
              <a:rPr lang="en-US" sz="2000"/>
              <a:t>Useful for purposes such as:</a:t>
            </a:r>
          </a:p>
          <a:p>
            <a:pPr marL="629920" lvl="1" indent="-305435"/>
            <a:r>
              <a:rPr lang="en-US" sz="1800"/>
              <a:t>Optimizing troublesome routes</a:t>
            </a:r>
          </a:p>
          <a:p>
            <a:pPr marL="629920" lvl="1" indent="-305435"/>
            <a:r>
              <a:rPr lang="en-US" sz="1800"/>
              <a:t>Detecting and investigating planes aircraft with maintenance issues</a:t>
            </a:r>
          </a:p>
          <a:p>
            <a:pPr marL="305435" indent="-305435"/>
            <a:r>
              <a:rPr lang="en-US" sz="2000"/>
              <a:t>Beneficial as it can help save money and inform future business decisions</a:t>
            </a:r>
          </a:p>
          <a:p>
            <a:pPr marL="305435" indent="-305435"/>
            <a:r>
              <a:rPr lang="en-US" sz="2000"/>
              <a:t>Cutting down on delays also improves airline reputation</a:t>
            </a:r>
          </a:p>
        </p:txBody>
      </p:sp>
    </p:spTree>
    <p:extLst>
      <p:ext uri="{BB962C8B-B14F-4D97-AF65-F5344CB8AC3E}">
        <p14:creationId xmlns:p14="http://schemas.microsoft.com/office/powerpoint/2010/main" val="263805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8F65-02BC-4158-852D-8DC3119C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D686-27F3-44D2-BC2C-130FCD7D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000"/>
              <a:t>Stores three entities:</a:t>
            </a:r>
          </a:p>
          <a:p>
            <a:pPr marL="629920" lvl="1" indent="-305435"/>
            <a:r>
              <a:rPr lang="en-US" sz="1800"/>
              <a:t>Airports</a:t>
            </a:r>
          </a:p>
          <a:p>
            <a:pPr marL="629920" lvl="1" indent="-305435"/>
            <a:r>
              <a:rPr lang="en-US" sz="1800"/>
              <a:t>Airlines</a:t>
            </a:r>
          </a:p>
          <a:p>
            <a:pPr marL="629920" lvl="1" indent="-305435"/>
            <a:r>
              <a:rPr lang="en-US" sz="1800"/>
              <a:t>Delayed flights</a:t>
            </a:r>
          </a:p>
          <a:p>
            <a:pPr marL="305435" indent="-305435"/>
            <a:r>
              <a:rPr lang="en-US" sz="2000"/>
              <a:t>Airlines operate flights, and flights are completed between two airports</a:t>
            </a:r>
          </a:p>
          <a:p>
            <a:pPr marL="305435" indent="-305435"/>
            <a:r>
              <a:rPr lang="en-US" sz="2000"/>
              <a:t>Assumed that no flights start and end at the same airport</a:t>
            </a:r>
          </a:p>
        </p:txBody>
      </p:sp>
    </p:spTree>
    <p:extLst>
      <p:ext uri="{BB962C8B-B14F-4D97-AF65-F5344CB8AC3E}">
        <p14:creationId xmlns:p14="http://schemas.microsoft.com/office/powerpoint/2010/main" val="349416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22D42A9-887F-4B70-8337-F42F33A13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604480"/>
            <a:ext cx="9840685" cy="61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3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data">
            <a:extLst>
              <a:ext uri="{FF2B5EF4-FFF2-40B4-BE49-F238E27FC236}">
                <a16:creationId xmlns:a16="http://schemas.microsoft.com/office/drawing/2014/main" id="{AD8C8E1D-7FBE-4B57-A716-BC2497A53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91583-BC81-4F86-9918-E0D2192D3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0338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89931-5151-40C5-B535-E0538DD4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7107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BA36-BB5E-4892-BCD3-646001D6F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711475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1800">
                <a:ea typeface="+mn-lt"/>
                <a:cs typeface="+mn-lt"/>
              </a:rPr>
              <a:t>Airlines table</a:t>
            </a:r>
          </a:p>
          <a:p>
            <a:pPr marL="0" indent="0">
              <a:buNone/>
            </a:pPr>
            <a:endParaRPr lang="en-US" sz="1800">
              <a:ea typeface="+mn-lt"/>
              <a:cs typeface="+mn-lt"/>
            </a:endParaRPr>
          </a:p>
          <a:p>
            <a:pPr marL="305435" indent="-305435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create table airlines(</a:t>
            </a:r>
            <a:endParaRPr lang="en-US"/>
          </a:p>
          <a:p>
            <a:pPr marL="305435" indent="-305435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    </a:t>
            </a:r>
            <a:r>
              <a:rPr lang="en-US" err="1">
                <a:ea typeface="+mn-lt"/>
                <a:cs typeface="+mn-lt"/>
              </a:rPr>
              <a:t>airline_id</a:t>
            </a:r>
            <a:r>
              <a:rPr lang="en-US">
                <a:ea typeface="+mn-lt"/>
                <a:cs typeface="+mn-lt"/>
              </a:rPr>
              <a:t> varchar(2),</a:t>
            </a:r>
            <a:endParaRPr lang="en-US"/>
          </a:p>
          <a:p>
            <a:pPr marL="305435" indent="-305435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    </a:t>
            </a:r>
            <a:r>
              <a:rPr lang="en-US" err="1">
                <a:ea typeface="+mn-lt"/>
                <a:cs typeface="+mn-lt"/>
              </a:rPr>
              <a:t>airline_name</a:t>
            </a:r>
            <a:r>
              <a:rPr lang="en-US">
                <a:ea typeface="+mn-lt"/>
                <a:cs typeface="+mn-lt"/>
              </a:rPr>
              <a:t> varchar(50),</a:t>
            </a:r>
            <a:endParaRPr lang="en-US"/>
          </a:p>
          <a:p>
            <a:pPr marL="305435" indent="-305435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    primary key (</a:t>
            </a:r>
            <a:r>
              <a:rPr lang="en-US" err="1">
                <a:ea typeface="+mn-lt"/>
                <a:cs typeface="+mn-lt"/>
              </a:rPr>
              <a:t>airline_id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);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4E20E96-3F4A-43D5-A19A-6BD2D23D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602" y="936141"/>
            <a:ext cx="5122760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5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89931-5151-40C5-B535-E0538DD4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7107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BA36-BB5E-4892-BCD3-646001D6F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753809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1800">
                <a:ea typeface="+mn-lt"/>
                <a:cs typeface="+mn-lt"/>
              </a:rPr>
              <a:t>Airlines table</a:t>
            </a:r>
          </a:p>
          <a:p>
            <a:pPr marL="305435" indent="-305435"/>
            <a:r>
              <a:rPr lang="en-US" sz="1800">
                <a:ea typeface="+mn-lt"/>
                <a:cs typeface="+mn-lt"/>
              </a:rPr>
              <a:t>BCNF</a:t>
            </a:r>
          </a:p>
          <a:p>
            <a:pPr marL="629920" lvl="1" indent="-305435"/>
            <a:r>
              <a:rPr lang="en-US" sz="1600">
                <a:ea typeface="+mn-lt"/>
                <a:cs typeface="+mn-lt"/>
              </a:rPr>
              <a:t>all fields are single-valued (1NF)</a:t>
            </a:r>
          </a:p>
          <a:p>
            <a:pPr marL="629920" lvl="1" indent="-305435"/>
            <a:r>
              <a:rPr lang="en-US" sz="1600">
                <a:ea typeface="+mn-lt"/>
                <a:cs typeface="+mn-lt"/>
              </a:rPr>
              <a:t>airline_id → airline_name, where airline_id is a primary key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4E20E96-3F4A-43D5-A19A-6BD2D23D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602" y="936141"/>
            <a:ext cx="5122760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1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89931-5151-40C5-B535-E0538DD4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7107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BA36-BB5E-4892-BCD3-646001D6F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711476"/>
            <a:ext cx="3409782" cy="4289273"/>
          </a:xfrm>
        </p:spPr>
        <p:txBody>
          <a:bodyPr>
            <a:normAutofit fontScale="85000" lnSpcReduction="20000"/>
          </a:bodyPr>
          <a:lstStyle/>
          <a:p>
            <a:pPr marL="305435" indent="-305435"/>
            <a:r>
              <a:rPr lang="en-US" sz="2300">
                <a:solidFill>
                  <a:srgbClr val="FFFFFF"/>
                </a:solidFill>
              </a:rPr>
              <a:t>Airport table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create table airports(</a:t>
            </a:r>
            <a:endParaRPr lang="en-US" sz="1800"/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    </a:t>
            </a:r>
            <a:r>
              <a:rPr lang="en-US" sz="1800" err="1">
                <a:ea typeface="+mn-lt"/>
                <a:cs typeface="+mn-lt"/>
              </a:rPr>
              <a:t>airport_iata</a:t>
            </a:r>
            <a:r>
              <a:rPr lang="en-US" sz="1800">
                <a:ea typeface="+mn-lt"/>
                <a:cs typeface="+mn-lt"/>
              </a:rPr>
              <a:t> varchar(3),</a:t>
            </a:r>
            <a:endParaRPr lang="en-US" sz="1800"/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    </a:t>
            </a:r>
            <a:r>
              <a:rPr lang="en-US" sz="1800" err="1">
                <a:ea typeface="+mn-lt"/>
                <a:cs typeface="+mn-lt"/>
              </a:rPr>
              <a:t>airport_name</a:t>
            </a:r>
            <a:r>
              <a:rPr lang="en-US" sz="1800">
                <a:ea typeface="+mn-lt"/>
                <a:cs typeface="+mn-lt"/>
              </a:rPr>
              <a:t> varchar(50),</a:t>
            </a:r>
            <a:endParaRPr lang="en-US" sz="1800"/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    city varchar(30),</a:t>
            </a:r>
            <a:endParaRPr lang="en-US" sz="1800"/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    state varchar(2),</a:t>
            </a:r>
            <a:endParaRPr lang="en-US" sz="1800"/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    country varchar(5),</a:t>
            </a:r>
            <a:endParaRPr lang="en-US" sz="1800"/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    lati decimal(5, 5),</a:t>
            </a:r>
            <a:endParaRPr lang="en-US" sz="1800"/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    </a:t>
            </a:r>
            <a:r>
              <a:rPr lang="en-US" sz="1800" err="1">
                <a:ea typeface="+mn-lt"/>
                <a:cs typeface="+mn-lt"/>
              </a:rPr>
              <a:t>longi</a:t>
            </a:r>
            <a:r>
              <a:rPr lang="en-US" sz="1800">
                <a:ea typeface="+mn-lt"/>
                <a:cs typeface="+mn-lt"/>
              </a:rPr>
              <a:t> decimal(5, 5),</a:t>
            </a:r>
            <a:endParaRPr lang="en-US" sz="1800"/>
          </a:p>
          <a:p>
            <a:pPr marL="305435" indent="-305435">
              <a:buNone/>
            </a:pPr>
            <a:r>
              <a:rPr lang="en-US" sz="1800">
                <a:ea typeface="+mn-lt"/>
                <a:cs typeface="+mn-lt"/>
              </a:rPr>
              <a:t>    primary key (</a:t>
            </a:r>
            <a:r>
              <a:rPr lang="en-US" sz="1800" err="1">
                <a:ea typeface="+mn-lt"/>
                <a:cs typeface="+mn-lt"/>
              </a:rPr>
              <a:t>airport_iata</a:t>
            </a:r>
            <a:r>
              <a:rPr lang="en-US" sz="1800">
                <a:ea typeface="+mn-lt"/>
                <a:cs typeface="+mn-lt"/>
              </a:rPr>
              <a:t>)</a:t>
            </a:r>
            <a:endParaRPr lang="en-US" sz="1800"/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);</a:t>
            </a:r>
            <a:endParaRPr lang="en-US" sz="180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31E1F52-D4CE-40DA-95DA-191287C1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081" y="936141"/>
            <a:ext cx="3949802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9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895</Words>
  <Application>Microsoft Office PowerPoint</Application>
  <PresentationFormat>Widescreen</PresentationFormat>
  <Paragraphs>139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 Nova Light</vt:lpstr>
      <vt:lpstr>Calibri</vt:lpstr>
      <vt:lpstr>Wingdings 2</vt:lpstr>
      <vt:lpstr>DividendVTI</vt:lpstr>
      <vt:lpstr>Group 5 CSC 4402 SEMESTER PROJECT</vt:lpstr>
      <vt:lpstr>DOMAIN APPLICATION</vt:lpstr>
      <vt:lpstr>DOMAIN application</vt:lpstr>
      <vt:lpstr>DOMAIN application</vt:lpstr>
      <vt:lpstr>PowerPoint Presentation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creation</vt:lpstr>
      <vt:lpstr>DATABASE CREATION</vt:lpstr>
      <vt:lpstr>Query Matrix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Leslyanne C Warrington</cp:lastModifiedBy>
  <cp:revision>10</cp:revision>
  <dcterms:created xsi:type="dcterms:W3CDTF">2021-04-19T03:06:40Z</dcterms:created>
  <dcterms:modified xsi:type="dcterms:W3CDTF">2021-04-20T20:54:06Z</dcterms:modified>
</cp:coreProperties>
</file>