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3004800" cy="9753600"/>
  <p:notesSz cx="6858000" cy="9144000"/>
  <p:defaultTextStyle>
    <a:lvl1pPr algn="ctr" defTabSz="584200">
      <a:defRPr sz="3600">
        <a:latin typeface="Helvetica Light"/>
        <a:ea typeface="Helvetica Light"/>
        <a:cs typeface="Helvetica Light"/>
        <a:sym typeface="Helvetica Light"/>
      </a:defRPr>
    </a:lvl1pPr>
    <a:lvl2pPr algn="ctr" defTabSz="584200">
      <a:defRPr sz="3600">
        <a:latin typeface="Helvetica Light"/>
        <a:ea typeface="Helvetica Light"/>
        <a:cs typeface="Helvetica Light"/>
        <a:sym typeface="Helvetica Light"/>
      </a:defRPr>
    </a:lvl2pPr>
    <a:lvl3pPr algn="ctr" defTabSz="584200">
      <a:defRPr sz="3600">
        <a:latin typeface="Helvetica Light"/>
        <a:ea typeface="Helvetica Light"/>
        <a:cs typeface="Helvetica Light"/>
        <a:sym typeface="Helvetica Light"/>
      </a:defRPr>
    </a:lvl3pPr>
    <a:lvl4pPr algn="ctr" defTabSz="584200">
      <a:defRPr sz="3600">
        <a:latin typeface="Helvetica Light"/>
        <a:ea typeface="Helvetica Light"/>
        <a:cs typeface="Helvetica Light"/>
        <a:sym typeface="Helvetica Light"/>
      </a:defRPr>
    </a:lvl4pPr>
    <a:lvl5pPr algn="ctr" defTabSz="584200">
      <a:defRPr sz="3600">
        <a:latin typeface="Helvetica Light"/>
        <a:ea typeface="Helvetica Light"/>
        <a:cs typeface="Helvetica Light"/>
        <a:sym typeface="Helvetica Light"/>
      </a:defRPr>
    </a:lvl5pPr>
    <a:lvl6pPr algn="ctr" defTabSz="584200">
      <a:defRPr sz="3600">
        <a:latin typeface="Helvetica Light"/>
        <a:ea typeface="Helvetica Light"/>
        <a:cs typeface="Helvetica Light"/>
        <a:sym typeface="Helvetica Light"/>
      </a:defRPr>
    </a:lvl6pPr>
    <a:lvl7pPr algn="ctr" defTabSz="584200">
      <a:defRPr sz="3600">
        <a:latin typeface="Helvetica Light"/>
        <a:ea typeface="Helvetica Light"/>
        <a:cs typeface="Helvetica Light"/>
        <a:sym typeface="Helvetica Light"/>
      </a:defRPr>
    </a:lvl7pPr>
    <a:lvl8pPr algn="ctr" defTabSz="584200">
      <a:defRPr sz="3600">
        <a:latin typeface="Helvetica Light"/>
        <a:ea typeface="Helvetica Light"/>
        <a:cs typeface="Helvetica Light"/>
        <a:sym typeface="Helvetica Light"/>
      </a:defRPr>
    </a:lvl8pPr>
    <a:lvl9pPr algn="ctr" defTabSz="584200">
      <a:defRPr sz="3600">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8"/>
          </a:solidFill>
        </a:fill>
      </a:tcStyle>
    </a:wholeTbl>
    <a:band2H>
      <a:tcTxStyle b="def" i="def"/>
      <a:tcStyle>
        <a:tcBdr/>
        <a:fill>
          <a:solidFill>
            <a:srgbClr val="E6EAF4"/>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365C0"/>
          </a:solidFill>
        </a:fill>
      </a:tcStyle>
    </a:firstRow>
  </a:tblStyle>
  <a:tblStyle styleId="{C7B018BB-80A7-4F77-B60F-C8B233D01FF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2E7CB"/>
          </a:solidFill>
        </a:fill>
      </a:tcStyle>
    </a:wholeTbl>
    <a:band2H>
      <a:tcTxStyle b="def" i="def"/>
      <a:tcStyle>
        <a:tcBdr/>
        <a:fill>
          <a:solidFill>
            <a:srgbClr val="F8F4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CBD23"/>
          </a:solidFill>
        </a:fill>
      </a:tcStyle>
    </a:firstRow>
  </a:tblStyle>
  <a:tblStyle styleId="{EEE7283C-3CF3-47DC-8721-378D4A62B228}"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5CDDE"/>
          </a:solidFill>
        </a:fill>
      </a:tcStyle>
    </a:wholeTbl>
    <a:band2H>
      <a:tcTxStyle b="def" i="def"/>
      <a:tcStyle>
        <a:tcBdr/>
        <a:fill>
          <a:solidFill>
            <a:srgbClr val="EBE8EF"/>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773F9B"/>
          </a:solidFill>
        </a:fill>
      </a:tcStyle>
    </a:firstRow>
  </a:tblStyle>
  <a:tblStyle styleId="{CF821DB8-F4EB-4A41-A1BA-3FCAFE7338EE}" styleName="">
    <a:tblBg/>
    <a:wholeTbl>
      <a:tcTxStyle b="on" i="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Col>
    <a:lastRow>
      <a:tcTxStyle b="on" i="on">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365C0"/>
          </a:solidFill>
        </a:fill>
      </a:tcStyle>
    </a:firstRow>
  </a:tblStyle>
  <a:tblStyle styleId="{33BA23B1-9221-436E-865A-0063620EA4FD}" styleName="">
    <a:tblBg/>
    <a:wholeTbl>
      <a:tcTxStyle b="on" i="on">
        <a:fontRef idx="maj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Ref idx="major">
          <a:srgbClr val="000000"/>
        </a:fontRef>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ph type="sldImg"/>
          </p:nvPr>
        </p:nvSpPr>
        <p:spPr>
          <a:prstGeom prst="rect">
            <a:avLst/>
          </a:prstGeom>
        </p:spPr>
        <p:txBody>
          <a:bodyPr/>
          <a:lstStyle/>
          <a:p>
            <a:pPr lvl="0"/>
          </a:p>
        </p:txBody>
      </p:sp>
      <p:sp>
        <p:nvSpPr>
          <p:cNvPr id="40" name="Shape 40"/>
          <p:cNvSpPr/>
          <p:nvPr>
            <p:ph type="body" sz="quarter" idx="1"/>
          </p:nvPr>
        </p:nvSpPr>
        <p:spPr>
          <a:prstGeom prst="rect">
            <a:avLst/>
          </a:prstGeom>
        </p:spPr>
        <p:txBody>
          <a:bodyPr/>
          <a:lstStyle/>
          <a:p>
            <a:pPr lvl="0">
              <a:lnSpc>
                <a:spcPct val="117999"/>
              </a:lnSpc>
              <a:defRPr sz="1800"/>
            </a:pPr>
            <a:r>
              <a:rPr sz="2200"/>
              <a:t>This is the way Mount St. Helens was after the eruption</a:t>
            </a:r>
          </a:p>
          <a:p>
            <a:pPr lvl="0">
              <a:lnSpc>
                <a:spcPct val="117999"/>
              </a:lnSpc>
              <a:defRPr sz="1800"/>
            </a:pPr>
            <a:r>
              <a:rPr sz="2200"/>
              <a:t>Gray, Crusty Ash.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4" name="Shape 64"/>
          <p:cNvSpPr/>
          <p:nvPr>
            <p:ph type="sldImg"/>
          </p:nvPr>
        </p:nvSpPr>
        <p:spPr>
          <a:prstGeom prst="rect">
            <a:avLst/>
          </a:prstGeom>
        </p:spPr>
        <p:txBody>
          <a:bodyPr/>
          <a:lstStyle/>
          <a:p>
            <a:pPr lvl="0"/>
          </a:p>
        </p:txBody>
      </p:sp>
      <p:sp>
        <p:nvSpPr>
          <p:cNvPr id="65" name="Shape 65"/>
          <p:cNvSpPr/>
          <p:nvPr>
            <p:ph type="body" sz="quarter" idx="1"/>
          </p:nvPr>
        </p:nvSpPr>
        <p:spPr>
          <a:prstGeom prst="rect">
            <a:avLst/>
          </a:prstGeom>
        </p:spPr>
        <p:txBody>
          <a:bodyPr/>
          <a:lstStyle/>
          <a:p>
            <a:pPr lvl="0">
              <a:lnSpc>
                <a:spcPct val="117999"/>
              </a:lnSpc>
              <a:defRPr sz="1800"/>
            </a:pPr>
            <a:r>
              <a:t>We already saw these pictures of Mount St Helens after the eruption and thirty years later. </a:t>
            </a:r>
          </a:p>
          <a:p>
            <a:pPr lvl="0">
              <a:lnSpc>
                <a:spcPct val="117999"/>
              </a:lnSpc>
              <a:defRPr sz="1800"/>
            </a:pPr>
            <a:r>
              <a:t>This is the opportunity to tell your students of the area that was crusted over with ash.</a:t>
            </a:r>
          </a:p>
          <a:p>
            <a:pPr lvl="0">
              <a:lnSpc>
                <a:spcPct val="117999"/>
              </a:lnSpc>
              <a:defRPr sz="1800"/>
            </a:pPr>
            <a:r>
              <a:rPr sz="2200"/>
              <a:t>The damaged area was 24 square miles. </a:t>
            </a:r>
            <a:endParaRPr sz="2200"/>
          </a:p>
          <a:p>
            <a:pPr lvl="0">
              <a:lnSpc>
                <a:spcPct val="117999"/>
              </a:lnSpc>
              <a:defRPr sz="1800"/>
            </a:pPr>
            <a:r>
              <a:rPr sz="2200"/>
              <a:t>Discuss with your students about how squirrels and rabbits and other small mammals have small legs and can’t go into the damaged area. They have to wait until the vegetation creeps up the mountain as the vegetation recovers. And the conifers crawl up the mountain as well because their seeds fall at their feet. Need animals to disperse it here.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0"/>
            <a:ext cx="10464800" cy="4940300"/>
          </a:xfrm>
          <a:prstGeom prst="rect">
            <a:avLst/>
          </a:prstGeom>
        </p:spPr>
        <p:txBody>
          <a:bodyPr anchor="b"/>
          <a:lstStyle/>
          <a:p>
            <a:pPr lvl="0">
              <a:defRPr sz="1800"/>
            </a:pPr>
            <a:r>
              <a:rPr sz="8000"/>
              <a:t>Title Text</a:t>
            </a:r>
          </a:p>
        </p:txBody>
      </p:sp>
      <p:sp>
        <p:nvSpPr>
          <p:cNvPr id="6" name="Shape 6"/>
          <p:cNvSpPr/>
          <p:nvPr>
            <p:ph type="body" idx="1"/>
          </p:nvPr>
        </p:nvSpPr>
        <p:spPr>
          <a:xfrm>
            <a:off x="1270000" y="5029200"/>
            <a:ext cx="10464800" cy="35687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4279900"/>
            <a:ext cx="10464800" cy="3860800"/>
          </a:xfrm>
          <a:prstGeom prst="rect">
            <a:avLst/>
          </a:prstGeom>
        </p:spPr>
        <p:txBody>
          <a:bodyPr anchor="b"/>
          <a:lstStyle/>
          <a:p>
            <a:pPr lvl="0">
              <a:defRPr sz="1800"/>
            </a:pPr>
            <a:r>
              <a:rPr sz="8000"/>
              <a:t>Title Text</a:t>
            </a:r>
          </a:p>
        </p:txBody>
      </p:sp>
      <p:sp>
        <p:nvSpPr>
          <p:cNvPr id="9" name="Shape 9"/>
          <p:cNvSpPr/>
          <p:nvPr>
            <p:ph type="body" idx="1"/>
          </p:nvPr>
        </p:nvSpPr>
        <p:spPr>
          <a:xfrm>
            <a:off x="1270000" y="8191500"/>
            <a:ext cx="10464800" cy="156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0"/>
            <a:ext cx="5334000" cy="4622800"/>
          </a:xfrm>
          <a:prstGeom prst="rect">
            <a:avLst/>
          </a:prstGeom>
        </p:spPr>
        <p:txBody>
          <a:bodyPr anchor="b"/>
          <a:lstStyle>
            <a:lvl1pPr>
              <a:defRPr sz="6000"/>
            </a:lvl1pPr>
          </a:lstStyle>
          <a:p>
            <a:pPr lvl="0">
              <a:defRPr sz="1800"/>
            </a:pPr>
            <a:r>
              <a:rPr sz="6000"/>
              <a:t>Title Text</a:t>
            </a:r>
          </a:p>
        </p:txBody>
      </p:sp>
      <p:sp>
        <p:nvSpPr>
          <p:cNvPr id="14" name="Shape 14"/>
          <p:cNvSpPr/>
          <p:nvPr>
            <p:ph type="body" idx="1"/>
          </p:nvPr>
        </p:nvSpPr>
        <p:spPr>
          <a:xfrm>
            <a:off x="952500" y="4762500"/>
            <a:ext cx="5334000" cy="4991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xfrm>
            <a:off x="952500" y="93506"/>
            <a:ext cx="11099800" cy="2860988"/>
          </a:xfrm>
          <a:prstGeom prst="rect">
            <a:avLst/>
          </a:prstGeom>
        </p:spPr>
        <p:txBody>
          <a:bodyPr/>
          <a:lstStyle/>
          <a:p>
            <a:pPr lvl="0">
              <a:defRPr sz="1800"/>
            </a:pPr>
            <a:r>
              <a:rPr sz="8000"/>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pPr>
            <a:r>
              <a:rPr sz="8000"/>
              <a:t>Title Text</a:t>
            </a:r>
          </a:p>
        </p:txBody>
      </p:sp>
      <p:sp>
        <p:nvSpPr>
          <p:cNvPr id="19" name="Shape 19"/>
          <p:cNvSpPr/>
          <p:nvPr>
            <p:ph type="body" idx="1"/>
          </p:nvPr>
        </p:nvSpPr>
        <p:spPr>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pPr>
            <a:r>
              <a:rPr sz="8000"/>
              <a:t>Title Text</a:t>
            </a:r>
          </a:p>
        </p:txBody>
      </p:sp>
      <p:sp>
        <p:nvSpPr>
          <p:cNvPr id="22" name="Shape 22"/>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8000"/>
              <a:t>Title Text</a:t>
            </a:r>
          </a:p>
        </p:txBody>
      </p:sp>
      <p:sp>
        <p:nvSpPr>
          <p:cNvPr id="3" name="Shape 3"/>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pPr>
            <a:r>
              <a:rPr sz="3600"/>
              <a:t>Body Level One</a:t>
            </a:r>
            <a:endParaRPr sz="3600"/>
          </a:p>
          <a:p>
            <a:pPr lvl="1">
              <a:defRPr sz="1800"/>
            </a:pPr>
            <a:r>
              <a:rPr sz="3600"/>
              <a:t>Body Level Two</a:t>
            </a:r>
            <a:endParaRPr sz="3600"/>
          </a:p>
          <a:p>
            <a:pPr lvl="2">
              <a:defRPr sz="1800"/>
            </a:pPr>
            <a:r>
              <a:rPr sz="3600"/>
              <a:t>Body Level Three</a:t>
            </a:r>
            <a:endParaRPr sz="3600"/>
          </a:p>
          <a:p>
            <a:pPr lvl="3">
              <a:defRPr sz="1800"/>
            </a:pPr>
            <a:r>
              <a:rPr sz="3600"/>
              <a:t>Body Level Four</a:t>
            </a:r>
            <a:endParaRPr sz="3600"/>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latin typeface="Helvetica Light"/>
          <a:ea typeface="Helvetica Light"/>
          <a:cs typeface="Helvetica Light"/>
          <a:sym typeface="Helvetica Light"/>
        </a:defRPr>
      </a:lvl1pPr>
      <a:lvl2pPr algn="ctr" defTabSz="584200">
        <a:defRPr sz="8000">
          <a:latin typeface="Helvetica Light"/>
          <a:ea typeface="Helvetica Light"/>
          <a:cs typeface="Helvetica Light"/>
          <a:sym typeface="Helvetica Light"/>
        </a:defRPr>
      </a:lvl2pPr>
      <a:lvl3pPr algn="ctr" defTabSz="584200">
        <a:defRPr sz="8000">
          <a:latin typeface="Helvetica Light"/>
          <a:ea typeface="Helvetica Light"/>
          <a:cs typeface="Helvetica Light"/>
          <a:sym typeface="Helvetica Light"/>
        </a:defRPr>
      </a:lvl3pPr>
      <a:lvl4pPr algn="ctr" defTabSz="584200">
        <a:defRPr sz="8000">
          <a:latin typeface="Helvetica Light"/>
          <a:ea typeface="Helvetica Light"/>
          <a:cs typeface="Helvetica Light"/>
          <a:sym typeface="Helvetica Light"/>
        </a:defRPr>
      </a:lvl4pPr>
      <a:lvl5pPr algn="ctr" defTabSz="584200">
        <a:defRPr sz="8000">
          <a:latin typeface="Helvetica Light"/>
          <a:ea typeface="Helvetica Light"/>
          <a:cs typeface="Helvetica Light"/>
          <a:sym typeface="Helvetica Light"/>
        </a:defRPr>
      </a:lvl5pPr>
      <a:lvl6pPr algn="ctr" defTabSz="584200">
        <a:defRPr sz="8000">
          <a:latin typeface="Helvetica Light"/>
          <a:ea typeface="Helvetica Light"/>
          <a:cs typeface="Helvetica Light"/>
          <a:sym typeface="Helvetica Light"/>
        </a:defRPr>
      </a:lvl6pPr>
      <a:lvl7pPr algn="ctr" defTabSz="584200">
        <a:defRPr sz="8000">
          <a:latin typeface="Helvetica Light"/>
          <a:ea typeface="Helvetica Light"/>
          <a:cs typeface="Helvetica Light"/>
          <a:sym typeface="Helvetica Light"/>
        </a:defRPr>
      </a:lvl7pPr>
      <a:lvl8pPr algn="ctr" defTabSz="584200">
        <a:defRPr sz="8000">
          <a:latin typeface="Helvetica Light"/>
          <a:ea typeface="Helvetica Light"/>
          <a:cs typeface="Helvetica Light"/>
          <a:sym typeface="Helvetica Light"/>
        </a:defRPr>
      </a:lvl8pPr>
      <a:lvl9pPr algn="ctr" defTabSz="584200">
        <a:defRPr sz="8000">
          <a:latin typeface="Helvetica Light"/>
          <a:ea typeface="Helvetica Light"/>
          <a:cs typeface="Helvetica Light"/>
          <a:sym typeface="Helvetica Light"/>
        </a:defRPr>
      </a:lvl9pPr>
    </p:titleStyle>
    <p:bodyStyle>
      <a:lvl1pPr marL="444500" indent="-444500" defTabSz="584200">
        <a:spcBef>
          <a:spcPts val="4200"/>
        </a:spcBef>
        <a:buSzPct val="75000"/>
        <a:buChar char="•"/>
        <a:defRPr sz="3600">
          <a:latin typeface="Helvetica Light"/>
          <a:ea typeface="Helvetica Light"/>
          <a:cs typeface="Helvetica Light"/>
          <a:sym typeface="Helvetica Light"/>
        </a:defRPr>
      </a:lvl1pPr>
      <a:lvl2pPr marL="889000" indent="-444500" defTabSz="584200">
        <a:spcBef>
          <a:spcPts val="4200"/>
        </a:spcBef>
        <a:buSzPct val="75000"/>
        <a:buChar char="•"/>
        <a:defRPr sz="3600">
          <a:latin typeface="Helvetica Light"/>
          <a:ea typeface="Helvetica Light"/>
          <a:cs typeface="Helvetica Light"/>
          <a:sym typeface="Helvetica Light"/>
        </a:defRPr>
      </a:lvl2pPr>
      <a:lvl3pPr marL="1333500" indent="-444500" defTabSz="584200">
        <a:spcBef>
          <a:spcPts val="4200"/>
        </a:spcBef>
        <a:buSzPct val="75000"/>
        <a:buChar char="•"/>
        <a:defRPr sz="3600">
          <a:latin typeface="Helvetica Light"/>
          <a:ea typeface="Helvetica Light"/>
          <a:cs typeface="Helvetica Light"/>
          <a:sym typeface="Helvetica Light"/>
        </a:defRPr>
      </a:lvl3pPr>
      <a:lvl4pPr marL="1778000" indent="-444500" defTabSz="584200">
        <a:spcBef>
          <a:spcPts val="4200"/>
        </a:spcBef>
        <a:buSzPct val="75000"/>
        <a:buChar char="•"/>
        <a:defRPr sz="3600">
          <a:latin typeface="Helvetica Light"/>
          <a:ea typeface="Helvetica Light"/>
          <a:cs typeface="Helvetica Light"/>
          <a:sym typeface="Helvetica Light"/>
        </a:defRPr>
      </a:lvl4pPr>
      <a:lvl5pPr marL="2222500" indent="-444500" defTabSz="584200">
        <a:spcBef>
          <a:spcPts val="4200"/>
        </a:spcBef>
        <a:buSzPct val="75000"/>
        <a:buChar char="•"/>
        <a:defRPr sz="3600">
          <a:latin typeface="Helvetica Light"/>
          <a:ea typeface="Helvetica Light"/>
          <a:cs typeface="Helvetica Light"/>
          <a:sym typeface="Helvetica Light"/>
        </a:defRPr>
      </a:lvl5pPr>
      <a:lvl6pPr marL="2667000" indent="-444500" defTabSz="584200">
        <a:spcBef>
          <a:spcPts val="4200"/>
        </a:spcBef>
        <a:buSzPct val="75000"/>
        <a:buChar char="•"/>
        <a:defRPr sz="3600">
          <a:latin typeface="Helvetica Light"/>
          <a:ea typeface="Helvetica Light"/>
          <a:cs typeface="Helvetica Light"/>
          <a:sym typeface="Helvetica Light"/>
        </a:defRPr>
      </a:lvl6pPr>
      <a:lvl7pPr marL="3111500" indent="-444500" defTabSz="584200">
        <a:spcBef>
          <a:spcPts val="4200"/>
        </a:spcBef>
        <a:buSzPct val="75000"/>
        <a:buChar char="•"/>
        <a:defRPr sz="3600">
          <a:latin typeface="Helvetica Light"/>
          <a:ea typeface="Helvetica Light"/>
          <a:cs typeface="Helvetica Light"/>
          <a:sym typeface="Helvetica Light"/>
        </a:defRPr>
      </a:lvl7pPr>
      <a:lvl8pPr marL="3556000" indent="-444500" defTabSz="584200">
        <a:spcBef>
          <a:spcPts val="4200"/>
        </a:spcBef>
        <a:buSzPct val="75000"/>
        <a:buChar char="•"/>
        <a:defRPr sz="3600">
          <a:latin typeface="Helvetica Light"/>
          <a:ea typeface="Helvetica Light"/>
          <a:cs typeface="Helvetica Light"/>
          <a:sym typeface="Helvetica Light"/>
        </a:defRPr>
      </a:lvl8pPr>
      <a:lvl9pPr marL="4000500" indent="-444500" defTabSz="584200">
        <a:spcBef>
          <a:spcPts val="4200"/>
        </a:spcBef>
        <a:buSzPct val="75000"/>
        <a:buChar char="•"/>
        <a:defRPr sz="3600">
          <a:latin typeface="Helvetica Light"/>
          <a:ea typeface="Helvetica Light"/>
          <a:cs typeface="Helvetica Light"/>
          <a:sym typeface="Helvetica Light"/>
        </a:defRPr>
      </a:lvl9pPr>
    </p:bodyStyle>
    <p:otherStyle>
      <a:lvl1pPr algn="r" defTabSz="584200">
        <a:defRPr sz="1200">
          <a:solidFill>
            <a:schemeClr val="tx1"/>
          </a:solidFill>
          <a:latin typeface="+mn-lt"/>
          <a:ea typeface="+mn-ea"/>
          <a:cs typeface="+mn-cs"/>
          <a:sym typeface="Helvetica Light"/>
        </a:defRPr>
      </a:lvl1pPr>
      <a:lvl2pPr algn="r" defTabSz="584200">
        <a:defRPr sz="1200">
          <a:solidFill>
            <a:schemeClr val="tx1"/>
          </a:solidFill>
          <a:latin typeface="+mn-lt"/>
          <a:ea typeface="+mn-ea"/>
          <a:cs typeface="+mn-cs"/>
          <a:sym typeface="Helvetica Light"/>
        </a:defRPr>
      </a:lvl2pPr>
      <a:lvl3pPr algn="r" defTabSz="584200">
        <a:defRPr sz="1200">
          <a:solidFill>
            <a:schemeClr val="tx1"/>
          </a:solidFill>
          <a:latin typeface="+mn-lt"/>
          <a:ea typeface="+mn-ea"/>
          <a:cs typeface="+mn-cs"/>
          <a:sym typeface="Helvetica Light"/>
        </a:defRPr>
      </a:lvl3pPr>
      <a:lvl4pPr algn="r" defTabSz="584200">
        <a:defRPr sz="1200">
          <a:solidFill>
            <a:schemeClr val="tx1"/>
          </a:solidFill>
          <a:latin typeface="+mn-lt"/>
          <a:ea typeface="+mn-ea"/>
          <a:cs typeface="+mn-cs"/>
          <a:sym typeface="Helvetica Light"/>
        </a:defRPr>
      </a:lvl4pPr>
      <a:lvl5pPr algn="r" defTabSz="584200">
        <a:defRPr sz="1200">
          <a:solidFill>
            <a:schemeClr val="tx1"/>
          </a:solidFill>
          <a:latin typeface="+mn-lt"/>
          <a:ea typeface="+mn-ea"/>
          <a:cs typeface="+mn-cs"/>
          <a:sym typeface="Helvetica Light"/>
        </a:defRPr>
      </a:lvl5pPr>
      <a:lvl6pPr algn="r" defTabSz="584200">
        <a:defRPr sz="1200">
          <a:solidFill>
            <a:schemeClr val="tx1"/>
          </a:solidFill>
          <a:latin typeface="+mn-lt"/>
          <a:ea typeface="+mn-ea"/>
          <a:cs typeface="+mn-cs"/>
          <a:sym typeface="Helvetica Light"/>
        </a:defRPr>
      </a:lvl6pPr>
      <a:lvl7pPr algn="r" defTabSz="584200">
        <a:defRPr sz="1200">
          <a:solidFill>
            <a:schemeClr val="tx1"/>
          </a:solidFill>
          <a:latin typeface="+mn-lt"/>
          <a:ea typeface="+mn-ea"/>
          <a:cs typeface="+mn-cs"/>
          <a:sym typeface="Helvetica Light"/>
        </a:defRPr>
      </a:lvl7pPr>
      <a:lvl8pPr algn="r" defTabSz="584200">
        <a:defRPr sz="1200">
          <a:solidFill>
            <a:schemeClr val="tx1"/>
          </a:solidFill>
          <a:latin typeface="+mn-lt"/>
          <a:ea typeface="+mn-ea"/>
          <a:cs typeface="+mn-cs"/>
          <a:sym typeface="Helvetica Light"/>
        </a:defRPr>
      </a:lvl8pPr>
      <a:lvl9pPr algn="r" defTabSz="584200">
        <a:defRPr sz="12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 Id="rId3"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2" name="pasted-image.tif"/>
          <p:cNvPicPr/>
          <p:nvPr/>
        </p:nvPicPr>
        <p:blipFill>
          <a:blip r:embed="rId2">
            <a:extLst/>
          </a:blip>
          <a:srcRect l="8624" t="0" r="2700" b="0"/>
          <a:stretch>
            <a:fillRect/>
          </a:stretch>
        </p:blipFill>
        <p:spPr>
          <a:xfrm>
            <a:off x="-26692" y="5338"/>
            <a:ext cx="13058184" cy="9742924"/>
          </a:xfrm>
          <a:prstGeom prst="rect">
            <a:avLst/>
          </a:prstGeom>
          <a:ln w="12700">
            <a:miter lim="400000"/>
          </a:ln>
          <a:effectLst>
            <a:reflection blurRad="0" stA="50000" stPos="0" endA="0" endPos="40000" dist="0" dir="5400000" fadeDir="5400000" sx="100000" sy="-100000" kx="0" ky="0" algn="bl" rotWithShape="0"/>
          </a:effectLst>
        </p:spPr>
      </p:pic>
      <p:sp>
        <p:nvSpPr>
          <p:cNvPr id="33" name="Shape 33"/>
          <p:cNvSpPr/>
          <p:nvPr>
            <p:ph type="title"/>
          </p:nvPr>
        </p:nvSpPr>
        <p:spPr>
          <a:xfrm>
            <a:off x="952500" y="812195"/>
            <a:ext cx="11099800" cy="2159001"/>
          </a:xfrm>
          <a:prstGeom prst="rect">
            <a:avLst/>
          </a:prstGeom>
        </p:spPr>
        <p:txBody>
          <a:bodyPr/>
          <a:lstStyle>
            <a:lvl1pPr>
              <a:defRPr b="1">
                <a:solidFill>
                  <a:srgbClr val="FFFFFF"/>
                </a:solidFill>
                <a:latin typeface="+mj-lt"/>
                <a:ea typeface="+mj-ea"/>
                <a:cs typeface="+mj-cs"/>
                <a:sym typeface="Helvetica"/>
              </a:defRPr>
            </a:lvl1pPr>
          </a:lstStyle>
          <a:p>
            <a:pPr lvl="0">
              <a:defRPr b="0" sz="1800">
                <a:solidFill>
                  <a:srgbClr val="000000"/>
                </a:solidFill>
              </a:defRPr>
            </a:pPr>
            <a:r>
              <a:rPr b="1" sz="8000">
                <a:solidFill>
                  <a:srgbClr val="FFFFFF"/>
                </a:solidFill>
              </a:rPr>
              <a:t>Recovery in the News</a:t>
            </a:r>
          </a:p>
        </p:txBody>
      </p:sp>
      <p:sp>
        <p:nvSpPr>
          <p:cNvPr id="34" name="Shape 34"/>
          <p:cNvSpPr/>
          <p:nvPr/>
        </p:nvSpPr>
        <p:spPr>
          <a:xfrm>
            <a:off x="2759392" y="3486149"/>
            <a:ext cx="7486016" cy="246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600">
                <a:solidFill>
                  <a:srgbClr val="FFFFFF"/>
                </a:solidFill>
              </a:rPr>
              <a:t>Class Activity </a:t>
            </a:r>
            <a:endParaRPr sz="2600">
              <a:solidFill>
                <a:srgbClr val="FFFFFF"/>
              </a:solidFill>
            </a:endParaRPr>
          </a:p>
          <a:p>
            <a:pPr lvl="0">
              <a:defRPr sz="1800"/>
            </a:pPr>
            <a:r>
              <a:rPr sz="2600">
                <a:solidFill>
                  <a:srgbClr val="FFFFFF"/>
                </a:solidFill>
              </a:rPr>
              <a:t>based</a:t>
            </a:r>
            <a:endParaRPr sz="2600">
              <a:solidFill>
                <a:srgbClr val="FFFFFF"/>
              </a:solidFill>
            </a:endParaRPr>
          </a:p>
          <a:p>
            <a:pPr lvl="0">
              <a:defRPr sz="1800"/>
            </a:pPr>
            <a:r>
              <a:rPr sz="2600">
                <a:solidFill>
                  <a:srgbClr val="FFFFFF"/>
                </a:solidFill>
              </a:rPr>
              <a:t>on</a:t>
            </a:r>
            <a:endParaRPr sz="2600">
              <a:solidFill>
                <a:srgbClr val="FFFFFF"/>
              </a:solidFill>
            </a:endParaRPr>
          </a:p>
          <a:p>
            <a:pPr lvl="0">
              <a:defRPr sz="1800"/>
            </a:pPr>
            <a:r>
              <a:rPr i="1" sz="2600">
                <a:solidFill>
                  <a:srgbClr val="FFFFFF"/>
                </a:solidFill>
              </a:rPr>
              <a:t>Gopher to the Rescue! A Volcano Recovery Story</a:t>
            </a:r>
            <a:endParaRPr i="1" sz="2600">
              <a:solidFill>
                <a:srgbClr val="FFFFFF"/>
              </a:solidFill>
            </a:endParaRPr>
          </a:p>
          <a:p>
            <a:pPr lvl="0">
              <a:defRPr sz="1800"/>
            </a:pPr>
            <a:r>
              <a:rPr i="1" sz="2600">
                <a:solidFill>
                  <a:srgbClr val="FFFFFF"/>
                </a:solidFill>
              </a:rPr>
              <a:t>by</a:t>
            </a:r>
            <a:endParaRPr i="1" sz="2600">
              <a:solidFill>
                <a:srgbClr val="FFFFFF"/>
              </a:solidFill>
            </a:endParaRPr>
          </a:p>
          <a:p>
            <a:pPr lvl="0">
              <a:defRPr sz="1800"/>
            </a:pPr>
            <a:r>
              <a:rPr sz="2600">
                <a:solidFill>
                  <a:srgbClr val="FFFFFF"/>
                </a:solidFill>
              </a:rPr>
              <a:t>Terry Catasús Jennings</a:t>
            </a:r>
          </a:p>
        </p:txBody>
      </p:sp>
      <p:sp>
        <p:nvSpPr>
          <p:cNvPr id="35" name="Shape 35"/>
          <p:cNvSpPr/>
          <p:nvPr/>
        </p:nvSpPr>
        <p:spPr>
          <a:xfrm>
            <a:off x="4751323" y="7550149"/>
            <a:ext cx="3502153"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a:solidFill>
                  <a:srgbClr val="FFFFFF"/>
                </a:solidFill>
              </a:rPr>
              <a:t>Visual Aids for Teacher Materials</a:t>
            </a:r>
            <a:endParaRPr>
              <a:solidFill>
                <a:srgbClr val="FFFFFF"/>
              </a:solidFill>
            </a:endParaRPr>
          </a:p>
          <a:p>
            <a:pPr lvl="0">
              <a:defRPr sz="1800"/>
            </a:pPr>
            <a:endParaRPr>
              <a:solidFill>
                <a:srgbClr val="FFFFFF"/>
              </a:solidFill>
            </a:endParaRPr>
          </a:p>
          <a:p>
            <a:pPr lvl="0">
              <a:defRPr sz="1800"/>
            </a:pPr>
            <a:r>
              <a:rPr>
                <a:solidFill>
                  <a:srgbClr val="FFFFFF"/>
                </a:solidFill>
              </a:rPr>
              <a:t>Presenter Notes included</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37" name="image2.png"/>
          <p:cNvPicPr/>
          <p:nvPr/>
        </p:nvPicPr>
        <p:blipFill>
          <a:blip r:embed="rId3">
            <a:extLst/>
          </a:blip>
          <a:stretch>
            <a:fillRect/>
          </a:stretch>
        </p:blipFill>
        <p:spPr>
          <a:xfrm>
            <a:off x="757237" y="1879600"/>
            <a:ext cx="11483976" cy="5994400"/>
          </a:xfrm>
          <a:prstGeom prst="rect">
            <a:avLst/>
          </a:prstGeom>
          <a:ln w="12700">
            <a:miter lim="400000"/>
          </a:ln>
        </p:spPr>
      </p:pic>
      <p:sp>
        <p:nvSpPr>
          <p:cNvPr id="38" name="Shape 38"/>
          <p:cNvSpPr/>
          <p:nvPr/>
        </p:nvSpPr>
        <p:spPr>
          <a:xfrm>
            <a:off x="3243706" y="395676"/>
            <a:ext cx="6517387"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Mount St. Helens After Eruption</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2" name="pasted-image.tif"/>
          <p:cNvPicPr/>
          <p:nvPr/>
        </p:nvPicPr>
        <p:blipFill>
          <a:blip r:embed="rId2">
            <a:extLst/>
          </a:blip>
          <a:srcRect l="8624" t="0" r="2700" b="0"/>
          <a:stretch>
            <a:fillRect/>
          </a:stretch>
        </p:blipFill>
        <p:spPr>
          <a:xfrm>
            <a:off x="-26692" y="5338"/>
            <a:ext cx="13058184" cy="9742924"/>
          </a:xfrm>
          <a:prstGeom prst="rect">
            <a:avLst/>
          </a:prstGeom>
          <a:ln w="12700">
            <a:miter lim="400000"/>
          </a:ln>
          <a:effectLst>
            <a:reflection blurRad="0" stA="50000" stPos="0" endA="0" endPos="40000" dist="0" dir="5400000" fadeDir="5400000" sx="100000" sy="-100000" kx="0" ky="0" algn="bl" rotWithShape="0"/>
          </a:effectLst>
        </p:spPr>
      </p:pic>
      <p:pic>
        <p:nvPicPr>
          <p:cNvPr id="43" name="image3.png"/>
          <p:cNvPicPr/>
          <p:nvPr/>
        </p:nvPicPr>
        <p:blipFill>
          <a:blip r:embed="rId3">
            <a:extLst/>
          </a:blip>
          <a:stretch>
            <a:fillRect/>
          </a:stretch>
        </p:blipFill>
        <p:spPr>
          <a:xfrm>
            <a:off x="3452733" y="2689281"/>
            <a:ext cx="6099333" cy="3422405"/>
          </a:xfrm>
          <a:prstGeom prst="rect">
            <a:avLst/>
          </a:prstGeom>
          <a:ln w="12700">
            <a:miter lim="400000"/>
          </a:ln>
        </p:spPr>
      </p:pic>
      <p:sp>
        <p:nvSpPr>
          <p:cNvPr id="44" name="Shape 44"/>
          <p:cNvSpPr/>
          <p:nvPr/>
        </p:nvSpPr>
        <p:spPr>
          <a:xfrm>
            <a:off x="4827218" y="6652683"/>
            <a:ext cx="33503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a:solidFill>
                  <a:srgbClr val="FFFFFF"/>
                </a:solidFill>
              </a:rPr>
              <a:t>Gopher Tunnels</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46" name="pasted-image.tif"/>
          <p:cNvPicPr/>
          <p:nvPr/>
        </p:nvPicPr>
        <p:blipFill>
          <a:blip r:embed="rId2">
            <a:extLst/>
          </a:blip>
          <a:srcRect l="8624" t="0" r="2700" b="0"/>
          <a:stretch>
            <a:fillRect/>
          </a:stretch>
        </p:blipFill>
        <p:spPr>
          <a:xfrm>
            <a:off x="-26692" y="5338"/>
            <a:ext cx="13058184" cy="9742924"/>
          </a:xfrm>
          <a:prstGeom prst="rect">
            <a:avLst/>
          </a:prstGeom>
          <a:ln w="12700">
            <a:miter lim="400000"/>
          </a:ln>
          <a:effectLst>
            <a:reflection blurRad="0" stA="50000" stPos="0" endA="0" endPos="40000" dist="0" dir="5400000" fadeDir="5400000" sx="100000" sy="-100000" kx="0" ky="0" algn="bl" rotWithShape="0"/>
          </a:effectLst>
        </p:spPr>
      </p:pic>
      <p:pic>
        <p:nvPicPr>
          <p:cNvPr id="47" name="image4.png"/>
          <p:cNvPicPr/>
          <p:nvPr/>
        </p:nvPicPr>
        <p:blipFill>
          <a:blip r:embed="rId3">
            <a:extLst/>
          </a:blip>
          <a:stretch>
            <a:fillRect/>
          </a:stretch>
        </p:blipFill>
        <p:spPr>
          <a:xfrm>
            <a:off x="982167" y="1180891"/>
            <a:ext cx="4724115" cy="3137526"/>
          </a:xfrm>
          <a:prstGeom prst="rect">
            <a:avLst/>
          </a:prstGeom>
          <a:ln w="12700">
            <a:miter lim="400000"/>
          </a:ln>
        </p:spPr>
      </p:pic>
      <p:pic>
        <p:nvPicPr>
          <p:cNvPr id="48" name="image5.png"/>
          <p:cNvPicPr/>
          <p:nvPr/>
        </p:nvPicPr>
        <p:blipFill>
          <a:blip r:embed="rId4">
            <a:extLst/>
          </a:blip>
          <a:stretch>
            <a:fillRect/>
          </a:stretch>
        </p:blipFill>
        <p:spPr>
          <a:xfrm>
            <a:off x="7167549" y="1114449"/>
            <a:ext cx="4905611" cy="3270410"/>
          </a:xfrm>
          <a:prstGeom prst="rect">
            <a:avLst/>
          </a:prstGeom>
          <a:ln w="12700">
            <a:miter lim="400000"/>
          </a:ln>
        </p:spPr>
      </p:pic>
      <p:pic>
        <p:nvPicPr>
          <p:cNvPr id="49" name="image6.png"/>
          <p:cNvPicPr/>
          <p:nvPr/>
        </p:nvPicPr>
        <p:blipFill>
          <a:blip r:embed="rId5">
            <a:extLst/>
          </a:blip>
          <a:stretch>
            <a:fillRect/>
          </a:stretch>
        </p:blipFill>
        <p:spPr>
          <a:xfrm>
            <a:off x="4597400" y="5689079"/>
            <a:ext cx="3810000" cy="3035302"/>
          </a:xfrm>
          <a:prstGeom prst="rect">
            <a:avLst/>
          </a:prstGeom>
          <a:ln w="12700">
            <a:miter lim="400000"/>
          </a:ln>
        </p:spPr>
      </p:pic>
      <p:sp>
        <p:nvSpPr>
          <p:cNvPr id="50" name="Shape 50"/>
          <p:cNvSpPr/>
          <p:nvPr/>
        </p:nvSpPr>
        <p:spPr>
          <a:xfrm>
            <a:off x="758758" y="4453497"/>
            <a:ext cx="5170933"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solidFill>
                  <a:srgbClr val="FFFFFF"/>
                </a:solidFill>
              </a:rPr>
              <a:t>Black Cottonwood Seed</a:t>
            </a:r>
            <a:endParaRPr sz="3600">
              <a:solidFill>
                <a:srgbClr val="FFFFFF"/>
              </a:solidFill>
            </a:endParaRPr>
          </a:p>
          <a:p>
            <a:pPr lvl="0">
              <a:defRPr sz="1800"/>
            </a:pPr>
            <a:r>
              <a:rPr>
                <a:solidFill>
                  <a:srgbClr val="FFFFFF"/>
                </a:solidFill>
              </a:rPr>
              <a:t>Deciduous Tree</a:t>
            </a:r>
          </a:p>
        </p:txBody>
      </p:sp>
      <p:sp>
        <p:nvSpPr>
          <p:cNvPr id="51" name="Shape 51"/>
          <p:cNvSpPr/>
          <p:nvPr/>
        </p:nvSpPr>
        <p:spPr>
          <a:xfrm>
            <a:off x="7810069" y="4453497"/>
            <a:ext cx="3620568" cy="927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solidFill>
                  <a:srgbClr val="FFFFFF"/>
                </a:solidFill>
              </a:rPr>
              <a:t>Red Alder Seed </a:t>
            </a:r>
            <a:endParaRPr sz="3600">
              <a:solidFill>
                <a:srgbClr val="FFFFFF"/>
              </a:solidFill>
            </a:endParaRPr>
          </a:p>
          <a:p>
            <a:pPr lvl="0">
              <a:defRPr sz="1800"/>
            </a:pPr>
            <a:r>
              <a:rPr>
                <a:solidFill>
                  <a:srgbClr val="FFFFFF"/>
                </a:solidFill>
              </a:rPr>
              <a:t>Deciduous Tree</a:t>
            </a:r>
          </a:p>
        </p:txBody>
      </p:sp>
      <p:sp>
        <p:nvSpPr>
          <p:cNvPr id="52" name="Shape 52"/>
          <p:cNvSpPr/>
          <p:nvPr/>
        </p:nvSpPr>
        <p:spPr>
          <a:xfrm>
            <a:off x="3993515" y="8790169"/>
            <a:ext cx="501777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a:solidFill>
                  <a:srgbClr val="FFFFFF"/>
                </a:solidFill>
              </a:rPr>
              <a:t>Grass and Shrub Seeds</a:t>
            </a:r>
          </a:p>
        </p:txBody>
      </p:sp>
      <p:sp>
        <p:nvSpPr>
          <p:cNvPr id="53" name="Shape 53"/>
          <p:cNvSpPr/>
          <p:nvPr/>
        </p:nvSpPr>
        <p:spPr>
          <a:xfrm>
            <a:off x="3533597" y="335717"/>
            <a:ext cx="557784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a:solidFill>
                  <a:srgbClr val="FFFFFF"/>
                </a:solidFill>
              </a:rPr>
              <a:t>What Blew In On the Wind </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5" name="pasted-image.tif"/>
          <p:cNvPicPr/>
          <p:nvPr/>
        </p:nvPicPr>
        <p:blipFill>
          <a:blip r:embed="rId2">
            <a:extLst/>
          </a:blip>
          <a:srcRect l="8624" t="0" r="2700" b="0"/>
          <a:stretch>
            <a:fillRect/>
          </a:stretch>
        </p:blipFill>
        <p:spPr>
          <a:xfrm>
            <a:off x="-26692" y="5338"/>
            <a:ext cx="13058184" cy="9742924"/>
          </a:xfrm>
          <a:prstGeom prst="rect">
            <a:avLst/>
          </a:prstGeom>
          <a:ln w="12700">
            <a:miter lim="400000"/>
          </a:ln>
          <a:effectLst>
            <a:reflection blurRad="0" stA="50000" stPos="0" endA="0" endPos="40000" dist="0" dir="5400000" fadeDir="5400000" sx="100000" sy="-100000" kx="0" ky="0" algn="bl" rotWithShape="0"/>
          </a:effectLst>
        </p:spPr>
      </p:pic>
      <p:sp>
        <p:nvSpPr>
          <p:cNvPr id="56" name="Shape 56"/>
          <p:cNvSpPr/>
          <p:nvPr/>
        </p:nvSpPr>
        <p:spPr>
          <a:xfrm>
            <a:off x="4817186" y="335717"/>
            <a:ext cx="3010663"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a:solidFill>
                  <a:srgbClr val="FFFFFF"/>
                </a:solidFill>
              </a:rPr>
              <a:t>Conifer Seeds</a:t>
            </a:r>
          </a:p>
        </p:txBody>
      </p:sp>
      <p:pic>
        <p:nvPicPr>
          <p:cNvPr id="57" name="image7.png"/>
          <p:cNvPicPr/>
          <p:nvPr/>
        </p:nvPicPr>
        <p:blipFill>
          <a:blip r:embed="rId3">
            <a:extLst/>
          </a:blip>
          <a:stretch>
            <a:fillRect/>
          </a:stretch>
        </p:blipFill>
        <p:spPr>
          <a:xfrm>
            <a:off x="2882900" y="2165350"/>
            <a:ext cx="7239000" cy="5422900"/>
          </a:xfrm>
          <a:prstGeom prst="rect">
            <a:avLst/>
          </a:prstGeom>
          <a:ln w="12700">
            <a:miter lim="400000"/>
          </a:ln>
        </p:spPr>
      </p:pic>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59" name="pasted-image.tif"/>
          <p:cNvPicPr/>
          <p:nvPr/>
        </p:nvPicPr>
        <p:blipFill>
          <a:blip r:embed="rId3">
            <a:extLst/>
          </a:blip>
          <a:srcRect l="8624" t="0" r="2700" b="0"/>
          <a:stretch>
            <a:fillRect/>
          </a:stretch>
        </p:blipFill>
        <p:spPr>
          <a:xfrm>
            <a:off x="-26692" y="5338"/>
            <a:ext cx="13058184" cy="9742924"/>
          </a:xfrm>
          <a:prstGeom prst="rect">
            <a:avLst/>
          </a:prstGeom>
          <a:ln w="12700">
            <a:miter lim="400000"/>
          </a:ln>
          <a:effectLst>
            <a:reflection blurRad="0" stA="50000" stPos="0" endA="0" endPos="40000" dist="0" dir="5400000" fadeDir="5400000" sx="100000" sy="-100000" kx="0" ky="0" algn="bl" rotWithShape="0"/>
          </a:effectLst>
        </p:spPr>
      </p:pic>
      <p:pic>
        <p:nvPicPr>
          <p:cNvPr id="60" name="image12.png"/>
          <p:cNvPicPr/>
          <p:nvPr/>
        </p:nvPicPr>
        <p:blipFill>
          <a:blip r:embed="rId4">
            <a:extLst/>
          </a:blip>
          <a:stretch>
            <a:fillRect/>
          </a:stretch>
        </p:blipFill>
        <p:spPr>
          <a:xfrm>
            <a:off x="1460500" y="1346200"/>
            <a:ext cx="5295900" cy="4272027"/>
          </a:xfrm>
          <a:prstGeom prst="rect">
            <a:avLst/>
          </a:prstGeom>
          <a:ln w="12700">
            <a:miter lim="400000"/>
          </a:ln>
        </p:spPr>
      </p:pic>
      <p:pic>
        <p:nvPicPr>
          <p:cNvPr id="61" name="image13.png"/>
          <p:cNvPicPr/>
          <p:nvPr/>
        </p:nvPicPr>
        <p:blipFill>
          <a:blip r:embed="rId5">
            <a:extLst/>
          </a:blip>
          <a:stretch>
            <a:fillRect/>
          </a:stretch>
        </p:blipFill>
        <p:spPr>
          <a:xfrm>
            <a:off x="5722996" y="5801605"/>
            <a:ext cx="6540501" cy="3417941"/>
          </a:xfrm>
          <a:prstGeom prst="rect">
            <a:avLst/>
          </a:prstGeom>
          <a:ln w="12700">
            <a:miter lim="400000"/>
          </a:ln>
        </p:spPr>
      </p:pic>
      <p:sp>
        <p:nvSpPr>
          <p:cNvPr id="62" name="Shape 62"/>
          <p:cNvSpPr/>
          <p:nvPr/>
        </p:nvSpPr>
        <p:spPr>
          <a:xfrm>
            <a:off x="1479067" y="5702300"/>
            <a:ext cx="21218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a:solidFill>
                  <a:srgbClr val="FFFFFF"/>
                </a:solidFill>
              </a:rPr>
              <a:t>May 1980</a:t>
            </a:r>
          </a:p>
        </p:txBody>
      </p:sp>
      <p:sp>
        <p:nvSpPr>
          <p:cNvPr id="63" name="Shape 63"/>
          <p:cNvSpPr/>
          <p:nvPr/>
        </p:nvSpPr>
        <p:spPr>
          <a:xfrm>
            <a:off x="9518091" y="5181600"/>
            <a:ext cx="288401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FFFFFF"/>
                </a:solidFill>
              </a:defRPr>
            </a:lvl1pPr>
          </a:lstStyle>
          <a:p>
            <a:pPr lvl="0">
              <a:defRPr sz="1800">
                <a:solidFill>
                  <a:srgbClr val="000000"/>
                </a:solidFill>
              </a:defRPr>
            </a:pPr>
            <a:r>
              <a:rPr sz="3600">
                <a:solidFill>
                  <a:srgbClr val="FFFFFF"/>
                </a:solidFill>
              </a:rPr>
              <a:t>30 years later</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365C0"/>
          </a:solidFill>
          <a:prstDash val="solid"/>
          <a:bevel/>
        </a:ln>
        <a:effectLst>
          <a:outerShdw sx="100000" sy="100000" kx="0" ky="0" algn="b" rotWithShape="0" blurRad="38100" dist="25400" dir="540000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