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69F3EA-CBF9-41C8-AC98-C1A10652A665}">
  <a:tblStyle styleId="{AF69F3EA-CBF9-41C8-AC98-C1A10652A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a7286bcf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a7286bcf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start with an mxj matrix.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Already have sorted index array, now we want to perform reduction on each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Process: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Sort input column using sorted index array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Reduce by key on sorted, hashed key array. Performing operation from reduction ops array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 copy back the result of reduced column to output matrix column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Repeat for each column in matrix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a7286bc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a7286bc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 a sorted hashed key array and an index array into the original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 </a:t>
            </a:r>
            <a:r>
              <a:rPr lang="en"/>
              <a:t>permutation iterator to copy data from host to device column in sorted order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Perform reduction with specified operation to achieve the result array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Copy this back to the host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a7286bcf0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a7286bcf0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a7286bcf0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a7286bcf0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a7286bcf0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a7286bcf0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a7286bcf0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a7286bcf0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a7286bcf0_8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a7286bcf0_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a7286bcf0_8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a7286bcf0_8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a72d1b3c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a72d1b3c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a7286bcf0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a7286bcf0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72d1b3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72d1b3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a72d1b3c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a72d1b3c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7286bcf0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a7286bcf0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a7286bcf0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a7286bcf0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a7286bcf0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a7286bcf0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a7286bcf0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a7286bcf0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a7286bcf0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a7286bcf0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a72d1b3c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a72d1b3c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a7286bcf0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a7286bcf0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72d1b3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72d1b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a7286bcf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a7286bcf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7286bcf0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7286bcf0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a72d1b3c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a72d1b3c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a7286bc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a7286bc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Thrust gives us STL like </a:t>
            </a:r>
            <a:r>
              <a:rPr lang="en"/>
              <a:t>data structures</a:t>
            </a:r>
            <a:r>
              <a:rPr lang="en"/>
              <a:t> for parallel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many algorithms such as reductions, copy, scan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Much of these are customizable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Useful for our case with key matrix, multiple columns per key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Reductions can be done by keys if sorted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Reductions also allow for special operators like addition, min, max and division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Simple to use, respectable </a:t>
            </a:r>
            <a:r>
              <a:rPr lang="en"/>
              <a:t>performance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don’t have as good control over cuda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Shared memory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Streams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we can mix in our own kernels if needed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a7286bcf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a7286bcf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 with an mxn matrix of m keys. </a:t>
            </a:r>
            <a:r>
              <a:rPr lang="en"/>
              <a:t>n</a:t>
            </a:r>
            <a:r>
              <a:rPr lang="en"/>
              <a:t> values representing one key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</a:t>
            </a:r>
            <a:r>
              <a:rPr lang="en"/>
              <a:t>don't</a:t>
            </a:r>
            <a:r>
              <a:rPr lang="en"/>
              <a:t> </a:t>
            </a:r>
            <a:r>
              <a:rPr lang="en"/>
              <a:t>know</a:t>
            </a:r>
            <a:r>
              <a:rPr lang="en"/>
              <a:t> how many unique keys there are in our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make this matrix compact to represent p unique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Sort the original keys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Hash these as it can be done quickly and makes reductions and other operations easier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Compact the hashed array to be just our unique hash keys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an index array of the original rows in that compaction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compacted index array to copy back unique key rows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a7286bc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a7286bc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we copy original key data to the device - in column major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Perform a custom thrust::sort to compare with multiple key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Also save original row information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Hash keys by launching kernel to compare between neighbor </a:t>
            </a:r>
            <a:r>
              <a:rPr lang="en"/>
              <a:t>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 boundary, put 1 in a new array at boundary 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Inclusive scan on this array to “hash”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Performing unique by key gives us </a:t>
            </a:r>
            <a:r>
              <a:rPr lang="en"/>
              <a:t>indice rows</a:t>
            </a:r>
            <a:r>
              <a:rPr lang="en"/>
              <a:t> into original key matrix to copy back just unique keys to host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Rapids GroupBy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1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Aaron Nightingale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Christopher Patterson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Jersin Nguetio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Menglu Liang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/>
              <a:t>Tonglin Chen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Operations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/>
              <a:t>xj matrix of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row maps to the corresponding row in key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</a:t>
            </a:r>
            <a:r>
              <a:rPr lang="en"/>
              <a:t> reduction 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xj matrix of reduced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row now maps to the unique key matrix rows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Columns are values for a given reduction in the reduction op array</a:t>
            </a:r>
            <a:endParaRPr/>
          </a:p>
        </p:txBody>
      </p:sp>
      <p:sp>
        <p:nvSpPr>
          <p:cNvPr id="214" name="Google Shape;214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sorted index array to copy in a sorted column of value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 reduce by key on column based on corresponding reduction operation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Copy reduction result to output matrix column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for all columns in matrix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297500" y="393750"/>
            <a:ext cx="70389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Operations</a:t>
            </a:r>
            <a:endParaRPr/>
          </a:p>
        </p:txBody>
      </p:sp>
      <p:graphicFrame>
        <p:nvGraphicFramePr>
          <p:cNvPr id="220" name="Google Shape;220;p23"/>
          <p:cNvGraphicFramePr/>
          <p:nvPr/>
        </p:nvGraphicFramePr>
        <p:xfrm>
          <a:off x="1842625" y="223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895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23"/>
          <p:cNvSpPr txBox="1"/>
          <p:nvPr/>
        </p:nvSpPr>
        <p:spPr>
          <a:xfrm>
            <a:off x="1609200" y="1907563"/>
            <a:ext cx="1362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Original Rows</a:t>
            </a:r>
            <a:endParaRPr>
              <a:solidFill>
                <a:srgbClr val="FFD966"/>
              </a:solidFill>
            </a:endParaRPr>
          </a:p>
        </p:txBody>
      </p:sp>
      <p:graphicFrame>
        <p:nvGraphicFramePr>
          <p:cNvPr id="222" name="Google Shape;222;p23"/>
          <p:cNvGraphicFramePr/>
          <p:nvPr/>
        </p:nvGraphicFramePr>
        <p:xfrm>
          <a:off x="4863338" y="223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895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23"/>
          <p:cNvSpPr txBox="1"/>
          <p:nvPr/>
        </p:nvSpPr>
        <p:spPr>
          <a:xfrm>
            <a:off x="4492650" y="1851225"/>
            <a:ext cx="1636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Column Values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1297500" y="997075"/>
            <a:ext cx="4488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For each value column we perform reduction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Use correct operation from the op input array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Copy result back to host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2969554" y="3475625"/>
            <a:ext cx="5586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2833800" y="3019475"/>
            <a:ext cx="830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Permuted Copy</a:t>
            </a:r>
            <a:endParaRPr sz="1000">
              <a:solidFill>
                <a:srgbClr val="FFFFFF"/>
              </a:solidFill>
            </a:endParaRPr>
          </a:p>
        </p:txBody>
      </p:sp>
      <p:graphicFrame>
        <p:nvGraphicFramePr>
          <p:cNvPr id="227" name="Google Shape;227;p23"/>
          <p:cNvGraphicFramePr/>
          <p:nvPr/>
        </p:nvGraphicFramePr>
        <p:xfrm>
          <a:off x="7729400" y="236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805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23"/>
          <p:cNvSpPr txBox="1"/>
          <p:nvPr/>
        </p:nvSpPr>
        <p:spPr>
          <a:xfrm>
            <a:off x="7498213" y="2010088"/>
            <a:ext cx="126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6290825" y="3474917"/>
            <a:ext cx="10230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6042173" y="2908850"/>
            <a:ext cx="1520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Reduce_by_key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with operation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(sum)</a:t>
            </a:r>
            <a:endParaRPr sz="1000">
              <a:solidFill>
                <a:srgbClr val="FFFFFF"/>
              </a:solidFill>
            </a:endParaRPr>
          </a:p>
        </p:txBody>
      </p:sp>
      <p:graphicFrame>
        <p:nvGraphicFramePr>
          <p:cNvPr id="231" name="Google Shape;231;p23"/>
          <p:cNvGraphicFramePr/>
          <p:nvPr/>
        </p:nvGraphicFramePr>
        <p:xfrm>
          <a:off x="3683125" y="220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805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23"/>
          <p:cNvSpPr txBox="1"/>
          <p:nvPr/>
        </p:nvSpPr>
        <p:spPr>
          <a:xfrm>
            <a:off x="3451938" y="1851213"/>
            <a:ext cx="126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Hashed Keys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33" name="Google Shape;233;p23"/>
          <p:cNvGraphicFramePr/>
          <p:nvPr/>
        </p:nvGraphicFramePr>
        <p:xfrm>
          <a:off x="573900" y="22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805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" name="Google Shape;234;p23"/>
          <p:cNvSpPr txBox="1"/>
          <p:nvPr/>
        </p:nvSpPr>
        <p:spPr>
          <a:xfrm>
            <a:off x="342700" y="1926513"/>
            <a:ext cx="126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Hashed Keys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823850" y="2157975"/>
            <a:ext cx="62559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 Implementation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 Implementation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1297500" y="1121250"/>
            <a:ext cx="34032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GPU-based sorting algorithms still present on average O(nlogn) complexity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wanted to</a:t>
            </a:r>
            <a:r>
              <a:rPr lang="en"/>
              <a:t> explor</a:t>
            </a:r>
            <a:r>
              <a:rPr lang="en"/>
              <a:t>e</a:t>
            </a:r>
            <a:r>
              <a:rPr lang="en"/>
              <a:t> alternative approaches that </a:t>
            </a:r>
            <a:r>
              <a:rPr lang="en"/>
              <a:t>hover around</a:t>
            </a:r>
            <a:r>
              <a:rPr lang="en"/>
              <a:t> O(n)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Karnagel et al. have proposed a hash-based group-by implementation that eliminates multiple passes over input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Inspired by their work, we came up with a custom hash-based implementation of a group-by operator </a:t>
            </a:r>
            <a:endParaRPr/>
          </a:p>
        </p:txBody>
      </p:sp>
      <p:sp>
        <p:nvSpPr>
          <p:cNvPr id="246" name="Google Shape;246;p25"/>
          <p:cNvSpPr txBox="1"/>
          <p:nvPr>
            <p:ph idx="2" type="body"/>
          </p:nvPr>
        </p:nvSpPr>
        <p:spPr>
          <a:xfrm>
            <a:off x="5446799" y="956400"/>
            <a:ext cx="2889600" cy="21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>
                <a:solidFill>
                  <a:schemeClr val="accent2"/>
                </a:solidFill>
              </a:rPr>
              <a:t>Step 1 </a:t>
            </a:r>
            <a:endParaRPr>
              <a:solidFill>
                <a:schemeClr val="accen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◆"/>
            </a:pPr>
            <a:r>
              <a:rPr lang="en">
                <a:solidFill>
                  <a:schemeClr val="accent2"/>
                </a:solidFill>
              </a:rPr>
              <a:t>INIT kernel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>
                <a:solidFill>
                  <a:schemeClr val="accent2"/>
                </a:solidFill>
              </a:rPr>
              <a:t>Step 2</a:t>
            </a:r>
            <a:endParaRPr>
              <a:solidFill>
                <a:schemeClr val="accen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◆"/>
            </a:pPr>
            <a:r>
              <a:rPr lang="en">
                <a:solidFill>
                  <a:schemeClr val="accent2"/>
                </a:solidFill>
              </a:rPr>
              <a:t> SCAN kernel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>
                <a:solidFill>
                  <a:schemeClr val="accent2"/>
                </a:solidFill>
              </a:rPr>
              <a:t>Step 3 &amp; Step 4</a:t>
            </a:r>
            <a:endParaRPr>
              <a:solidFill>
                <a:schemeClr val="accen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◆"/>
            </a:pPr>
            <a:r>
              <a:rPr lang="en">
                <a:solidFill>
                  <a:schemeClr val="accent2"/>
                </a:solidFill>
              </a:rPr>
              <a:t>Transfer results  to host memory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➔"/>
            </a:pPr>
            <a:r>
              <a:rPr lang="en">
                <a:solidFill>
                  <a:schemeClr val="accent2"/>
                </a:solidFill>
              </a:rPr>
              <a:t>Step 5</a:t>
            </a:r>
            <a:endParaRPr>
              <a:solidFill>
                <a:schemeClr val="accen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◆"/>
            </a:pPr>
            <a:r>
              <a:rPr lang="en">
                <a:solidFill>
                  <a:schemeClr val="accent2"/>
                </a:solidFill>
              </a:rPr>
              <a:t>FINALIZER kernel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7" name="Google Shape;247;p25"/>
          <p:cNvSpPr txBox="1"/>
          <p:nvPr>
            <p:ph idx="2" type="body"/>
          </p:nvPr>
        </p:nvSpPr>
        <p:spPr>
          <a:xfrm>
            <a:off x="5446800" y="3778825"/>
            <a:ext cx="2369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➔"/>
            </a:pPr>
            <a:r>
              <a:rPr lang="en">
                <a:solidFill>
                  <a:schemeClr val="lt2"/>
                </a:solidFill>
              </a:rPr>
              <a:t>Setup </a:t>
            </a:r>
            <a:r>
              <a:rPr lang="en">
                <a:solidFill>
                  <a:schemeClr val="lt2"/>
                </a:solidFill>
              </a:rPr>
              <a:t> phase 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➔"/>
            </a:pPr>
            <a:r>
              <a:rPr lang="en">
                <a:solidFill>
                  <a:schemeClr val="lt2"/>
                </a:solidFill>
              </a:rPr>
              <a:t>Reduction  phase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➔"/>
            </a:pPr>
            <a:r>
              <a:rPr lang="en">
                <a:solidFill>
                  <a:schemeClr val="lt2"/>
                </a:solidFill>
              </a:rPr>
              <a:t>Compilation phase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➔"/>
            </a:pPr>
            <a:r>
              <a:rPr lang="en">
                <a:solidFill>
                  <a:schemeClr val="lt2"/>
                </a:solidFill>
              </a:rPr>
              <a:t>Housekeeping phase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6309825" y="3249375"/>
            <a:ext cx="139800" cy="31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Setup phase</a:t>
            </a:r>
            <a:endParaRPr/>
          </a:p>
        </p:txBody>
      </p:sp>
      <p:graphicFrame>
        <p:nvGraphicFramePr>
          <p:cNvPr id="254" name="Google Shape;254;p26"/>
          <p:cNvGraphicFramePr/>
          <p:nvPr/>
        </p:nvGraphicFramePr>
        <p:xfrm>
          <a:off x="3644050" y="198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5" name="Google Shape;255;p26"/>
          <p:cNvSpPr txBox="1"/>
          <p:nvPr/>
        </p:nvSpPr>
        <p:spPr>
          <a:xfrm>
            <a:off x="3584275" y="1633588"/>
            <a:ext cx="126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Keys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5087304" y="3086175"/>
            <a:ext cx="5586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4732550" y="2693775"/>
            <a:ext cx="1268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crc_x64_32_hash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kernel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8" name="Google Shape;258;p26"/>
          <p:cNvGraphicFramePr/>
          <p:nvPr/>
        </p:nvGraphicFramePr>
        <p:xfrm>
          <a:off x="5953250" y="202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805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26"/>
          <p:cNvSpPr txBox="1"/>
          <p:nvPr/>
        </p:nvSpPr>
        <p:spPr>
          <a:xfrm>
            <a:off x="5722075" y="1633588"/>
            <a:ext cx="126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Hashed Keys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0" name="Google Shape;260;p26"/>
          <p:cNvGraphicFramePr/>
          <p:nvPr/>
        </p:nvGraphicFramePr>
        <p:xfrm>
          <a:off x="7107100" y="103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18389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4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uint32_t hashkey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4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int row_input_index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4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int row_index_count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4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int bucket_state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4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 max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4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 min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4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 sum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 count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26"/>
          <p:cNvSpPr txBox="1"/>
          <p:nvPr/>
        </p:nvSpPr>
        <p:spPr>
          <a:xfrm>
            <a:off x="7107050" y="393750"/>
            <a:ext cx="1839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Hash table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array of structs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19050" y="1848450"/>
            <a:ext cx="3254100" cy="23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hash table on host memory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Initialize to height of key matrix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statistical sampling to get a somewhat accurate estimate of unique keys and dynamically update hash table size if estimate was conservative. Dynamic update of hash table size can be costly.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Transfer hash table, key and value data to device memory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Run device kernel to get a hash value for each key.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268" name="Google Shape;268;p27"/>
          <p:cNvGraphicFramePr/>
          <p:nvPr/>
        </p:nvGraphicFramePr>
        <p:xfrm>
          <a:off x="417150" y="216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805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9" name="Google Shape;269;p27"/>
          <p:cNvSpPr txBox="1"/>
          <p:nvPr/>
        </p:nvSpPr>
        <p:spPr>
          <a:xfrm>
            <a:off x="185975" y="1778750"/>
            <a:ext cx="126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Hashed </a:t>
            </a:r>
            <a:r>
              <a:rPr lang="en">
                <a:solidFill>
                  <a:srgbClr val="FFFFFF"/>
                </a:solidFill>
              </a:rPr>
              <a:t>K</a:t>
            </a:r>
            <a:r>
              <a:rPr lang="en">
                <a:solidFill>
                  <a:srgbClr val="FFFFFF"/>
                </a:solidFill>
              </a:rPr>
              <a:t>eys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70" name="Google Shape;270;p27"/>
          <p:cNvGraphicFramePr/>
          <p:nvPr/>
        </p:nvGraphicFramePr>
        <p:xfrm>
          <a:off x="3011750" y="180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2136325"/>
              </a:tblGrid>
              <a:tr h="40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atomicAdd(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hashkey, key)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ow_input_index = row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row_index_count++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ucket_state = used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atomicMax(&amp;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max, val)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atomicMin(&amp;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min, val)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atomicAdd(&amp;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sum, val)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atomicAdd(&amp;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count, val)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1" name="Google Shape;271;p27"/>
          <p:cNvSpPr txBox="1"/>
          <p:nvPr/>
        </p:nvSpPr>
        <p:spPr>
          <a:xfrm>
            <a:off x="3011700" y="1231650"/>
            <a:ext cx="1839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Hash table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array of structs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2" name="Google Shape;272;p27"/>
          <p:cNvCxnSpPr/>
          <p:nvPr/>
        </p:nvCxnSpPr>
        <p:spPr>
          <a:xfrm flipH="1" rot="10800000">
            <a:off x="1224650" y="1982875"/>
            <a:ext cx="1807800" cy="1107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5710725" y="1846750"/>
            <a:ext cx="3293400" cy="26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Launch kernel for group-by phase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Each thread is mapped to one key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Map hashed key to hash bucket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Conflict resolution</a:t>
            </a:r>
            <a:endParaRPr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Open addressing with linear probing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If bucket is empty, occupy it, update bucket state to used, increment row count, cache key index, and update aggregator fields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If bucket is filled, hashed keys match, and cached keys  match,  update row count and aggregator fields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If bucket is  filled and hashed keys do not match or hashed keys match and cached key does  not match, move on to next bucket until you find an empty bucket </a:t>
            </a:r>
            <a:endParaRPr sz="1100"/>
          </a:p>
        </p:txBody>
      </p:sp>
      <p:cxnSp>
        <p:nvCxnSpPr>
          <p:cNvPr id="274" name="Google Shape;274;p27"/>
          <p:cNvCxnSpPr/>
          <p:nvPr/>
        </p:nvCxnSpPr>
        <p:spPr>
          <a:xfrm>
            <a:off x="2472600" y="2181025"/>
            <a:ext cx="618300" cy="25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7"/>
          <p:cNvCxnSpPr/>
          <p:nvPr/>
        </p:nvCxnSpPr>
        <p:spPr>
          <a:xfrm flipH="1" rot="-5400000">
            <a:off x="2402600" y="2239375"/>
            <a:ext cx="688200" cy="57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7"/>
          <p:cNvCxnSpPr/>
          <p:nvPr/>
        </p:nvCxnSpPr>
        <p:spPr>
          <a:xfrm flipH="1" rot="-5400000">
            <a:off x="2233500" y="2431800"/>
            <a:ext cx="1026300" cy="54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Hash-based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Compilation phase &amp; Housekeeping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28"/>
          <p:cNvGraphicFramePr/>
          <p:nvPr/>
        </p:nvGraphicFramePr>
        <p:xfrm>
          <a:off x="690750" y="192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1838900"/>
              </a:tblGrid>
              <a:tr h="36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uint32_t hashkey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int row_input_index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int row_index_count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int bucket_state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 max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 min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 sum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62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 count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28"/>
          <p:cNvSpPr txBox="1"/>
          <p:nvPr/>
        </p:nvSpPr>
        <p:spPr>
          <a:xfrm>
            <a:off x="690700" y="1361025"/>
            <a:ext cx="1839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Hash table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array of structs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4" name="Google Shape;284;p28"/>
          <p:cNvGraphicFramePr/>
          <p:nvPr/>
        </p:nvGraphicFramePr>
        <p:xfrm>
          <a:off x="3605950" y="18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" name="Google Shape;285;p28"/>
          <p:cNvSpPr txBox="1"/>
          <p:nvPr/>
        </p:nvSpPr>
        <p:spPr>
          <a:xfrm>
            <a:off x="3317575" y="1460249"/>
            <a:ext cx="1772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6" name="Google Shape;286;p28"/>
          <p:cNvGraphicFramePr/>
          <p:nvPr/>
        </p:nvGraphicFramePr>
        <p:xfrm>
          <a:off x="3414525" y="3643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2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3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28"/>
          <p:cNvSpPr txBox="1"/>
          <p:nvPr/>
        </p:nvSpPr>
        <p:spPr>
          <a:xfrm>
            <a:off x="3317575" y="3264412"/>
            <a:ext cx="1772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Output values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8" name="Google Shape;288;p28"/>
          <p:cNvCxnSpPr/>
          <p:nvPr/>
        </p:nvCxnSpPr>
        <p:spPr>
          <a:xfrm flipH="1" rot="10800000">
            <a:off x="2530925" y="1994450"/>
            <a:ext cx="1096200" cy="46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8"/>
          <p:cNvCxnSpPr/>
          <p:nvPr/>
        </p:nvCxnSpPr>
        <p:spPr>
          <a:xfrm>
            <a:off x="2530925" y="3685600"/>
            <a:ext cx="886500" cy="12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8"/>
          <p:cNvCxnSpPr/>
          <p:nvPr/>
        </p:nvCxnSpPr>
        <p:spPr>
          <a:xfrm flipH="1" rot="10800000">
            <a:off x="2530925" y="3872300"/>
            <a:ext cx="1446300" cy="25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/>
          <p:nvPr/>
        </p:nvCxnSpPr>
        <p:spPr>
          <a:xfrm flipH="1" rot="10800000">
            <a:off x="2530925" y="3895450"/>
            <a:ext cx="1854600" cy="594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/>
          <p:nvPr/>
        </p:nvCxnSpPr>
        <p:spPr>
          <a:xfrm flipH="1" rot="10800000">
            <a:off x="2542600" y="3872200"/>
            <a:ext cx="2227800" cy="104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8"/>
          <p:cNvSpPr txBox="1"/>
          <p:nvPr>
            <p:ph idx="1" type="body"/>
          </p:nvPr>
        </p:nvSpPr>
        <p:spPr>
          <a:xfrm>
            <a:off x="5710700" y="2573800"/>
            <a:ext cx="3118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Transfer hash table to host memory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Scan hash table, map each bucket to one row of output key and update matching row of output values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Delete hash table, hashed table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Free memory allocated for input data on on host and device memory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Calculate and log performance stats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77525" y="1825675"/>
            <a:ext cx="52410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hash value in-flight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Overlap memory transfers with computations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CUDA streams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Atomic updates of aggregator fields are serialized. Performance of hash-based implementations are thus bounded by  spread of unique keys. Explore an adaptive algorithm that uses distribution of keys to select hash-based or sort/reduction kernels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Accesses to hash buckets need to be synchronized to avoid race conditions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775" y="1953975"/>
            <a:ext cx="3531101" cy="19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Verification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11" name="Google Shape;3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987" y="1567550"/>
            <a:ext cx="3187425" cy="31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5" y="1567550"/>
            <a:ext cx="2973231" cy="31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1"/>
          <p:cNvSpPr txBox="1"/>
          <p:nvPr>
            <p:ph type="title"/>
          </p:nvPr>
        </p:nvSpPr>
        <p:spPr>
          <a:xfrm>
            <a:off x="5148975" y="1170025"/>
            <a:ext cx="31875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Output Data</a:t>
            </a:r>
            <a:endParaRPr b="1" sz="1400" u="sng"/>
          </a:p>
        </p:txBody>
      </p:sp>
      <p:sp>
        <p:nvSpPr>
          <p:cNvPr id="314" name="Google Shape;314;p31"/>
          <p:cNvSpPr txBox="1"/>
          <p:nvPr>
            <p:ph type="title"/>
          </p:nvPr>
        </p:nvSpPr>
        <p:spPr>
          <a:xfrm>
            <a:off x="1297500" y="1170025"/>
            <a:ext cx="29733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Input</a:t>
            </a:r>
            <a:r>
              <a:rPr b="1" lang="en" sz="1400" u="sng"/>
              <a:t> Data</a:t>
            </a:r>
            <a:endParaRPr b="1" sz="14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268250"/>
            <a:ext cx="7598050" cy="4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75" y="411975"/>
            <a:ext cx="7748651" cy="43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72" y="579162"/>
            <a:ext cx="7931650" cy="39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Result (10M elements)</a:t>
            </a:r>
            <a:endParaRPr/>
          </a:p>
        </p:txBody>
      </p:sp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gpu execution time 1.4s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73.69% time of kernel calls are cudaMemcpyHtoD used by thrust (211.16ms)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98.54% time of api calls are cudaMalloc cudaMemcpyAsync and cudaFree (~1s total)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IO operations are the largest bottleneck in the implementation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pinned memory could help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501200" y="635825"/>
            <a:ext cx="7641000" cy="3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Observed results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      The execution time of our group-by implementation on random simulated matrix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           --GPU version performs well within certain range of matrix size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    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     The performance varied along with different number of key columns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     The running time can have large jumps for certain combination of keys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     The execution time increases huge when groups are large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/>
        </p:nvSpPr>
        <p:spPr>
          <a:xfrm>
            <a:off x="719875" y="1564975"/>
            <a:ext cx="69171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When matrix size is small---- C++ STL (Standard Template Library) is faster than the GPU implementation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When matrix size is huge (Over one million rows)-- GPU code is up to 20x faster</a:t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Thrust is a great library for accelerating GPU development time (Includes functions like scan and reduce)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19875" y="344300"/>
            <a:ext cx="35367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Take Home Message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	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193100" y="1140500"/>
            <a:ext cx="70389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 data set is in column major.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Matrix is flattened to 1D array for easy memory copying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Input:     1) Key matrix  : </a:t>
            </a:r>
            <a:r>
              <a:rPr lang="en" sz="1200"/>
              <a:t>A matrix with M rows and N columns;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1200"/>
              <a:t> rows of this matrix are the “keys” of the reduce-by-key operation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2) Value matrix : </a:t>
            </a:r>
            <a:r>
              <a:rPr lang="en" sz="1200"/>
              <a:t>A matrix with M rows and J columns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3) Operation array:</a:t>
            </a:r>
            <a:r>
              <a:rPr lang="en" sz="1200"/>
              <a:t> </a:t>
            </a:r>
            <a:r>
              <a:rPr lang="en" sz="1200"/>
              <a:t>An array of J reduction operations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  1) Keys: </a:t>
            </a:r>
            <a:r>
              <a:rPr lang="en" sz="1200"/>
              <a:t>U rows and N columns, where U is the number of unique keys from the input Keys matrix; Row “i” of the output Keys matrix corresponds to row “i” of the output Values matrix.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2) </a:t>
            </a:r>
            <a:r>
              <a:rPr lang="en" sz="1200"/>
              <a:t>Values: </a:t>
            </a:r>
            <a:r>
              <a:rPr lang="en" sz="1200"/>
              <a:t>U rows and J columns, where U is the number of unique keys from the input Keys matrix;Row “i” of the output Values matrix corresponds to row “i” of the output Keys matrix;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example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Sample key and value matrix</a:t>
            </a:r>
            <a:endParaRPr/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1297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1091750"/>
                <a:gridCol w="919350"/>
                <a:gridCol w="1005550"/>
                <a:gridCol w="1005550"/>
                <a:gridCol w="1005550"/>
                <a:gridCol w="1005550"/>
                <a:gridCol w="1005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key\entries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16"/>
          <p:cNvGraphicFramePr/>
          <p:nvPr/>
        </p:nvGraphicFramePr>
        <p:xfrm>
          <a:off x="1297525" y="31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1091725"/>
                <a:gridCol w="919375"/>
                <a:gridCol w="1005550"/>
                <a:gridCol w="1005550"/>
                <a:gridCol w="1005550"/>
                <a:gridCol w="1005550"/>
                <a:gridCol w="1005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value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output on (max, count)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18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Output Key and Value Matrix</a:t>
            </a:r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1297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1528450"/>
                <a:gridCol w="1287100"/>
                <a:gridCol w="1407775"/>
                <a:gridCol w="1407775"/>
                <a:gridCol w="1407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key\entries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17"/>
          <p:cNvGraphicFramePr/>
          <p:nvPr/>
        </p:nvGraphicFramePr>
        <p:xfrm>
          <a:off x="1297525" y="31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1528425"/>
                <a:gridCol w="1287125"/>
                <a:gridCol w="1407775"/>
                <a:gridCol w="1407775"/>
                <a:gridCol w="14077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value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Thrust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82300" y="1505350"/>
            <a:ext cx="5004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Library </a:t>
            </a:r>
            <a:r>
              <a:rPr lang="en"/>
              <a:t>providing</a:t>
            </a:r>
            <a:r>
              <a:rPr lang="en"/>
              <a:t> parallel </a:t>
            </a:r>
            <a:r>
              <a:rPr lang="en"/>
              <a:t>data structures</a:t>
            </a:r>
            <a:r>
              <a:rPr lang="en"/>
              <a:t> and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Reduce, scan, copy, etc.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Customizable for different data representations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 by key for sorted key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Special reduction operations for add, min, max,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for quick implementation for our case of many value operations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875" y="103125"/>
            <a:ext cx="2022050" cy="14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700" y="3136750"/>
            <a:ext cx="5808074" cy="17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382300" y="3026000"/>
            <a:ext cx="27459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Less control over more advanced CUDA features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Shared memory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Streams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etc.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/>
              <a:t>xn matrix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row corresponding to a key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Unknown number of unique keys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xn matrix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row corresponding to a unique key</a:t>
            </a:r>
            <a:endParaRPr/>
          </a:p>
        </p:txBody>
      </p:sp>
      <p:sp>
        <p:nvSpPr>
          <p:cNvPr id="183" name="Google Shape;183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Sort keys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Hash keys for easier compaction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Compact hashed keys to obtain just unique keys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Copy back original n columns for each unique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</a:t>
            </a:r>
            <a:endParaRPr/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5529550" y="192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805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21"/>
          <p:cNvSpPr txBox="1"/>
          <p:nvPr/>
        </p:nvSpPr>
        <p:spPr>
          <a:xfrm>
            <a:off x="5298363" y="1570613"/>
            <a:ext cx="126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Hashed Keys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1" name="Google Shape;191;p21"/>
          <p:cNvGraphicFramePr/>
          <p:nvPr/>
        </p:nvGraphicFramePr>
        <p:xfrm>
          <a:off x="3330938" y="1998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895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1"/>
          <p:cNvSpPr txBox="1"/>
          <p:nvPr/>
        </p:nvSpPr>
        <p:spPr>
          <a:xfrm>
            <a:off x="1994625" y="1646938"/>
            <a:ext cx="126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Sorted Keys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8150225" y="235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830075"/>
              </a:tblGrid>
              <a:tr h="36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21"/>
          <p:cNvSpPr/>
          <p:nvPr/>
        </p:nvSpPr>
        <p:spPr>
          <a:xfrm>
            <a:off x="4439988" y="2948025"/>
            <a:ext cx="8952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7583950" y="3630675"/>
            <a:ext cx="4185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6186425" y="2534925"/>
            <a:ext cx="459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21"/>
          <p:cNvGraphicFramePr/>
          <p:nvPr/>
        </p:nvGraphicFramePr>
        <p:xfrm>
          <a:off x="180875" y="19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8" name="Google Shape;198;p21"/>
          <p:cNvGraphicFramePr/>
          <p:nvPr/>
        </p:nvGraphicFramePr>
        <p:xfrm>
          <a:off x="2054400" y="19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21"/>
          <p:cNvSpPr txBox="1"/>
          <p:nvPr/>
        </p:nvSpPr>
        <p:spPr>
          <a:xfrm>
            <a:off x="121100" y="1646938"/>
            <a:ext cx="1268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Keys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097513" y="1671400"/>
            <a:ext cx="1362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Original Rows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01" name="Google Shape;201;p21"/>
          <p:cNvGraphicFramePr/>
          <p:nvPr/>
        </p:nvGraphicFramePr>
        <p:xfrm>
          <a:off x="6541050" y="20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{AF69F3EA-CBF9-41C8-AC98-C1A10652A665}</a:tableStyleId>
              </a:tblPr>
              <a:tblGrid>
                <a:gridCol w="895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1"/>
          <p:cNvSpPr txBox="1"/>
          <p:nvPr/>
        </p:nvSpPr>
        <p:spPr>
          <a:xfrm>
            <a:off x="6307625" y="1733963"/>
            <a:ext cx="1362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Original Rows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7884263" y="1781663"/>
            <a:ext cx="1362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Index of Unique Keys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1406479" y="2923275"/>
            <a:ext cx="5586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1270725" y="2467125"/>
            <a:ext cx="830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Custom thrust sort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4165650" y="2289675"/>
            <a:ext cx="1412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Identify bound kernel + 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thrust inclusive_scan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7436175" y="3884325"/>
            <a:ext cx="1093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unique_by_key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