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Montserrat"/>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0B77169-2F83-41E4-9B13-8E112A6A8D51}">
  <a:tblStyle styleId="{80B77169-2F83-41E4-9B13-8E112A6A8D5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4.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Lato-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Montserrat-bold.fntdata"/><Relationship Id="rId14" Type="http://schemas.openxmlformats.org/officeDocument/2006/relationships/slide" Target="slides/slide8.xml"/><Relationship Id="rId36" Type="http://schemas.openxmlformats.org/officeDocument/2006/relationships/font" Target="fonts/Montserrat-regular.fntdata"/><Relationship Id="rId17" Type="http://schemas.openxmlformats.org/officeDocument/2006/relationships/slide" Target="slides/slide11.xml"/><Relationship Id="rId39" Type="http://schemas.openxmlformats.org/officeDocument/2006/relationships/font" Target="fonts/Montserrat-boldItalic.fntdata"/><Relationship Id="rId16" Type="http://schemas.openxmlformats.org/officeDocument/2006/relationships/slide" Target="slides/slide10.xml"/><Relationship Id="rId38" Type="http://schemas.openxmlformats.org/officeDocument/2006/relationships/font" Target="fonts/Montserrat-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4a7286bcf0_8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4a7286bcf0_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57402f13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57402f13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57402f13a3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57402f13a3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57402f13a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57402f13a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57402f13a3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57402f13a3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57402f13a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57402f13a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latin typeface="Lato"/>
                <a:ea typeface="Lato"/>
                <a:cs typeface="Lato"/>
                <a:sym typeface="Lato"/>
              </a:rPr>
              <a:t>Relaunching the kernel can lead to a significant overhead. So we need to make sure it only happens at very few conditions, and make sure we relaunch the kernel as few times as possible. So we need to have a good sampling strategy.</a:t>
            </a:r>
            <a:endParaRPr sz="1300">
              <a:latin typeface="Lato"/>
              <a:ea typeface="Lato"/>
              <a:cs typeface="Lato"/>
              <a:sym typeface="Lato"/>
            </a:endParaRPr>
          </a:p>
          <a:p>
            <a:pPr indent="0" lvl="0" marL="0" rtl="0" algn="l">
              <a:spcBef>
                <a:spcPts val="16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57402f13a3_3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57402f13a3_3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515826aba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515826aba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574698c3bc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g574698c3bc_1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574698c3bc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574698c3bc_1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During each execution(For each pair of the keys), we compare the results of the CPU implementation with the GPU implementation and see if they match.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4a72d1b3c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a72d1b3c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4a72d1b3c0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4a72d1b3c0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4a7286bcf0_6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4a7286bcf0_6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 number of unique keys is large, the speedup is significant.</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4a7286bcf0_6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4a7286bcf0_6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57402f13a3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57402f13a3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4a7286bcf0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4a7286bcf0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of the time is spent on copying memory, the calculation part is rather fast.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g57402f13a3_3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57402f13a3_3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#ifndef TESLA</a:t>
            </a:r>
            <a:endParaRPr/>
          </a:p>
          <a:p>
            <a:pPr indent="0" lvl="0" marL="0" rtl="0" algn="l">
              <a:spcBef>
                <a:spcPts val="0"/>
              </a:spcBef>
              <a:spcAft>
                <a:spcPts val="0"/>
              </a:spcAft>
              <a:buNone/>
            </a:pPr>
            <a:r>
              <a:rPr lang="en"/>
              <a:t>  constexpr unsigned int GRIDDIM = 40; </a:t>
            </a:r>
            <a:endParaRPr/>
          </a:p>
          <a:p>
            <a:pPr indent="0" lvl="0" marL="0" rtl="0" algn="l">
              <a:spcBef>
                <a:spcPts val="0"/>
              </a:spcBef>
              <a:spcAft>
                <a:spcPts val="0"/>
              </a:spcAft>
              <a:buNone/>
            </a:pPr>
            <a:r>
              <a:rPr lang="en"/>
              <a:t>#else</a:t>
            </a:r>
            <a:endParaRPr/>
          </a:p>
          <a:p>
            <a:pPr indent="0" lvl="0" marL="0" rtl="0" algn="l">
              <a:spcBef>
                <a:spcPts val="0"/>
              </a:spcBef>
              <a:spcAft>
                <a:spcPts val="0"/>
              </a:spcAft>
              <a:buNone/>
            </a:pPr>
            <a:r>
              <a:rPr lang="en"/>
              <a:t>  constexpr unsigned int GRIDDIM = 112; </a:t>
            </a:r>
            <a:endParaRPr/>
          </a:p>
          <a:p>
            <a:pPr indent="0" lvl="0" marL="0" rtl="0" algn="l">
              <a:spcBef>
                <a:spcPts val="0"/>
              </a:spcBef>
              <a:spcAft>
                <a:spcPts val="0"/>
              </a:spcAft>
              <a:buNone/>
            </a:pPr>
            <a:r>
              <a:rPr lang="en"/>
              <a:t>#endif</a:t>
            </a:r>
            <a:endParaRPr/>
          </a:p>
          <a:p>
            <a:pPr indent="0" lvl="0" marL="0" rtl="0" algn="l">
              <a:spcBef>
                <a:spcPts val="0"/>
              </a:spcBef>
              <a:spcAft>
                <a:spcPts val="0"/>
              </a:spcAft>
              <a:buNone/>
            </a:pPr>
            <a:r>
              <a:rPr lang="en"/>
              <a:t>constexpr unsigned int BLOCKDIM = 1024;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574698c3b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574698c3b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574698c3b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574698c3b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4a72d1b3c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4a72d1b3c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4a7286bcf0_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4a7286bcf0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4a72d1b3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4a72d1b3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4a7286bcf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4a7286bcf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4a7286bcf0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4a7286bcf0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4a72d1b3c0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4a72d1b3c0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4a7286bcf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4a7286bcf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Thrust gives us STL like </a:t>
            </a:r>
            <a:r>
              <a:rPr lang="en"/>
              <a:t>data structures</a:t>
            </a:r>
            <a:r>
              <a:rPr lang="en"/>
              <a:t> for parallel algorithms</a:t>
            </a:r>
            <a:endParaRPr/>
          </a:p>
          <a:p>
            <a:pPr indent="0" lvl="0" marL="0" rtl="0" algn="l">
              <a:spcBef>
                <a:spcPts val="0"/>
              </a:spcBef>
              <a:spcAft>
                <a:spcPts val="0"/>
              </a:spcAft>
              <a:buNone/>
            </a:pPr>
            <a:r>
              <a:rPr lang="en"/>
              <a:t>Provides many algorithms such as reductions, copy, scan</a:t>
            </a:r>
            <a:endParaRPr/>
          </a:p>
          <a:p>
            <a:pPr indent="-298450" lvl="0" marL="457200" rtl="0" algn="l">
              <a:spcBef>
                <a:spcPts val="0"/>
              </a:spcBef>
              <a:spcAft>
                <a:spcPts val="0"/>
              </a:spcAft>
              <a:buSzPts val="1100"/>
              <a:buChar char="●"/>
            </a:pPr>
            <a:r>
              <a:rPr lang="en"/>
              <a:t>Much of these are customizable </a:t>
            </a:r>
            <a:endParaRPr/>
          </a:p>
          <a:p>
            <a:pPr indent="-298450" lvl="1" marL="914400" rtl="0" algn="l">
              <a:spcBef>
                <a:spcPts val="0"/>
              </a:spcBef>
              <a:spcAft>
                <a:spcPts val="0"/>
              </a:spcAft>
              <a:buSzPts val="1100"/>
              <a:buChar char="○"/>
            </a:pPr>
            <a:r>
              <a:rPr lang="en"/>
              <a:t>Useful for our case with key matrix, multiple columns per key</a:t>
            </a:r>
            <a:endParaRPr/>
          </a:p>
          <a:p>
            <a:pPr indent="-298450" lvl="1" marL="914400" rtl="0" algn="l">
              <a:spcBef>
                <a:spcPts val="0"/>
              </a:spcBef>
              <a:spcAft>
                <a:spcPts val="0"/>
              </a:spcAft>
              <a:buSzPts val="1100"/>
              <a:buChar char="○"/>
            </a:pPr>
            <a:r>
              <a:rPr lang="en"/>
              <a:t>Reductions can be done by keys if sorted</a:t>
            </a:r>
            <a:endParaRPr/>
          </a:p>
          <a:p>
            <a:pPr indent="-298450" lvl="1" marL="914400" rtl="0" algn="l">
              <a:spcBef>
                <a:spcPts val="0"/>
              </a:spcBef>
              <a:spcAft>
                <a:spcPts val="0"/>
              </a:spcAft>
              <a:buSzPts val="1100"/>
              <a:buChar char="○"/>
            </a:pPr>
            <a:r>
              <a:rPr lang="en"/>
              <a:t>Reductions also allow for special operators like addition, min, max and division</a:t>
            </a:r>
            <a:endParaRPr/>
          </a:p>
          <a:p>
            <a:pPr indent="-298450" lvl="0" marL="457200" rtl="0" algn="l">
              <a:spcBef>
                <a:spcPts val="0"/>
              </a:spcBef>
              <a:spcAft>
                <a:spcPts val="0"/>
              </a:spcAft>
              <a:buSzPts val="1100"/>
              <a:buChar char="●"/>
            </a:pPr>
            <a:r>
              <a:rPr lang="en"/>
              <a:t>Simple to use, respectable </a:t>
            </a:r>
            <a:r>
              <a:rPr lang="en"/>
              <a:t>performance</a:t>
            </a:r>
            <a:endParaRPr/>
          </a:p>
          <a:p>
            <a:pPr indent="-298450" lvl="0" marL="457200" rtl="0" algn="l">
              <a:spcBef>
                <a:spcPts val="0"/>
              </a:spcBef>
              <a:spcAft>
                <a:spcPts val="0"/>
              </a:spcAft>
              <a:buSzPts val="1100"/>
              <a:buChar char="●"/>
            </a:pPr>
            <a:r>
              <a:rPr lang="en"/>
              <a:t>We don’t have as good control over cuda features</a:t>
            </a:r>
            <a:endParaRPr/>
          </a:p>
          <a:p>
            <a:pPr indent="-298450" lvl="1" marL="914400" rtl="0" algn="l">
              <a:spcBef>
                <a:spcPts val="0"/>
              </a:spcBef>
              <a:spcAft>
                <a:spcPts val="0"/>
              </a:spcAft>
              <a:buSzPts val="1100"/>
              <a:buChar char="○"/>
            </a:pPr>
            <a:r>
              <a:rPr lang="en"/>
              <a:t>Shared memory</a:t>
            </a:r>
            <a:endParaRPr/>
          </a:p>
          <a:p>
            <a:pPr indent="-298450" lvl="1" marL="914400" rtl="0" algn="l">
              <a:spcBef>
                <a:spcPts val="0"/>
              </a:spcBef>
              <a:spcAft>
                <a:spcPts val="0"/>
              </a:spcAft>
              <a:buSzPts val="1100"/>
              <a:buChar char="○"/>
            </a:pPr>
            <a:r>
              <a:rPr lang="en"/>
              <a:t>Streams</a:t>
            </a:r>
            <a:endParaRPr/>
          </a:p>
          <a:p>
            <a:pPr indent="-298450" lvl="0" marL="457200" rtl="0" algn="l">
              <a:spcBef>
                <a:spcPts val="0"/>
              </a:spcBef>
              <a:spcAft>
                <a:spcPts val="0"/>
              </a:spcAft>
              <a:buSzPts val="1100"/>
              <a:buChar char="●"/>
            </a:pPr>
            <a:r>
              <a:rPr lang="en"/>
              <a:t>But we can mix in our own kernels if needed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4a7286bcf0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4a7286bcf0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start with an mxn matrix of m keys. </a:t>
            </a:r>
            <a:r>
              <a:rPr lang="en"/>
              <a:t>n</a:t>
            </a:r>
            <a:r>
              <a:rPr lang="en"/>
              <a:t> values representing one key</a:t>
            </a:r>
            <a:endParaRPr/>
          </a:p>
          <a:p>
            <a:pPr indent="-298450" lvl="0" marL="457200" rtl="0" algn="l">
              <a:spcBef>
                <a:spcPts val="0"/>
              </a:spcBef>
              <a:spcAft>
                <a:spcPts val="0"/>
              </a:spcAft>
              <a:buSzPts val="1100"/>
              <a:buChar char="●"/>
            </a:pPr>
            <a:r>
              <a:rPr lang="en"/>
              <a:t>We </a:t>
            </a:r>
            <a:r>
              <a:rPr lang="en"/>
              <a:t>don't</a:t>
            </a:r>
            <a:r>
              <a:rPr lang="en"/>
              <a:t> </a:t>
            </a:r>
            <a:r>
              <a:rPr lang="en"/>
              <a:t>know</a:t>
            </a:r>
            <a:r>
              <a:rPr lang="en"/>
              <a:t> how many unique keys there are in our dataset</a:t>
            </a:r>
            <a:endParaRPr/>
          </a:p>
          <a:p>
            <a:pPr indent="0" lvl="0" marL="0" rtl="0" algn="l">
              <a:spcBef>
                <a:spcPts val="0"/>
              </a:spcBef>
              <a:spcAft>
                <a:spcPts val="0"/>
              </a:spcAft>
              <a:buNone/>
            </a:pPr>
            <a:r>
              <a:rPr lang="en"/>
              <a:t>We want to make this matrix compact to represent p unique keys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Process:</a:t>
            </a:r>
            <a:endParaRPr/>
          </a:p>
          <a:p>
            <a:pPr indent="-298450" lvl="0" marL="457200" rtl="0" algn="l">
              <a:spcBef>
                <a:spcPts val="0"/>
              </a:spcBef>
              <a:spcAft>
                <a:spcPts val="0"/>
              </a:spcAft>
              <a:buSzPts val="1100"/>
              <a:buAutoNum type="arabicPeriod"/>
            </a:pPr>
            <a:r>
              <a:rPr lang="en"/>
              <a:t>Sort the original keys</a:t>
            </a:r>
            <a:endParaRPr/>
          </a:p>
          <a:p>
            <a:pPr indent="-298450" lvl="0" marL="457200" rtl="0" algn="l">
              <a:spcBef>
                <a:spcPts val="0"/>
              </a:spcBef>
              <a:spcAft>
                <a:spcPts val="0"/>
              </a:spcAft>
              <a:buSzPts val="1100"/>
              <a:buAutoNum type="arabicPeriod"/>
            </a:pPr>
            <a:r>
              <a:rPr lang="en"/>
              <a:t>Hash these as it can be done quickly and makes reductions and other operations easier</a:t>
            </a:r>
            <a:endParaRPr/>
          </a:p>
          <a:p>
            <a:pPr indent="-298450" lvl="0" marL="457200" rtl="0" algn="l">
              <a:spcBef>
                <a:spcPts val="0"/>
              </a:spcBef>
              <a:spcAft>
                <a:spcPts val="0"/>
              </a:spcAft>
              <a:buSzPts val="1100"/>
              <a:buAutoNum type="arabicPeriod"/>
            </a:pPr>
            <a:r>
              <a:rPr lang="en"/>
              <a:t>Compact the hashed array to be just our unique hash keys</a:t>
            </a:r>
            <a:endParaRPr/>
          </a:p>
          <a:p>
            <a:pPr indent="-298450" lvl="0" marL="457200" rtl="0" algn="l">
              <a:spcBef>
                <a:spcPts val="0"/>
              </a:spcBef>
              <a:spcAft>
                <a:spcPts val="0"/>
              </a:spcAft>
              <a:buSzPts val="1100"/>
              <a:buAutoNum type="arabicPeriod"/>
            </a:pPr>
            <a:r>
              <a:rPr lang="en"/>
              <a:t>Use an index array of the original rows in that compaction</a:t>
            </a:r>
            <a:endParaRPr/>
          </a:p>
          <a:p>
            <a:pPr indent="-298450" lvl="0" marL="457200" rtl="0" algn="l">
              <a:spcBef>
                <a:spcPts val="0"/>
              </a:spcBef>
              <a:spcAft>
                <a:spcPts val="0"/>
              </a:spcAft>
              <a:buSzPts val="1100"/>
              <a:buAutoNum type="arabicPeriod"/>
            </a:pPr>
            <a:r>
              <a:rPr lang="en"/>
              <a:t>Use compacted index array to copy back unique key rows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4a7286bcf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4a7286bcf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we copy original key data to the device - in column major format</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Perform a custom thrust::sort to compare with multiple key columns</a:t>
            </a:r>
            <a:endParaRPr/>
          </a:p>
          <a:p>
            <a:pPr indent="-298450" lvl="1" marL="914400" rtl="0" algn="l">
              <a:spcBef>
                <a:spcPts val="0"/>
              </a:spcBef>
              <a:spcAft>
                <a:spcPts val="0"/>
              </a:spcAft>
              <a:buSzPts val="1100"/>
              <a:buChar char="○"/>
            </a:pPr>
            <a:r>
              <a:rPr lang="en"/>
              <a:t>Also save original row information</a:t>
            </a:r>
            <a:endParaRPr/>
          </a:p>
          <a:p>
            <a:pPr indent="-298450" lvl="0" marL="457200" rtl="0" algn="l">
              <a:spcBef>
                <a:spcPts val="0"/>
              </a:spcBef>
              <a:spcAft>
                <a:spcPts val="0"/>
              </a:spcAft>
              <a:buSzPts val="1100"/>
              <a:buChar char="●"/>
            </a:pPr>
            <a:r>
              <a:rPr lang="en"/>
              <a:t>launch kernel to compare between neighbor </a:t>
            </a:r>
            <a:r>
              <a:rPr lang="en"/>
              <a:t>values</a:t>
            </a:r>
            <a:endParaRPr/>
          </a:p>
          <a:p>
            <a:pPr indent="-298450" lvl="1" marL="914400" rtl="0" algn="l">
              <a:spcBef>
                <a:spcPts val="0"/>
              </a:spcBef>
              <a:spcAft>
                <a:spcPts val="0"/>
              </a:spcAft>
              <a:buSzPts val="1100"/>
              <a:buChar char="○"/>
            </a:pPr>
            <a:r>
              <a:rPr lang="en"/>
              <a:t>At boundary, put 1 in a new array at boundary location</a:t>
            </a:r>
            <a:endParaRPr/>
          </a:p>
          <a:p>
            <a:pPr indent="-298450" lvl="1" marL="914400" rtl="0" algn="l">
              <a:spcBef>
                <a:spcPts val="0"/>
              </a:spcBef>
              <a:spcAft>
                <a:spcPts val="0"/>
              </a:spcAft>
              <a:buSzPts val="1100"/>
              <a:buChar char="○"/>
            </a:pPr>
            <a:r>
              <a:rPr lang="en"/>
              <a:t>Inclusive scan on this array to give unique ids for each key</a:t>
            </a:r>
            <a:endParaRPr/>
          </a:p>
          <a:p>
            <a:pPr indent="-298450" lvl="0" marL="457200" rtl="0" algn="l">
              <a:spcBef>
                <a:spcPts val="0"/>
              </a:spcBef>
              <a:spcAft>
                <a:spcPts val="0"/>
              </a:spcAft>
              <a:buSzPts val="1100"/>
              <a:buChar char="●"/>
            </a:pPr>
            <a:r>
              <a:rPr lang="en"/>
              <a:t>Performing unique by key gives us </a:t>
            </a:r>
            <a:r>
              <a:rPr lang="en"/>
              <a:t>indice rows</a:t>
            </a:r>
            <a:r>
              <a:rPr lang="en"/>
              <a:t> into original key matrix to copy back just unique keys to host</a:t>
            </a:r>
            <a:endParaRPr/>
          </a:p>
          <a:p>
            <a:pPr indent="-298450" lvl="0" marL="457200" rtl="0" algn="l">
              <a:spcBef>
                <a:spcPts val="0"/>
              </a:spcBef>
              <a:spcAft>
                <a:spcPts val="0"/>
              </a:spcAft>
              <a:buSzPts val="1100"/>
              <a:buChar char="●"/>
            </a:pPr>
            <a:r>
              <a:rPr lang="en"/>
              <a:t>Copy sorted value data using original rows array</a:t>
            </a:r>
            <a:endParaRPr/>
          </a:p>
          <a:p>
            <a:pPr indent="-298450" lvl="0" marL="457200" rtl="0" algn="l">
              <a:spcBef>
                <a:spcPts val="0"/>
              </a:spcBef>
              <a:spcAft>
                <a:spcPts val="0"/>
              </a:spcAft>
              <a:buSzPts val="1100"/>
              <a:buChar char="●"/>
            </a:pPr>
            <a:r>
              <a:rPr lang="en"/>
              <a:t>Reduce by key with ids and sorted value column to perform operations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4" name="Shape 134"/>
        <p:cNvGrpSpPr/>
        <p:nvPr/>
      </p:nvGrpSpPr>
      <p:grpSpPr>
        <a:xfrm>
          <a:off x="0" y="0"/>
          <a:ext cx="0" cy="0"/>
          <a:chOff x="0" y="0"/>
          <a:chExt cx="0" cy="0"/>
        </a:xfrm>
      </p:grpSpPr>
      <p:sp>
        <p:nvSpPr>
          <p:cNvPr id="135" name="Google Shape;135;p14"/>
          <p:cNvSpPr/>
          <p:nvPr/>
        </p:nvSpPr>
        <p:spPr>
          <a:xfrm rot="5400000">
            <a:off x="7500300" y="505"/>
            <a:ext cx="1643700" cy="1643700"/>
          </a:xfrm>
          <a:prstGeom prst="diagStripe">
            <a:avLst>
              <a:gd fmla="val 0" name="adj"/>
            </a:avLst>
          </a:prstGeom>
          <a:solidFill>
            <a:schemeClr val="lt1">
              <a:alpha val="27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6" name="Google Shape;136;p14"/>
          <p:cNvGrpSpPr/>
          <p:nvPr/>
        </p:nvGrpSpPr>
        <p:grpSpPr>
          <a:xfrm>
            <a:off x="0" y="490"/>
            <a:ext cx="5153705" cy="5134399"/>
            <a:chOff x="0" y="75"/>
            <a:chExt cx="5153705" cy="5152950"/>
          </a:xfrm>
        </p:grpSpPr>
        <p:sp>
          <p:nvSpPr>
            <p:cNvPr id="137" name="Google Shape;137;p14"/>
            <p:cNvSpPr/>
            <p:nvPr/>
          </p:nvSpPr>
          <p:spPr>
            <a:xfrm rot="-5400000">
              <a:off x="455" y="-225"/>
              <a:ext cx="5152800" cy="5153700"/>
            </a:xfrm>
            <a:prstGeom prst="diagStripe">
              <a:avLst>
                <a:gd fmla="val 50000" name="adj"/>
              </a:avLst>
            </a:prstGeom>
            <a:solidFill>
              <a:schemeClr val="lt1">
                <a:alpha val="27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4"/>
            <p:cNvSpPr/>
            <p:nvPr/>
          </p:nvSpPr>
          <p:spPr>
            <a:xfrm rot="-5400000">
              <a:off x="150" y="1145825"/>
              <a:ext cx="3996600" cy="3996900"/>
            </a:xfrm>
            <a:prstGeom prst="diagStripe">
              <a:avLst>
                <a:gd fmla="val 58774" name="adj"/>
              </a:avLst>
            </a:prstGeom>
            <a:solidFill>
              <a:schemeClr val="lt1">
                <a:alpha val="27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1" name="Google Shape;141;p14"/>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lstStyle>
            <a:lvl1pPr lvl="0" rtl="0" algn="l">
              <a:lnSpc>
                <a:spcPct val="100000"/>
              </a:lnSpc>
              <a:spcBef>
                <a:spcPts val="0"/>
              </a:spcBef>
              <a:spcAft>
                <a:spcPts val="0"/>
              </a:spcAft>
              <a:buSzPts val="4000"/>
              <a:buNone/>
              <a:defRPr sz="4000"/>
            </a:lvl1pPr>
            <a:lvl2pPr lvl="1" rtl="0" algn="l">
              <a:lnSpc>
                <a:spcPct val="100000"/>
              </a:lnSpc>
              <a:spcBef>
                <a:spcPts val="0"/>
              </a:spcBef>
              <a:spcAft>
                <a:spcPts val="0"/>
              </a:spcAft>
              <a:buSzPts val="4000"/>
              <a:buNone/>
              <a:defRPr sz="4000"/>
            </a:lvl2pPr>
            <a:lvl3pPr lvl="2" rtl="0" algn="l">
              <a:lnSpc>
                <a:spcPct val="100000"/>
              </a:lnSpc>
              <a:spcBef>
                <a:spcPts val="0"/>
              </a:spcBef>
              <a:spcAft>
                <a:spcPts val="0"/>
              </a:spcAft>
              <a:buSzPts val="4000"/>
              <a:buNone/>
              <a:defRPr sz="4000"/>
            </a:lvl3pPr>
            <a:lvl4pPr lvl="3" rtl="0" algn="l">
              <a:lnSpc>
                <a:spcPct val="100000"/>
              </a:lnSpc>
              <a:spcBef>
                <a:spcPts val="0"/>
              </a:spcBef>
              <a:spcAft>
                <a:spcPts val="0"/>
              </a:spcAft>
              <a:buSzPts val="4000"/>
              <a:buNone/>
              <a:defRPr sz="4000"/>
            </a:lvl4pPr>
            <a:lvl5pPr lvl="4" rtl="0" algn="l">
              <a:lnSpc>
                <a:spcPct val="100000"/>
              </a:lnSpc>
              <a:spcBef>
                <a:spcPts val="0"/>
              </a:spcBef>
              <a:spcAft>
                <a:spcPts val="0"/>
              </a:spcAft>
              <a:buSzPts val="4000"/>
              <a:buNone/>
              <a:defRPr sz="4000"/>
            </a:lvl5pPr>
            <a:lvl6pPr lvl="5" rtl="0" algn="l">
              <a:lnSpc>
                <a:spcPct val="100000"/>
              </a:lnSpc>
              <a:spcBef>
                <a:spcPts val="0"/>
              </a:spcBef>
              <a:spcAft>
                <a:spcPts val="0"/>
              </a:spcAft>
              <a:buSzPts val="4000"/>
              <a:buNone/>
              <a:defRPr sz="4000"/>
            </a:lvl6pPr>
            <a:lvl7pPr lvl="6" rtl="0" algn="l">
              <a:lnSpc>
                <a:spcPct val="100000"/>
              </a:lnSpc>
              <a:spcBef>
                <a:spcPts val="0"/>
              </a:spcBef>
              <a:spcAft>
                <a:spcPts val="0"/>
              </a:spcAft>
              <a:buSzPts val="4000"/>
              <a:buNone/>
              <a:defRPr sz="4000"/>
            </a:lvl7pPr>
            <a:lvl8pPr lvl="7" rtl="0" algn="l">
              <a:lnSpc>
                <a:spcPct val="100000"/>
              </a:lnSpc>
              <a:spcBef>
                <a:spcPts val="0"/>
              </a:spcBef>
              <a:spcAft>
                <a:spcPts val="0"/>
              </a:spcAft>
              <a:buSzPts val="4000"/>
              <a:buNone/>
              <a:defRPr sz="4000"/>
            </a:lvl8pPr>
            <a:lvl9pPr lvl="8" rtl="0" algn="l">
              <a:lnSpc>
                <a:spcPct val="100000"/>
              </a:lnSpc>
              <a:spcBef>
                <a:spcPts val="0"/>
              </a:spcBef>
              <a:spcAft>
                <a:spcPts val="0"/>
              </a:spcAft>
              <a:buSzPts val="4000"/>
              <a:buNone/>
              <a:defRPr sz="4000"/>
            </a:lvl9pPr>
          </a:lstStyle>
          <a:p/>
        </p:txBody>
      </p:sp>
      <p:sp>
        <p:nvSpPr>
          <p:cNvPr id="142" name="Google Shape;142;p14"/>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lstStyle>
            <a:lvl1pPr lvl="0" rtl="0" algn="l">
              <a:lnSpc>
                <a:spcPct val="100000"/>
              </a:lnSpc>
              <a:spcBef>
                <a:spcPts val="0"/>
              </a:spcBef>
              <a:spcAft>
                <a:spcPts val="0"/>
              </a:spcAft>
              <a:buSzPts val="1300"/>
              <a:buNone/>
              <a:defRPr/>
            </a:lvl1pPr>
            <a:lvl2pPr lvl="1" rtl="0" algn="l">
              <a:lnSpc>
                <a:spcPct val="100000"/>
              </a:lnSpc>
              <a:spcBef>
                <a:spcPts val="0"/>
              </a:spcBef>
              <a:spcAft>
                <a:spcPts val="0"/>
              </a:spcAft>
              <a:buSzPts val="1300"/>
              <a:buNone/>
              <a:defRPr sz="1300"/>
            </a:lvl2pPr>
            <a:lvl3pPr lvl="2" rtl="0" algn="l">
              <a:lnSpc>
                <a:spcPct val="100000"/>
              </a:lnSpc>
              <a:spcBef>
                <a:spcPts val="0"/>
              </a:spcBef>
              <a:spcAft>
                <a:spcPts val="0"/>
              </a:spcAft>
              <a:buSzPts val="1300"/>
              <a:buNone/>
              <a:defRPr sz="1300"/>
            </a:lvl3pPr>
            <a:lvl4pPr lvl="3" rtl="0" algn="l">
              <a:lnSpc>
                <a:spcPct val="100000"/>
              </a:lnSpc>
              <a:spcBef>
                <a:spcPts val="0"/>
              </a:spcBef>
              <a:spcAft>
                <a:spcPts val="0"/>
              </a:spcAft>
              <a:buSzPts val="1300"/>
              <a:buNone/>
              <a:defRPr sz="1300"/>
            </a:lvl4pPr>
            <a:lvl5pPr lvl="4" rtl="0" algn="l">
              <a:lnSpc>
                <a:spcPct val="100000"/>
              </a:lnSpc>
              <a:spcBef>
                <a:spcPts val="0"/>
              </a:spcBef>
              <a:spcAft>
                <a:spcPts val="0"/>
              </a:spcAft>
              <a:buSzPts val="1300"/>
              <a:buNone/>
              <a:defRPr sz="1300"/>
            </a:lvl5pPr>
            <a:lvl6pPr lvl="5" rtl="0" algn="l">
              <a:lnSpc>
                <a:spcPct val="100000"/>
              </a:lnSpc>
              <a:spcBef>
                <a:spcPts val="0"/>
              </a:spcBef>
              <a:spcAft>
                <a:spcPts val="0"/>
              </a:spcAft>
              <a:buSzPts val="1300"/>
              <a:buNone/>
              <a:defRPr sz="1300"/>
            </a:lvl6pPr>
            <a:lvl7pPr lvl="6" rtl="0" algn="l">
              <a:lnSpc>
                <a:spcPct val="100000"/>
              </a:lnSpc>
              <a:spcBef>
                <a:spcPts val="0"/>
              </a:spcBef>
              <a:spcAft>
                <a:spcPts val="0"/>
              </a:spcAft>
              <a:buSzPts val="1300"/>
              <a:buNone/>
              <a:defRPr sz="1300"/>
            </a:lvl7pPr>
            <a:lvl8pPr lvl="7" rtl="0" algn="l">
              <a:lnSpc>
                <a:spcPct val="100000"/>
              </a:lnSpc>
              <a:spcBef>
                <a:spcPts val="0"/>
              </a:spcBef>
              <a:spcAft>
                <a:spcPts val="0"/>
              </a:spcAft>
              <a:buSzPts val="1300"/>
              <a:buNone/>
              <a:defRPr sz="1300"/>
            </a:lvl8pPr>
            <a:lvl9pPr lvl="8" rtl="0" algn="l">
              <a:lnSpc>
                <a:spcPct val="100000"/>
              </a:lnSpc>
              <a:spcBef>
                <a:spcPts val="0"/>
              </a:spcBef>
              <a:spcAft>
                <a:spcPts val="0"/>
              </a:spcAft>
              <a:buSzPts val="1300"/>
              <a:buNone/>
              <a:defRPr sz="1300"/>
            </a:lvl9pPr>
          </a:lstStyle>
          <a:p/>
        </p:txBody>
      </p:sp>
      <p:sp>
        <p:nvSpPr>
          <p:cNvPr id="143" name="Google Shape;14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4" name="Shape 144"/>
        <p:cNvGrpSpPr/>
        <p:nvPr/>
      </p:nvGrpSpPr>
      <p:grpSpPr>
        <a:xfrm>
          <a:off x="0" y="0"/>
          <a:ext cx="0" cy="0"/>
          <a:chOff x="0" y="0"/>
          <a:chExt cx="0" cy="0"/>
        </a:xfrm>
      </p:grpSpPr>
      <p:grpSp>
        <p:nvGrpSpPr>
          <p:cNvPr id="145" name="Google Shape;145;p15"/>
          <p:cNvGrpSpPr/>
          <p:nvPr/>
        </p:nvGrpSpPr>
        <p:grpSpPr>
          <a:xfrm>
            <a:off x="4406400" y="0"/>
            <a:ext cx="4737600" cy="5143065"/>
            <a:chOff x="4406400" y="0"/>
            <a:chExt cx="4737600" cy="5143065"/>
          </a:xfrm>
        </p:grpSpPr>
        <p:sp>
          <p:nvSpPr>
            <p:cNvPr id="146" name="Google Shape;146;p15"/>
            <p:cNvSpPr/>
            <p:nvPr/>
          </p:nvSpPr>
          <p:spPr>
            <a:xfrm rot="5400000">
              <a:off x="4408200" y="-1800"/>
              <a:ext cx="4734000" cy="4737600"/>
            </a:xfrm>
            <a:prstGeom prst="diagStripe">
              <a:avLst>
                <a:gd fmla="val 49469" name="adj"/>
              </a:avLst>
            </a:prstGeom>
            <a:solidFill>
              <a:schemeClr val="lt1">
                <a:alpha val="31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5"/>
            <p:cNvSpPr/>
            <p:nvPr/>
          </p:nvSpPr>
          <p:spPr>
            <a:xfrm rot="5400000">
              <a:off x="4841125" y="5700"/>
              <a:ext cx="4298100" cy="4286700"/>
            </a:xfrm>
            <a:prstGeom prst="diagStripe">
              <a:avLst>
                <a:gd fmla="val 0" name="adj"/>
              </a:avLst>
            </a:prstGeom>
            <a:solidFill>
              <a:schemeClr val="lt1">
                <a:alpha val="31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5"/>
            <p:cNvSpPr/>
            <p:nvPr/>
          </p:nvSpPr>
          <p:spPr>
            <a:xfrm rot="-5400000">
              <a:off x="5618399" y="1236468"/>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5"/>
            <p:cNvSpPr/>
            <p:nvPr/>
          </p:nvSpPr>
          <p:spPr>
            <a:xfrm flipH="1">
              <a:off x="5849857" y="1443956"/>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5"/>
            <p:cNvSpPr/>
            <p:nvPr/>
          </p:nvSpPr>
          <p:spPr>
            <a:xfrm rot="-5400000">
              <a:off x="5987081" y="246946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5"/>
            <p:cNvSpPr/>
            <p:nvPr/>
          </p:nvSpPr>
          <p:spPr>
            <a:xfrm flipH="1">
              <a:off x="6222115" y="2676953"/>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5"/>
            <p:cNvSpPr/>
            <p:nvPr/>
          </p:nvSpPr>
          <p:spPr>
            <a:xfrm rot="-5400000">
              <a:off x="6675341" y="1862018"/>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5"/>
            <p:cNvSpPr/>
            <p:nvPr/>
          </p:nvSpPr>
          <p:spPr>
            <a:xfrm rot="-5400000">
              <a:off x="6861141" y="2477810"/>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5"/>
            <p:cNvSpPr/>
            <p:nvPr/>
          </p:nvSpPr>
          <p:spPr>
            <a:xfrm flipH="1">
              <a:off x="7965266" y="2692963"/>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5"/>
            <p:cNvSpPr/>
            <p:nvPr/>
          </p:nvSpPr>
          <p:spPr>
            <a:xfrm flipH="1">
              <a:off x="8145082" y="330875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5"/>
            <p:cNvSpPr/>
            <p:nvPr/>
          </p:nvSpPr>
          <p:spPr>
            <a:xfrm rot="-5400000">
              <a:off x="7047599" y="309501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5"/>
            <p:cNvSpPr/>
            <p:nvPr/>
          </p:nvSpPr>
          <p:spPr>
            <a:xfrm flipH="1">
              <a:off x="7276649" y="3302502"/>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5"/>
            <p:cNvSpPr/>
            <p:nvPr/>
          </p:nvSpPr>
          <p:spPr>
            <a:xfrm flipH="1">
              <a:off x="7462448" y="3918294"/>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5"/>
            <p:cNvSpPr/>
            <p:nvPr/>
          </p:nvSpPr>
          <p:spPr>
            <a:xfrm rot="-5400000">
              <a:off x="8102491" y="3718473"/>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5"/>
            <p:cNvSpPr/>
            <p:nvPr/>
          </p:nvSpPr>
          <p:spPr>
            <a:xfrm flipH="1">
              <a:off x="8334533" y="3925960"/>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5"/>
            <p:cNvSpPr/>
            <p:nvPr/>
          </p:nvSpPr>
          <p:spPr>
            <a:xfrm rot="-5400000">
              <a:off x="8288290" y="433426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4" name="Google Shape;164;p15"/>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65" name="Google Shape;16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6" name="Shape 166"/>
        <p:cNvGrpSpPr/>
        <p:nvPr/>
      </p:nvGrpSpPr>
      <p:grpSpPr>
        <a:xfrm>
          <a:off x="0" y="0"/>
          <a:ext cx="0" cy="0"/>
          <a:chOff x="0" y="0"/>
          <a:chExt cx="0" cy="0"/>
        </a:xfrm>
      </p:grpSpPr>
      <p:grpSp>
        <p:nvGrpSpPr>
          <p:cNvPr id="167" name="Google Shape;167;p16"/>
          <p:cNvGrpSpPr/>
          <p:nvPr/>
        </p:nvGrpSpPr>
        <p:grpSpPr>
          <a:xfrm>
            <a:off x="0" y="381001"/>
            <a:ext cx="1037850" cy="1016288"/>
            <a:chOff x="0" y="381001"/>
            <a:chExt cx="1037850" cy="1016288"/>
          </a:xfrm>
        </p:grpSpPr>
        <p:sp>
          <p:nvSpPr>
            <p:cNvPr id="168" name="Google Shape;168;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0" name="Google Shape;170;p1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71" name="Google Shape;171;p16"/>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72" name="Google Shape;17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73" name="Shape 173"/>
        <p:cNvGrpSpPr/>
        <p:nvPr/>
      </p:nvGrpSpPr>
      <p:grpSpPr>
        <a:xfrm>
          <a:off x="0" y="0"/>
          <a:ext cx="0" cy="0"/>
          <a:chOff x="0" y="0"/>
          <a:chExt cx="0" cy="0"/>
        </a:xfrm>
      </p:grpSpPr>
      <p:grpSp>
        <p:nvGrpSpPr>
          <p:cNvPr id="174" name="Google Shape;174;p17"/>
          <p:cNvGrpSpPr/>
          <p:nvPr/>
        </p:nvGrpSpPr>
        <p:grpSpPr>
          <a:xfrm>
            <a:off x="0" y="381001"/>
            <a:ext cx="1037850" cy="1016288"/>
            <a:chOff x="0" y="381001"/>
            <a:chExt cx="1037850" cy="1016288"/>
          </a:xfrm>
        </p:grpSpPr>
        <p:sp>
          <p:nvSpPr>
            <p:cNvPr id="175" name="Google Shape;175;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7" name="Google Shape;177;p1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78" name="Google Shape;178;p17"/>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79" name="Google Shape;179;p17"/>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80" name="Google Shape;18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1" name="Shape 181"/>
        <p:cNvGrpSpPr/>
        <p:nvPr/>
      </p:nvGrpSpPr>
      <p:grpSpPr>
        <a:xfrm>
          <a:off x="0" y="0"/>
          <a:ext cx="0" cy="0"/>
          <a:chOff x="0" y="0"/>
          <a:chExt cx="0" cy="0"/>
        </a:xfrm>
      </p:grpSpPr>
      <p:grpSp>
        <p:nvGrpSpPr>
          <p:cNvPr id="182" name="Google Shape;182;p18"/>
          <p:cNvGrpSpPr/>
          <p:nvPr/>
        </p:nvGrpSpPr>
        <p:grpSpPr>
          <a:xfrm>
            <a:off x="0" y="381001"/>
            <a:ext cx="1037850" cy="1016288"/>
            <a:chOff x="0" y="381001"/>
            <a:chExt cx="1037850" cy="1016288"/>
          </a:xfrm>
        </p:grpSpPr>
        <p:sp>
          <p:nvSpPr>
            <p:cNvPr id="183" name="Google Shape;183;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5" name="Google Shape;185;p1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86" name="Google Shape;18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87" name="Shape 187"/>
        <p:cNvGrpSpPr/>
        <p:nvPr/>
      </p:nvGrpSpPr>
      <p:grpSpPr>
        <a:xfrm>
          <a:off x="0" y="0"/>
          <a:ext cx="0" cy="0"/>
          <a:chOff x="0" y="0"/>
          <a:chExt cx="0" cy="0"/>
        </a:xfrm>
      </p:grpSpPr>
      <p:grpSp>
        <p:nvGrpSpPr>
          <p:cNvPr id="188" name="Google Shape;188;p19"/>
          <p:cNvGrpSpPr/>
          <p:nvPr/>
        </p:nvGrpSpPr>
        <p:grpSpPr>
          <a:xfrm>
            <a:off x="0" y="381001"/>
            <a:ext cx="1037850" cy="1016288"/>
            <a:chOff x="0" y="381001"/>
            <a:chExt cx="1037850" cy="1016288"/>
          </a:xfrm>
        </p:grpSpPr>
        <p:sp>
          <p:nvSpPr>
            <p:cNvPr id="189" name="Google Shape;189;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1" name="Google Shape;191;p19"/>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92" name="Google Shape;192;p19"/>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93" name="Google Shape;19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94" name="Shape 194"/>
        <p:cNvGrpSpPr/>
        <p:nvPr/>
      </p:nvGrpSpPr>
      <p:grpSpPr>
        <a:xfrm>
          <a:off x="0" y="0"/>
          <a:ext cx="0" cy="0"/>
          <a:chOff x="0" y="0"/>
          <a:chExt cx="0" cy="0"/>
        </a:xfrm>
      </p:grpSpPr>
      <p:grpSp>
        <p:nvGrpSpPr>
          <p:cNvPr id="195" name="Google Shape;195;p20"/>
          <p:cNvGrpSpPr/>
          <p:nvPr/>
        </p:nvGrpSpPr>
        <p:grpSpPr>
          <a:xfrm>
            <a:off x="4406400" y="0"/>
            <a:ext cx="4737600" cy="5143500"/>
            <a:chOff x="4406400" y="0"/>
            <a:chExt cx="4737600" cy="5143500"/>
          </a:xfrm>
        </p:grpSpPr>
        <p:sp>
          <p:nvSpPr>
            <p:cNvPr id="196" name="Google Shape;196;p20"/>
            <p:cNvSpPr/>
            <p:nvPr/>
          </p:nvSpPr>
          <p:spPr>
            <a:xfrm rot="5400000">
              <a:off x="4407900" y="-1500"/>
              <a:ext cx="4734600" cy="4737600"/>
            </a:xfrm>
            <a:prstGeom prst="diagStripe">
              <a:avLst>
                <a:gd fmla="val 49469" name="adj"/>
              </a:avLst>
            </a:prstGeom>
            <a:solidFill>
              <a:schemeClr val="lt1">
                <a:alpha val="31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0"/>
            <p:cNvSpPr/>
            <p:nvPr/>
          </p:nvSpPr>
          <p:spPr>
            <a:xfrm rot="5400000">
              <a:off x="4840825" y="6000"/>
              <a:ext cx="4298700" cy="4286700"/>
            </a:xfrm>
            <a:prstGeom prst="diagStripe">
              <a:avLst>
                <a:gd fmla="val 0" name="adj"/>
              </a:avLst>
            </a:prstGeom>
            <a:solidFill>
              <a:schemeClr val="lt1">
                <a:alpha val="31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0"/>
            <p:cNvSpPr/>
            <p:nvPr/>
          </p:nvSpPr>
          <p:spPr>
            <a:xfrm rot="-5400000">
              <a:off x="5618399" y="1236641"/>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0"/>
            <p:cNvSpPr/>
            <p:nvPr/>
          </p:nvSpPr>
          <p:spPr>
            <a:xfrm flipH="1">
              <a:off x="5849857" y="1444078"/>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0"/>
            <p:cNvSpPr/>
            <p:nvPr/>
          </p:nvSpPr>
          <p:spPr>
            <a:xfrm rot="-5400000">
              <a:off x="5987081" y="2469743"/>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0"/>
            <p:cNvSpPr/>
            <p:nvPr/>
          </p:nvSpPr>
          <p:spPr>
            <a:xfrm flipH="1">
              <a:off x="6222115" y="2677179"/>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0"/>
            <p:cNvSpPr/>
            <p:nvPr/>
          </p:nvSpPr>
          <p:spPr>
            <a:xfrm rot="-5400000">
              <a:off x="6675341" y="1862244"/>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0"/>
            <p:cNvSpPr/>
            <p:nvPr/>
          </p:nvSpPr>
          <p:spPr>
            <a:xfrm rot="-5400000">
              <a:off x="6861141" y="2478088"/>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0"/>
            <p:cNvSpPr/>
            <p:nvPr/>
          </p:nvSpPr>
          <p:spPr>
            <a:xfrm flipH="1">
              <a:off x="7965266" y="2693191"/>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0"/>
            <p:cNvSpPr/>
            <p:nvPr/>
          </p:nvSpPr>
          <p:spPr>
            <a:xfrm flipH="1">
              <a:off x="8145082" y="3309036"/>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0"/>
            <p:cNvSpPr/>
            <p:nvPr/>
          </p:nvSpPr>
          <p:spPr>
            <a:xfrm rot="-5400000">
              <a:off x="7047599" y="309534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0"/>
            <p:cNvSpPr/>
            <p:nvPr/>
          </p:nvSpPr>
          <p:spPr>
            <a:xfrm flipH="1">
              <a:off x="7276649" y="3302781"/>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0"/>
            <p:cNvSpPr/>
            <p:nvPr/>
          </p:nvSpPr>
          <p:spPr>
            <a:xfrm flipH="1">
              <a:off x="7462448" y="391862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0"/>
            <p:cNvSpPr/>
            <p:nvPr/>
          </p:nvSpPr>
          <p:spPr>
            <a:xfrm rot="-5400000">
              <a:off x="8102491" y="3718856"/>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0"/>
            <p:cNvSpPr/>
            <p:nvPr/>
          </p:nvSpPr>
          <p:spPr>
            <a:xfrm flipH="1">
              <a:off x="8334533" y="3926292"/>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0"/>
            <p:cNvSpPr/>
            <p:nvPr/>
          </p:nvSpPr>
          <p:spPr>
            <a:xfrm rot="-5400000">
              <a:off x="8288290" y="4334700"/>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4" name="Google Shape;214;p20"/>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15" name="Google Shape;21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216" name="Shape 216"/>
        <p:cNvGrpSpPr/>
        <p:nvPr/>
      </p:nvGrpSpPr>
      <p:grpSpPr>
        <a:xfrm>
          <a:off x="0" y="0"/>
          <a:ext cx="0" cy="0"/>
          <a:chOff x="0" y="0"/>
          <a:chExt cx="0" cy="0"/>
        </a:xfrm>
      </p:grpSpPr>
      <p:grpSp>
        <p:nvGrpSpPr>
          <p:cNvPr id="217" name="Google Shape;217;p21"/>
          <p:cNvGrpSpPr/>
          <p:nvPr/>
        </p:nvGrpSpPr>
        <p:grpSpPr>
          <a:xfrm>
            <a:off x="0" y="381001"/>
            <a:ext cx="1037850" cy="1016288"/>
            <a:chOff x="0" y="381001"/>
            <a:chExt cx="1037850" cy="1016288"/>
          </a:xfrm>
        </p:grpSpPr>
        <p:sp>
          <p:nvSpPr>
            <p:cNvPr id="218" name="Google Shape;218;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0" name="Google Shape;220;p21"/>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221" name="Google Shape;221;p21"/>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lstStyle>
            <a:lvl1pPr lvl="0" rtl="0" algn="l">
              <a:lnSpc>
                <a:spcPct val="100000"/>
              </a:lnSpc>
              <a:spcBef>
                <a:spcPts val="0"/>
              </a:spcBef>
              <a:spcAft>
                <a:spcPts val="0"/>
              </a:spcAft>
              <a:buSzPts val="1300"/>
              <a:buNone/>
              <a:defRPr/>
            </a:lvl1pPr>
            <a:lvl2pPr lvl="1" rtl="0" algn="l">
              <a:lnSpc>
                <a:spcPct val="100000"/>
              </a:lnSpc>
              <a:spcBef>
                <a:spcPts val="0"/>
              </a:spcBef>
              <a:spcAft>
                <a:spcPts val="0"/>
              </a:spcAft>
              <a:buSzPts val="1300"/>
              <a:buNone/>
              <a:defRPr sz="1300"/>
            </a:lvl2pPr>
            <a:lvl3pPr lvl="2" rtl="0" algn="l">
              <a:lnSpc>
                <a:spcPct val="100000"/>
              </a:lnSpc>
              <a:spcBef>
                <a:spcPts val="0"/>
              </a:spcBef>
              <a:spcAft>
                <a:spcPts val="0"/>
              </a:spcAft>
              <a:buSzPts val="1300"/>
              <a:buNone/>
              <a:defRPr sz="1300"/>
            </a:lvl3pPr>
            <a:lvl4pPr lvl="3" rtl="0" algn="l">
              <a:lnSpc>
                <a:spcPct val="100000"/>
              </a:lnSpc>
              <a:spcBef>
                <a:spcPts val="0"/>
              </a:spcBef>
              <a:spcAft>
                <a:spcPts val="0"/>
              </a:spcAft>
              <a:buSzPts val="1300"/>
              <a:buNone/>
              <a:defRPr sz="1300"/>
            </a:lvl4pPr>
            <a:lvl5pPr lvl="4" rtl="0" algn="l">
              <a:lnSpc>
                <a:spcPct val="100000"/>
              </a:lnSpc>
              <a:spcBef>
                <a:spcPts val="0"/>
              </a:spcBef>
              <a:spcAft>
                <a:spcPts val="0"/>
              </a:spcAft>
              <a:buSzPts val="1300"/>
              <a:buNone/>
              <a:defRPr sz="1300"/>
            </a:lvl5pPr>
            <a:lvl6pPr lvl="5" rtl="0" algn="l">
              <a:lnSpc>
                <a:spcPct val="100000"/>
              </a:lnSpc>
              <a:spcBef>
                <a:spcPts val="0"/>
              </a:spcBef>
              <a:spcAft>
                <a:spcPts val="0"/>
              </a:spcAft>
              <a:buSzPts val="1300"/>
              <a:buNone/>
              <a:defRPr sz="1300"/>
            </a:lvl6pPr>
            <a:lvl7pPr lvl="6" rtl="0" algn="l">
              <a:lnSpc>
                <a:spcPct val="100000"/>
              </a:lnSpc>
              <a:spcBef>
                <a:spcPts val="0"/>
              </a:spcBef>
              <a:spcAft>
                <a:spcPts val="0"/>
              </a:spcAft>
              <a:buSzPts val="1300"/>
              <a:buNone/>
              <a:defRPr sz="1300"/>
            </a:lvl7pPr>
            <a:lvl8pPr lvl="7" rtl="0" algn="l">
              <a:lnSpc>
                <a:spcPct val="100000"/>
              </a:lnSpc>
              <a:spcBef>
                <a:spcPts val="0"/>
              </a:spcBef>
              <a:spcAft>
                <a:spcPts val="0"/>
              </a:spcAft>
              <a:buSzPts val="1300"/>
              <a:buNone/>
              <a:defRPr sz="1300"/>
            </a:lvl8pPr>
            <a:lvl9pPr lvl="8" rtl="0" algn="l">
              <a:lnSpc>
                <a:spcPct val="100000"/>
              </a:lnSpc>
              <a:spcBef>
                <a:spcPts val="0"/>
              </a:spcBef>
              <a:spcAft>
                <a:spcPts val="0"/>
              </a:spcAft>
              <a:buSzPts val="1300"/>
              <a:buNone/>
              <a:defRPr sz="1300"/>
            </a:lvl9pPr>
          </a:lstStyle>
          <a:p/>
        </p:txBody>
      </p:sp>
      <p:sp>
        <p:nvSpPr>
          <p:cNvPr id="222" name="Google Shape;222;p21"/>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223" name="Google Shape;22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24" name="Shape 224"/>
        <p:cNvGrpSpPr/>
        <p:nvPr/>
      </p:nvGrpSpPr>
      <p:grpSpPr>
        <a:xfrm>
          <a:off x="0" y="0"/>
          <a:ext cx="0" cy="0"/>
          <a:chOff x="0" y="0"/>
          <a:chExt cx="0" cy="0"/>
        </a:xfrm>
      </p:grpSpPr>
      <p:grpSp>
        <p:nvGrpSpPr>
          <p:cNvPr id="225" name="Google Shape;225;p22"/>
          <p:cNvGrpSpPr/>
          <p:nvPr/>
        </p:nvGrpSpPr>
        <p:grpSpPr>
          <a:xfrm>
            <a:off x="0" y="4128572"/>
            <a:ext cx="698925" cy="684657"/>
            <a:chOff x="0" y="3785672"/>
            <a:chExt cx="698925" cy="684657"/>
          </a:xfrm>
        </p:grpSpPr>
        <p:sp>
          <p:nvSpPr>
            <p:cNvPr id="226" name="Google Shape;226;p22"/>
            <p:cNvSpPr/>
            <p:nvPr/>
          </p:nvSpPr>
          <p:spPr>
            <a:xfrm rot="-5400000">
              <a:off x="0" y="3785672"/>
              <a:ext cx="544800" cy="544800"/>
            </a:xfrm>
            <a:prstGeom prst="diagStripe">
              <a:avLst>
                <a:gd fmla="val 50000" name="adj"/>
              </a:avLst>
            </a:prstGeom>
            <a:solidFill>
              <a:schemeClr val="lt1">
                <a:alpha val="941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2"/>
            <p:cNvSpPr/>
            <p:nvPr/>
          </p:nvSpPr>
          <p:spPr>
            <a:xfrm flipH="1">
              <a:off x="154125" y="3925529"/>
              <a:ext cx="544800" cy="544800"/>
            </a:xfrm>
            <a:prstGeom prst="diagStripe">
              <a:avLst>
                <a:gd fmla="val 50000" name="adj"/>
              </a:avLst>
            </a:prstGeom>
            <a:solidFill>
              <a:schemeClr val="lt1">
                <a:alpha val="941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8" name="Google Shape;228;p22"/>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lstStyle>
            <a:lvl1pPr indent="-228600" lvl="0" marL="457200" rtl="0" algn="l">
              <a:lnSpc>
                <a:spcPct val="100000"/>
              </a:lnSpc>
              <a:spcBef>
                <a:spcPts val="0"/>
              </a:spcBef>
              <a:spcAft>
                <a:spcPts val="0"/>
              </a:spcAft>
              <a:buSzPts val="1300"/>
              <a:buNone/>
              <a:defRPr/>
            </a:lvl1pPr>
          </a:lstStyle>
          <a:p/>
        </p:txBody>
      </p:sp>
      <p:sp>
        <p:nvSpPr>
          <p:cNvPr id="229" name="Google Shape;22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230" name="Shape 230"/>
        <p:cNvGrpSpPr/>
        <p:nvPr/>
      </p:nvGrpSpPr>
      <p:grpSpPr>
        <a:xfrm>
          <a:off x="0" y="0"/>
          <a:ext cx="0" cy="0"/>
          <a:chOff x="0" y="0"/>
          <a:chExt cx="0" cy="0"/>
        </a:xfrm>
      </p:grpSpPr>
      <p:grpSp>
        <p:nvGrpSpPr>
          <p:cNvPr id="231" name="Google Shape;231;p23"/>
          <p:cNvGrpSpPr/>
          <p:nvPr/>
        </p:nvGrpSpPr>
        <p:grpSpPr>
          <a:xfrm>
            <a:off x="4406400" y="0"/>
            <a:ext cx="4737600" cy="5143065"/>
            <a:chOff x="4406400" y="0"/>
            <a:chExt cx="4737600" cy="5143065"/>
          </a:xfrm>
        </p:grpSpPr>
        <p:sp>
          <p:nvSpPr>
            <p:cNvPr id="232" name="Google Shape;232;p23"/>
            <p:cNvSpPr/>
            <p:nvPr/>
          </p:nvSpPr>
          <p:spPr>
            <a:xfrm rot="5400000">
              <a:off x="4408200" y="-1800"/>
              <a:ext cx="4734000" cy="4737600"/>
            </a:xfrm>
            <a:prstGeom prst="diagStripe">
              <a:avLst>
                <a:gd fmla="val 49469" name="adj"/>
              </a:avLst>
            </a:prstGeom>
            <a:solidFill>
              <a:schemeClr val="lt1">
                <a:alpha val="31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3"/>
            <p:cNvSpPr/>
            <p:nvPr/>
          </p:nvSpPr>
          <p:spPr>
            <a:xfrm rot="5400000">
              <a:off x="4841125" y="5700"/>
              <a:ext cx="4298100" cy="4286700"/>
            </a:xfrm>
            <a:prstGeom prst="diagStripe">
              <a:avLst>
                <a:gd fmla="val 0" name="adj"/>
              </a:avLst>
            </a:prstGeom>
            <a:solidFill>
              <a:schemeClr val="lt1">
                <a:alpha val="31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3"/>
            <p:cNvSpPr/>
            <p:nvPr/>
          </p:nvSpPr>
          <p:spPr>
            <a:xfrm rot="-5400000">
              <a:off x="5618399" y="1236468"/>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3"/>
            <p:cNvSpPr/>
            <p:nvPr/>
          </p:nvSpPr>
          <p:spPr>
            <a:xfrm flipH="1">
              <a:off x="5849857" y="1443956"/>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3"/>
            <p:cNvSpPr/>
            <p:nvPr/>
          </p:nvSpPr>
          <p:spPr>
            <a:xfrm rot="-5400000">
              <a:off x="5987081" y="246946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3"/>
            <p:cNvSpPr/>
            <p:nvPr/>
          </p:nvSpPr>
          <p:spPr>
            <a:xfrm flipH="1">
              <a:off x="6222115" y="2676953"/>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3"/>
            <p:cNvSpPr/>
            <p:nvPr/>
          </p:nvSpPr>
          <p:spPr>
            <a:xfrm rot="-5400000">
              <a:off x="6675341" y="1862018"/>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3"/>
            <p:cNvSpPr/>
            <p:nvPr/>
          </p:nvSpPr>
          <p:spPr>
            <a:xfrm rot="-5400000">
              <a:off x="6861141" y="2477810"/>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3"/>
            <p:cNvSpPr/>
            <p:nvPr/>
          </p:nvSpPr>
          <p:spPr>
            <a:xfrm flipH="1">
              <a:off x="7965266" y="2692963"/>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3"/>
            <p:cNvSpPr/>
            <p:nvPr/>
          </p:nvSpPr>
          <p:spPr>
            <a:xfrm flipH="1">
              <a:off x="8145082" y="330875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3"/>
            <p:cNvSpPr/>
            <p:nvPr/>
          </p:nvSpPr>
          <p:spPr>
            <a:xfrm rot="-5400000">
              <a:off x="7047599" y="309501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3"/>
            <p:cNvSpPr/>
            <p:nvPr/>
          </p:nvSpPr>
          <p:spPr>
            <a:xfrm flipH="1">
              <a:off x="7276649" y="3302502"/>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3"/>
            <p:cNvSpPr/>
            <p:nvPr/>
          </p:nvSpPr>
          <p:spPr>
            <a:xfrm flipH="1">
              <a:off x="7462448" y="3918294"/>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3"/>
            <p:cNvSpPr/>
            <p:nvPr/>
          </p:nvSpPr>
          <p:spPr>
            <a:xfrm rot="-5400000">
              <a:off x="8102491" y="3718473"/>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3"/>
            <p:cNvSpPr/>
            <p:nvPr/>
          </p:nvSpPr>
          <p:spPr>
            <a:xfrm flipH="1">
              <a:off x="8334533" y="3925960"/>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3"/>
            <p:cNvSpPr/>
            <p:nvPr/>
          </p:nvSpPr>
          <p:spPr>
            <a:xfrm rot="-5400000">
              <a:off x="8288290" y="433426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0" name="Google Shape;250;p23"/>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lstStyle>
            <a:lvl1pPr lvl="0" rtl="0" algn="l">
              <a:lnSpc>
                <a:spcPct val="100000"/>
              </a:lnSpc>
              <a:spcBef>
                <a:spcPts val="0"/>
              </a:spcBef>
              <a:spcAft>
                <a:spcPts val="0"/>
              </a:spcAft>
              <a:buSzPts val="8000"/>
              <a:buNone/>
              <a:defRPr sz="8000"/>
            </a:lvl1pPr>
            <a:lvl2pPr lvl="1" rtl="0" algn="l">
              <a:lnSpc>
                <a:spcPct val="100000"/>
              </a:lnSpc>
              <a:spcBef>
                <a:spcPts val="0"/>
              </a:spcBef>
              <a:spcAft>
                <a:spcPts val="0"/>
              </a:spcAft>
              <a:buSzPts val="8000"/>
              <a:buNone/>
              <a:defRPr sz="8000"/>
            </a:lvl2pPr>
            <a:lvl3pPr lvl="2" rtl="0" algn="l">
              <a:lnSpc>
                <a:spcPct val="100000"/>
              </a:lnSpc>
              <a:spcBef>
                <a:spcPts val="0"/>
              </a:spcBef>
              <a:spcAft>
                <a:spcPts val="0"/>
              </a:spcAft>
              <a:buSzPts val="8000"/>
              <a:buNone/>
              <a:defRPr sz="8000"/>
            </a:lvl3pPr>
            <a:lvl4pPr lvl="3" rtl="0" algn="l">
              <a:lnSpc>
                <a:spcPct val="100000"/>
              </a:lnSpc>
              <a:spcBef>
                <a:spcPts val="0"/>
              </a:spcBef>
              <a:spcAft>
                <a:spcPts val="0"/>
              </a:spcAft>
              <a:buSzPts val="8000"/>
              <a:buNone/>
              <a:defRPr sz="8000"/>
            </a:lvl4pPr>
            <a:lvl5pPr lvl="4" rtl="0" algn="l">
              <a:lnSpc>
                <a:spcPct val="100000"/>
              </a:lnSpc>
              <a:spcBef>
                <a:spcPts val="0"/>
              </a:spcBef>
              <a:spcAft>
                <a:spcPts val="0"/>
              </a:spcAft>
              <a:buSzPts val="8000"/>
              <a:buNone/>
              <a:defRPr sz="8000"/>
            </a:lvl5pPr>
            <a:lvl6pPr lvl="5" rtl="0" algn="l">
              <a:lnSpc>
                <a:spcPct val="100000"/>
              </a:lnSpc>
              <a:spcBef>
                <a:spcPts val="0"/>
              </a:spcBef>
              <a:spcAft>
                <a:spcPts val="0"/>
              </a:spcAft>
              <a:buSzPts val="8000"/>
              <a:buNone/>
              <a:defRPr sz="8000"/>
            </a:lvl6pPr>
            <a:lvl7pPr lvl="6" rtl="0" algn="l">
              <a:lnSpc>
                <a:spcPct val="100000"/>
              </a:lnSpc>
              <a:spcBef>
                <a:spcPts val="0"/>
              </a:spcBef>
              <a:spcAft>
                <a:spcPts val="0"/>
              </a:spcAft>
              <a:buSzPts val="8000"/>
              <a:buNone/>
              <a:defRPr sz="8000"/>
            </a:lvl7pPr>
            <a:lvl8pPr lvl="7" rtl="0" algn="l">
              <a:lnSpc>
                <a:spcPct val="100000"/>
              </a:lnSpc>
              <a:spcBef>
                <a:spcPts val="0"/>
              </a:spcBef>
              <a:spcAft>
                <a:spcPts val="0"/>
              </a:spcAft>
              <a:buSzPts val="8000"/>
              <a:buNone/>
              <a:defRPr sz="8000"/>
            </a:lvl8pPr>
            <a:lvl9pPr lvl="8" rtl="0" algn="l">
              <a:lnSpc>
                <a:spcPct val="100000"/>
              </a:lnSpc>
              <a:spcBef>
                <a:spcPts val="0"/>
              </a:spcBef>
              <a:spcAft>
                <a:spcPts val="0"/>
              </a:spcAft>
              <a:buSzPts val="8000"/>
              <a:buNone/>
              <a:defRPr sz="8000"/>
            </a:lvl9pPr>
          </a:lstStyle>
          <a:p>
            <a:r>
              <a:t>xx%</a:t>
            </a:r>
          </a:p>
        </p:txBody>
      </p:sp>
      <p:sp>
        <p:nvSpPr>
          <p:cNvPr id="251" name="Google Shape;251;p23"/>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252" name="Google Shape;25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53" name="Shape 253"/>
        <p:cNvGrpSpPr/>
        <p:nvPr/>
      </p:nvGrpSpPr>
      <p:grpSpPr>
        <a:xfrm>
          <a:off x="0" y="0"/>
          <a:ext cx="0" cy="0"/>
          <a:chOff x="0" y="0"/>
          <a:chExt cx="0" cy="0"/>
        </a:xfrm>
      </p:grpSpPr>
      <p:sp>
        <p:nvSpPr>
          <p:cNvPr id="254" name="Google Shape;25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130" name="Shape 130"/>
        <p:cNvGrpSpPr/>
        <p:nvPr/>
      </p:nvGrpSpPr>
      <p:grpSpPr>
        <a:xfrm>
          <a:off x="0" y="0"/>
          <a:ext cx="0" cy="0"/>
          <a:chOff x="0" y="0"/>
          <a:chExt cx="0" cy="0"/>
        </a:xfrm>
      </p:grpSpPr>
      <p:sp>
        <p:nvSpPr>
          <p:cNvPr id="131" name="Google Shape;13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132" name="Google Shape;13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133" name="Google Shape;13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25"/>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Rapids GroupBy</a:t>
            </a:r>
            <a:endParaRPr/>
          </a:p>
        </p:txBody>
      </p:sp>
      <p:sp>
        <p:nvSpPr>
          <p:cNvPr id="260" name="Google Shape;260;p25"/>
          <p:cNvSpPr txBox="1"/>
          <p:nvPr>
            <p:ph idx="1" type="subTitle"/>
          </p:nvPr>
        </p:nvSpPr>
        <p:spPr>
          <a:xfrm>
            <a:off x="5083950" y="3157300"/>
            <a:ext cx="3470700" cy="127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Tonglin Chen</a:t>
            </a:r>
            <a:endParaRPr sz="1400"/>
          </a:p>
          <a:p>
            <a:pPr indent="0" lvl="0" marL="0" rtl="0" algn="l">
              <a:spcBef>
                <a:spcPts val="0"/>
              </a:spcBef>
              <a:spcAft>
                <a:spcPts val="0"/>
              </a:spcAft>
              <a:buClr>
                <a:srgbClr val="000000"/>
              </a:buClr>
              <a:buSzPts val="1100"/>
              <a:buFont typeface="Arial"/>
              <a:buNone/>
            </a:pPr>
            <a:r>
              <a:rPr lang="en" sz="1400"/>
              <a:t>Tianming Cui</a:t>
            </a:r>
            <a:endParaRPr sz="1400"/>
          </a:p>
          <a:p>
            <a:pPr indent="0" lvl="0" marL="0" rtl="0" algn="l">
              <a:spcBef>
                <a:spcPts val="0"/>
              </a:spcBef>
              <a:spcAft>
                <a:spcPts val="0"/>
              </a:spcAft>
              <a:buClr>
                <a:srgbClr val="000000"/>
              </a:buClr>
              <a:buSzPts val="1100"/>
              <a:buFont typeface="Arial"/>
              <a:buNone/>
            </a:pPr>
            <a:r>
              <a:rPr lang="en" sz="1400"/>
              <a:t>Christopher Patterson</a:t>
            </a:r>
            <a:endParaRPr sz="1400"/>
          </a:p>
          <a:p>
            <a:pPr indent="0" lvl="0" marL="0" rtl="0" algn="l">
              <a:spcBef>
                <a:spcPts val="0"/>
              </a:spcBef>
              <a:spcAft>
                <a:spcPts val="0"/>
              </a:spcAft>
              <a:buNone/>
            </a:pPr>
            <a:r>
              <a:rPr lang="en" sz="1400"/>
              <a:t>Yadu Kiran</a:t>
            </a:r>
            <a:endParaRPr sz="1400"/>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34"/>
          <p:cNvSpPr txBox="1"/>
          <p:nvPr>
            <p:ph type="title"/>
          </p:nvPr>
        </p:nvSpPr>
        <p:spPr>
          <a:xfrm>
            <a:off x="823850" y="2157975"/>
            <a:ext cx="6255900" cy="94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Hash-based Implementation</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 Table Structure</a:t>
            </a:r>
            <a:endParaRPr/>
          </a:p>
        </p:txBody>
      </p:sp>
      <p:sp>
        <p:nvSpPr>
          <p:cNvPr id="353" name="Google Shape;353;p3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Consists of 2 list and 1 matrix:</a:t>
            </a:r>
            <a:endParaRPr/>
          </a:p>
          <a:p>
            <a:pPr indent="0" lvl="0" marL="0" rtl="0" algn="l">
              <a:spcBef>
                <a:spcPts val="1600"/>
              </a:spcBef>
              <a:spcAft>
                <a:spcPts val="0"/>
              </a:spcAft>
              <a:buNone/>
            </a:pPr>
            <a:r>
              <a:rPr lang="en"/>
              <a:t>KeyIdx (signed integer type): store the original key index or -1 (Non-Written State)</a:t>
            </a:r>
            <a:endParaRPr/>
          </a:p>
          <a:p>
            <a:pPr indent="0" lvl="0" marL="0" rtl="0" algn="l">
              <a:spcBef>
                <a:spcPts val="1600"/>
              </a:spcBef>
              <a:spcAft>
                <a:spcPts val="0"/>
              </a:spcAft>
              <a:buNone/>
            </a:pPr>
            <a:r>
              <a:rPr lang="en"/>
              <a:t>Count: Store the number of entries appeared for the corresponding key (useful for calculating mean)</a:t>
            </a:r>
            <a:endParaRPr/>
          </a:p>
          <a:p>
            <a:pPr indent="0" lvl="0" marL="0" rtl="0" algn="l">
              <a:spcBef>
                <a:spcPts val="1600"/>
              </a:spcBef>
              <a:spcAft>
                <a:spcPts val="1600"/>
              </a:spcAft>
              <a:buNone/>
            </a:pPr>
            <a:r>
              <a:rPr lang="en"/>
              <a:t>Results: The result hash table, an array with length of num_ops * hash_table_size (Column Major)</a:t>
            </a:r>
            <a:endParaRPr/>
          </a:p>
        </p:txBody>
      </p:sp>
      <p:graphicFrame>
        <p:nvGraphicFramePr>
          <p:cNvPr id="354" name="Google Shape;354;p35"/>
          <p:cNvGraphicFramePr/>
          <p:nvPr/>
        </p:nvGraphicFramePr>
        <p:xfrm>
          <a:off x="4700700" y="1567550"/>
          <a:ext cx="3000000" cy="3000000"/>
        </p:xfrm>
        <a:graphic>
          <a:graphicData uri="http://schemas.openxmlformats.org/drawingml/2006/table">
            <a:tbl>
              <a:tblPr>
                <a:noFill/>
                <a:tableStyleId>{80B77169-2F83-41E4-9B13-8E112A6A8D51}</a:tableStyleId>
              </a:tblPr>
              <a:tblGrid>
                <a:gridCol w="979250"/>
                <a:gridCol w="979250"/>
                <a:gridCol w="722075"/>
                <a:gridCol w="1236425"/>
              </a:tblGrid>
              <a:tr h="381000">
                <a:tc>
                  <a:txBody>
                    <a:bodyPr>
                      <a:noAutofit/>
                    </a:bodyPr>
                    <a:lstStyle/>
                    <a:p>
                      <a:pPr indent="0" lvl="0" marL="0" rtl="0" algn="ctr">
                        <a:spcBef>
                          <a:spcPts val="0"/>
                        </a:spcBef>
                        <a:spcAft>
                          <a:spcPts val="0"/>
                        </a:spcAft>
                        <a:buNone/>
                      </a:pPr>
                      <a:r>
                        <a:rPr lang="en">
                          <a:solidFill>
                            <a:srgbClr val="FFFFFF"/>
                          </a:solidFill>
                        </a:rPr>
                        <a:t>KeyIdx</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Count</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Mean</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Max</a:t>
                      </a:r>
                      <a:endParaRPr>
                        <a:solidFill>
                          <a:srgbClr val="FFFFFF"/>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8</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20</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60</a:t>
                      </a:r>
                      <a:endParaRPr>
                        <a:solidFill>
                          <a:srgbClr val="FFFFFF"/>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lowest_value_of_type</a:t>
                      </a:r>
                      <a:endParaRPr>
                        <a:solidFill>
                          <a:srgbClr val="FFFFFF"/>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FFFFFF"/>
                          </a:solidFill>
                        </a:rPr>
                        <a:t>7</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3</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21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34</a:t>
                      </a:r>
                      <a:endParaRPr>
                        <a:solidFill>
                          <a:srgbClr val="FFFFFF"/>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FFFFFF"/>
                          </a:solidFill>
                        </a:rPr>
                        <a:t>4</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4</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30</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20</a:t>
                      </a:r>
                      <a:endParaRPr>
                        <a:solidFill>
                          <a:srgbClr val="FFFFFF"/>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chemeClr val="lt1"/>
                          </a:solidFill>
                        </a:rPr>
                        <a:t>l</a:t>
                      </a:r>
                      <a:r>
                        <a:rPr lang="en">
                          <a:solidFill>
                            <a:schemeClr val="lt1"/>
                          </a:solidFill>
                        </a:rPr>
                        <a:t>owest_value_of_type</a:t>
                      </a:r>
                      <a:endParaRPr>
                        <a:solidFill>
                          <a:srgbClr val="FFFFFF"/>
                        </a:solidFill>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Inserting to the Hash Table</a:t>
            </a:r>
            <a:endParaRPr/>
          </a:p>
          <a:p>
            <a:pPr indent="0" lvl="0" marL="0" rtl="0" algn="l">
              <a:spcBef>
                <a:spcPts val="0"/>
              </a:spcBef>
              <a:spcAft>
                <a:spcPts val="0"/>
              </a:spcAft>
              <a:buNone/>
            </a:pPr>
            <a:r>
              <a:t/>
            </a:r>
            <a:endParaRPr/>
          </a:p>
        </p:txBody>
      </p:sp>
      <p:sp>
        <p:nvSpPr>
          <p:cNvPr id="360" name="Google Shape;360;p36"/>
          <p:cNvSpPr txBox="1"/>
          <p:nvPr>
            <p:ph idx="1" type="body"/>
          </p:nvPr>
        </p:nvSpPr>
        <p:spPr>
          <a:xfrm>
            <a:off x="1044775" y="1567550"/>
            <a:ext cx="3655800" cy="309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we initialize the hash table to all KeyIdx=-1, min to the highest possible value of type, max to the lowest possible value, and others to 0.</a:t>
            </a:r>
            <a:endParaRPr/>
          </a:p>
          <a:p>
            <a:pPr indent="0" lvl="0" marL="0" rtl="0" algn="l">
              <a:spcBef>
                <a:spcPts val="1600"/>
              </a:spcBef>
              <a:spcAft>
                <a:spcPts val="1600"/>
              </a:spcAft>
              <a:buNone/>
            </a:pPr>
            <a:r>
              <a:rPr lang="en"/>
              <a:t>Then each thread is responsible for one data entry (in each iteration with grid stride loop). Each thread calculate the position with Hashed key, and try to insert to hash table using atomic operations. If the thread inserts to an empty entry, or if the position is having the same key, update the entry. Otherwise go to the next location.</a:t>
            </a:r>
            <a:endParaRPr/>
          </a:p>
        </p:txBody>
      </p:sp>
      <p:graphicFrame>
        <p:nvGraphicFramePr>
          <p:cNvPr id="361" name="Google Shape;361;p36"/>
          <p:cNvGraphicFramePr/>
          <p:nvPr/>
        </p:nvGraphicFramePr>
        <p:xfrm>
          <a:off x="4700700" y="1567550"/>
          <a:ext cx="3000000" cy="3000000"/>
        </p:xfrm>
        <a:graphic>
          <a:graphicData uri="http://schemas.openxmlformats.org/drawingml/2006/table">
            <a:tbl>
              <a:tblPr>
                <a:noFill/>
                <a:tableStyleId>{80B77169-2F83-41E4-9B13-8E112A6A8D51}</a:tableStyleId>
              </a:tblPr>
              <a:tblGrid>
                <a:gridCol w="979250"/>
                <a:gridCol w="979250"/>
                <a:gridCol w="722075"/>
                <a:gridCol w="1236425"/>
              </a:tblGrid>
              <a:tr h="381000">
                <a:tc>
                  <a:txBody>
                    <a:bodyPr>
                      <a:noAutofit/>
                    </a:bodyPr>
                    <a:lstStyle/>
                    <a:p>
                      <a:pPr indent="0" lvl="0" marL="0" rtl="0" algn="ctr">
                        <a:spcBef>
                          <a:spcPts val="0"/>
                        </a:spcBef>
                        <a:spcAft>
                          <a:spcPts val="0"/>
                        </a:spcAft>
                        <a:buNone/>
                      </a:pPr>
                      <a:r>
                        <a:rPr lang="en">
                          <a:solidFill>
                            <a:srgbClr val="FFFFFF"/>
                          </a:solidFill>
                        </a:rPr>
                        <a:t>KeyIdx</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Count</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Mean</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Max</a:t>
                      </a:r>
                      <a:endParaRPr>
                        <a:solidFill>
                          <a:srgbClr val="FFFFFF"/>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8</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20</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60</a:t>
                      </a:r>
                      <a:endParaRPr>
                        <a:solidFill>
                          <a:srgbClr val="FFFFFF"/>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lowest_value_of_type</a:t>
                      </a:r>
                      <a:endParaRPr>
                        <a:solidFill>
                          <a:srgbClr val="FFFFFF"/>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FFFFFF"/>
                          </a:solidFill>
                        </a:rPr>
                        <a:t>7</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3</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21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34</a:t>
                      </a:r>
                      <a:endParaRPr>
                        <a:solidFill>
                          <a:srgbClr val="FFFFFF"/>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FFFFFF"/>
                          </a:solidFill>
                        </a:rPr>
                        <a:t>4</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4</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30</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20</a:t>
                      </a:r>
                      <a:endParaRPr>
                        <a:solidFill>
                          <a:srgbClr val="FFFFFF"/>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chemeClr val="lt1"/>
                          </a:solidFill>
                        </a:rPr>
                        <a:t>lowest_value_of_type</a:t>
                      </a:r>
                      <a:endParaRPr>
                        <a:solidFill>
                          <a:srgbClr val="FFFFFF"/>
                        </a:solidFill>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 Function Issues</a:t>
            </a:r>
            <a:endParaRPr/>
          </a:p>
        </p:txBody>
      </p:sp>
      <p:sp>
        <p:nvSpPr>
          <p:cNvPr id="367" name="Google Shape;367;p37"/>
          <p:cNvSpPr txBox="1"/>
          <p:nvPr>
            <p:ph idx="1" type="body"/>
          </p:nvPr>
        </p:nvSpPr>
        <p:spPr>
          <a:xfrm>
            <a:off x="1297500" y="1389750"/>
            <a:ext cx="7522200" cy="308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need a hash function which can generate a hash code from a set of particular keys.</a:t>
            </a:r>
            <a:endParaRPr sz="1400"/>
          </a:p>
          <a:p>
            <a:pPr indent="0" lvl="0" marL="0" rtl="0" algn="l">
              <a:spcBef>
                <a:spcPts val="1600"/>
              </a:spcBef>
              <a:spcAft>
                <a:spcPts val="0"/>
              </a:spcAft>
              <a:buNone/>
            </a:pPr>
            <a:r>
              <a:rPr lang="en" sz="1400"/>
              <a:t>There are different </a:t>
            </a:r>
            <a:r>
              <a:rPr lang="en" sz="1400"/>
              <a:t>available</a:t>
            </a:r>
            <a:r>
              <a:rPr lang="en" sz="1400"/>
              <a:t> hash functions, but the following one will be best(or at least one of the best):</a:t>
            </a:r>
            <a:endParaRPr sz="1400"/>
          </a:p>
          <a:p>
            <a:pPr indent="0" lvl="0" marL="0" rtl="0" algn="l">
              <a:spcBef>
                <a:spcPts val="1600"/>
              </a:spcBef>
              <a:spcAft>
                <a:spcPts val="0"/>
              </a:spcAft>
              <a:buNone/>
            </a:pPr>
            <a:r>
              <a:rPr lang="en" sz="1400"/>
              <a:t>   HashCode = 1st bit of the key * 31^1 + 2nd bit of the key * 31^2 + … + Nth bit of the key *31^N</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en" sz="1400"/>
              <a:t>Which can be implemented with high efficiency as:</a:t>
            </a:r>
            <a:endParaRPr sz="1400"/>
          </a:p>
          <a:p>
            <a:pPr indent="0" lvl="0" marL="0" rtl="0" algn="l">
              <a:spcBef>
                <a:spcPts val="1600"/>
              </a:spcBef>
              <a:spcAft>
                <a:spcPts val="0"/>
              </a:spcAft>
              <a:buNone/>
            </a:pPr>
            <a:r>
              <a:rPr lang="en" sz="1400"/>
              <a:t>    //hash_key = ((hash_key&lt;&lt;5)-1) + key_columns[i*num_key_rows+idx];</a:t>
            </a:r>
            <a:endParaRPr sz="14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Relaunching The Hash Kernel</a:t>
            </a:r>
            <a:endParaRPr/>
          </a:p>
        </p:txBody>
      </p:sp>
      <p:sp>
        <p:nvSpPr>
          <p:cNvPr id="373" name="Google Shape;373;p38"/>
          <p:cNvSpPr txBox="1"/>
          <p:nvPr>
            <p:ph idx="1" type="body"/>
          </p:nvPr>
        </p:nvSpPr>
        <p:spPr>
          <a:xfrm>
            <a:off x="1297500" y="16972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Sometimes the hash table is not large enough for the first run, since we don’t know  how many unique keys we have in the input data. So it will be a good idea to make the kernel be able to relaunch the kernel with a larger hash table. </a:t>
            </a:r>
            <a:endParaRPr sz="1400"/>
          </a:p>
          <a:p>
            <a:pPr indent="0" lvl="0" marL="0" rtl="0" algn="l">
              <a:spcBef>
                <a:spcPts val="1600"/>
              </a:spcBef>
              <a:spcAft>
                <a:spcPts val="0"/>
              </a:spcAft>
              <a:buNone/>
            </a:pPr>
            <a:r>
              <a:t/>
            </a:r>
            <a:endParaRPr sz="1800"/>
          </a:p>
          <a:p>
            <a:pPr indent="-342900" lvl="0" marL="457200" rtl="0" algn="l">
              <a:spcBef>
                <a:spcPts val="1600"/>
              </a:spcBef>
              <a:spcAft>
                <a:spcPts val="0"/>
              </a:spcAft>
              <a:buSzPts val="1800"/>
              <a:buChar char="-"/>
            </a:pPr>
            <a:r>
              <a:rPr lang="en" sz="1800"/>
              <a:t>Setting a flag in the unify memory.</a:t>
            </a:r>
            <a:endParaRPr sz="1800"/>
          </a:p>
          <a:p>
            <a:pPr indent="-342900" lvl="0" marL="457200" rtl="0" algn="l">
              <a:spcBef>
                <a:spcPts val="0"/>
              </a:spcBef>
              <a:spcAft>
                <a:spcPts val="0"/>
              </a:spcAft>
              <a:buSzPts val="1800"/>
              <a:buChar char="-"/>
            </a:pPr>
            <a:r>
              <a:rPr lang="en" sz="1800"/>
              <a:t>Launch kernel in the kernel.</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Deciding The Length of Hash Table</a:t>
            </a:r>
            <a:endParaRPr/>
          </a:p>
        </p:txBody>
      </p:sp>
      <p:sp>
        <p:nvSpPr>
          <p:cNvPr id="379" name="Google Shape;379;p39"/>
          <p:cNvSpPr txBox="1"/>
          <p:nvPr>
            <p:ph idx="1" type="body"/>
          </p:nvPr>
        </p:nvSpPr>
        <p:spPr>
          <a:xfrm>
            <a:off x="1297500" y="15514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Relaunching the kernel can lead to a significant overhead. </a:t>
            </a:r>
            <a:endParaRPr/>
          </a:p>
          <a:p>
            <a:pPr indent="0" lvl="0" marL="0" rtl="0" algn="l">
              <a:spcBef>
                <a:spcPts val="1600"/>
              </a:spcBef>
              <a:spcAft>
                <a:spcPts val="0"/>
              </a:spcAft>
              <a:buNone/>
            </a:pPr>
            <a:r>
              <a:rPr lang="en"/>
              <a:t>We developed a strategy based on the assumption that each different key is UNIFORMLY distributed in the data. Consider that we have N different keys, and we do K experiments and observe X different keys in those experiments. X is in a discrete state space {0, 1, </a:t>
            </a:r>
            <a:r>
              <a:rPr lang="en"/>
              <a:t>...</a:t>
            </a:r>
            <a:r>
              <a:rPr lang="en"/>
              <a:t>, N} and in each individual experiment the transition of X  follows this Markov Chain: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380" name="Google Shape;380;p39"/>
          <p:cNvSpPr/>
          <p:nvPr/>
        </p:nvSpPr>
        <p:spPr>
          <a:xfrm>
            <a:off x="1076925" y="3215275"/>
            <a:ext cx="787500" cy="78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0</a:t>
            </a:r>
            <a:endParaRPr sz="2400"/>
          </a:p>
        </p:txBody>
      </p:sp>
      <p:sp>
        <p:nvSpPr>
          <p:cNvPr id="381" name="Google Shape;381;p39"/>
          <p:cNvSpPr/>
          <p:nvPr/>
        </p:nvSpPr>
        <p:spPr>
          <a:xfrm>
            <a:off x="2354475" y="3215275"/>
            <a:ext cx="787500" cy="78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1</a:t>
            </a:r>
            <a:endParaRPr sz="2400"/>
          </a:p>
        </p:txBody>
      </p:sp>
      <p:sp>
        <p:nvSpPr>
          <p:cNvPr id="382" name="Google Shape;382;p39"/>
          <p:cNvSpPr/>
          <p:nvPr/>
        </p:nvSpPr>
        <p:spPr>
          <a:xfrm>
            <a:off x="3632025" y="3215275"/>
            <a:ext cx="787500" cy="78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2</a:t>
            </a:r>
            <a:endParaRPr sz="2400"/>
          </a:p>
        </p:txBody>
      </p:sp>
      <p:sp>
        <p:nvSpPr>
          <p:cNvPr id="383" name="Google Shape;383;p39"/>
          <p:cNvSpPr/>
          <p:nvPr/>
        </p:nvSpPr>
        <p:spPr>
          <a:xfrm>
            <a:off x="1904700" y="3496525"/>
            <a:ext cx="409500" cy="225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9"/>
          <p:cNvSpPr/>
          <p:nvPr/>
        </p:nvSpPr>
        <p:spPr>
          <a:xfrm>
            <a:off x="3182250" y="3496525"/>
            <a:ext cx="409500" cy="225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9"/>
          <p:cNvSpPr/>
          <p:nvPr/>
        </p:nvSpPr>
        <p:spPr>
          <a:xfrm>
            <a:off x="2426775" y="4146950"/>
            <a:ext cx="642900" cy="739500"/>
          </a:xfrm>
          <a:prstGeom prst="curvedUp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9"/>
          <p:cNvSpPr/>
          <p:nvPr/>
        </p:nvSpPr>
        <p:spPr>
          <a:xfrm>
            <a:off x="3704325" y="4146950"/>
            <a:ext cx="642900" cy="739500"/>
          </a:xfrm>
          <a:prstGeom prst="curvedUp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9"/>
          <p:cNvSpPr/>
          <p:nvPr/>
        </p:nvSpPr>
        <p:spPr>
          <a:xfrm>
            <a:off x="4909575" y="3215275"/>
            <a:ext cx="787500" cy="78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3</a:t>
            </a:r>
            <a:endParaRPr sz="2400"/>
          </a:p>
        </p:txBody>
      </p:sp>
      <p:sp>
        <p:nvSpPr>
          <p:cNvPr id="388" name="Google Shape;388;p39"/>
          <p:cNvSpPr/>
          <p:nvPr/>
        </p:nvSpPr>
        <p:spPr>
          <a:xfrm>
            <a:off x="4459800" y="3496525"/>
            <a:ext cx="409500" cy="225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9"/>
          <p:cNvSpPr/>
          <p:nvPr/>
        </p:nvSpPr>
        <p:spPr>
          <a:xfrm>
            <a:off x="4981875" y="4146950"/>
            <a:ext cx="642900" cy="739500"/>
          </a:xfrm>
          <a:prstGeom prst="curvedUp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9"/>
          <p:cNvSpPr/>
          <p:nvPr/>
        </p:nvSpPr>
        <p:spPr>
          <a:xfrm>
            <a:off x="5737350" y="3496525"/>
            <a:ext cx="409500" cy="225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9"/>
          <p:cNvSpPr txBox="1"/>
          <p:nvPr/>
        </p:nvSpPr>
        <p:spPr>
          <a:xfrm>
            <a:off x="1904700" y="3033875"/>
            <a:ext cx="409500" cy="4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1</a:t>
            </a:r>
            <a:endParaRPr>
              <a:solidFill>
                <a:srgbClr val="FFFFFF"/>
              </a:solidFill>
              <a:latin typeface="Lato"/>
              <a:ea typeface="Lato"/>
              <a:cs typeface="Lato"/>
              <a:sym typeface="Lato"/>
            </a:endParaRPr>
          </a:p>
        </p:txBody>
      </p:sp>
      <p:sp>
        <p:nvSpPr>
          <p:cNvPr id="392" name="Google Shape;392;p39"/>
          <p:cNvSpPr txBox="1"/>
          <p:nvPr/>
        </p:nvSpPr>
        <p:spPr>
          <a:xfrm>
            <a:off x="2993475" y="3033875"/>
            <a:ext cx="868200" cy="4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(N-1)/N</a:t>
            </a:r>
            <a:endParaRPr>
              <a:solidFill>
                <a:srgbClr val="FFFFFF"/>
              </a:solidFill>
              <a:latin typeface="Lato"/>
              <a:ea typeface="Lato"/>
              <a:cs typeface="Lato"/>
              <a:sym typeface="Lato"/>
            </a:endParaRPr>
          </a:p>
        </p:txBody>
      </p:sp>
      <p:sp>
        <p:nvSpPr>
          <p:cNvPr id="393" name="Google Shape;393;p39"/>
          <p:cNvSpPr txBox="1"/>
          <p:nvPr/>
        </p:nvSpPr>
        <p:spPr>
          <a:xfrm>
            <a:off x="4230450" y="3033875"/>
            <a:ext cx="868200" cy="4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(N-2)/N</a:t>
            </a:r>
            <a:endParaRPr>
              <a:solidFill>
                <a:srgbClr val="FFFFFF"/>
              </a:solidFill>
              <a:latin typeface="Lato"/>
              <a:ea typeface="Lato"/>
              <a:cs typeface="Lato"/>
              <a:sym typeface="Lato"/>
            </a:endParaRPr>
          </a:p>
        </p:txBody>
      </p:sp>
      <p:sp>
        <p:nvSpPr>
          <p:cNvPr id="394" name="Google Shape;394;p39"/>
          <p:cNvSpPr txBox="1"/>
          <p:nvPr/>
        </p:nvSpPr>
        <p:spPr>
          <a:xfrm>
            <a:off x="5544675" y="3033875"/>
            <a:ext cx="868200" cy="4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(N-3)/N</a:t>
            </a:r>
            <a:endParaRPr>
              <a:solidFill>
                <a:srgbClr val="FFFFFF"/>
              </a:solidFill>
              <a:latin typeface="Lato"/>
              <a:ea typeface="Lato"/>
              <a:cs typeface="Lato"/>
              <a:sym typeface="Lato"/>
            </a:endParaRPr>
          </a:p>
        </p:txBody>
      </p:sp>
      <p:sp>
        <p:nvSpPr>
          <p:cNvPr id="395" name="Google Shape;395;p39"/>
          <p:cNvSpPr txBox="1"/>
          <p:nvPr/>
        </p:nvSpPr>
        <p:spPr>
          <a:xfrm>
            <a:off x="2952900" y="4462675"/>
            <a:ext cx="868200" cy="4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1</a:t>
            </a:r>
            <a:r>
              <a:rPr lang="en">
                <a:solidFill>
                  <a:srgbClr val="FFFFFF"/>
                </a:solidFill>
                <a:latin typeface="Lato"/>
                <a:ea typeface="Lato"/>
                <a:cs typeface="Lato"/>
                <a:sym typeface="Lato"/>
              </a:rPr>
              <a:t>/N</a:t>
            </a:r>
            <a:endParaRPr>
              <a:solidFill>
                <a:srgbClr val="FFFFFF"/>
              </a:solidFill>
              <a:latin typeface="Lato"/>
              <a:ea typeface="Lato"/>
              <a:cs typeface="Lato"/>
              <a:sym typeface="Lato"/>
            </a:endParaRPr>
          </a:p>
        </p:txBody>
      </p:sp>
      <p:sp>
        <p:nvSpPr>
          <p:cNvPr id="396" name="Google Shape;396;p39"/>
          <p:cNvSpPr txBox="1"/>
          <p:nvPr/>
        </p:nvSpPr>
        <p:spPr>
          <a:xfrm>
            <a:off x="4230450" y="4462675"/>
            <a:ext cx="868200" cy="4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2</a:t>
            </a:r>
            <a:r>
              <a:rPr lang="en">
                <a:solidFill>
                  <a:srgbClr val="FFFFFF"/>
                </a:solidFill>
                <a:latin typeface="Lato"/>
                <a:ea typeface="Lato"/>
                <a:cs typeface="Lato"/>
                <a:sym typeface="Lato"/>
              </a:rPr>
              <a:t>/N</a:t>
            </a:r>
            <a:endParaRPr>
              <a:solidFill>
                <a:srgbClr val="FFFFFF"/>
              </a:solidFill>
              <a:latin typeface="Lato"/>
              <a:ea typeface="Lato"/>
              <a:cs typeface="Lato"/>
              <a:sym typeface="Lato"/>
            </a:endParaRPr>
          </a:p>
        </p:txBody>
      </p:sp>
      <p:sp>
        <p:nvSpPr>
          <p:cNvPr id="397" name="Google Shape;397;p39"/>
          <p:cNvSpPr txBox="1"/>
          <p:nvPr/>
        </p:nvSpPr>
        <p:spPr>
          <a:xfrm>
            <a:off x="5508000" y="4462675"/>
            <a:ext cx="868200" cy="4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3</a:t>
            </a:r>
            <a:r>
              <a:rPr lang="en">
                <a:solidFill>
                  <a:srgbClr val="FFFFFF"/>
                </a:solidFill>
                <a:latin typeface="Lato"/>
                <a:ea typeface="Lato"/>
                <a:cs typeface="Lato"/>
                <a:sym typeface="Lato"/>
              </a:rPr>
              <a:t>/N</a:t>
            </a:r>
            <a:endParaRPr>
              <a:solidFill>
                <a:srgbClr val="FFFFFF"/>
              </a:solidFill>
              <a:latin typeface="Lato"/>
              <a:ea typeface="Lato"/>
              <a:cs typeface="Lato"/>
              <a:sym typeface="Lato"/>
            </a:endParaRPr>
          </a:p>
        </p:txBody>
      </p:sp>
      <p:sp>
        <p:nvSpPr>
          <p:cNvPr id="398" name="Google Shape;398;p39"/>
          <p:cNvSpPr txBox="1"/>
          <p:nvPr/>
        </p:nvSpPr>
        <p:spPr>
          <a:xfrm>
            <a:off x="6376200" y="3377725"/>
            <a:ext cx="868200" cy="4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a:t>
            </a:r>
            <a:endParaRPr>
              <a:solidFill>
                <a:srgbClr val="FFFFFF"/>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Deciding The Length of Hash Table</a:t>
            </a:r>
            <a:endParaRPr/>
          </a:p>
        </p:txBody>
      </p:sp>
      <p:sp>
        <p:nvSpPr>
          <p:cNvPr id="404" name="Google Shape;404;p4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2 experiments, the probability of observing x key is P(x=1) = 1/N, P(x=2) = </a:t>
            </a:r>
            <a:r>
              <a:rPr lang="en"/>
              <a:t>(N-1)/N</a:t>
            </a:r>
            <a:endParaRPr/>
          </a:p>
          <a:p>
            <a:pPr indent="0" lvl="0" marL="0" rtl="0" algn="l">
              <a:spcBef>
                <a:spcPts val="1600"/>
              </a:spcBef>
              <a:spcAft>
                <a:spcPts val="0"/>
              </a:spcAft>
              <a:buNone/>
            </a:pPr>
            <a:r>
              <a:rPr lang="en"/>
              <a:t>For 3 experiments, the probability is P(x=1) = 1/(N^2), P(x=2)=3(N-1)/(N^2), P(x=3)=(N-1)(N-2)/(N^2).</a:t>
            </a:r>
            <a:endParaRPr/>
          </a:p>
          <a:p>
            <a:pPr indent="0" lvl="0" marL="0" rtl="0" algn="l">
              <a:spcBef>
                <a:spcPts val="1600"/>
              </a:spcBef>
              <a:spcAft>
                <a:spcPts val="0"/>
              </a:spcAft>
              <a:buNone/>
            </a:pPr>
            <a:r>
              <a:rPr lang="en"/>
              <a:t>For CPU sampling, the strategy is continuously doing 2 experiments and stop until 10 x=1 appears or reaching 1% of total data entries. </a:t>
            </a:r>
            <a:endParaRPr/>
          </a:p>
          <a:p>
            <a:pPr indent="0" lvl="0" marL="0" rtl="0" algn="l">
              <a:spcBef>
                <a:spcPts val="1600"/>
              </a:spcBef>
              <a:spcAft>
                <a:spcPts val="0"/>
              </a:spcAft>
              <a:buNone/>
            </a:pPr>
            <a:r>
              <a:rPr lang="en"/>
              <a:t>For GPU sampling, we have 10 blocks of 1024 threads and does 1% of total data entry times of 3 experiments and use P(x=2) to estimate the N using cuRAND.</a:t>
            </a:r>
            <a:endParaRPr/>
          </a:p>
          <a:p>
            <a:pPr indent="0" lvl="0" marL="0" rtl="0" algn="l">
              <a:spcBef>
                <a:spcPts val="1600"/>
              </a:spcBef>
              <a:spcAft>
                <a:spcPts val="1600"/>
              </a:spcAft>
              <a:buNone/>
            </a:pPr>
            <a:r>
              <a:t/>
            </a:r>
            <a:endParaRPr/>
          </a:p>
        </p:txBody>
      </p:sp>
      <p:pic>
        <p:nvPicPr>
          <p:cNvPr id="405" name="Google Shape;405;p40"/>
          <p:cNvPicPr preferRelativeResize="0"/>
          <p:nvPr/>
        </p:nvPicPr>
        <p:blipFill>
          <a:blip r:embed="rId3">
            <a:alphaModFix/>
          </a:blip>
          <a:stretch>
            <a:fillRect/>
          </a:stretch>
        </p:blipFill>
        <p:spPr>
          <a:xfrm>
            <a:off x="1524000" y="285750"/>
            <a:ext cx="6096000" cy="4572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05"/>
                                        </p:tgtEl>
                                      </p:cBhvr>
                                    </p:animEffect>
                                    <p:set>
                                      <p:cBhvr>
                                        <p:cTn dur="1" fill="hold">
                                          <p:stCondLst>
                                            <p:cond delay="1000"/>
                                          </p:stCondLst>
                                        </p:cTn>
                                        <p:tgtEl>
                                          <p:spTgt spid="4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Copying Data Back to Host</a:t>
            </a:r>
            <a:endParaRPr/>
          </a:p>
        </p:txBody>
      </p:sp>
      <p:sp>
        <p:nvSpPr>
          <p:cNvPr id="411" name="Google Shape;411;p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Thrust copy_if function used to identify indices of each hash table  row used</a:t>
            </a:r>
            <a:endParaRPr sz="1400"/>
          </a:p>
          <a:p>
            <a:pPr indent="-304800" lvl="1" marL="914400" rtl="0" algn="l">
              <a:lnSpc>
                <a:spcPct val="150000"/>
              </a:lnSpc>
              <a:spcBef>
                <a:spcPts val="0"/>
              </a:spcBef>
              <a:spcAft>
                <a:spcPts val="0"/>
              </a:spcAft>
              <a:buSzPts val="1200"/>
              <a:buChar char="○"/>
            </a:pPr>
            <a:r>
              <a:rPr lang="en" sz="1200"/>
              <a:t>Depending on unique keys and input size, final hash table may be sparse. </a:t>
            </a:r>
            <a:endParaRPr sz="1200"/>
          </a:p>
          <a:p>
            <a:pPr indent="-317500" lvl="0" marL="457200" rtl="0" algn="l">
              <a:lnSpc>
                <a:spcPct val="150000"/>
              </a:lnSpc>
              <a:spcBef>
                <a:spcPts val="0"/>
              </a:spcBef>
              <a:spcAft>
                <a:spcPts val="0"/>
              </a:spcAft>
              <a:buSzPts val="1400"/>
              <a:buChar char="●"/>
            </a:pPr>
            <a:r>
              <a:rPr lang="en" sz="1400"/>
              <a:t>This array of hash table </a:t>
            </a:r>
            <a:r>
              <a:rPr lang="en" sz="1400"/>
              <a:t>indices</a:t>
            </a:r>
            <a:r>
              <a:rPr lang="en" sz="1400"/>
              <a:t> used to resolve where each unique key resides in the original input key matrix.</a:t>
            </a:r>
            <a:endParaRPr sz="1400"/>
          </a:p>
          <a:p>
            <a:pPr indent="-304800" lvl="1" marL="914400" rtl="0" algn="l">
              <a:lnSpc>
                <a:spcPct val="150000"/>
              </a:lnSpc>
              <a:spcBef>
                <a:spcPts val="0"/>
              </a:spcBef>
              <a:spcAft>
                <a:spcPts val="0"/>
              </a:spcAft>
              <a:buSzPts val="1200"/>
              <a:buChar char="○"/>
            </a:pPr>
            <a:r>
              <a:rPr lang="en" sz="1200"/>
              <a:t>Unique key rows are copied to the output key matrix</a:t>
            </a:r>
            <a:endParaRPr sz="1200"/>
          </a:p>
          <a:p>
            <a:pPr indent="-317500" lvl="0" marL="457200" rtl="0" algn="l">
              <a:lnSpc>
                <a:spcPct val="150000"/>
              </a:lnSpc>
              <a:spcBef>
                <a:spcPts val="0"/>
              </a:spcBef>
              <a:spcAft>
                <a:spcPts val="0"/>
              </a:spcAft>
              <a:buSzPts val="1400"/>
              <a:buChar char="●"/>
            </a:pPr>
            <a:r>
              <a:rPr lang="en" sz="1400"/>
              <a:t>Hash table indices are also used to copy back results from hash table operations.</a:t>
            </a:r>
            <a:endParaRPr sz="1400"/>
          </a:p>
          <a:p>
            <a:pPr indent="-304800" lvl="1" marL="914400" rtl="0" algn="l">
              <a:lnSpc>
                <a:spcPct val="150000"/>
              </a:lnSpc>
              <a:spcBef>
                <a:spcPts val="0"/>
              </a:spcBef>
              <a:spcAft>
                <a:spcPts val="0"/>
              </a:spcAft>
              <a:buSzPts val="1200"/>
              <a:buChar char="○"/>
            </a:pPr>
            <a:r>
              <a:rPr lang="en" sz="1200"/>
              <a:t>r</a:t>
            </a:r>
            <a:r>
              <a:rPr lang="en" sz="1200"/>
              <a:t>mean  is </a:t>
            </a:r>
            <a:r>
              <a:rPr lang="en" sz="1200"/>
              <a:t>calculated</a:t>
            </a:r>
            <a:r>
              <a:rPr lang="en" sz="1200"/>
              <a:t> at this point using the sum stored in the hash table and count of values for each unique key calculated during hashing</a:t>
            </a:r>
            <a:endParaRPr sz="1200"/>
          </a:p>
          <a:p>
            <a:pPr indent="-304800" lvl="1" marL="914400" rtl="0" algn="l">
              <a:spcBef>
                <a:spcPts val="0"/>
              </a:spcBef>
              <a:spcAft>
                <a:spcPts val="0"/>
              </a:spcAft>
              <a:buSzPts val="1200"/>
              <a:buChar char="○"/>
            </a:pPr>
            <a:r>
              <a:rPr lang="en" sz="1200"/>
              <a:t>This operation output is copied back to host into the output value matrix</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42"/>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Verification</a:t>
            </a:r>
            <a:endParaRPr sz="1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4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Verification </a:t>
            </a:r>
            <a:endParaRPr/>
          </a:p>
          <a:p>
            <a:pPr indent="0" lvl="0" marL="0" rtl="0" algn="l">
              <a:lnSpc>
                <a:spcPct val="100000"/>
              </a:lnSpc>
              <a:spcBef>
                <a:spcPts val="0"/>
              </a:spcBef>
              <a:spcAft>
                <a:spcPts val="0"/>
              </a:spcAft>
              <a:buSzPts val="2400"/>
              <a:buNone/>
            </a:pPr>
            <a:r>
              <a:t/>
            </a:r>
            <a:endParaRPr sz="1400"/>
          </a:p>
        </p:txBody>
      </p:sp>
      <p:sp>
        <p:nvSpPr>
          <p:cNvPr id="422" name="Google Shape;422;p43"/>
          <p:cNvSpPr txBox="1"/>
          <p:nvPr>
            <p:ph type="title"/>
          </p:nvPr>
        </p:nvSpPr>
        <p:spPr>
          <a:xfrm>
            <a:off x="5148975" y="1170025"/>
            <a:ext cx="3187500" cy="397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1" lang="en" sz="1400" u="sng"/>
              <a:t>GPU</a:t>
            </a:r>
            <a:r>
              <a:rPr b="1" lang="en" sz="1400" u="sng"/>
              <a:t> Data</a:t>
            </a:r>
            <a:endParaRPr b="1" sz="1400" u="sng"/>
          </a:p>
        </p:txBody>
      </p:sp>
      <p:sp>
        <p:nvSpPr>
          <p:cNvPr id="423" name="Google Shape;423;p43"/>
          <p:cNvSpPr txBox="1"/>
          <p:nvPr>
            <p:ph type="title"/>
          </p:nvPr>
        </p:nvSpPr>
        <p:spPr>
          <a:xfrm>
            <a:off x="1297500" y="1170025"/>
            <a:ext cx="2973300" cy="397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1" lang="en" sz="1400" u="sng"/>
              <a:t>CPU</a:t>
            </a:r>
            <a:r>
              <a:rPr b="1" lang="en" sz="1400" u="sng"/>
              <a:t> Data</a:t>
            </a:r>
            <a:endParaRPr b="1" sz="1400" u="sng"/>
          </a:p>
        </p:txBody>
      </p:sp>
      <p:pic>
        <p:nvPicPr>
          <p:cNvPr id="424" name="Google Shape;424;p43"/>
          <p:cNvPicPr preferRelativeResize="0"/>
          <p:nvPr/>
        </p:nvPicPr>
        <p:blipFill rotWithShape="1">
          <a:blip r:embed="rId3">
            <a:alphaModFix/>
          </a:blip>
          <a:srcRect b="9" l="0" r="28632" t="8045"/>
          <a:stretch/>
        </p:blipFill>
        <p:spPr>
          <a:xfrm>
            <a:off x="397350" y="1950325"/>
            <a:ext cx="3987561" cy="2662850"/>
          </a:xfrm>
          <a:prstGeom prst="rect">
            <a:avLst/>
          </a:prstGeom>
          <a:noFill/>
          <a:ln>
            <a:noFill/>
          </a:ln>
        </p:spPr>
      </p:pic>
      <p:pic>
        <p:nvPicPr>
          <p:cNvPr id="425" name="Google Shape;425;p43"/>
          <p:cNvPicPr preferRelativeResize="0"/>
          <p:nvPr/>
        </p:nvPicPr>
        <p:blipFill>
          <a:blip r:embed="rId4">
            <a:alphaModFix/>
          </a:blip>
          <a:stretch>
            <a:fillRect/>
          </a:stretch>
        </p:blipFill>
        <p:spPr>
          <a:xfrm>
            <a:off x="4745875" y="1950313"/>
            <a:ext cx="4245401" cy="2639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26"/>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Design Overview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44"/>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Performance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45"/>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6" name="Google Shape;436;p45" title="Group-by Speedup of GPU Sort, GPU Hash Table Size vs. CPU"/>
          <p:cNvPicPr preferRelativeResize="0"/>
          <p:nvPr/>
        </p:nvPicPr>
        <p:blipFill>
          <a:blip r:embed="rId3">
            <a:alphaModFix/>
          </a:blip>
          <a:stretch>
            <a:fillRect/>
          </a:stretch>
        </p:blipFill>
        <p:spPr>
          <a:xfrm>
            <a:off x="616811" y="127638"/>
            <a:ext cx="7910373" cy="4888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46"/>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2" name="Google Shape;442;p46" title="Execution Time Vs. Number Rows (LogLog Scale)"/>
          <p:cNvPicPr preferRelativeResize="0"/>
          <p:nvPr/>
        </p:nvPicPr>
        <p:blipFill>
          <a:blip r:embed="rId3">
            <a:alphaModFix/>
          </a:blip>
          <a:stretch>
            <a:fillRect/>
          </a:stretch>
        </p:blipFill>
        <p:spPr>
          <a:xfrm>
            <a:off x="149425" y="134600"/>
            <a:ext cx="4666026" cy="2881476"/>
          </a:xfrm>
          <a:prstGeom prst="rect">
            <a:avLst/>
          </a:prstGeom>
          <a:noFill/>
          <a:ln>
            <a:noFill/>
          </a:ln>
        </p:spPr>
      </p:pic>
      <p:pic>
        <p:nvPicPr>
          <p:cNvPr id="443" name="Google Shape;443;p46" title="Execution Time Vs. Number Rows (LogLog Scale)"/>
          <p:cNvPicPr preferRelativeResize="0"/>
          <p:nvPr/>
        </p:nvPicPr>
        <p:blipFill>
          <a:blip r:embed="rId4">
            <a:alphaModFix/>
          </a:blip>
          <a:stretch>
            <a:fillRect/>
          </a:stretch>
        </p:blipFill>
        <p:spPr>
          <a:xfrm>
            <a:off x="4433050" y="2207239"/>
            <a:ext cx="4587001" cy="283266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4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Privatization: Why it didn’t work?</a:t>
            </a:r>
            <a:endParaRPr/>
          </a:p>
        </p:txBody>
      </p:sp>
      <p:sp>
        <p:nvSpPr>
          <p:cNvPr id="449" name="Google Shape;449;p4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Like what we observed in the previous MP </a:t>
            </a:r>
            <a:r>
              <a:rPr lang="en"/>
              <a:t>implementation, doing privatization here does not provide a significant speedup.</a:t>
            </a:r>
            <a:endParaRPr/>
          </a:p>
          <a:p>
            <a:pPr indent="0" lvl="0" marL="0" rtl="0" algn="l">
              <a:spcBef>
                <a:spcPts val="1600"/>
              </a:spcBef>
              <a:spcAft>
                <a:spcPts val="0"/>
              </a:spcAft>
              <a:buNone/>
            </a:pPr>
            <a:r>
              <a:rPr lang="en"/>
              <a:t>Modern GPUs usually have some cache designed to store the temporary data.</a:t>
            </a:r>
            <a:r>
              <a:rPr lang="en"/>
              <a:t> With a large input dataset, the kernel has a high chance of finding the corresponding data from the cache instead of accessing the global memory.</a:t>
            </a:r>
            <a:endParaRPr/>
          </a:p>
          <a:p>
            <a:pPr indent="0" lvl="0" marL="0" rtl="0" algn="l">
              <a:spcBef>
                <a:spcPts val="1600"/>
              </a:spcBef>
              <a:spcAft>
                <a:spcPts val="1600"/>
              </a:spcAft>
              <a:buNone/>
            </a:pPr>
            <a:r>
              <a:rPr lang="en"/>
              <a:t>If the number of unique keys is large, block hash table (~1000 length) will be filled up quickly and threads will have to do a lot of global operations. If the number of unique keys is small, it is likely that the hash table is already in L2 cache so there is no significant improvement.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4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Profiling Result (100M elements, 10k unique keys) on Tesla P100, GPU Sampling</a:t>
            </a:r>
            <a:endParaRPr/>
          </a:p>
        </p:txBody>
      </p:sp>
      <p:sp>
        <p:nvSpPr>
          <p:cNvPr id="455" name="Google Shape;455;p4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GPU kernel execution time is  about 0.3 s</a:t>
            </a:r>
            <a:endParaRPr/>
          </a:p>
          <a:p>
            <a:pPr indent="0" lvl="0" marL="0" rtl="0" algn="l">
              <a:spcBef>
                <a:spcPts val="1600"/>
              </a:spcBef>
              <a:spcAft>
                <a:spcPts val="0"/>
              </a:spcAft>
              <a:buNone/>
            </a:pPr>
            <a:r>
              <a:rPr lang="en"/>
              <a:t>161.95 ms is spent on CUDA memory copying from Host to Device.</a:t>
            </a:r>
            <a:endParaRPr/>
          </a:p>
          <a:p>
            <a:pPr indent="0" lvl="0" marL="0" rtl="0" algn="l">
              <a:spcBef>
                <a:spcPts val="1600"/>
              </a:spcBef>
              <a:spcAft>
                <a:spcPts val="0"/>
              </a:spcAft>
              <a:buNone/>
            </a:pPr>
            <a:r>
              <a:rPr lang="en"/>
              <a:t>42.195 ms is spent on actual filling the hash table.</a:t>
            </a:r>
            <a:endParaRPr/>
          </a:p>
          <a:p>
            <a:pPr indent="0" lvl="0" marL="0" rtl="0" algn="l">
              <a:spcBef>
                <a:spcPts val="1600"/>
              </a:spcBef>
              <a:spcAft>
                <a:spcPts val="0"/>
              </a:spcAft>
              <a:buNone/>
            </a:pPr>
            <a:r>
              <a:rPr lang="en"/>
              <a:t>15.027 ms is spent on predicting the size of hash table. Predicted result is 23788. No relaunch happens.</a:t>
            </a:r>
            <a:endParaRPr/>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4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Observed results</a:t>
            </a:r>
            <a:endParaRPr/>
          </a:p>
        </p:txBody>
      </p:sp>
      <p:sp>
        <p:nvSpPr>
          <p:cNvPr id="461" name="Google Shape;461;p49"/>
          <p:cNvSpPr txBox="1"/>
          <p:nvPr>
            <p:ph idx="1" type="body"/>
          </p:nvPr>
        </p:nvSpPr>
        <p:spPr>
          <a:xfrm>
            <a:off x="1297500" y="1138000"/>
            <a:ext cx="7038900" cy="35583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Montserrat"/>
              <a:buChar char="●"/>
            </a:pPr>
            <a:r>
              <a:rPr lang="en" sz="1400"/>
              <a:t>   The execution time of our group-by implementation on random simulated matrix</a:t>
            </a:r>
            <a:endParaRPr sz="1400"/>
          </a:p>
          <a:p>
            <a:pPr indent="0" lvl="0" marL="457200" rtl="0" algn="l">
              <a:lnSpc>
                <a:spcPct val="100000"/>
              </a:lnSpc>
              <a:spcBef>
                <a:spcPts val="1000"/>
              </a:spcBef>
              <a:spcAft>
                <a:spcPts val="0"/>
              </a:spcAft>
              <a:buNone/>
            </a:pPr>
            <a:r>
              <a:rPr lang="en" sz="1400"/>
              <a:t> -- Hashed based GPU version runs much faster and more consistent than previous implementation</a:t>
            </a:r>
            <a:endParaRPr sz="1400"/>
          </a:p>
          <a:p>
            <a:pPr indent="0" lvl="0" marL="457200" rtl="0" algn="l">
              <a:lnSpc>
                <a:spcPct val="100000"/>
              </a:lnSpc>
              <a:spcBef>
                <a:spcPts val="0"/>
              </a:spcBef>
              <a:spcAft>
                <a:spcPts val="0"/>
              </a:spcAft>
              <a:buNone/>
            </a:pPr>
            <a:r>
              <a:rPr lang="en" sz="1400"/>
              <a:t> -- We see over double the speedup when compared to the Sort based implementation</a:t>
            </a:r>
            <a:endParaRPr sz="1400"/>
          </a:p>
          <a:p>
            <a:pPr indent="0" lvl="0" marL="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Font typeface="Lato"/>
              <a:buChar char="●"/>
            </a:pPr>
            <a:r>
              <a:rPr lang="en" sz="1400"/>
              <a:t>    Setting hash table size to ~1.3-4x size of input matrix vital for performance. 1.3x is good value when keeping memory and performance in mind.</a:t>
            </a:r>
            <a:endParaRPr sz="1400"/>
          </a:p>
          <a:p>
            <a:pPr indent="0" lvl="0" marL="9144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Font typeface="Montserrat"/>
              <a:buChar char="●"/>
            </a:pPr>
            <a:r>
              <a:rPr lang="en" sz="1400"/>
              <a:t>    For  # of unique keys less than 1/1000 of data entries, usually no relaunch is happening.</a:t>
            </a:r>
            <a:endParaRPr sz="1400"/>
          </a:p>
          <a:p>
            <a:pPr indent="0" lvl="0" marL="9144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Font typeface="Montserrat"/>
              <a:buChar char="●"/>
            </a:pPr>
            <a:r>
              <a:rPr lang="en" sz="1400"/>
              <a:t>  Adding more execution cores on Tesla GPU won’t improve the results, probably memory bandwidth is the bottleneck.</a:t>
            </a:r>
            <a:endParaRPr sz="1400"/>
          </a:p>
          <a:p>
            <a:pPr indent="0" lvl="0" marL="914400" rtl="0" algn="l">
              <a:lnSpc>
                <a:spcPct val="115000"/>
              </a:lnSpc>
              <a:spcBef>
                <a:spcPts val="0"/>
              </a:spcBef>
              <a:spcAft>
                <a:spcPts val="0"/>
              </a:spcAft>
              <a:buNone/>
            </a:pPr>
            <a:r>
              <a:t/>
            </a:r>
            <a:endParaRPr sz="1400"/>
          </a:p>
          <a:p>
            <a:pPr indent="0" lvl="0" marL="0" rtl="0" algn="l">
              <a:lnSpc>
                <a:spcPct val="115000"/>
              </a:lnSpc>
              <a:spcBef>
                <a:spcPts val="1000"/>
              </a:spcBef>
              <a:spcAft>
                <a:spcPts val="10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50"/>
          <p:cNvSpPr txBox="1"/>
          <p:nvPr>
            <p:ph type="title"/>
          </p:nvPr>
        </p:nvSpPr>
        <p:spPr>
          <a:xfrm>
            <a:off x="1297500" y="393750"/>
            <a:ext cx="7038900" cy="5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Heterogeneous Computing</a:t>
            </a:r>
            <a:endParaRPr/>
          </a:p>
        </p:txBody>
      </p:sp>
      <p:sp>
        <p:nvSpPr>
          <p:cNvPr id="467" name="Google Shape;467;p50"/>
          <p:cNvSpPr txBox="1"/>
          <p:nvPr>
            <p:ph idx="1" type="body"/>
          </p:nvPr>
        </p:nvSpPr>
        <p:spPr>
          <a:xfrm>
            <a:off x="1297500" y="1077225"/>
            <a:ext cx="7038900" cy="34014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While the GPU performs all the tasks, the CPU is sitting completely idle.</a:t>
            </a:r>
            <a:endParaRPr/>
          </a:p>
          <a:p>
            <a:pPr indent="-311150" lvl="0" marL="457200" rtl="0" algn="l">
              <a:lnSpc>
                <a:spcPct val="200000"/>
              </a:lnSpc>
              <a:spcBef>
                <a:spcPts val="0"/>
              </a:spcBef>
              <a:spcAft>
                <a:spcPts val="0"/>
              </a:spcAft>
              <a:buSzPts val="1300"/>
              <a:buChar char="●"/>
            </a:pPr>
            <a:r>
              <a:rPr lang="en"/>
              <a:t>Task Partitioning is not viable since all the tasks need to be sequential in order.</a:t>
            </a:r>
            <a:endParaRPr/>
          </a:p>
          <a:p>
            <a:pPr indent="-311150" lvl="0" marL="457200" rtl="0" algn="l">
              <a:lnSpc>
                <a:spcPct val="200000"/>
              </a:lnSpc>
              <a:spcBef>
                <a:spcPts val="0"/>
              </a:spcBef>
              <a:spcAft>
                <a:spcPts val="0"/>
              </a:spcAft>
              <a:buSzPts val="1300"/>
              <a:buChar char="●"/>
            </a:pPr>
            <a:r>
              <a:rPr lang="en"/>
              <a:t>Data Partitioning is a possibility. But many of the tasks are data dependent and require communication/synchronization.</a:t>
            </a:r>
            <a:endParaRPr/>
          </a:p>
          <a:p>
            <a:pPr indent="-311150" lvl="0" marL="457200" rtl="0" algn="l">
              <a:lnSpc>
                <a:spcPct val="200000"/>
              </a:lnSpc>
              <a:spcBef>
                <a:spcPts val="0"/>
              </a:spcBef>
              <a:spcAft>
                <a:spcPts val="0"/>
              </a:spcAft>
              <a:buSzPts val="1300"/>
              <a:buChar char="●"/>
            </a:pPr>
            <a:r>
              <a:rPr lang="en"/>
              <a:t>Most likely candidate for data partitioning is the “Operations” phase since operation on each row can be done independent of the others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51"/>
          <p:cNvSpPr txBox="1"/>
          <p:nvPr>
            <p:ph type="title"/>
          </p:nvPr>
        </p:nvSpPr>
        <p:spPr>
          <a:xfrm>
            <a:off x="1297500" y="393750"/>
            <a:ext cx="7038900" cy="5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Heterogeneous Computing - Obstacles</a:t>
            </a:r>
            <a:endParaRPr/>
          </a:p>
        </p:txBody>
      </p:sp>
      <p:sp>
        <p:nvSpPr>
          <p:cNvPr id="473" name="Google Shape;473;p51"/>
          <p:cNvSpPr txBox="1"/>
          <p:nvPr>
            <p:ph idx="1" type="body"/>
          </p:nvPr>
        </p:nvSpPr>
        <p:spPr>
          <a:xfrm>
            <a:off x="1297500" y="1145125"/>
            <a:ext cx="7038900" cy="34014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Thrust functions are synchronous in nature. So we need to spawn a different CPU thread to handle data </a:t>
            </a:r>
            <a:r>
              <a:rPr lang="en"/>
              <a:t>partitioning</a:t>
            </a:r>
            <a:r>
              <a:rPr lang="en"/>
              <a:t>.</a:t>
            </a:r>
            <a:endParaRPr/>
          </a:p>
          <a:p>
            <a:pPr indent="-311150" lvl="0" marL="457200" rtl="0" algn="l">
              <a:lnSpc>
                <a:spcPct val="150000"/>
              </a:lnSpc>
              <a:spcBef>
                <a:spcPts val="0"/>
              </a:spcBef>
              <a:spcAft>
                <a:spcPts val="0"/>
              </a:spcAft>
              <a:buSzPts val="1300"/>
              <a:buChar char="●"/>
            </a:pPr>
            <a:r>
              <a:rPr lang="en"/>
              <a:t>Child thread cannot use the same thrust functions due to memory access </a:t>
            </a:r>
            <a:r>
              <a:rPr lang="en"/>
              <a:t>privileges</a:t>
            </a:r>
            <a:r>
              <a:rPr lang="en"/>
              <a:t>. The thread needs to be the original parent thread that carried out all the previous tasks. This causes synchronization issues.</a:t>
            </a:r>
            <a:endParaRPr/>
          </a:p>
          <a:p>
            <a:pPr indent="-311150" lvl="0" marL="457200" rtl="0" algn="l">
              <a:lnSpc>
                <a:spcPct val="150000"/>
              </a:lnSpc>
              <a:spcBef>
                <a:spcPts val="0"/>
              </a:spcBef>
              <a:spcAft>
                <a:spcPts val="0"/>
              </a:spcAft>
              <a:buSzPts val="1300"/>
              <a:buChar char="●"/>
            </a:pPr>
            <a:r>
              <a:rPr lang="en"/>
              <a:t>Many parts of the code need to be rewritten.</a:t>
            </a:r>
            <a:endParaRPr/>
          </a:p>
          <a:p>
            <a:pPr indent="-311150" lvl="0" marL="457200" rtl="0" algn="l">
              <a:lnSpc>
                <a:spcPct val="150000"/>
              </a:lnSpc>
              <a:spcBef>
                <a:spcPts val="0"/>
              </a:spcBef>
              <a:spcAft>
                <a:spcPts val="0"/>
              </a:spcAft>
              <a:buSzPts val="1300"/>
              <a:buChar char="●"/>
            </a:pPr>
            <a:r>
              <a:rPr lang="en"/>
              <a:t>Data partitioning the “Operations” task involves partitioning the output matrices by the rows. However, the data is organized in column major. </a:t>
            </a:r>
            <a:endParaRPr/>
          </a:p>
          <a:p>
            <a:pPr indent="-311150" lvl="0" marL="457200" rtl="0" algn="l">
              <a:lnSpc>
                <a:spcPct val="150000"/>
              </a:lnSpc>
              <a:spcBef>
                <a:spcPts val="0"/>
              </a:spcBef>
              <a:spcAft>
                <a:spcPts val="0"/>
              </a:spcAft>
              <a:buSzPts val="1300"/>
              <a:buChar char="●"/>
            </a:pPr>
            <a:r>
              <a:rPr lang="en"/>
              <a:t>Therefore, we would have to transpose the matrix before performing the “Operations” task. We suspect this would eliminate any potential benefit we may see from heterogeneous computing.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52"/>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53"/>
          <p:cNvSpPr txBox="1"/>
          <p:nvPr/>
        </p:nvSpPr>
        <p:spPr>
          <a:xfrm>
            <a:off x="719875" y="1179225"/>
            <a:ext cx="6917100" cy="3739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sz="1800">
                <a:solidFill>
                  <a:schemeClr val="lt1"/>
                </a:solidFill>
              </a:rPr>
              <a:t>When matrix size is small---- C++ STL (Standard Template Library) is faster than the GPU implementation</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When matrix contains many unique keys (&gt;10% </a:t>
            </a:r>
            <a:r>
              <a:rPr lang="en" sz="1800">
                <a:solidFill>
                  <a:schemeClr val="lt1"/>
                </a:solidFill>
              </a:rPr>
              <a:t>input</a:t>
            </a:r>
            <a:r>
              <a:rPr lang="en" sz="1800">
                <a:solidFill>
                  <a:schemeClr val="lt1"/>
                </a:solidFill>
              </a:rPr>
              <a:t> size)-- GPU code over 70x faster! (about double performance from before!)</a:t>
            </a:r>
            <a:endParaRPr sz="1800">
              <a:solidFill>
                <a:schemeClr val="lt1"/>
              </a:solidFill>
            </a:endParaRPr>
          </a:p>
          <a:p>
            <a:pPr indent="0" lvl="0" marL="914400" rtl="0" algn="l">
              <a:spcBef>
                <a:spcPts val="0"/>
              </a:spcBef>
              <a:spcAft>
                <a:spcPts val="0"/>
              </a:spcAft>
              <a:buNone/>
            </a:pPr>
            <a:r>
              <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Thrust may be good but the overhead and other considerations allow us to improve with more specialized techniques</a:t>
            </a:r>
            <a:endParaRPr sz="1800">
              <a:solidFill>
                <a:schemeClr val="lt1"/>
              </a:solidFill>
            </a:endParaRPr>
          </a:p>
          <a:p>
            <a:pPr indent="0" lvl="0" marL="914400" rtl="0" algn="l">
              <a:spcBef>
                <a:spcPts val="0"/>
              </a:spcBef>
              <a:spcAft>
                <a:spcPts val="0"/>
              </a:spcAft>
              <a:buNone/>
            </a:pPr>
            <a:r>
              <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Further works may investigate the effect of other memory </a:t>
            </a:r>
            <a:r>
              <a:rPr lang="en" sz="1800">
                <a:solidFill>
                  <a:schemeClr val="lt1"/>
                </a:solidFill>
              </a:rPr>
              <a:t>alignment</a:t>
            </a:r>
            <a:r>
              <a:rPr lang="en" sz="1800">
                <a:solidFill>
                  <a:schemeClr val="lt1"/>
                </a:solidFill>
              </a:rPr>
              <a:t> strategies.</a:t>
            </a:r>
            <a:endParaRPr sz="1800">
              <a:solidFill>
                <a:schemeClr val="lt1"/>
              </a:solidFill>
            </a:endParaRPr>
          </a:p>
        </p:txBody>
      </p:sp>
      <p:sp>
        <p:nvSpPr>
          <p:cNvPr id="484" name="Google Shape;484;p53"/>
          <p:cNvSpPr txBox="1"/>
          <p:nvPr/>
        </p:nvSpPr>
        <p:spPr>
          <a:xfrm>
            <a:off x="719875" y="344300"/>
            <a:ext cx="3536700" cy="4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rPr>
              <a:t>Take Home Message</a:t>
            </a:r>
            <a:endParaRPr sz="24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structure	</a:t>
            </a:r>
            <a:endParaRPr/>
          </a:p>
        </p:txBody>
      </p:sp>
      <p:sp>
        <p:nvSpPr>
          <p:cNvPr id="271" name="Google Shape;271;p27"/>
          <p:cNvSpPr txBox="1"/>
          <p:nvPr>
            <p:ph idx="1" type="body"/>
          </p:nvPr>
        </p:nvSpPr>
        <p:spPr>
          <a:xfrm>
            <a:off x="1193100" y="1140500"/>
            <a:ext cx="7038900" cy="375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Provided data set is in column major.</a:t>
            </a:r>
            <a:endParaRPr/>
          </a:p>
          <a:p>
            <a:pPr indent="0" lvl="0" marL="0" rtl="0" algn="l">
              <a:spcBef>
                <a:spcPts val="1600"/>
              </a:spcBef>
              <a:spcAft>
                <a:spcPts val="0"/>
              </a:spcAft>
              <a:buNone/>
            </a:pPr>
            <a:r>
              <a:rPr lang="en"/>
              <a:t>Matrix is flattened to 1D array for easy memory copying</a:t>
            </a:r>
            <a:endParaRPr/>
          </a:p>
          <a:p>
            <a:pPr indent="0" lvl="0" marL="0" rtl="0" algn="l">
              <a:spcBef>
                <a:spcPts val="1600"/>
              </a:spcBef>
              <a:spcAft>
                <a:spcPts val="0"/>
              </a:spcAft>
              <a:buNone/>
            </a:pPr>
            <a:r>
              <a:rPr lang="en"/>
              <a:t>Input:     1) Key matrix  : </a:t>
            </a:r>
            <a:r>
              <a:rPr lang="en" sz="1200"/>
              <a:t>A matrix with M rows and N columns;</a:t>
            </a:r>
            <a:r>
              <a:rPr lang="en" sz="900">
                <a:solidFill>
                  <a:srgbClr val="000000"/>
                </a:solidFill>
              </a:rPr>
              <a:t> </a:t>
            </a:r>
            <a:r>
              <a:rPr lang="en" sz="1200"/>
              <a:t> rows of this matrix are the “keys” of the reduce-by-key operation</a:t>
            </a:r>
            <a:endParaRPr sz="1200"/>
          </a:p>
          <a:p>
            <a:pPr indent="0" lvl="0" marL="0" rtl="0" algn="l">
              <a:spcBef>
                <a:spcPts val="1600"/>
              </a:spcBef>
              <a:spcAft>
                <a:spcPts val="0"/>
              </a:spcAft>
              <a:buNone/>
            </a:pPr>
            <a:r>
              <a:rPr lang="en"/>
              <a:t>               2) Value matrix : </a:t>
            </a:r>
            <a:r>
              <a:rPr lang="en" sz="1200"/>
              <a:t>A matrix with M rows and K columns</a:t>
            </a:r>
            <a:endParaRPr sz="1200"/>
          </a:p>
          <a:p>
            <a:pPr indent="0" lvl="0" marL="0" rtl="0" algn="l">
              <a:spcBef>
                <a:spcPts val="1600"/>
              </a:spcBef>
              <a:spcAft>
                <a:spcPts val="0"/>
              </a:spcAft>
              <a:buNone/>
            </a:pPr>
            <a:r>
              <a:rPr lang="en"/>
              <a:t>               3) Operation array:</a:t>
            </a:r>
            <a:r>
              <a:rPr lang="en" sz="1200"/>
              <a:t> </a:t>
            </a:r>
            <a:r>
              <a:rPr lang="en" sz="1200"/>
              <a:t>An array of K reduction operations </a:t>
            </a:r>
            <a:endParaRPr sz="1200"/>
          </a:p>
          <a:p>
            <a:pPr indent="0" lvl="0" marL="0" rtl="0" algn="l">
              <a:spcBef>
                <a:spcPts val="1600"/>
              </a:spcBef>
              <a:spcAft>
                <a:spcPts val="0"/>
              </a:spcAft>
              <a:buNone/>
            </a:pPr>
            <a:r>
              <a:rPr lang="en"/>
              <a:t>Output:  1) Keys: </a:t>
            </a:r>
            <a:r>
              <a:rPr lang="en" sz="1200"/>
              <a:t>P rows and N columns, where P is the number of unique keys from the input Keys matrix; Row “i” of the output Keys matrix corresponds to row “i” of the output Values matrix.</a:t>
            </a:r>
            <a:endParaRPr/>
          </a:p>
          <a:p>
            <a:pPr indent="0" lvl="0" marL="0" rtl="0" algn="l">
              <a:spcBef>
                <a:spcPts val="1600"/>
              </a:spcBef>
              <a:spcAft>
                <a:spcPts val="1600"/>
              </a:spcAft>
              <a:buNone/>
            </a:pPr>
            <a:r>
              <a:rPr lang="en"/>
              <a:t>               2) </a:t>
            </a:r>
            <a:r>
              <a:rPr lang="en" sz="1200"/>
              <a:t>Values: P</a:t>
            </a:r>
            <a:r>
              <a:rPr lang="en" sz="1200"/>
              <a:t> rows and K columns, where P is the number of unique keys from the input Keys matrix;Row “i” of the output Values matrix corresponds to row “i” of the output Keys matrix;</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structure example</a:t>
            </a:r>
            <a:endParaRPr/>
          </a:p>
        </p:txBody>
      </p:sp>
      <p:sp>
        <p:nvSpPr>
          <p:cNvPr id="277" name="Google Shape;277;p28"/>
          <p:cNvSpPr txBox="1"/>
          <p:nvPr>
            <p:ph idx="1" type="body"/>
          </p:nvPr>
        </p:nvSpPr>
        <p:spPr>
          <a:xfrm>
            <a:off x="1602300" y="1186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Sample key and value matrix</a:t>
            </a:r>
            <a:endParaRPr/>
          </a:p>
        </p:txBody>
      </p:sp>
      <p:graphicFrame>
        <p:nvGraphicFramePr>
          <p:cNvPr id="278" name="Google Shape;278;p28"/>
          <p:cNvGraphicFramePr/>
          <p:nvPr/>
        </p:nvGraphicFramePr>
        <p:xfrm>
          <a:off x="432300" y="1613550"/>
          <a:ext cx="3000000" cy="3000000"/>
        </p:xfrm>
        <a:graphic>
          <a:graphicData uri="http://schemas.openxmlformats.org/drawingml/2006/table">
            <a:tbl>
              <a:tblPr>
                <a:noFill/>
                <a:tableStyleId>{80B77169-2F83-41E4-9B13-8E112A6A8D51}</a:tableStyleId>
              </a:tblPr>
              <a:tblGrid>
                <a:gridCol w="1354625"/>
                <a:gridCol w="1354625"/>
                <a:gridCol w="1354625"/>
                <a:gridCol w="1354625"/>
              </a:tblGrid>
              <a:tr h="409475">
                <a:tc>
                  <a:txBody>
                    <a:bodyPr>
                      <a:noAutofit/>
                    </a:bodyPr>
                    <a:lstStyle/>
                    <a:p>
                      <a:pPr indent="0" lvl="0" marL="0" rtl="0" algn="ctr">
                        <a:spcBef>
                          <a:spcPts val="0"/>
                        </a:spcBef>
                        <a:spcAft>
                          <a:spcPts val="0"/>
                        </a:spcAft>
                        <a:buNone/>
                      </a:pPr>
                      <a:r>
                        <a:rPr lang="en">
                          <a:solidFill>
                            <a:srgbClr val="4A86E8"/>
                          </a:solidFill>
                        </a:rPr>
                        <a:t>key</a:t>
                      </a:r>
                      <a:r>
                        <a:rPr lang="en">
                          <a:solidFill>
                            <a:srgbClr val="4A86E8"/>
                          </a:solidFill>
                        </a:rPr>
                        <a:t>/entry</a:t>
                      </a:r>
                      <a:endParaRPr>
                        <a:solidFill>
                          <a:srgbClr val="4A86E8"/>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4A86E8"/>
                          </a:solidFill>
                        </a:rPr>
                        <a:t>0</a:t>
                      </a:r>
                      <a:endParaRPr>
                        <a:solidFill>
                          <a:srgbClr val="4A86E8"/>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4A86E8"/>
                          </a:solidFill>
                        </a:rPr>
                        <a:t>1</a:t>
                      </a:r>
                      <a:endParaRPr>
                        <a:solidFill>
                          <a:srgbClr val="4A86E8"/>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4A86E8"/>
                          </a:solidFill>
                        </a:rPr>
                        <a:t>2</a:t>
                      </a:r>
                      <a:endParaRPr>
                        <a:solidFill>
                          <a:srgbClr val="4A86E8"/>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4A86E8"/>
                          </a:solidFill>
                        </a:rPr>
                        <a:t>0</a:t>
                      </a:r>
                      <a:endParaRPr>
                        <a:solidFill>
                          <a:srgbClr val="4A86E8"/>
                        </a:solidFill>
                      </a:endParaRPr>
                    </a:p>
                  </a:txBody>
                  <a:tcPr marT="91425" marB="91425" marR="91425" marL="91425"/>
                </a:tc>
                <a:tc>
                  <a:txBody>
                    <a:bodyPr>
                      <a:noAutofit/>
                    </a:bodyPr>
                    <a:lstStyle/>
                    <a:p>
                      <a:pPr indent="0" lvl="0" marL="0" rtl="0" algn="ctr">
                        <a:spcBef>
                          <a:spcPts val="0"/>
                        </a:spcBef>
                        <a:spcAft>
                          <a:spcPts val="0"/>
                        </a:spcAft>
                        <a:buNone/>
                      </a:pPr>
                      <a:r>
                        <a:rPr lang="en">
                          <a:solidFill>
                            <a:schemeClr val="lt2"/>
                          </a:solidFill>
                        </a:rPr>
                        <a:t>1</a:t>
                      </a:r>
                      <a:endParaRPr>
                        <a:solidFill>
                          <a:schemeClr val="lt2"/>
                        </a:solidFill>
                      </a:endParaRPr>
                    </a:p>
                  </a:txBody>
                  <a:tcPr marT="91425" marB="91425" marR="91425" marL="91425"/>
                </a:tc>
                <a:tc>
                  <a:txBody>
                    <a:bodyPr>
                      <a:noAutofit/>
                    </a:bodyPr>
                    <a:lstStyle/>
                    <a:p>
                      <a:pPr indent="0" lvl="0" marL="0" rtl="0" algn="ctr">
                        <a:spcBef>
                          <a:spcPts val="0"/>
                        </a:spcBef>
                        <a:spcAft>
                          <a:spcPts val="0"/>
                        </a:spcAft>
                        <a:buNone/>
                      </a:pPr>
                      <a:r>
                        <a:rPr lang="en">
                          <a:solidFill>
                            <a:schemeClr val="lt2"/>
                          </a:solidFill>
                        </a:rPr>
                        <a:t>2</a:t>
                      </a:r>
                      <a:endParaRPr>
                        <a:solidFill>
                          <a:schemeClr val="lt2"/>
                        </a:solidFill>
                      </a:endParaRPr>
                    </a:p>
                  </a:txBody>
                  <a:tcPr marT="91425" marB="91425" marR="91425" marL="91425"/>
                </a:tc>
                <a:tc>
                  <a:txBody>
                    <a:bodyPr>
                      <a:noAutofit/>
                    </a:bodyPr>
                    <a:lstStyle/>
                    <a:p>
                      <a:pPr indent="0" lvl="0" marL="0" rtl="0" algn="ctr">
                        <a:spcBef>
                          <a:spcPts val="0"/>
                        </a:spcBef>
                        <a:spcAft>
                          <a:spcPts val="0"/>
                        </a:spcAft>
                        <a:buNone/>
                      </a:pPr>
                      <a:r>
                        <a:rPr lang="en">
                          <a:solidFill>
                            <a:schemeClr val="lt2"/>
                          </a:solidFill>
                        </a:rPr>
                        <a:t>3</a:t>
                      </a:r>
                      <a:endParaRPr>
                        <a:solidFill>
                          <a:schemeClr val="lt2"/>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4A86E8"/>
                          </a:solidFill>
                        </a:rPr>
                        <a:t>1</a:t>
                      </a:r>
                      <a:endParaRPr>
                        <a:solidFill>
                          <a:srgbClr val="4A86E8"/>
                        </a:solidFill>
                      </a:endParaRPr>
                    </a:p>
                  </a:txBody>
                  <a:tcPr marT="91425" marB="91425" marR="91425" marL="91425"/>
                </a:tc>
                <a:tc>
                  <a:txBody>
                    <a:bodyPr>
                      <a:noAutofit/>
                    </a:bodyPr>
                    <a:lstStyle/>
                    <a:p>
                      <a:pPr indent="0" lvl="0" marL="0" rtl="0" algn="ctr">
                        <a:spcBef>
                          <a:spcPts val="0"/>
                        </a:spcBef>
                        <a:spcAft>
                          <a:spcPts val="0"/>
                        </a:spcAft>
                        <a:buNone/>
                      </a:pPr>
                      <a:r>
                        <a:rPr lang="en">
                          <a:solidFill>
                            <a:schemeClr val="lt2"/>
                          </a:solidFill>
                        </a:rPr>
                        <a:t>1</a:t>
                      </a:r>
                      <a:endParaRPr>
                        <a:solidFill>
                          <a:schemeClr val="lt2"/>
                        </a:solidFill>
                      </a:endParaRPr>
                    </a:p>
                  </a:txBody>
                  <a:tcPr marT="91425" marB="91425" marR="91425" marL="91425"/>
                </a:tc>
                <a:tc>
                  <a:txBody>
                    <a:bodyPr>
                      <a:noAutofit/>
                    </a:bodyPr>
                    <a:lstStyle/>
                    <a:p>
                      <a:pPr indent="0" lvl="0" marL="0" rtl="0" algn="ctr">
                        <a:spcBef>
                          <a:spcPts val="0"/>
                        </a:spcBef>
                        <a:spcAft>
                          <a:spcPts val="0"/>
                        </a:spcAft>
                        <a:buNone/>
                      </a:pPr>
                      <a:r>
                        <a:rPr lang="en">
                          <a:solidFill>
                            <a:schemeClr val="lt2"/>
                          </a:solidFill>
                        </a:rPr>
                        <a:t>2</a:t>
                      </a:r>
                      <a:endParaRPr>
                        <a:solidFill>
                          <a:schemeClr val="lt2"/>
                        </a:solidFill>
                      </a:endParaRPr>
                    </a:p>
                  </a:txBody>
                  <a:tcPr marT="91425" marB="91425" marR="91425" marL="91425"/>
                </a:tc>
                <a:tc>
                  <a:txBody>
                    <a:bodyPr>
                      <a:noAutofit/>
                    </a:bodyPr>
                    <a:lstStyle/>
                    <a:p>
                      <a:pPr indent="0" lvl="0" marL="0" rtl="0" algn="ctr">
                        <a:spcBef>
                          <a:spcPts val="0"/>
                        </a:spcBef>
                        <a:spcAft>
                          <a:spcPts val="0"/>
                        </a:spcAft>
                        <a:buNone/>
                      </a:pPr>
                      <a:r>
                        <a:rPr lang="en">
                          <a:solidFill>
                            <a:schemeClr val="lt2"/>
                          </a:solidFill>
                        </a:rPr>
                        <a:t>3</a:t>
                      </a:r>
                      <a:endParaRPr>
                        <a:solidFill>
                          <a:schemeClr val="lt2"/>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4A86E8"/>
                          </a:solidFill>
                        </a:rPr>
                        <a:t>2</a:t>
                      </a:r>
                      <a:endParaRPr>
                        <a:solidFill>
                          <a:srgbClr val="4A86E8"/>
                        </a:solidFill>
                      </a:endParaRPr>
                    </a:p>
                  </a:txBody>
                  <a:tcPr marT="91425" marB="91425" marR="91425" marL="91425"/>
                </a:tc>
                <a:tc>
                  <a:txBody>
                    <a:bodyPr>
                      <a:noAutofit/>
                    </a:bodyPr>
                    <a:lstStyle/>
                    <a:p>
                      <a:pPr indent="0" lvl="0" marL="0" rtl="0" algn="ctr">
                        <a:spcBef>
                          <a:spcPts val="0"/>
                        </a:spcBef>
                        <a:spcAft>
                          <a:spcPts val="0"/>
                        </a:spcAft>
                        <a:buNone/>
                      </a:pPr>
                      <a:r>
                        <a:rPr lang="en">
                          <a:solidFill>
                            <a:schemeClr val="lt2"/>
                          </a:solidFill>
                        </a:rPr>
                        <a:t>4</a:t>
                      </a:r>
                      <a:endParaRPr>
                        <a:solidFill>
                          <a:schemeClr val="lt2"/>
                        </a:solidFill>
                      </a:endParaRPr>
                    </a:p>
                  </a:txBody>
                  <a:tcPr marT="91425" marB="91425" marR="91425" marL="91425"/>
                </a:tc>
                <a:tc>
                  <a:txBody>
                    <a:bodyPr>
                      <a:noAutofit/>
                    </a:bodyPr>
                    <a:lstStyle/>
                    <a:p>
                      <a:pPr indent="0" lvl="0" marL="0" rtl="0" algn="ctr">
                        <a:spcBef>
                          <a:spcPts val="0"/>
                        </a:spcBef>
                        <a:spcAft>
                          <a:spcPts val="0"/>
                        </a:spcAft>
                        <a:buNone/>
                      </a:pPr>
                      <a:r>
                        <a:rPr lang="en">
                          <a:solidFill>
                            <a:schemeClr val="lt2"/>
                          </a:solidFill>
                        </a:rPr>
                        <a:t>5</a:t>
                      </a:r>
                      <a:endParaRPr>
                        <a:solidFill>
                          <a:schemeClr val="lt2"/>
                        </a:solidFill>
                      </a:endParaRPr>
                    </a:p>
                  </a:txBody>
                  <a:tcPr marT="91425" marB="91425" marR="91425" marL="91425"/>
                </a:tc>
                <a:tc>
                  <a:txBody>
                    <a:bodyPr>
                      <a:noAutofit/>
                    </a:bodyPr>
                    <a:lstStyle/>
                    <a:p>
                      <a:pPr indent="0" lvl="0" marL="0" rtl="0" algn="ctr">
                        <a:spcBef>
                          <a:spcPts val="0"/>
                        </a:spcBef>
                        <a:spcAft>
                          <a:spcPts val="0"/>
                        </a:spcAft>
                        <a:buNone/>
                      </a:pPr>
                      <a:r>
                        <a:rPr lang="en">
                          <a:solidFill>
                            <a:schemeClr val="lt2"/>
                          </a:solidFill>
                        </a:rPr>
                        <a:t>6</a:t>
                      </a:r>
                      <a:endParaRPr>
                        <a:solidFill>
                          <a:schemeClr val="lt2"/>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4A86E8"/>
                          </a:solidFill>
                        </a:rPr>
                        <a:t>3</a:t>
                      </a:r>
                      <a:endParaRPr>
                        <a:solidFill>
                          <a:srgbClr val="4A86E8"/>
                        </a:solidFill>
                      </a:endParaRPr>
                    </a:p>
                  </a:txBody>
                  <a:tcPr marT="91425" marB="91425" marR="91425" marL="91425"/>
                </a:tc>
                <a:tc>
                  <a:txBody>
                    <a:bodyPr>
                      <a:noAutofit/>
                    </a:bodyPr>
                    <a:lstStyle/>
                    <a:p>
                      <a:pPr indent="0" lvl="0" marL="0" rtl="0" algn="ctr">
                        <a:spcBef>
                          <a:spcPts val="0"/>
                        </a:spcBef>
                        <a:spcAft>
                          <a:spcPts val="0"/>
                        </a:spcAft>
                        <a:buNone/>
                      </a:pPr>
                      <a:r>
                        <a:rPr lang="en">
                          <a:solidFill>
                            <a:schemeClr val="lt2"/>
                          </a:solidFill>
                        </a:rPr>
                        <a:t>9</a:t>
                      </a:r>
                      <a:endParaRPr>
                        <a:solidFill>
                          <a:schemeClr val="lt2"/>
                        </a:solidFill>
                      </a:endParaRPr>
                    </a:p>
                  </a:txBody>
                  <a:tcPr marT="91425" marB="91425" marR="91425" marL="91425"/>
                </a:tc>
                <a:tc>
                  <a:txBody>
                    <a:bodyPr>
                      <a:noAutofit/>
                    </a:bodyPr>
                    <a:lstStyle/>
                    <a:p>
                      <a:pPr indent="0" lvl="0" marL="0" rtl="0" algn="ctr">
                        <a:spcBef>
                          <a:spcPts val="0"/>
                        </a:spcBef>
                        <a:spcAft>
                          <a:spcPts val="0"/>
                        </a:spcAft>
                        <a:buNone/>
                      </a:pPr>
                      <a:r>
                        <a:rPr lang="en">
                          <a:solidFill>
                            <a:schemeClr val="lt2"/>
                          </a:solidFill>
                        </a:rPr>
                        <a:t>2</a:t>
                      </a:r>
                      <a:endParaRPr>
                        <a:solidFill>
                          <a:schemeClr val="lt2"/>
                        </a:solidFill>
                      </a:endParaRPr>
                    </a:p>
                  </a:txBody>
                  <a:tcPr marT="91425" marB="91425" marR="91425" marL="91425"/>
                </a:tc>
                <a:tc>
                  <a:txBody>
                    <a:bodyPr>
                      <a:noAutofit/>
                    </a:bodyPr>
                    <a:lstStyle/>
                    <a:p>
                      <a:pPr indent="0" lvl="0" marL="0" rtl="0" algn="ctr">
                        <a:spcBef>
                          <a:spcPts val="0"/>
                        </a:spcBef>
                        <a:spcAft>
                          <a:spcPts val="0"/>
                        </a:spcAft>
                        <a:buNone/>
                      </a:pPr>
                      <a:r>
                        <a:rPr lang="en">
                          <a:solidFill>
                            <a:schemeClr val="lt2"/>
                          </a:solidFill>
                        </a:rPr>
                        <a:t>4</a:t>
                      </a:r>
                      <a:endParaRPr>
                        <a:solidFill>
                          <a:schemeClr val="lt2"/>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4A86E8"/>
                          </a:solidFill>
                        </a:rPr>
                        <a:t>4</a:t>
                      </a:r>
                      <a:endParaRPr>
                        <a:solidFill>
                          <a:srgbClr val="4A86E8"/>
                        </a:solidFill>
                      </a:endParaRPr>
                    </a:p>
                  </a:txBody>
                  <a:tcPr marT="91425" marB="91425" marR="91425" marL="91425"/>
                </a:tc>
                <a:tc>
                  <a:txBody>
                    <a:bodyPr>
                      <a:noAutofit/>
                    </a:bodyPr>
                    <a:lstStyle/>
                    <a:p>
                      <a:pPr indent="0" lvl="0" marL="0" rtl="0" algn="ctr">
                        <a:spcBef>
                          <a:spcPts val="0"/>
                        </a:spcBef>
                        <a:spcAft>
                          <a:spcPts val="0"/>
                        </a:spcAft>
                        <a:buNone/>
                      </a:pPr>
                      <a:r>
                        <a:rPr lang="en">
                          <a:solidFill>
                            <a:schemeClr val="lt2"/>
                          </a:solidFill>
                        </a:rPr>
                        <a:t>8</a:t>
                      </a:r>
                      <a:endParaRPr>
                        <a:solidFill>
                          <a:schemeClr val="lt2"/>
                        </a:solidFill>
                      </a:endParaRPr>
                    </a:p>
                  </a:txBody>
                  <a:tcPr marT="91425" marB="91425" marR="91425" marL="91425"/>
                </a:tc>
                <a:tc>
                  <a:txBody>
                    <a:bodyPr>
                      <a:noAutofit/>
                    </a:bodyPr>
                    <a:lstStyle/>
                    <a:p>
                      <a:pPr indent="0" lvl="0" marL="0" rtl="0" algn="ctr">
                        <a:spcBef>
                          <a:spcPts val="0"/>
                        </a:spcBef>
                        <a:spcAft>
                          <a:spcPts val="0"/>
                        </a:spcAft>
                        <a:buNone/>
                      </a:pPr>
                      <a:r>
                        <a:rPr lang="en">
                          <a:solidFill>
                            <a:schemeClr val="lt2"/>
                          </a:solidFill>
                        </a:rPr>
                        <a:t>9</a:t>
                      </a:r>
                      <a:endParaRPr>
                        <a:solidFill>
                          <a:schemeClr val="lt2"/>
                        </a:solidFill>
                      </a:endParaRPr>
                    </a:p>
                  </a:txBody>
                  <a:tcPr marT="91425" marB="91425" marR="91425" marL="91425"/>
                </a:tc>
                <a:tc>
                  <a:txBody>
                    <a:bodyPr>
                      <a:noAutofit/>
                    </a:bodyPr>
                    <a:lstStyle/>
                    <a:p>
                      <a:pPr indent="0" lvl="0" marL="0" rtl="0" algn="ctr">
                        <a:spcBef>
                          <a:spcPts val="0"/>
                        </a:spcBef>
                        <a:spcAft>
                          <a:spcPts val="0"/>
                        </a:spcAft>
                        <a:buNone/>
                      </a:pPr>
                      <a:r>
                        <a:rPr lang="en">
                          <a:solidFill>
                            <a:schemeClr val="lt2"/>
                          </a:solidFill>
                        </a:rPr>
                        <a:t>1</a:t>
                      </a:r>
                      <a:endParaRPr>
                        <a:solidFill>
                          <a:schemeClr val="lt2"/>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4A86E8"/>
                          </a:solidFill>
                        </a:rPr>
                        <a:t>5</a:t>
                      </a:r>
                      <a:endParaRPr>
                        <a:solidFill>
                          <a:srgbClr val="4A86E8"/>
                        </a:solidFill>
                      </a:endParaRPr>
                    </a:p>
                  </a:txBody>
                  <a:tcPr marT="91425" marB="91425" marR="91425" marL="91425"/>
                </a:tc>
                <a:tc>
                  <a:txBody>
                    <a:bodyPr>
                      <a:noAutofit/>
                    </a:bodyPr>
                    <a:lstStyle/>
                    <a:p>
                      <a:pPr indent="0" lvl="0" marL="0" rtl="0" algn="ctr">
                        <a:spcBef>
                          <a:spcPts val="0"/>
                        </a:spcBef>
                        <a:spcAft>
                          <a:spcPts val="0"/>
                        </a:spcAft>
                        <a:buNone/>
                      </a:pPr>
                      <a:r>
                        <a:rPr lang="en">
                          <a:solidFill>
                            <a:schemeClr val="lt2"/>
                          </a:solidFill>
                        </a:rPr>
                        <a:t>4</a:t>
                      </a:r>
                      <a:endParaRPr>
                        <a:solidFill>
                          <a:schemeClr val="lt2"/>
                        </a:solidFill>
                      </a:endParaRPr>
                    </a:p>
                  </a:txBody>
                  <a:tcPr marT="91425" marB="91425" marR="91425" marL="91425"/>
                </a:tc>
                <a:tc>
                  <a:txBody>
                    <a:bodyPr>
                      <a:noAutofit/>
                    </a:bodyPr>
                    <a:lstStyle/>
                    <a:p>
                      <a:pPr indent="0" lvl="0" marL="0" rtl="0" algn="ctr">
                        <a:spcBef>
                          <a:spcPts val="0"/>
                        </a:spcBef>
                        <a:spcAft>
                          <a:spcPts val="0"/>
                        </a:spcAft>
                        <a:buNone/>
                      </a:pPr>
                      <a:r>
                        <a:rPr lang="en">
                          <a:solidFill>
                            <a:schemeClr val="lt2"/>
                          </a:solidFill>
                        </a:rPr>
                        <a:t>5</a:t>
                      </a:r>
                      <a:endParaRPr>
                        <a:solidFill>
                          <a:schemeClr val="lt2"/>
                        </a:solidFill>
                      </a:endParaRPr>
                    </a:p>
                  </a:txBody>
                  <a:tcPr marT="91425" marB="91425" marR="91425" marL="91425"/>
                </a:tc>
                <a:tc>
                  <a:txBody>
                    <a:bodyPr>
                      <a:noAutofit/>
                    </a:bodyPr>
                    <a:lstStyle/>
                    <a:p>
                      <a:pPr indent="0" lvl="0" marL="0" rtl="0" algn="ctr">
                        <a:spcBef>
                          <a:spcPts val="0"/>
                        </a:spcBef>
                        <a:spcAft>
                          <a:spcPts val="0"/>
                        </a:spcAft>
                        <a:buNone/>
                      </a:pPr>
                      <a:r>
                        <a:rPr lang="en">
                          <a:solidFill>
                            <a:schemeClr val="lt2"/>
                          </a:solidFill>
                        </a:rPr>
                        <a:t>6</a:t>
                      </a:r>
                      <a:endParaRPr>
                        <a:solidFill>
                          <a:schemeClr val="lt2"/>
                        </a:solidFill>
                      </a:endParaRPr>
                    </a:p>
                  </a:txBody>
                  <a:tcPr marT="91425" marB="91425" marR="91425" marL="91425"/>
                </a:tc>
              </a:tr>
            </a:tbl>
          </a:graphicData>
        </a:graphic>
      </p:graphicFrame>
      <p:graphicFrame>
        <p:nvGraphicFramePr>
          <p:cNvPr id="279" name="Google Shape;279;p28"/>
          <p:cNvGraphicFramePr/>
          <p:nvPr/>
        </p:nvGraphicFramePr>
        <p:xfrm>
          <a:off x="5925875" y="1613475"/>
          <a:ext cx="3000000" cy="3000000"/>
        </p:xfrm>
        <a:graphic>
          <a:graphicData uri="http://schemas.openxmlformats.org/drawingml/2006/table">
            <a:tbl>
              <a:tblPr>
                <a:noFill/>
                <a:tableStyleId>{80B77169-2F83-41E4-9B13-8E112A6A8D51}</a:tableStyleId>
              </a:tblPr>
              <a:tblGrid>
                <a:gridCol w="862500"/>
                <a:gridCol w="862500"/>
                <a:gridCol w="862500"/>
              </a:tblGrid>
              <a:tr h="394850">
                <a:tc>
                  <a:txBody>
                    <a:bodyPr>
                      <a:noAutofit/>
                    </a:bodyPr>
                    <a:lstStyle/>
                    <a:p>
                      <a:pPr indent="0" lvl="0" marL="0" rtl="0" algn="ctr">
                        <a:spcBef>
                          <a:spcPts val="0"/>
                        </a:spcBef>
                        <a:spcAft>
                          <a:spcPts val="0"/>
                        </a:spcAft>
                        <a:buNone/>
                      </a:pPr>
                      <a:r>
                        <a:rPr lang="en">
                          <a:solidFill>
                            <a:srgbClr val="4A86E8"/>
                          </a:solidFill>
                        </a:rPr>
                        <a:t>Value</a:t>
                      </a:r>
                      <a:endParaRPr>
                        <a:solidFill>
                          <a:srgbClr val="4A86E8"/>
                        </a:solidFill>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4A86E8"/>
                          </a:solidFill>
                        </a:rPr>
                        <a:t>Max</a:t>
                      </a:r>
                      <a:endParaRPr>
                        <a:solidFill>
                          <a:srgbClr val="4A86E8"/>
                        </a:solidFill>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4A86E8"/>
                          </a:solidFill>
                        </a:rPr>
                        <a:t>Count</a:t>
                      </a:r>
                      <a:endParaRPr>
                        <a:solidFill>
                          <a:srgbClr val="4A86E8"/>
                        </a:solidFill>
                      </a:endParaRPr>
                    </a:p>
                  </a:txBody>
                  <a:tcPr marT="91425" marB="91425" marR="91425" marL="91425"/>
                </a:tc>
              </a:tr>
              <a:tr h="394850">
                <a:tc>
                  <a:txBody>
                    <a:bodyPr>
                      <a:noAutofit/>
                    </a:bodyPr>
                    <a:lstStyle/>
                    <a:p>
                      <a:pPr indent="0" lvl="0" marL="0" rtl="0" algn="ctr">
                        <a:spcBef>
                          <a:spcPts val="0"/>
                        </a:spcBef>
                        <a:spcAft>
                          <a:spcPts val="0"/>
                        </a:spcAft>
                        <a:buNone/>
                      </a:pPr>
                      <a:r>
                        <a:rPr lang="en">
                          <a:solidFill>
                            <a:srgbClr val="4A86E8"/>
                          </a:solidFill>
                        </a:rPr>
                        <a:t>0  </a:t>
                      </a:r>
                      <a:endParaRPr>
                        <a:solidFill>
                          <a:srgbClr val="4A86E8"/>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chemeClr val="lt2"/>
                          </a:solidFill>
                        </a:rPr>
                        <a:t>1</a:t>
                      </a:r>
                      <a:endParaRPr>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chemeClr val="lt2"/>
                          </a:solidFill>
                        </a:rPr>
                        <a:t>2</a:t>
                      </a:r>
                      <a:endParaRPr>
                        <a:solidFill>
                          <a:schemeClr val="lt2"/>
                        </a:solidFill>
                      </a:endParaRPr>
                    </a:p>
                  </a:txBody>
                  <a:tcPr marT="91425" marB="91425" marR="91425" marL="91425">
                    <a:lnL cap="flat" cmpd="sng" w="9525">
                      <a:solidFill>
                        <a:srgbClr val="9E9E9E"/>
                      </a:solidFill>
                      <a:prstDash val="solid"/>
                      <a:round/>
                      <a:headEnd len="sm" w="sm" type="none"/>
                      <a:tailEnd len="sm" w="sm" type="none"/>
                    </a:lnL>
                  </a:tcPr>
                </a:tc>
              </a:tr>
              <a:tr h="394850">
                <a:tc>
                  <a:txBody>
                    <a:bodyPr>
                      <a:noAutofit/>
                    </a:bodyPr>
                    <a:lstStyle/>
                    <a:p>
                      <a:pPr indent="0" lvl="0" marL="0" rtl="0" algn="ctr">
                        <a:spcBef>
                          <a:spcPts val="0"/>
                        </a:spcBef>
                        <a:spcAft>
                          <a:spcPts val="0"/>
                        </a:spcAft>
                        <a:buNone/>
                      </a:pPr>
                      <a:r>
                        <a:rPr lang="en">
                          <a:solidFill>
                            <a:srgbClr val="4A86E8"/>
                          </a:solidFill>
                        </a:rPr>
                        <a:t>1</a:t>
                      </a:r>
                      <a:endParaRPr>
                        <a:solidFill>
                          <a:srgbClr val="4A86E8"/>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chemeClr val="lt2"/>
                          </a:solidFill>
                        </a:rPr>
                        <a:t>3</a:t>
                      </a:r>
                      <a:endParaRPr>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chemeClr val="lt2"/>
                          </a:solidFill>
                        </a:rPr>
                        <a:t>4</a:t>
                      </a:r>
                      <a:endParaRPr>
                        <a:solidFill>
                          <a:schemeClr val="lt2"/>
                        </a:solidFill>
                      </a:endParaRPr>
                    </a:p>
                  </a:txBody>
                  <a:tcPr marT="91425" marB="91425" marR="91425" marL="91425">
                    <a:lnL cap="flat" cmpd="sng" w="9525">
                      <a:solidFill>
                        <a:srgbClr val="9E9E9E"/>
                      </a:solidFill>
                      <a:prstDash val="solid"/>
                      <a:round/>
                      <a:headEnd len="sm" w="sm" type="none"/>
                      <a:tailEnd len="sm" w="sm" type="none"/>
                    </a:lnL>
                  </a:tcPr>
                </a:tc>
              </a:tr>
              <a:tr h="394850">
                <a:tc>
                  <a:txBody>
                    <a:bodyPr>
                      <a:noAutofit/>
                    </a:bodyPr>
                    <a:lstStyle/>
                    <a:p>
                      <a:pPr indent="0" lvl="0" marL="0" rtl="0" algn="ctr">
                        <a:spcBef>
                          <a:spcPts val="0"/>
                        </a:spcBef>
                        <a:spcAft>
                          <a:spcPts val="0"/>
                        </a:spcAft>
                        <a:buNone/>
                      </a:pPr>
                      <a:r>
                        <a:rPr lang="en">
                          <a:solidFill>
                            <a:srgbClr val="4A86E8"/>
                          </a:solidFill>
                        </a:rPr>
                        <a:t>2</a:t>
                      </a:r>
                      <a:endParaRPr>
                        <a:solidFill>
                          <a:srgbClr val="4A86E8"/>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chemeClr val="lt2"/>
                          </a:solidFill>
                        </a:rPr>
                        <a:t>5</a:t>
                      </a:r>
                      <a:endParaRPr>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chemeClr val="lt2"/>
                          </a:solidFill>
                        </a:rPr>
                        <a:t>9</a:t>
                      </a:r>
                      <a:endParaRPr>
                        <a:solidFill>
                          <a:schemeClr val="lt2"/>
                        </a:solidFill>
                      </a:endParaRPr>
                    </a:p>
                  </a:txBody>
                  <a:tcPr marT="91425" marB="91425" marR="91425" marL="91425">
                    <a:lnL cap="flat" cmpd="sng" w="9525">
                      <a:solidFill>
                        <a:srgbClr val="9E9E9E"/>
                      </a:solidFill>
                      <a:prstDash val="solid"/>
                      <a:round/>
                      <a:headEnd len="sm" w="sm" type="none"/>
                      <a:tailEnd len="sm" w="sm" type="none"/>
                    </a:lnL>
                  </a:tcPr>
                </a:tc>
              </a:tr>
              <a:tr h="394850">
                <a:tc>
                  <a:txBody>
                    <a:bodyPr>
                      <a:noAutofit/>
                    </a:bodyPr>
                    <a:lstStyle/>
                    <a:p>
                      <a:pPr indent="0" lvl="0" marL="0" rtl="0" algn="ctr">
                        <a:spcBef>
                          <a:spcPts val="0"/>
                        </a:spcBef>
                        <a:spcAft>
                          <a:spcPts val="0"/>
                        </a:spcAft>
                        <a:buNone/>
                      </a:pPr>
                      <a:r>
                        <a:rPr lang="en">
                          <a:solidFill>
                            <a:srgbClr val="4A86E8"/>
                          </a:solidFill>
                        </a:rPr>
                        <a:t>3</a:t>
                      </a:r>
                      <a:endParaRPr>
                        <a:solidFill>
                          <a:srgbClr val="4A86E8"/>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chemeClr val="lt2"/>
                          </a:solidFill>
                        </a:rPr>
                        <a:t>7</a:t>
                      </a:r>
                      <a:endParaRPr>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chemeClr val="lt2"/>
                          </a:solidFill>
                        </a:rPr>
                        <a:t>3</a:t>
                      </a:r>
                      <a:endParaRPr>
                        <a:solidFill>
                          <a:schemeClr val="lt2"/>
                        </a:solidFill>
                      </a:endParaRPr>
                    </a:p>
                  </a:txBody>
                  <a:tcPr marT="91425" marB="91425" marR="91425" marL="91425">
                    <a:lnL cap="flat" cmpd="sng" w="9525">
                      <a:solidFill>
                        <a:srgbClr val="9E9E9E"/>
                      </a:solidFill>
                      <a:prstDash val="solid"/>
                      <a:round/>
                      <a:headEnd len="sm" w="sm" type="none"/>
                      <a:tailEnd len="sm" w="sm" type="none"/>
                    </a:lnL>
                  </a:tcPr>
                </a:tc>
              </a:tr>
              <a:tr h="394850">
                <a:tc>
                  <a:txBody>
                    <a:bodyPr>
                      <a:noAutofit/>
                    </a:bodyPr>
                    <a:lstStyle/>
                    <a:p>
                      <a:pPr indent="0" lvl="0" marL="0" rtl="0" algn="ctr">
                        <a:spcBef>
                          <a:spcPts val="0"/>
                        </a:spcBef>
                        <a:spcAft>
                          <a:spcPts val="0"/>
                        </a:spcAft>
                        <a:buNone/>
                      </a:pPr>
                      <a:r>
                        <a:rPr lang="en">
                          <a:solidFill>
                            <a:srgbClr val="4A86E8"/>
                          </a:solidFill>
                        </a:rPr>
                        <a:t>4</a:t>
                      </a:r>
                      <a:endParaRPr>
                        <a:solidFill>
                          <a:srgbClr val="4A86E8"/>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chemeClr val="lt2"/>
                          </a:solidFill>
                        </a:rPr>
                        <a:t>1</a:t>
                      </a:r>
                      <a:endParaRPr>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chemeClr val="lt2"/>
                          </a:solidFill>
                        </a:rPr>
                        <a:t>1</a:t>
                      </a:r>
                      <a:endParaRPr>
                        <a:solidFill>
                          <a:schemeClr val="lt2"/>
                        </a:solidFill>
                      </a:endParaRPr>
                    </a:p>
                  </a:txBody>
                  <a:tcPr marT="91425" marB="91425" marR="91425" marL="91425">
                    <a:lnL cap="flat" cmpd="sng" w="9525">
                      <a:solidFill>
                        <a:srgbClr val="9E9E9E"/>
                      </a:solidFill>
                      <a:prstDash val="solid"/>
                      <a:round/>
                      <a:headEnd len="sm" w="sm" type="none"/>
                      <a:tailEnd len="sm" w="sm" type="none"/>
                    </a:lnL>
                  </a:tcPr>
                </a:tc>
              </a:tr>
              <a:tr h="394850">
                <a:tc>
                  <a:txBody>
                    <a:bodyPr>
                      <a:noAutofit/>
                    </a:bodyPr>
                    <a:lstStyle/>
                    <a:p>
                      <a:pPr indent="0" lvl="0" marL="0" rtl="0" algn="ctr">
                        <a:spcBef>
                          <a:spcPts val="0"/>
                        </a:spcBef>
                        <a:spcAft>
                          <a:spcPts val="0"/>
                        </a:spcAft>
                        <a:buNone/>
                      </a:pPr>
                      <a:r>
                        <a:rPr lang="en">
                          <a:solidFill>
                            <a:srgbClr val="4A86E8"/>
                          </a:solidFill>
                        </a:rPr>
                        <a:t>5</a:t>
                      </a:r>
                      <a:endParaRPr>
                        <a:solidFill>
                          <a:srgbClr val="4A86E8"/>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chemeClr val="lt2"/>
                          </a:solidFill>
                        </a:rPr>
                        <a:t>8</a:t>
                      </a:r>
                      <a:endParaRPr>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chemeClr val="lt2"/>
                          </a:solidFill>
                        </a:rPr>
                        <a:t>9</a:t>
                      </a:r>
                      <a:endParaRPr>
                        <a:solidFill>
                          <a:schemeClr val="lt2"/>
                        </a:solidFill>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Expected output on (max, count)</a:t>
            </a:r>
            <a:endParaRPr/>
          </a:p>
        </p:txBody>
      </p:sp>
      <p:sp>
        <p:nvSpPr>
          <p:cNvPr id="285" name="Google Shape;285;p29"/>
          <p:cNvSpPr txBox="1"/>
          <p:nvPr>
            <p:ph idx="1" type="body"/>
          </p:nvPr>
        </p:nvSpPr>
        <p:spPr>
          <a:xfrm>
            <a:off x="1297500" y="1186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Output Key and Value Matrix</a:t>
            </a:r>
            <a:endParaRPr/>
          </a:p>
        </p:txBody>
      </p:sp>
      <p:graphicFrame>
        <p:nvGraphicFramePr>
          <p:cNvPr id="286" name="Google Shape;286;p29"/>
          <p:cNvGraphicFramePr/>
          <p:nvPr/>
        </p:nvGraphicFramePr>
        <p:xfrm>
          <a:off x="884025" y="1788725"/>
          <a:ext cx="3000000" cy="3000000"/>
        </p:xfrm>
        <a:graphic>
          <a:graphicData uri="http://schemas.openxmlformats.org/drawingml/2006/table">
            <a:tbl>
              <a:tblPr>
                <a:noFill/>
                <a:tableStyleId>{80B77169-2F83-41E4-9B13-8E112A6A8D51}</a:tableStyleId>
              </a:tblPr>
              <a:tblGrid>
                <a:gridCol w="1189350"/>
                <a:gridCol w="1189350"/>
                <a:gridCol w="1189350"/>
                <a:gridCol w="1051000"/>
              </a:tblGrid>
              <a:tr h="381000">
                <a:tc>
                  <a:txBody>
                    <a:bodyPr>
                      <a:noAutofit/>
                    </a:bodyPr>
                    <a:lstStyle/>
                    <a:p>
                      <a:pPr indent="0" lvl="0" marL="0" rtl="0" algn="ctr">
                        <a:spcBef>
                          <a:spcPts val="0"/>
                        </a:spcBef>
                        <a:spcAft>
                          <a:spcPts val="0"/>
                        </a:spcAft>
                        <a:buNone/>
                      </a:pPr>
                      <a:r>
                        <a:rPr lang="en">
                          <a:solidFill>
                            <a:srgbClr val="4A86E8"/>
                          </a:solidFill>
                        </a:rPr>
                        <a:t>key/entry</a:t>
                      </a:r>
                      <a:endParaRPr>
                        <a:solidFill>
                          <a:srgbClr val="4A86E8"/>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4A86E8"/>
                          </a:solidFill>
                        </a:rPr>
                        <a:t>0</a:t>
                      </a:r>
                      <a:endParaRPr>
                        <a:solidFill>
                          <a:srgbClr val="4A86E8"/>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4A86E8"/>
                          </a:solidFill>
                        </a:rPr>
                        <a:t>1</a:t>
                      </a:r>
                      <a:endParaRPr>
                        <a:solidFill>
                          <a:srgbClr val="4A86E8"/>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4A86E8"/>
                          </a:solidFill>
                        </a:rPr>
                        <a:t>1</a:t>
                      </a:r>
                      <a:endParaRPr>
                        <a:solidFill>
                          <a:srgbClr val="4A86E8"/>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4A86E8"/>
                          </a:solidFill>
                        </a:rPr>
                        <a:t>0</a:t>
                      </a:r>
                      <a:endParaRPr>
                        <a:solidFill>
                          <a:srgbClr val="4A86E8"/>
                        </a:solidFill>
                      </a:endParaRPr>
                    </a:p>
                  </a:txBody>
                  <a:tcPr marT="91425" marB="91425" marR="91425" marL="91425"/>
                </a:tc>
                <a:tc>
                  <a:txBody>
                    <a:bodyPr>
                      <a:noAutofit/>
                    </a:bodyPr>
                    <a:lstStyle/>
                    <a:p>
                      <a:pPr indent="0" lvl="0" marL="0" rtl="0" algn="ctr">
                        <a:spcBef>
                          <a:spcPts val="0"/>
                        </a:spcBef>
                        <a:spcAft>
                          <a:spcPts val="0"/>
                        </a:spcAft>
                        <a:buNone/>
                      </a:pPr>
                      <a:r>
                        <a:rPr lang="en">
                          <a:solidFill>
                            <a:schemeClr val="lt2"/>
                          </a:solidFill>
                        </a:rPr>
                        <a:t>1</a:t>
                      </a:r>
                      <a:endParaRPr>
                        <a:solidFill>
                          <a:schemeClr val="lt2"/>
                        </a:solidFill>
                      </a:endParaRPr>
                    </a:p>
                  </a:txBody>
                  <a:tcPr marT="91425" marB="91425" marR="91425" marL="91425"/>
                </a:tc>
                <a:tc>
                  <a:txBody>
                    <a:bodyPr>
                      <a:noAutofit/>
                    </a:bodyPr>
                    <a:lstStyle/>
                    <a:p>
                      <a:pPr indent="0" lvl="0" marL="0" rtl="0" algn="ctr">
                        <a:spcBef>
                          <a:spcPts val="0"/>
                        </a:spcBef>
                        <a:spcAft>
                          <a:spcPts val="0"/>
                        </a:spcAft>
                        <a:buNone/>
                      </a:pPr>
                      <a:r>
                        <a:rPr lang="en">
                          <a:solidFill>
                            <a:schemeClr val="lt2"/>
                          </a:solidFill>
                        </a:rPr>
                        <a:t>2</a:t>
                      </a:r>
                      <a:endParaRPr>
                        <a:solidFill>
                          <a:schemeClr val="lt2"/>
                        </a:solidFill>
                      </a:endParaRPr>
                    </a:p>
                  </a:txBody>
                  <a:tcPr marT="91425" marB="91425" marR="91425" marL="91425"/>
                </a:tc>
                <a:tc>
                  <a:txBody>
                    <a:bodyPr>
                      <a:noAutofit/>
                    </a:bodyPr>
                    <a:lstStyle/>
                    <a:p>
                      <a:pPr indent="0" lvl="0" marL="0" rtl="0" algn="ctr">
                        <a:spcBef>
                          <a:spcPts val="0"/>
                        </a:spcBef>
                        <a:spcAft>
                          <a:spcPts val="0"/>
                        </a:spcAft>
                        <a:buNone/>
                      </a:pPr>
                      <a:r>
                        <a:rPr lang="en">
                          <a:solidFill>
                            <a:schemeClr val="lt2"/>
                          </a:solidFill>
                        </a:rPr>
                        <a:t>3</a:t>
                      </a:r>
                      <a:endParaRPr>
                        <a:solidFill>
                          <a:schemeClr val="lt2"/>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4A86E8"/>
                          </a:solidFill>
                        </a:rPr>
                        <a:t>0</a:t>
                      </a:r>
                      <a:endParaRPr>
                        <a:solidFill>
                          <a:srgbClr val="4A86E8"/>
                        </a:solidFill>
                      </a:endParaRPr>
                    </a:p>
                  </a:txBody>
                  <a:tcPr marT="91425" marB="91425" marR="91425" marL="91425"/>
                </a:tc>
                <a:tc>
                  <a:txBody>
                    <a:bodyPr>
                      <a:noAutofit/>
                    </a:bodyPr>
                    <a:lstStyle/>
                    <a:p>
                      <a:pPr indent="0" lvl="0" marL="0" rtl="0" algn="ctr">
                        <a:spcBef>
                          <a:spcPts val="0"/>
                        </a:spcBef>
                        <a:spcAft>
                          <a:spcPts val="0"/>
                        </a:spcAft>
                        <a:buNone/>
                      </a:pPr>
                      <a:r>
                        <a:rPr lang="en">
                          <a:solidFill>
                            <a:schemeClr val="lt2"/>
                          </a:solidFill>
                        </a:rPr>
                        <a:t>4</a:t>
                      </a:r>
                      <a:endParaRPr>
                        <a:solidFill>
                          <a:schemeClr val="lt2"/>
                        </a:solidFill>
                      </a:endParaRPr>
                    </a:p>
                  </a:txBody>
                  <a:tcPr marT="91425" marB="91425" marR="91425" marL="91425"/>
                </a:tc>
                <a:tc>
                  <a:txBody>
                    <a:bodyPr>
                      <a:noAutofit/>
                    </a:bodyPr>
                    <a:lstStyle/>
                    <a:p>
                      <a:pPr indent="0" lvl="0" marL="0" rtl="0" algn="ctr">
                        <a:spcBef>
                          <a:spcPts val="0"/>
                        </a:spcBef>
                        <a:spcAft>
                          <a:spcPts val="0"/>
                        </a:spcAft>
                        <a:buNone/>
                      </a:pPr>
                      <a:r>
                        <a:rPr lang="en">
                          <a:solidFill>
                            <a:schemeClr val="lt2"/>
                          </a:solidFill>
                        </a:rPr>
                        <a:t>5</a:t>
                      </a:r>
                      <a:endParaRPr>
                        <a:solidFill>
                          <a:schemeClr val="lt2"/>
                        </a:solidFill>
                      </a:endParaRPr>
                    </a:p>
                  </a:txBody>
                  <a:tcPr marT="91425" marB="91425" marR="91425" marL="91425"/>
                </a:tc>
                <a:tc>
                  <a:txBody>
                    <a:bodyPr>
                      <a:noAutofit/>
                    </a:bodyPr>
                    <a:lstStyle/>
                    <a:p>
                      <a:pPr indent="0" lvl="0" marL="0" rtl="0" algn="ctr">
                        <a:spcBef>
                          <a:spcPts val="0"/>
                        </a:spcBef>
                        <a:spcAft>
                          <a:spcPts val="0"/>
                        </a:spcAft>
                        <a:buNone/>
                      </a:pPr>
                      <a:r>
                        <a:rPr lang="en">
                          <a:solidFill>
                            <a:schemeClr val="lt2"/>
                          </a:solidFill>
                        </a:rPr>
                        <a:t>6</a:t>
                      </a:r>
                      <a:endParaRPr>
                        <a:solidFill>
                          <a:schemeClr val="lt2"/>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4A86E8"/>
                          </a:solidFill>
                        </a:rPr>
                        <a:t>2</a:t>
                      </a:r>
                      <a:endParaRPr>
                        <a:solidFill>
                          <a:srgbClr val="4A86E8"/>
                        </a:solidFill>
                      </a:endParaRPr>
                    </a:p>
                  </a:txBody>
                  <a:tcPr marT="91425" marB="91425" marR="91425" marL="91425"/>
                </a:tc>
                <a:tc>
                  <a:txBody>
                    <a:bodyPr>
                      <a:noAutofit/>
                    </a:bodyPr>
                    <a:lstStyle/>
                    <a:p>
                      <a:pPr indent="0" lvl="0" marL="0" rtl="0" algn="ctr">
                        <a:spcBef>
                          <a:spcPts val="0"/>
                        </a:spcBef>
                        <a:spcAft>
                          <a:spcPts val="0"/>
                        </a:spcAft>
                        <a:buNone/>
                      </a:pPr>
                      <a:r>
                        <a:rPr lang="en">
                          <a:solidFill>
                            <a:schemeClr val="lt2"/>
                          </a:solidFill>
                        </a:rPr>
                        <a:t>8</a:t>
                      </a:r>
                      <a:endParaRPr>
                        <a:solidFill>
                          <a:schemeClr val="lt2"/>
                        </a:solidFill>
                      </a:endParaRPr>
                    </a:p>
                  </a:txBody>
                  <a:tcPr marT="91425" marB="91425" marR="91425" marL="91425"/>
                </a:tc>
                <a:tc>
                  <a:txBody>
                    <a:bodyPr>
                      <a:noAutofit/>
                    </a:bodyPr>
                    <a:lstStyle/>
                    <a:p>
                      <a:pPr indent="0" lvl="0" marL="0" rtl="0" algn="ctr">
                        <a:spcBef>
                          <a:spcPts val="0"/>
                        </a:spcBef>
                        <a:spcAft>
                          <a:spcPts val="0"/>
                        </a:spcAft>
                        <a:buNone/>
                      </a:pPr>
                      <a:r>
                        <a:rPr lang="en">
                          <a:solidFill>
                            <a:schemeClr val="lt2"/>
                          </a:solidFill>
                        </a:rPr>
                        <a:t>9</a:t>
                      </a:r>
                      <a:endParaRPr>
                        <a:solidFill>
                          <a:schemeClr val="lt2"/>
                        </a:solidFill>
                      </a:endParaRPr>
                    </a:p>
                  </a:txBody>
                  <a:tcPr marT="91425" marB="91425" marR="91425" marL="91425"/>
                </a:tc>
                <a:tc>
                  <a:txBody>
                    <a:bodyPr>
                      <a:noAutofit/>
                    </a:bodyPr>
                    <a:lstStyle/>
                    <a:p>
                      <a:pPr indent="0" lvl="0" marL="0" rtl="0" algn="ctr">
                        <a:spcBef>
                          <a:spcPts val="0"/>
                        </a:spcBef>
                        <a:spcAft>
                          <a:spcPts val="0"/>
                        </a:spcAft>
                        <a:buNone/>
                      </a:pPr>
                      <a:r>
                        <a:rPr lang="en">
                          <a:solidFill>
                            <a:schemeClr val="lt2"/>
                          </a:solidFill>
                        </a:rPr>
                        <a:t>1</a:t>
                      </a:r>
                      <a:endParaRPr>
                        <a:solidFill>
                          <a:schemeClr val="lt2"/>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4A86E8"/>
                          </a:solidFill>
                        </a:rPr>
                        <a:t>3</a:t>
                      </a:r>
                      <a:endParaRPr>
                        <a:solidFill>
                          <a:srgbClr val="4A86E8"/>
                        </a:solidFill>
                      </a:endParaRPr>
                    </a:p>
                  </a:txBody>
                  <a:tcPr marT="91425" marB="91425" marR="91425" marL="91425"/>
                </a:tc>
                <a:tc>
                  <a:txBody>
                    <a:bodyPr>
                      <a:noAutofit/>
                    </a:bodyPr>
                    <a:lstStyle/>
                    <a:p>
                      <a:pPr indent="0" lvl="0" marL="0" rtl="0" algn="ctr">
                        <a:spcBef>
                          <a:spcPts val="0"/>
                        </a:spcBef>
                        <a:spcAft>
                          <a:spcPts val="0"/>
                        </a:spcAft>
                        <a:buNone/>
                      </a:pPr>
                      <a:r>
                        <a:rPr lang="en">
                          <a:solidFill>
                            <a:schemeClr val="lt2"/>
                          </a:solidFill>
                        </a:rPr>
                        <a:t>9</a:t>
                      </a:r>
                      <a:endParaRPr>
                        <a:solidFill>
                          <a:schemeClr val="lt2"/>
                        </a:solidFill>
                      </a:endParaRPr>
                    </a:p>
                  </a:txBody>
                  <a:tcPr marT="91425" marB="91425" marR="91425" marL="91425"/>
                </a:tc>
                <a:tc>
                  <a:txBody>
                    <a:bodyPr>
                      <a:noAutofit/>
                    </a:bodyPr>
                    <a:lstStyle/>
                    <a:p>
                      <a:pPr indent="0" lvl="0" marL="0" rtl="0" algn="ctr">
                        <a:spcBef>
                          <a:spcPts val="0"/>
                        </a:spcBef>
                        <a:spcAft>
                          <a:spcPts val="0"/>
                        </a:spcAft>
                        <a:buNone/>
                      </a:pPr>
                      <a:r>
                        <a:rPr lang="en">
                          <a:solidFill>
                            <a:schemeClr val="lt2"/>
                          </a:solidFill>
                        </a:rPr>
                        <a:t>2</a:t>
                      </a:r>
                      <a:endParaRPr>
                        <a:solidFill>
                          <a:schemeClr val="lt2"/>
                        </a:solidFill>
                      </a:endParaRPr>
                    </a:p>
                  </a:txBody>
                  <a:tcPr marT="91425" marB="91425" marR="91425" marL="91425"/>
                </a:tc>
                <a:tc>
                  <a:txBody>
                    <a:bodyPr>
                      <a:noAutofit/>
                    </a:bodyPr>
                    <a:lstStyle/>
                    <a:p>
                      <a:pPr indent="0" lvl="0" marL="0" rtl="0" algn="ctr">
                        <a:spcBef>
                          <a:spcPts val="0"/>
                        </a:spcBef>
                        <a:spcAft>
                          <a:spcPts val="0"/>
                        </a:spcAft>
                        <a:buNone/>
                      </a:pPr>
                      <a:r>
                        <a:rPr lang="en">
                          <a:solidFill>
                            <a:schemeClr val="lt2"/>
                          </a:solidFill>
                        </a:rPr>
                        <a:t>4</a:t>
                      </a:r>
                      <a:endParaRPr>
                        <a:solidFill>
                          <a:schemeClr val="lt2"/>
                        </a:solidFill>
                      </a:endParaRPr>
                    </a:p>
                  </a:txBody>
                  <a:tcPr marT="91425" marB="91425" marR="91425" marL="91425"/>
                </a:tc>
              </a:tr>
            </a:tbl>
          </a:graphicData>
        </a:graphic>
      </p:graphicFrame>
      <p:graphicFrame>
        <p:nvGraphicFramePr>
          <p:cNvPr id="287" name="Google Shape;287;p29"/>
          <p:cNvGraphicFramePr/>
          <p:nvPr/>
        </p:nvGraphicFramePr>
        <p:xfrm>
          <a:off x="5599350" y="1786915"/>
          <a:ext cx="3000000" cy="3000000"/>
        </p:xfrm>
        <a:graphic>
          <a:graphicData uri="http://schemas.openxmlformats.org/drawingml/2006/table">
            <a:tbl>
              <a:tblPr>
                <a:noFill/>
                <a:tableStyleId>{80B77169-2F83-41E4-9B13-8E112A6A8D51}</a:tableStyleId>
              </a:tblPr>
              <a:tblGrid>
                <a:gridCol w="940250"/>
                <a:gridCol w="940250"/>
                <a:gridCol w="940250"/>
              </a:tblGrid>
              <a:tr h="389375">
                <a:tc>
                  <a:txBody>
                    <a:bodyPr>
                      <a:noAutofit/>
                    </a:bodyPr>
                    <a:lstStyle/>
                    <a:p>
                      <a:pPr indent="0" lvl="0" marL="0" rtl="0" algn="ctr">
                        <a:spcBef>
                          <a:spcPts val="0"/>
                        </a:spcBef>
                        <a:spcAft>
                          <a:spcPts val="0"/>
                        </a:spcAft>
                        <a:buNone/>
                      </a:pPr>
                      <a:r>
                        <a:rPr lang="en">
                          <a:solidFill>
                            <a:srgbClr val="4A86E8"/>
                          </a:solidFill>
                        </a:rPr>
                        <a:t>Value</a:t>
                      </a:r>
                      <a:endParaRPr>
                        <a:solidFill>
                          <a:srgbClr val="4A86E8"/>
                        </a:solidFill>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4A86E8"/>
                          </a:solidFill>
                        </a:rPr>
                        <a:t>Max</a:t>
                      </a:r>
                      <a:endParaRPr>
                        <a:solidFill>
                          <a:srgbClr val="4A86E8"/>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4A86E8"/>
                          </a:solidFill>
                        </a:rPr>
                        <a:t>Count</a:t>
                      </a:r>
                      <a:endParaRPr>
                        <a:solidFill>
                          <a:srgbClr val="4A86E8"/>
                        </a:solidFill>
                      </a:endParaRPr>
                    </a:p>
                  </a:txBody>
                  <a:tcPr marT="91425" marB="91425" marR="91425" marL="91425"/>
                </a:tc>
              </a:tr>
              <a:tr h="393150">
                <a:tc>
                  <a:txBody>
                    <a:bodyPr>
                      <a:noAutofit/>
                    </a:bodyPr>
                    <a:lstStyle/>
                    <a:p>
                      <a:pPr indent="0" lvl="0" marL="0" rtl="0" algn="ctr">
                        <a:spcBef>
                          <a:spcPts val="0"/>
                        </a:spcBef>
                        <a:spcAft>
                          <a:spcPts val="0"/>
                        </a:spcAft>
                        <a:buNone/>
                      </a:pPr>
                      <a:r>
                        <a:rPr lang="en">
                          <a:solidFill>
                            <a:srgbClr val="4A86E8"/>
                          </a:solidFill>
                        </a:rPr>
                        <a:t>0</a:t>
                      </a:r>
                      <a:endParaRPr>
                        <a:solidFill>
                          <a:srgbClr val="4A86E8"/>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chemeClr val="lt2"/>
                          </a:solidFill>
                        </a:rPr>
                        <a:t>3</a:t>
                      </a:r>
                      <a:endParaRPr>
                        <a:solidFill>
                          <a:schemeClr val="lt2"/>
                        </a:solidFill>
                      </a:endParaRPr>
                    </a:p>
                  </a:txBody>
                  <a:tcPr marT="91425" marB="91425" marR="91425" marL="91425">
                    <a:lnL cap="flat" cmpd="sng" w="952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lang="en">
                          <a:solidFill>
                            <a:schemeClr val="lt2"/>
                          </a:solidFill>
                        </a:rPr>
                        <a:t>2</a:t>
                      </a:r>
                      <a:endParaRPr>
                        <a:solidFill>
                          <a:schemeClr val="lt2"/>
                        </a:solidFill>
                      </a:endParaRPr>
                    </a:p>
                  </a:txBody>
                  <a:tcPr marT="91425" marB="91425" marR="91425" marL="91425"/>
                </a:tc>
              </a:tr>
              <a:tr h="393150">
                <a:tc>
                  <a:txBody>
                    <a:bodyPr>
                      <a:noAutofit/>
                    </a:bodyPr>
                    <a:lstStyle/>
                    <a:p>
                      <a:pPr indent="0" lvl="0" marL="0" rtl="0" algn="ctr">
                        <a:spcBef>
                          <a:spcPts val="0"/>
                        </a:spcBef>
                        <a:spcAft>
                          <a:spcPts val="0"/>
                        </a:spcAft>
                        <a:buNone/>
                      </a:pPr>
                      <a:r>
                        <a:rPr lang="en">
                          <a:solidFill>
                            <a:srgbClr val="4A86E8"/>
                          </a:solidFill>
                        </a:rPr>
                        <a:t>0</a:t>
                      </a:r>
                      <a:endParaRPr>
                        <a:solidFill>
                          <a:srgbClr val="4A86E8"/>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chemeClr val="lt2"/>
                          </a:solidFill>
                        </a:rPr>
                        <a:t>8</a:t>
                      </a:r>
                      <a:endParaRPr>
                        <a:solidFill>
                          <a:schemeClr val="lt2"/>
                        </a:solidFill>
                      </a:endParaRPr>
                    </a:p>
                  </a:txBody>
                  <a:tcPr marT="91425" marB="91425" marR="91425" marL="91425">
                    <a:lnL cap="flat" cmpd="sng" w="952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lang="en">
                          <a:solidFill>
                            <a:schemeClr val="lt2"/>
                          </a:solidFill>
                        </a:rPr>
                        <a:t>2</a:t>
                      </a:r>
                      <a:endParaRPr>
                        <a:solidFill>
                          <a:schemeClr val="lt2"/>
                        </a:solidFill>
                      </a:endParaRPr>
                    </a:p>
                  </a:txBody>
                  <a:tcPr marT="91425" marB="91425" marR="91425" marL="91425"/>
                </a:tc>
              </a:tr>
              <a:tr h="393150">
                <a:tc>
                  <a:txBody>
                    <a:bodyPr>
                      <a:noAutofit/>
                    </a:bodyPr>
                    <a:lstStyle/>
                    <a:p>
                      <a:pPr indent="0" lvl="0" marL="0" rtl="0" algn="ctr">
                        <a:spcBef>
                          <a:spcPts val="0"/>
                        </a:spcBef>
                        <a:spcAft>
                          <a:spcPts val="0"/>
                        </a:spcAft>
                        <a:buNone/>
                      </a:pPr>
                      <a:r>
                        <a:rPr lang="en">
                          <a:solidFill>
                            <a:srgbClr val="4A86E8"/>
                          </a:solidFill>
                        </a:rPr>
                        <a:t>2</a:t>
                      </a:r>
                      <a:endParaRPr>
                        <a:solidFill>
                          <a:srgbClr val="4A86E8"/>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chemeClr val="lt2"/>
                          </a:solidFill>
                        </a:rPr>
                        <a:t>1</a:t>
                      </a:r>
                      <a:endParaRPr>
                        <a:solidFill>
                          <a:schemeClr val="lt2"/>
                        </a:solidFill>
                      </a:endParaRPr>
                    </a:p>
                  </a:txBody>
                  <a:tcPr marT="91425" marB="91425" marR="91425" marL="91425">
                    <a:lnL cap="flat" cmpd="sng" w="952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lang="en">
                          <a:solidFill>
                            <a:schemeClr val="lt2"/>
                          </a:solidFill>
                        </a:rPr>
                        <a:t>1</a:t>
                      </a:r>
                      <a:endParaRPr>
                        <a:solidFill>
                          <a:schemeClr val="lt2"/>
                        </a:solidFill>
                      </a:endParaRPr>
                    </a:p>
                  </a:txBody>
                  <a:tcPr marT="91425" marB="91425" marR="91425" marL="91425"/>
                </a:tc>
              </a:tr>
              <a:tr h="393150">
                <a:tc>
                  <a:txBody>
                    <a:bodyPr>
                      <a:noAutofit/>
                    </a:bodyPr>
                    <a:lstStyle/>
                    <a:p>
                      <a:pPr indent="0" lvl="0" marL="0" rtl="0" algn="ctr">
                        <a:spcBef>
                          <a:spcPts val="0"/>
                        </a:spcBef>
                        <a:spcAft>
                          <a:spcPts val="0"/>
                        </a:spcAft>
                        <a:buNone/>
                      </a:pPr>
                      <a:r>
                        <a:rPr lang="en">
                          <a:solidFill>
                            <a:srgbClr val="4A86E8"/>
                          </a:solidFill>
                        </a:rPr>
                        <a:t>3</a:t>
                      </a:r>
                      <a:endParaRPr>
                        <a:solidFill>
                          <a:srgbClr val="4A86E8"/>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chemeClr val="lt2"/>
                          </a:solidFill>
                        </a:rPr>
                        <a:t>7</a:t>
                      </a:r>
                      <a:endParaRPr>
                        <a:solidFill>
                          <a:schemeClr val="lt2"/>
                        </a:solidFill>
                      </a:endParaRPr>
                    </a:p>
                  </a:txBody>
                  <a:tcPr marT="91425" marB="91425" marR="91425" marL="91425">
                    <a:lnL cap="flat" cmpd="sng" w="952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lang="en">
                          <a:solidFill>
                            <a:schemeClr val="lt2"/>
                          </a:solidFill>
                        </a:rPr>
                        <a:t>1</a:t>
                      </a:r>
                      <a:endParaRPr>
                        <a:solidFill>
                          <a:schemeClr val="lt2"/>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0"/>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Sort Implementation (Previous Work)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Thrust</a:t>
            </a:r>
            <a:endParaRPr/>
          </a:p>
        </p:txBody>
      </p:sp>
      <p:sp>
        <p:nvSpPr>
          <p:cNvPr id="298" name="Google Shape;298;p31"/>
          <p:cNvSpPr txBox="1"/>
          <p:nvPr>
            <p:ph idx="1" type="body"/>
          </p:nvPr>
        </p:nvSpPr>
        <p:spPr>
          <a:xfrm>
            <a:off x="382300" y="1505350"/>
            <a:ext cx="5004900" cy="1631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Library </a:t>
            </a:r>
            <a:r>
              <a:rPr lang="en"/>
              <a:t>providing</a:t>
            </a:r>
            <a:r>
              <a:rPr lang="en"/>
              <a:t> parallel </a:t>
            </a:r>
            <a:r>
              <a:rPr lang="en"/>
              <a:t>data structures</a:t>
            </a:r>
            <a:r>
              <a:rPr lang="en"/>
              <a:t> and algorithms</a:t>
            </a:r>
            <a:endParaRPr/>
          </a:p>
          <a:p>
            <a:pPr indent="-311150" lvl="0" marL="457200" rtl="0" algn="l">
              <a:spcBef>
                <a:spcPts val="0"/>
              </a:spcBef>
              <a:spcAft>
                <a:spcPts val="0"/>
              </a:spcAft>
              <a:buSzPts val="1300"/>
              <a:buChar char="●"/>
            </a:pPr>
            <a:r>
              <a:rPr lang="en"/>
              <a:t>Reduce, scan, copy, etc. </a:t>
            </a:r>
            <a:endParaRPr/>
          </a:p>
          <a:p>
            <a:pPr indent="-298450" lvl="1" marL="914400" rtl="0" algn="l">
              <a:spcBef>
                <a:spcPts val="0"/>
              </a:spcBef>
              <a:spcAft>
                <a:spcPts val="0"/>
              </a:spcAft>
              <a:buSzPts val="1100"/>
              <a:buChar char="○"/>
            </a:pPr>
            <a:r>
              <a:rPr lang="en"/>
              <a:t>Customizable for different data representations</a:t>
            </a:r>
            <a:endParaRPr/>
          </a:p>
          <a:p>
            <a:pPr indent="-298450" lvl="1" marL="914400" rtl="0" algn="l">
              <a:spcBef>
                <a:spcPts val="0"/>
              </a:spcBef>
              <a:spcAft>
                <a:spcPts val="0"/>
              </a:spcAft>
              <a:buSzPts val="1100"/>
              <a:buChar char="○"/>
            </a:pPr>
            <a:r>
              <a:rPr lang="en"/>
              <a:t>Reduce by key for sorted key input</a:t>
            </a:r>
            <a:endParaRPr/>
          </a:p>
          <a:p>
            <a:pPr indent="-298450" lvl="1" marL="914400" rtl="0" algn="l">
              <a:spcBef>
                <a:spcPts val="0"/>
              </a:spcBef>
              <a:spcAft>
                <a:spcPts val="0"/>
              </a:spcAft>
              <a:buSzPts val="1100"/>
              <a:buChar char="○"/>
            </a:pPr>
            <a:r>
              <a:rPr lang="en"/>
              <a:t>Special reduction operations for add, min, max, etc.</a:t>
            </a:r>
            <a:endParaRPr/>
          </a:p>
          <a:p>
            <a:pPr indent="-311150" lvl="0" marL="457200" rtl="0" algn="l">
              <a:spcBef>
                <a:spcPts val="0"/>
              </a:spcBef>
              <a:spcAft>
                <a:spcPts val="0"/>
              </a:spcAft>
              <a:buSzPts val="1300"/>
              <a:buChar char="●"/>
            </a:pPr>
            <a:r>
              <a:rPr lang="en"/>
              <a:t>Allows for quick implementation for our case of many value operations</a:t>
            </a:r>
            <a:endParaRPr/>
          </a:p>
          <a:p>
            <a:pPr indent="0" lvl="0" marL="457200" rtl="0" algn="l">
              <a:spcBef>
                <a:spcPts val="1600"/>
              </a:spcBef>
              <a:spcAft>
                <a:spcPts val="1600"/>
              </a:spcAft>
              <a:buNone/>
            </a:pPr>
            <a:r>
              <a:t/>
            </a:r>
            <a:endParaRPr/>
          </a:p>
        </p:txBody>
      </p:sp>
      <p:pic>
        <p:nvPicPr>
          <p:cNvPr id="299" name="Google Shape;299;p31"/>
          <p:cNvPicPr preferRelativeResize="0"/>
          <p:nvPr/>
        </p:nvPicPr>
        <p:blipFill>
          <a:blip r:embed="rId3">
            <a:alphaModFix/>
          </a:blip>
          <a:stretch>
            <a:fillRect/>
          </a:stretch>
        </p:blipFill>
        <p:spPr>
          <a:xfrm>
            <a:off x="7013875" y="103125"/>
            <a:ext cx="2022050" cy="1402225"/>
          </a:xfrm>
          <a:prstGeom prst="rect">
            <a:avLst/>
          </a:prstGeom>
          <a:noFill/>
          <a:ln>
            <a:noFill/>
          </a:ln>
        </p:spPr>
      </p:pic>
      <p:pic>
        <p:nvPicPr>
          <p:cNvPr id="300" name="Google Shape;300;p31"/>
          <p:cNvPicPr preferRelativeResize="0"/>
          <p:nvPr/>
        </p:nvPicPr>
        <p:blipFill>
          <a:blip r:embed="rId4">
            <a:alphaModFix/>
          </a:blip>
          <a:stretch>
            <a:fillRect/>
          </a:stretch>
        </p:blipFill>
        <p:spPr>
          <a:xfrm>
            <a:off x="3147700" y="3136750"/>
            <a:ext cx="5808074" cy="1793750"/>
          </a:xfrm>
          <a:prstGeom prst="rect">
            <a:avLst/>
          </a:prstGeom>
          <a:noFill/>
          <a:ln>
            <a:noFill/>
          </a:ln>
        </p:spPr>
      </p:pic>
      <p:sp>
        <p:nvSpPr>
          <p:cNvPr id="301" name="Google Shape;301;p31"/>
          <p:cNvSpPr txBox="1"/>
          <p:nvPr/>
        </p:nvSpPr>
        <p:spPr>
          <a:xfrm>
            <a:off x="382300" y="3026000"/>
            <a:ext cx="2745900" cy="17937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Less control over more advanced CUDA features </a:t>
            </a:r>
            <a:endParaRPr sz="1300">
              <a:solidFill>
                <a:schemeClr val="lt1"/>
              </a:solidFill>
              <a:latin typeface="Lato"/>
              <a:ea typeface="Lato"/>
              <a:cs typeface="Lato"/>
              <a:sym typeface="Lato"/>
            </a:endParaRPr>
          </a:p>
          <a:p>
            <a:pPr indent="-311150" lvl="1" marL="9144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Shared memory</a:t>
            </a:r>
            <a:endParaRPr sz="1300">
              <a:solidFill>
                <a:schemeClr val="lt1"/>
              </a:solidFill>
              <a:latin typeface="Lato"/>
              <a:ea typeface="Lato"/>
              <a:cs typeface="Lato"/>
              <a:sym typeface="Lato"/>
            </a:endParaRPr>
          </a:p>
          <a:p>
            <a:pPr indent="-311150" lvl="1" marL="9144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Streams</a:t>
            </a:r>
            <a:endParaRPr sz="1300">
              <a:solidFill>
                <a:schemeClr val="lt1"/>
              </a:solidFill>
              <a:latin typeface="Lato"/>
              <a:ea typeface="Lato"/>
              <a:cs typeface="Lato"/>
              <a:sym typeface="Lato"/>
            </a:endParaRPr>
          </a:p>
          <a:p>
            <a:pPr indent="-311150" lvl="1" marL="9144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etc.</a:t>
            </a:r>
            <a:endParaRPr sz="1300">
              <a:solidFill>
                <a:schemeClr val="lt1"/>
              </a:solidFill>
              <a:latin typeface="Lato"/>
              <a:ea typeface="Lato"/>
              <a:cs typeface="Lato"/>
              <a:sym typeface="Lato"/>
            </a:endParaRPr>
          </a:p>
          <a:p>
            <a:pPr indent="0" lvl="0" marL="0" rtl="0" algn="l">
              <a:spcBef>
                <a:spcPts val="16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GroupBy</a:t>
            </a:r>
            <a:endParaRPr/>
          </a:p>
        </p:txBody>
      </p:sp>
      <p:sp>
        <p:nvSpPr>
          <p:cNvPr id="307" name="Google Shape;307;p32"/>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Input:</a:t>
            </a:r>
            <a:endParaRPr b="1"/>
          </a:p>
          <a:p>
            <a:pPr indent="-311150" lvl="0" marL="457200" rtl="0" algn="l">
              <a:spcBef>
                <a:spcPts val="0"/>
              </a:spcBef>
              <a:spcAft>
                <a:spcPts val="0"/>
              </a:spcAft>
              <a:buSzPts val="1300"/>
              <a:buChar char="●"/>
            </a:pPr>
            <a:r>
              <a:rPr lang="en"/>
              <a:t>m</a:t>
            </a:r>
            <a:r>
              <a:rPr lang="en"/>
              <a:t>xn matrix (keys)</a:t>
            </a:r>
            <a:endParaRPr/>
          </a:p>
          <a:p>
            <a:pPr indent="-298450" lvl="1" marL="914400" rtl="0" algn="l">
              <a:spcBef>
                <a:spcPts val="0"/>
              </a:spcBef>
              <a:spcAft>
                <a:spcPts val="0"/>
              </a:spcAft>
              <a:buSzPts val="1100"/>
              <a:buChar char="○"/>
            </a:pPr>
            <a:r>
              <a:rPr lang="en"/>
              <a:t>Each row corresponding to a key</a:t>
            </a:r>
            <a:endParaRPr/>
          </a:p>
          <a:p>
            <a:pPr indent="-298450" lvl="1" marL="914400" rtl="0" algn="l">
              <a:spcBef>
                <a:spcPts val="0"/>
              </a:spcBef>
              <a:spcAft>
                <a:spcPts val="0"/>
              </a:spcAft>
              <a:buSzPts val="1100"/>
              <a:buChar char="○"/>
            </a:pPr>
            <a:r>
              <a:rPr lang="en"/>
              <a:t>Unknown number of unique keys</a:t>
            </a:r>
            <a:endParaRPr/>
          </a:p>
          <a:p>
            <a:pPr indent="-311150" lvl="0" marL="457200" rtl="0" algn="l">
              <a:spcBef>
                <a:spcPts val="0"/>
              </a:spcBef>
              <a:spcAft>
                <a:spcPts val="0"/>
              </a:spcAft>
              <a:buSzPts val="1300"/>
              <a:buChar char="●"/>
            </a:pPr>
            <a:r>
              <a:rPr lang="en"/>
              <a:t>m</a:t>
            </a:r>
            <a:r>
              <a:rPr lang="en"/>
              <a:t>xk matrix (values)</a:t>
            </a:r>
            <a:endParaRPr/>
          </a:p>
          <a:p>
            <a:pPr indent="-298450" lvl="1" marL="914400" rtl="0" algn="l">
              <a:spcBef>
                <a:spcPts val="0"/>
              </a:spcBef>
              <a:spcAft>
                <a:spcPts val="0"/>
              </a:spcAft>
              <a:buSzPts val="1100"/>
              <a:buChar char="○"/>
            </a:pPr>
            <a:r>
              <a:rPr lang="en"/>
              <a:t>Row corresponds to key</a:t>
            </a:r>
            <a:endParaRPr/>
          </a:p>
          <a:p>
            <a:pPr indent="-298450" lvl="1" marL="914400" rtl="0" algn="l">
              <a:spcBef>
                <a:spcPts val="0"/>
              </a:spcBef>
              <a:spcAft>
                <a:spcPts val="0"/>
              </a:spcAft>
              <a:buSzPts val="1100"/>
              <a:buChar char="○"/>
            </a:pPr>
            <a:r>
              <a:rPr lang="en"/>
              <a:t># Columns = # operations per key</a:t>
            </a:r>
            <a:endParaRPr/>
          </a:p>
          <a:p>
            <a:pPr indent="-311150" lvl="0" marL="457200" rtl="0" algn="l">
              <a:spcBef>
                <a:spcPts val="0"/>
              </a:spcBef>
              <a:spcAft>
                <a:spcPts val="0"/>
              </a:spcAft>
              <a:buSzPts val="1300"/>
              <a:buChar char="●"/>
            </a:pPr>
            <a:r>
              <a:rPr lang="en"/>
              <a:t>k array (operations)</a:t>
            </a:r>
            <a:endParaRPr/>
          </a:p>
          <a:p>
            <a:pPr indent="0" lvl="0" marL="0" rtl="0" algn="l">
              <a:lnSpc>
                <a:spcPct val="100000"/>
              </a:lnSpc>
              <a:spcBef>
                <a:spcPts val="1600"/>
              </a:spcBef>
              <a:spcAft>
                <a:spcPts val="0"/>
              </a:spcAft>
              <a:buNone/>
            </a:pPr>
            <a:r>
              <a:rPr b="1" lang="en"/>
              <a:t>Output:</a:t>
            </a:r>
            <a:endParaRPr b="1"/>
          </a:p>
          <a:p>
            <a:pPr indent="-311150" lvl="0" marL="457200" rtl="0" algn="l">
              <a:lnSpc>
                <a:spcPct val="100000"/>
              </a:lnSpc>
              <a:spcBef>
                <a:spcPts val="0"/>
              </a:spcBef>
              <a:spcAft>
                <a:spcPts val="0"/>
              </a:spcAft>
              <a:buSzPts val="1300"/>
              <a:buChar char="●"/>
            </a:pPr>
            <a:r>
              <a:rPr lang="en"/>
              <a:t>p</a:t>
            </a:r>
            <a:r>
              <a:rPr lang="en"/>
              <a:t>xn matrix (keys)</a:t>
            </a:r>
            <a:endParaRPr/>
          </a:p>
          <a:p>
            <a:pPr indent="-298450" lvl="1" marL="914400" rtl="0" algn="l">
              <a:lnSpc>
                <a:spcPct val="100000"/>
              </a:lnSpc>
              <a:spcBef>
                <a:spcPts val="0"/>
              </a:spcBef>
              <a:spcAft>
                <a:spcPts val="0"/>
              </a:spcAft>
              <a:buSzPts val="1100"/>
              <a:buChar char="○"/>
            </a:pPr>
            <a:r>
              <a:rPr lang="en"/>
              <a:t>Each row corresponding to a unique key</a:t>
            </a:r>
            <a:endParaRPr/>
          </a:p>
          <a:p>
            <a:pPr indent="-311150" lvl="0" marL="457200" rtl="0" algn="l">
              <a:lnSpc>
                <a:spcPct val="100000"/>
              </a:lnSpc>
              <a:spcBef>
                <a:spcPts val="0"/>
              </a:spcBef>
              <a:spcAft>
                <a:spcPts val="0"/>
              </a:spcAft>
              <a:buSzPts val="1300"/>
              <a:buChar char="●"/>
            </a:pPr>
            <a:r>
              <a:rPr lang="en"/>
              <a:t>pxk matrix (values)</a:t>
            </a:r>
            <a:endParaRPr/>
          </a:p>
          <a:p>
            <a:pPr indent="-298450" lvl="1" marL="914400" rtl="0" algn="l">
              <a:lnSpc>
                <a:spcPct val="100000"/>
              </a:lnSpc>
              <a:spcBef>
                <a:spcPts val="0"/>
              </a:spcBef>
              <a:spcAft>
                <a:spcPts val="0"/>
              </a:spcAft>
              <a:buSzPts val="1100"/>
              <a:buChar char="○"/>
            </a:pPr>
            <a:r>
              <a:rPr lang="en"/>
              <a:t>Output of operation values for each unique key</a:t>
            </a:r>
            <a:endParaRPr/>
          </a:p>
        </p:txBody>
      </p:sp>
      <p:sp>
        <p:nvSpPr>
          <p:cNvPr id="308" name="Google Shape;308;p32"/>
          <p:cNvSpPr txBox="1"/>
          <p:nvPr>
            <p:ph idx="2" type="body"/>
          </p:nvPr>
        </p:nvSpPr>
        <p:spPr>
          <a:xfrm>
            <a:off x="4933221" y="1186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Process:</a:t>
            </a:r>
            <a:endParaRPr b="1"/>
          </a:p>
          <a:p>
            <a:pPr indent="-311150" lvl="0" marL="457200" rtl="0" algn="l">
              <a:spcBef>
                <a:spcPts val="1600"/>
              </a:spcBef>
              <a:spcAft>
                <a:spcPts val="0"/>
              </a:spcAft>
              <a:buSzPts val="1300"/>
              <a:buAutoNum type="arabicPeriod"/>
            </a:pPr>
            <a:r>
              <a:rPr lang="en"/>
              <a:t>Sort keys </a:t>
            </a:r>
            <a:endParaRPr/>
          </a:p>
          <a:p>
            <a:pPr indent="-311150" lvl="0" marL="457200" rtl="0" algn="l">
              <a:spcBef>
                <a:spcPts val="0"/>
              </a:spcBef>
              <a:spcAft>
                <a:spcPts val="0"/>
              </a:spcAft>
              <a:buSzPts val="1300"/>
              <a:buAutoNum type="arabicPeriod"/>
            </a:pPr>
            <a:r>
              <a:rPr lang="en"/>
              <a:t>Give each key an identifier for easier compaction. </a:t>
            </a:r>
            <a:endParaRPr/>
          </a:p>
          <a:p>
            <a:pPr indent="-311150" lvl="0" marL="457200" rtl="0" algn="l">
              <a:spcBef>
                <a:spcPts val="0"/>
              </a:spcBef>
              <a:spcAft>
                <a:spcPts val="0"/>
              </a:spcAft>
              <a:buSzPts val="1300"/>
              <a:buAutoNum type="arabicPeriod"/>
            </a:pPr>
            <a:r>
              <a:rPr lang="en"/>
              <a:t>Sort column data based on step 1, perform reductions w/ ops</a:t>
            </a:r>
            <a:endParaRPr/>
          </a:p>
          <a:p>
            <a:pPr indent="-311150" lvl="0" marL="457200" rtl="0" algn="l">
              <a:spcBef>
                <a:spcPts val="0"/>
              </a:spcBef>
              <a:spcAft>
                <a:spcPts val="0"/>
              </a:spcAft>
              <a:buSzPts val="1300"/>
              <a:buAutoNum type="arabicPeriod"/>
            </a:pPr>
            <a:r>
              <a:rPr lang="en"/>
              <a:t>Reduce by key to get unique keys</a:t>
            </a:r>
            <a:endParaRPr/>
          </a:p>
          <a:p>
            <a:pPr indent="-311150" lvl="0" marL="457200" rtl="0" algn="l">
              <a:spcBef>
                <a:spcPts val="0"/>
              </a:spcBef>
              <a:spcAft>
                <a:spcPts val="0"/>
              </a:spcAft>
              <a:buSzPts val="1300"/>
              <a:buAutoNum type="arabicPeriod"/>
            </a:pPr>
            <a:r>
              <a:rPr lang="en"/>
              <a:t>Copy back original n columns for each unique key from step 4 into output key matrix </a:t>
            </a:r>
            <a:endParaRPr/>
          </a:p>
          <a:p>
            <a:pPr indent="-311150" lvl="0" marL="457200" rtl="0" algn="l">
              <a:spcBef>
                <a:spcPts val="0"/>
              </a:spcBef>
              <a:spcAft>
                <a:spcPts val="0"/>
              </a:spcAft>
              <a:buSzPts val="1300"/>
              <a:buAutoNum type="arabicPeriod"/>
            </a:pPr>
            <a:r>
              <a:rPr lang="en"/>
              <a:t>Copy back output value data from step 3</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33"/>
          <p:cNvSpPr txBox="1"/>
          <p:nvPr>
            <p:ph type="title"/>
          </p:nvPr>
        </p:nvSpPr>
        <p:spPr>
          <a:xfrm>
            <a:off x="1111325" y="-29575"/>
            <a:ext cx="7038900" cy="9141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a:t>GroupBy</a:t>
            </a:r>
            <a:endParaRPr/>
          </a:p>
        </p:txBody>
      </p:sp>
      <p:graphicFrame>
        <p:nvGraphicFramePr>
          <p:cNvPr id="314" name="Google Shape;314;p33"/>
          <p:cNvGraphicFramePr/>
          <p:nvPr/>
        </p:nvGraphicFramePr>
        <p:xfrm>
          <a:off x="5529550" y="322125"/>
          <a:ext cx="3000000" cy="3000000"/>
        </p:xfrm>
        <a:graphic>
          <a:graphicData uri="http://schemas.openxmlformats.org/drawingml/2006/table">
            <a:tbl>
              <a:tblPr>
                <a:noFill/>
                <a:tableStyleId>{80B77169-2F83-41E4-9B13-8E112A6A8D51}</a:tableStyleId>
              </a:tblPr>
              <a:tblGrid>
                <a:gridCol w="805725"/>
              </a:tblGrid>
              <a:tr h="381000">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FFFFFF"/>
                          </a:solidFill>
                        </a:rPr>
                        <a:t>2</a:t>
                      </a:r>
                      <a:endParaRPr>
                        <a:solidFill>
                          <a:srgbClr val="FFFFFF"/>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FFFFFF"/>
                          </a:solidFill>
                        </a:rPr>
                        <a:t>2</a:t>
                      </a:r>
                      <a:endParaRPr>
                        <a:solidFill>
                          <a:srgbClr val="FFFFFF"/>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FFFFFF"/>
                          </a:solidFill>
                        </a:rPr>
                        <a:t>3</a:t>
                      </a:r>
                      <a:endParaRPr>
                        <a:solidFill>
                          <a:srgbClr val="FFFFFF"/>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FFFFFF"/>
                          </a:solidFill>
                        </a:rPr>
                        <a:t>4</a:t>
                      </a:r>
                      <a:endParaRPr>
                        <a:solidFill>
                          <a:srgbClr val="FFFFFF"/>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FFFFFF"/>
                          </a:solidFill>
                        </a:rPr>
                        <a:t>4</a:t>
                      </a:r>
                      <a:endParaRPr>
                        <a:solidFill>
                          <a:srgbClr val="FFFFFF"/>
                        </a:solidFill>
                      </a:endParaRPr>
                    </a:p>
                  </a:txBody>
                  <a:tcPr marT="91425" marB="91425" marR="91425" marL="91425"/>
                </a:tc>
              </a:tr>
            </a:tbl>
          </a:graphicData>
        </a:graphic>
      </p:graphicFrame>
      <p:sp>
        <p:nvSpPr>
          <p:cNvPr id="315" name="Google Shape;315;p33"/>
          <p:cNvSpPr txBox="1"/>
          <p:nvPr/>
        </p:nvSpPr>
        <p:spPr>
          <a:xfrm>
            <a:off x="5067163" y="-33137"/>
            <a:ext cx="1268100" cy="2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Identify </a:t>
            </a:r>
            <a:r>
              <a:rPr lang="en">
                <a:solidFill>
                  <a:srgbClr val="FFFFFF"/>
                </a:solidFill>
              </a:rPr>
              <a:t>Keys</a:t>
            </a:r>
            <a:endParaRPr>
              <a:solidFill>
                <a:srgbClr val="FFFFFF"/>
              </a:solidFill>
            </a:endParaRPr>
          </a:p>
        </p:txBody>
      </p:sp>
      <p:graphicFrame>
        <p:nvGraphicFramePr>
          <p:cNvPr id="316" name="Google Shape;316;p33"/>
          <p:cNvGraphicFramePr/>
          <p:nvPr/>
        </p:nvGraphicFramePr>
        <p:xfrm>
          <a:off x="3483338" y="1084113"/>
          <a:ext cx="3000000" cy="3000000"/>
        </p:xfrm>
        <a:graphic>
          <a:graphicData uri="http://schemas.openxmlformats.org/drawingml/2006/table">
            <a:tbl>
              <a:tblPr>
                <a:noFill/>
                <a:tableStyleId>{80B77169-2F83-41E4-9B13-8E112A6A8D51}</a:tableStyleId>
              </a:tblPr>
              <a:tblGrid>
                <a:gridCol w="895125"/>
              </a:tblGrid>
              <a:tr h="381000">
                <a:tc>
                  <a:txBody>
                    <a:bodyPr>
                      <a:noAutofit/>
                    </a:bodyPr>
                    <a:lstStyle/>
                    <a:p>
                      <a:pPr indent="0" lvl="0" marL="0" rtl="0" algn="ctr">
                        <a:spcBef>
                          <a:spcPts val="0"/>
                        </a:spcBef>
                        <a:spcAft>
                          <a:spcPts val="0"/>
                        </a:spcAft>
                        <a:buNone/>
                      </a:pPr>
                      <a:r>
                        <a:rPr lang="en">
                          <a:solidFill>
                            <a:srgbClr val="FFFFFF"/>
                          </a:solidFill>
                        </a:rPr>
                        <a:t>3</a:t>
                      </a:r>
                      <a:endParaRPr>
                        <a:solidFill>
                          <a:srgbClr val="FFFFFF"/>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FFFFFF"/>
                          </a:solidFill>
                        </a:rPr>
                        <a:t>2</a:t>
                      </a:r>
                      <a:endParaRPr>
                        <a:solidFill>
                          <a:srgbClr val="FFFFFF"/>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FFFFFF"/>
                          </a:solidFill>
                        </a:rPr>
                        <a:t>4</a:t>
                      </a:r>
                      <a:endParaRPr>
                        <a:solidFill>
                          <a:srgbClr val="FFFFFF"/>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FFFFFF"/>
                          </a:solidFill>
                        </a:rPr>
                        <a:t>5</a:t>
                      </a:r>
                      <a:endParaRPr>
                        <a:solidFill>
                          <a:srgbClr val="FFFFFF"/>
                        </a:solidFill>
                      </a:endParaRPr>
                    </a:p>
                  </a:txBody>
                  <a:tcPr marT="91425" marB="91425" marR="91425" marL="91425"/>
                </a:tc>
              </a:tr>
            </a:tbl>
          </a:graphicData>
        </a:graphic>
      </p:graphicFrame>
      <p:sp>
        <p:nvSpPr>
          <p:cNvPr id="317" name="Google Shape;317;p33"/>
          <p:cNvSpPr txBox="1"/>
          <p:nvPr/>
        </p:nvSpPr>
        <p:spPr>
          <a:xfrm>
            <a:off x="2169800" y="732538"/>
            <a:ext cx="1268100" cy="22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Sorted Keys</a:t>
            </a:r>
            <a:endParaRPr>
              <a:solidFill>
                <a:srgbClr val="FFFFFF"/>
              </a:solidFill>
            </a:endParaRPr>
          </a:p>
        </p:txBody>
      </p:sp>
      <p:graphicFrame>
        <p:nvGraphicFramePr>
          <p:cNvPr id="318" name="Google Shape;318;p33"/>
          <p:cNvGraphicFramePr/>
          <p:nvPr/>
        </p:nvGraphicFramePr>
        <p:xfrm>
          <a:off x="8226425" y="750075"/>
          <a:ext cx="3000000" cy="3000000"/>
        </p:xfrm>
        <a:graphic>
          <a:graphicData uri="http://schemas.openxmlformats.org/drawingml/2006/table">
            <a:tbl>
              <a:tblPr>
                <a:noFill/>
                <a:tableStyleId>{80B77169-2F83-41E4-9B13-8E112A6A8D51}</a:tableStyleId>
              </a:tblPr>
              <a:tblGrid>
                <a:gridCol w="830075"/>
              </a:tblGrid>
              <a:tr h="367650">
                <a:tc>
                  <a:txBody>
                    <a:bodyPr>
                      <a:noAutofit/>
                    </a:bodyPr>
                    <a:lstStyle/>
                    <a:p>
                      <a:pPr indent="0" lvl="0" marL="0" rtl="0" algn="ctr">
                        <a:spcBef>
                          <a:spcPts val="0"/>
                        </a:spcBef>
                        <a:spcAft>
                          <a:spcPts val="0"/>
                        </a:spcAft>
                        <a:buNone/>
                      </a:pPr>
                      <a:r>
                        <a:rPr lang="en">
                          <a:solidFill>
                            <a:srgbClr val="FFFFFF"/>
                          </a:solidFill>
                        </a:rPr>
                        <a:t>3</a:t>
                      </a:r>
                      <a:endParaRPr>
                        <a:solidFill>
                          <a:srgbClr val="FFFFFF"/>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en">
                          <a:solidFill>
                            <a:srgbClr val="FFFFFF"/>
                          </a:solidFill>
                        </a:rPr>
                        <a:t>4</a:t>
                      </a:r>
                      <a:endParaRPr>
                        <a:solidFill>
                          <a:srgbClr val="FFFFFF"/>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r>
            </a:tbl>
          </a:graphicData>
        </a:graphic>
      </p:graphicFrame>
      <p:sp>
        <p:nvSpPr>
          <p:cNvPr id="319" name="Google Shape;319;p33"/>
          <p:cNvSpPr/>
          <p:nvPr/>
        </p:nvSpPr>
        <p:spPr>
          <a:xfrm>
            <a:off x="4439988" y="2033625"/>
            <a:ext cx="895200" cy="227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3"/>
          <p:cNvSpPr/>
          <p:nvPr/>
        </p:nvSpPr>
        <p:spPr>
          <a:xfrm>
            <a:off x="7496025" y="1476525"/>
            <a:ext cx="418500" cy="227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3"/>
          <p:cNvSpPr txBox="1"/>
          <p:nvPr/>
        </p:nvSpPr>
        <p:spPr>
          <a:xfrm>
            <a:off x="6186425" y="934725"/>
            <a:ext cx="459000" cy="2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22" name="Google Shape;322;p33"/>
          <p:cNvGraphicFramePr/>
          <p:nvPr/>
        </p:nvGraphicFramePr>
        <p:xfrm>
          <a:off x="89875" y="2354675"/>
          <a:ext cx="3000000" cy="3000000"/>
        </p:xfrm>
        <a:graphic>
          <a:graphicData uri="http://schemas.openxmlformats.org/drawingml/2006/table">
            <a:tbl>
              <a:tblPr>
                <a:noFill/>
                <a:tableStyleId>{80B77169-2F83-41E4-9B13-8E112A6A8D51}</a:tableStyleId>
              </a:tblPr>
              <a:tblGrid>
                <a:gridCol w="382850"/>
                <a:gridCol w="382850"/>
                <a:gridCol w="382850"/>
              </a:tblGrid>
              <a:tr h="381000">
                <a:tc>
                  <a:txBody>
                    <a:bodyPr>
                      <a:noAutofit/>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r>
            </a:tbl>
          </a:graphicData>
        </a:graphic>
      </p:graphicFrame>
      <p:graphicFrame>
        <p:nvGraphicFramePr>
          <p:cNvPr id="323" name="Google Shape;323;p33"/>
          <p:cNvGraphicFramePr/>
          <p:nvPr/>
        </p:nvGraphicFramePr>
        <p:xfrm>
          <a:off x="2206800" y="1084125"/>
          <a:ext cx="3000000" cy="3000000"/>
        </p:xfrm>
        <a:graphic>
          <a:graphicData uri="http://schemas.openxmlformats.org/drawingml/2006/table">
            <a:tbl>
              <a:tblPr>
                <a:noFill/>
                <a:tableStyleId>{80B77169-2F83-41E4-9B13-8E112A6A8D51}</a:tableStyleId>
              </a:tblPr>
              <a:tblGrid>
                <a:gridCol w="382850"/>
                <a:gridCol w="382850"/>
                <a:gridCol w="382850"/>
              </a:tblGrid>
              <a:tr h="381000">
                <a:tc>
                  <a:txBody>
                    <a:bodyPr>
                      <a:noAutofit/>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r>
            </a:tbl>
          </a:graphicData>
        </a:graphic>
      </p:graphicFrame>
      <p:sp>
        <p:nvSpPr>
          <p:cNvPr id="324" name="Google Shape;324;p33"/>
          <p:cNvSpPr txBox="1"/>
          <p:nvPr/>
        </p:nvSpPr>
        <p:spPr>
          <a:xfrm>
            <a:off x="-28825" y="2003088"/>
            <a:ext cx="1268100" cy="22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Original Keys</a:t>
            </a:r>
            <a:endParaRPr>
              <a:solidFill>
                <a:srgbClr val="FFFFFF"/>
              </a:solidFill>
            </a:endParaRPr>
          </a:p>
        </p:txBody>
      </p:sp>
      <p:sp>
        <p:nvSpPr>
          <p:cNvPr id="325" name="Google Shape;325;p33"/>
          <p:cNvSpPr txBox="1"/>
          <p:nvPr/>
        </p:nvSpPr>
        <p:spPr>
          <a:xfrm>
            <a:off x="3249913" y="757000"/>
            <a:ext cx="1362000" cy="27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Original Rows</a:t>
            </a:r>
            <a:endParaRPr>
              <a:solidFill>
                <a:srgbClr val="FFFFFF"/>
              </a:solidFill>
            </a:endParaRPr>
          </a:p>
        </p:txBody>
      </p:sp>
      <p:graphicFrame>
        <p:nvGraphicFramePr>
          <p:cNvPr id="326" name="Google Shape;326;p33"/>
          <p:cNvGraphicFramePr/>
          <p:nvPr/>
        </p:nvGraphicFramePr>
        <p:xfrm>
          <a:off x="6388650" y="232275"/>
          <a:ext cx="3000000" cy="3000000"/>
        </p:xfrm>
        <a:graphic>
          <a:graphicData uri="http://schemas.openxmlformats.org/drawingml/2006/table">
            <a:tbl>
              <a:tblPr>
                <a:noFill/>
                <a:tableStyleId>{80B77169-2F83-41E4-9B13-8E112A6A8D51}</a:tableStyleId>
              </a:tblPr>
              <a:tblGrid>
                <a:gridCol w="895125"/>
              </a:tblGrid>
              <a:tr h="381000">
                <a:tc>
                  <a:txBody>
                    <a:bodyPr>
                      <a:noAutofit/>
                    </a:bodyPr>
                    <a:lstStyle/>
                    <a:p>
                      <a:pPr indent="0" lvl="0" marL="0" rtl="0" algn="ctr">
                        <a:spcBef>
                          <a:spcPts val="0"/>
                        </a:spcBef>
                        <a:spcAft>
                          <a:spcPts val="0"/>
                        </a:spcAft>
                        <a:buNone/>
                      </a:pPr>
                      <a:r>
                        <a:rPr lang="en">
                          <a:solidFill>
                            <a:srgbClr val="FFFFFF"/>
                          </a:solidFill>
                        </a:rPr>
                        <a:t>3</a:t>
                      </a:r>
                      <a:endParaRPr>
                        <a:solidFill>
                          <a:srgbClr val="FFFFFF"/>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en">
                          <a:solidFill>
                            <a:srgbClr val="FFFFFF"/>
                          </a:solidFill>
                        </a:rPr>
                        <a:t>2</a:t>
                      </a:r>
                      <a:endParaRPr>
                        <a:solidFill>
                          <a:srgbClr val="FFFFFF"/>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en">
                          <a:solidFill>
                            <a:srgbClr val="FFFFFF"/>
                          </a:solidFill>
                        </a:rPr>
                        <a:t>4</a:t>
                      </a:r>
                      <a:endParaRPr>
                        <a:solidFill>
                          <a:srgbClr val="FFFFFF"/>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en">
                          <a:solidFill>
                            <a:srgbClr val="FFFFFF"/>
                          </a:solidFill>
                        </a:rPr>
                        <a:t>5</a:t>
                      </a:r>
                      <a:endParaRPr>
                        <a:solidFill>
                          <a:srgbClr val="FFFFFF"/>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r>
            </a:tbl>
          </a:graphicData>
        </a:graphic>
      </p:graphicFrame>
      <p:sp>
        <p:nvSpPr>
          <p:cNvPr id="327" name="Google Shape;327;p33"/>
          <p:cNvSpPr txBox="1"/>
          <p:nvPr/>
        </p:nvSpPr>
        <p:spPr>
          <a:xfrm>
            <a:off x="6231425" y="-94837"/>
            <a:ext cx="1362000" cy="27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D966"/>
                </a:solidFill>
              </a:rPr>
              <a:t>Original Rows</a:t>
            </a:r>
            <a:endParaRPr>
              <a:solidFill>
                <a:srgbClr val="FFD966"/>
              </a:solidFill>
            </a:endParaRPr>
          </a:p>
        </p:txBody>
      </p:sp>
      <p:sp>
        <p:nvSpPr>
          <p:cNvPr id="328" name="Google Shape;328;p33"/>
          <p:cNvSpPr txBox="1"/>
          <p:nvPr/>
        </p:nvSpPr>
        <p:spPr>
          <a:xfrm>
            <a:off x="7884263" y="181463"/>
            <a:ext cx="1362000" cy="27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D966"/>
                </a:solidFill>
              </a:rPr>
              <a:t>Index of Unique Keys</a:t>
            </a:r>
            <a:endParaRPr>
              <a:solidFill>
                <a:srgbClr val="FFD966"/>
              </a:solidFill>
            </a:endParaRPr>
          </a:p>
        </p:txBody>
      </p:sp>
      <p:sp>
        <p:nvSpPr>
          <p:cNvPr id="329" name="Google Shape;329;p33"/>
          <p:cNvSpPr/>
          <p:nvPr/>
        </p:nvSpPr>
        <p:spPr>
          <a:xfrm>
            <a:off x="1747276" y="2881400"/>
            <a:ext cx="382800" cy="227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3"/>
          <p:cNvSpPr txBox="1"/>
          <p:nvPr/>
        </p:nvSpPr>
        <p:spPr>
          <a:xfrm>
            <a:off x="1611375" y="2333800"/>
            <a:ext cx="654600" cy="34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Custom thrust sort</a:t>
            </a:r>
            <a:endParaRPr sz="1000">
              <a:solidFill>
                <a:srgbClr val="FFFFFF"/>
              </a:solidFill>
            </a:endParaRPr>
          </a:p>
        </p:txBody>
      </p:sp>
      <p:sp>
        <p:nvSpPr>
          <p:cNvPr id="331" name="Google Shape;331;p33"/>
          <p:cNvSpPr txBox="1"/>
          <p:nvPr/>
        </p:nvSpPr>
        <p:spPr>
          <a:xfrm>
            <a:off x="4165650" y="1375275"/>
            <a:ext cx="1412700" cy="8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Identify bound kernel + </a:t>
            </a:r>
            <a:endParaRPr sz="1000">
              <a:solidFill>
                <a:srgbClr val="FFFFFF"/>
              </a:solidFill>
            </a:endParaRPr>
          </a:p>
          <a:p>
            <a:pPr indent="0" lvl="0" marL="0" rtl="0" algn="ctr">
              <a:spcBef>
                <a:spcPts val="0"/>
              </a:spcBef>
              <a:spcAft>
                <a:spcPts val="0"/>
              </a:spcAft>
              <a:buNone/>
            </a:pPr>
            <a:r>
              <a:rPr lang="en" sz="1000">
                <a:solidFill>
                  <a:srgbClr val="FFFFFF"/>
                </a:solidFill>
              </a:rPr>
              <a:t>thrust inclusive_scan</a:t>
            </a:r>
            <a:endParaRPr sz="1000">
              <a:solidFill>
                <a:srgbClr val="FFFFFF"/>
              </a:solidFill>
            </a:endParaRPr>
          </a:p>
        </p:txBody>
      </p:sp>
      <p:sp>
        <p:nvSpPr>
          <p:cNvPr id="332" name="Google Shape;332;p33"/>
          <p:cNvSpPr txBox="1"/>
          <p:nvPr/>
        </p:nvSpPr>
        <p:spPr>
          <a:xfrm>
            <a:off x="7272050" y="1730175"/>
            <a:ext cx="10935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rPr>
              <a:t>unique_by_key</a:t>
            </a:r>
            <a:endParaRPr sz="1000">
              <a:solidFill>
                <a:srgbClr val="FFFFFF"/>
              </a:solidFill>
            </a:endParaRPr>
          </a:p>
        </p:txBody>
      </p:sp>
      <p:graphicFrame>
        <p:nvGraphicFramePr>
          <p:cNvPr id="333" name="Google Shape;333;p33"/>
          <p:cNvGraphicFramePr/>
          <p:nvPr/>
        </p:nvGraphicFramePr>
        <p:xfrm>
          <a:off x="6292288" y="2804075"/>
          <a:ext cx="3000000" cy="3000000"/>
        </p:xfrm>
        <a:graphic>
          <a:graphicData uri="http://schemas.openxmlformats.org/drawingml/2006/table">
            <a:tbl>
              <a:tblPr>
                <a:noFill/>
                <a:tableStyleId>{80B77169-2F83-41E4-9B13-8E112A6A8D51}</a:tableStyleId>
              </a:tblPr>
              <a:tblGrid>
                <a:gridCol w="895125"/>
              </a:tblGrid>
              <a:tr h="381000">
                <a:tc>
                  <a:txBody>
                    <a:bodyPr>
                      <a:noAutofit/>
                    </a:bodyPr>
                    <a:lstStyle/>
                    <a:p>
                      <a:pPr indent="0" lvl="0" marL="0" rtl="0" algn="ctr">
                        <a:spcBef>
                          <a:spcPts val="0"/>
                        </a:spcBef>
                        <a:spcAft>
                          <a:spcPts val="0"/>
                        </a:spcAft>
                        <a:buNone/>
                      </a:pPr>
                      <a:r>
                        <a:rPr lang="en" sz="1100">
                          <a:solidFill>
                            <a:srgbClr val="FFFFFF"/>
                          </a:solidFill>
                        </a:rPr>
                        <a:t>10</a:t>
                      </a:r>
                      <a:endParaRPr sz="1100">
                        <a:solidFill>
                          <a:srgbClr val="FFFFFF"/>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en" sz="1100">
                          <a:solidFill>
                            <a:srgbClr val="FFFFFF"/>
                          </a:solidFill>
                        </a:rPr>
                        <a:t>44</a:t>
                      </a:r>
                      <a:endParaRPr sz="1100">
                        <a:solidFill>
                          <a:srgbClr val="FFFFFF"/>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en" sz="1100">
                          <a:solidFill>
                            <a:srgbClr val="FFFFFF"/>
                          </a:solidFill>
                        </a:rPr>
                        <a:t>5</a:t>
                      </a:r>
                      <a:endParaRPr sz="1100">
                        <a:solidFill>
                          <a:srgbClr val="FFFFFF"/>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en" sz="1100">
                          <a:solidFill>
                            <a:srgbClr val="FFFFFF"/>
                          </a:solidFill>
                        </a:rPr>
                        <a:t>18</a:t>
                      </a:r>
                      <a:endParaRPr sz="1100">
                        <a:solidFill>
                          <a:srgbClr val="FFFFFF"/>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en" sz="1100">
                          <a:solidFill>
                            <a:srgbClr val="FFFFFF"/>
                          </a:solidFill>
                        </a:rPr>
                        <a:t>6</a:t>
                      </a:r>
                      <a:endParaRPr sz="1100">
                        <a:solidFill>
                          <a:srgbClr val="FFFFFF"/>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en" sz="1100">
                          <a:solidFill>
                            <a:srgbClr val="FFFFFF"/>
                          </a:solidFill>
                        </a:rPr>
                        <a:t>6</a:t>
                      </a:r>
                      <a:endParaRPr sz="1100">
                        <a:solidFill>
                          <a:srgbClr val="FFFFFF"/>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sp>
        <p:nvSpPr>
          <p:cNvPr id="334" name="Google Shape;334;p33"/>
          <p:cNvSpPr txBox="1"/>
          <p:nvPr/>
        </p:nvSpPr>
        <p:spPr>
          <a:xfrm>
            <a:off x="5423525" y="2578600"/>
            <a:ext cx="2680200" cy="33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FFFFFF"/>
                </a:solidFill>
              </a:rPr>
              <a:t>Column Values (one of k columns)</a:t>
            </a:r>
            <a:endParaRPr sz="1100">
              <a:solidFill>
                <a:srgbClr val="FFFFFF"/>
              </a:solidFill>
            </a:endParaRPr>
          </a:p>
        </p:txBody>
      </p:sp>
      <p:graphicFrame>
        <p:nvGraphicFramePr>
          <p:cNvPr id="335" name="Google Shape;335;p33"/>
          <p:cNvGraphicFramePr/>
          <p:nvPr/>
        </p:nvGraphicFramePr>
        <p:xfrm>
          <a:off x="8215725" y="2881400"/>
          <a:ext cx="3000000" cy="3000000"/>
        </p:xfrm>
        <a:graphic>
          <a:graphicData uri="http://schemas.openxmlformats.org/drawingml/2006/table">
            <a:tbl>
              <a:tblPr>
                <a:noFill/>
                <a:tableStyleId>{80B77169-2F83-41E4-9B13-8E112A6A8D51}</a:tableStyleId>
              </a:tblPr>
              <a:tblGrid>
                <a:gridCol w="805725"/>
              </a:tblGrid>
              <a:tr h="381000">
                <a:tc>
                  <a:txBody>
                    <a:bodyPr>
                      <a:noAutofit/>
                    </a:bodyPr>
                    <a:lstStyle/>
                    <a:p>
                      <a:pPr indent="0" lvl="0" marL="0" rtl="0" algn="ctr">
                        <a:spcBef>
                          <a:spcPts val="0"/>
                        </a:spcBef>
                        <a:spcAft>
                          <a:spcPts val="0"/>
                        </a:spcAft>
                        <a:buNone/>
                      </a:pPr>
                      <a:r>
                        <a:rPr lang="en">
                          <a:solidFill>
                            <a:srgbClr val="FFFFFF"/>
                          </a:solidFill>
                        </a:rPr>
                        <a:t>10</a:t>
                      </a:r>
                      <a:endParaRPr>
                        <a:solidFill>
                          <a:srgbClr val="FFFFFF"/>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FFFFFF"/>
                          </a:solidFill>
                        </a:rPr>
                        <a:t>49</a:t>
                      </a:r>
                      <a:endParaRPr>
                        <a:solidFill>
                          <a:srgbClr val="FFFFFF"/>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FFFFFF"/>
                          </a:solidFill>
                        </a:rPr>
                        <a:t>18</a:t>
                      </a:r>
                      <a:endParaRPr>
                        <a:solidFill>
                          <a:srgbClr val="FFFFFF"/>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FFFFFF"/>
                          </a:solidFill>
                        </a:rPr>
                        <a:t>12</a:t>
                      </a:r>
                      <a:endParaRPr>
                        <a:solidFill>
                          <a:srgbClr val="FFFFFF"/>
                        </a:solidFill>
                      </a:endParaRPr>
                    </a:p>
                  </a:txBody>
                  <a:tcPr marT="91425" marB="91425" marR="91425" marL="91425"/>
                </a:tc>
              </a:tr>
            </a:tbl>
          </a:graphicData>
        </a:graphic>
      </p:graphicFrame>
      <p:sp>
        <p:nvSpPr>
          <p:cNvPr id="336" name="Google Shape;336;p33"/>
          <p:cNvSpPr txBox="1"/>
          <p:nvPr/>
        </p:nvSpPr>
        <p:spPr>
          <a:xfrm>
            <a:off x="7808453" y="2605900"/>
            <a:ext cx="1520400" cy="22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FFFFFF"/>
                </a:solidFill>
              </a:rPr>
              <a:t>Result (one of k)</a:t>
            </a:r>
            <a:endParaRPr sz="1100">
              <a:solidFill>
                <a:srgbClr val="FFFFFF"/>
              </a:solidFill>
            </a:endParaRPr>
          </a:p>
        </p:txBody>
      </p:sp>
      <p:sp>
        <p:nvSpPr>
          <p:cNvPr id="337" name="Google Shape;337;p33"/>
          <p:cNvSpPr/>
          <p:nvPr/>
        </p:nvSpPr>
        <p:spPr>
          <a:xfrm>
            <a:off x="7266225" y="3826979"/>
            <a:ext cx="1023000" cy="244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3"/>
          <p:cNvSpPr txBox="1"/>
          <p:nvPr/>
        </p:nvSpPr>
        <p:spPr>
          <a:xfrm>
            <a:off x="6977748" y="3260913"/>
            <a:ext cx="1520400" cy="37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Reduce_by_key</a:t>
            </a:r>
            <a:endParaRPr sz="1000">
              <a:solidFill>
                <a:srgbClr val="FFFFFF"/>
              </a:solidFill>
            </a:endParaRPr>
          </a:p>
          <a:p>
            <a:pPr indent="0" lvl="0" marL="0" rtl="0" algn="ctr">
              <a:spcBef>
                <a:spcPts val="0"/>
              </a:spcBef>
              <a:spcAft>
                <a:spcPts val="0"/>
              </a:spcAft>
              <a:buNone/>
            </a:pPr>
            <a:r>
              <a:rPr lang="en" sz="1000">
                <a:solidFill>
                  <a:srgbClr val="FFFFFF"/>
                </a:solidFill>
              </a:rPr>
              <a:t>with operation</a:t>
            </a:r>
            <a:endParaRPr sz="1000">
              <a:solidFill>
                <a:srgbClr val="FFFFFF"/>
              </a:solidFill>
            </a:endParaRPr>
          </a:p>
          <a:p>
            <a:pPr indent="0" lvl="0" marL="0" rtl="0" algn="ctr">
              <a:spcBef>
                <a:spcPts val="0"/>
              </a:spcBef>
              <a:spcAft>
                <a:spcPts val="0"/>
              </a:spcAft>
              <a:buNone/>
            </a:pPr>
            <a:r>
              <a:rPr lang="en" sz="1000">
                <a:solidFill>
                  <a:srgbClr val="FFFFFF"/>
                </a:solidFill>
              </a:rPr>
              <a:t>(sum)</a:t>
            </a:r>
            <a:endParaRPr sz="1000">
              <a:solidFill>
                <a:srgbClr val="FFFFFF"/>
              </a:solidFill>
            </a:endParaRPr>
          </a:p>
        </p:txBody>
      </p:sp>
      <p:graphicFrame>
        <p:nvGraphicFramePr>
          <p:cNvPr id="339" name="Google Shape;339;p33"/>
          <p:cNvGraphicFramePr/>
          <p:nvPr/>
        </p:nvGraphicFramePr>
        <p:xfrm>
          <a:off x="1287700" y="2354675"/>
          <a:ext cx="3000000" cy="3000000"/>
        </p:xfrm>
        <a:graphic>
          <a:graphicData uri="http://schemas.openxmlformats.org/drawingml/2006/table">
            <a:tbl>
              <a:tblPr>
                <a:noFill/>
                <a:tableStyleId>{80B77169-2F83-41E4-9B13-8E112A6A8D51}</a:tableStyleId>
              </a:tblPr>
              <a:tblGrid>
                <a:gridCol w="382850"/>
              </a:tblGrid>
              <a:tr h="346725">
                <a:tc>
                  <a:txBody>
                    <a:bodyPr>
                      <a:noAutofit/>
                    </a:bodyPr>
                    <a:lstStyle/>
                    <a:p>
                      <a:pPr indent="0" lvl="0" marL="0" rtl="0" algn="ctr">
                        <a:spcBef>
                          <a:spcPts val="0"/>
                        </a:spcBef>
                        <a:spcAft>
                          <a:spcPts val="0"/>
                        </a:spcAft>
                        <a:buNone/>
                      </a:pPr>
                      <a:r>
                        <a:rPr lang="en">
                          <a:solidFill>
                            <a:srgbClr val="FFFFFF"/>
                          </a:solidFill>
                        </a:rPr>
                        <a:t>44</a:t>
                      </a:r>
                      <a:endParaRPr>
                        <a:solidFill>
                          <a:srgbClr val="FFFFFF"/>
                        </a:solidFill>
                      </a:endParaRPr>
                    </a:p>
                  </a:txBody>
                  <a:tcPr marT="91425" marB="91425" marR="91425" marL="91425"/>
                </a:tc>
              </a:tr>
              <a:tr h="346725">
                <a:tc>
                  <a:txBody>
                    <a:bodyPr>
                      <a:noAutofit/>
                    </a:bodyPr>
                    <a:lstStyle/>
                    <a:p>
                      <a:pPr indent="0" lvl="0" marL="0" rtl="0" algn="ctr">
                        <a:spcBef>
                          <a:spcPts val="0"/>
                        </a:spcBef>
                        <a:spcAft>
                          <a:spcPts val="0"/>
                        </a:spcAft>
                        <a:buNone/>
                      </a:pPr>
                      <a:r>
                        <a:rPr lang="en">
                          <a:solidFill>
                            <a:srgbClr val="FFFFFF"/>
                          </a:solidFill>
                        </a:rPr>
                        <a:t>6</a:t>
                      </a:r>
                      <a:endParaRPr>
                        <a:solidFill>
                          <a:srgbClr val="FFFFFF"/>
                        </a:solidFill>
                      </a:endParaRPr>
                    </a:p>
                  </a:txBody>
                  <a:tcPr marT="91425" marB="91425" marR="91425" marL="91425"/>
                </a:tc>
              </a:tr>
              <a:tr h="346725">
                <a:tc>
                  <a:txBody>
                    <a:bodyPr>
                      <a:noAutofit/>
                    </a:bodyPr>
                    <a:lstStyle/>
                    <a:p>
                      <a:pPr indent="0" lvl="0" marL="0" rtl="0" algn="ctr">
                        <a:spcBef>
                          <a:spcPts val="0"/>
                        </a:spcBef>
                        <a:spcAft>
                          <a:spcPts val="0"/>
                        </a:spcAft>
                        <a:buNone/>
                      </a:pPr>
                      <a:r>
                        <a:rPr lang="en">
                          <a:solidFill>
                            <a:srgbClr val="FFFFFF"/>
                          </a:solidFill>
                        </a:rPr>
                        <a:t>5</a:t>
                      </a:r>
                      <a:endParaRPr>
                        <a:solidFill>
                          <a:srgbClr val="FFFFFF"/>
                        </a:solidFill>
                      </a:endParaRPr>
                    </a:p>
                  </a:txBody>
                  <a:tcPr marT="91425" marB="91425" marR="91425" marL="91425"/>
                </a:tc>
              </a:tr>
              <a:tr h="346725">
                <a:tc>
                  <a:txBody>
                    <a:bodyPr>
                      <a:noAutofit/>
                    </a:bodyPr>
                    <a:lstStyle/>
                    <a:p>
                      <a:pPr indent="0" lvl="0" marL="0" rtl="0" algn="ctr">
                        <a:spcBef>
                          <a:spcPts val="0"/>
                        </a:spcBef>
                        <a:spcAft>
                          <a:spcPts val="0"/>
                        </a:spcAft>
                        <a:buNone/>
                      </a:pPr>
                      <a:r>
                        <a:rPr lang="en">
                          <a:solidFill>
                            <a:srgbClr val="FFFFFF"/>
                          </a:solidFill>
                        </a:rPr>
                        <a:t>10</a:t>
                      </a:r>
                      <a:endParaRPr>
                        <a:solidFill>
                          <a:srgbClr val="FFFFFF"/>
                        </a:solidFill>
                      </a:endParaRPr>
                    </a:p>
                  </a:txBody>
                  <a:tcPr marT="91425" marB="91425" marR="91425" marL="91425"/>
                </a:tc>
              </a:tr>
              <a:tr h="346725">
                <a:tc>
                  <a:txBody>
                    <a:bodyPr>
                      <a:noAutofit/>
                    </a:bodyPr>
                    <a:lstStyle/>
                    <a:p>
                      <a:pPr indent="0" lvl="0" marL="0" rtl="0" algn="ctr">
                        <a:spcBef>
                          <a:spcPts val="0"/>
                        </a:spcBef>
                        <a:spcAft>
                          <a:spcPts val="0"/>
                        </a:spcAft>
                        <a:buNone/>
                      </a:pPr>
                      <a:r>
                        <a:rPr lang="en">
                          <a:solidFill>
                            <a:srgbClr val="FFFFFF"/>
                          </a:solidFill>
                        </a:rPr>
                        <a:t>18</a:t>
                      </a:r>
                      <a:endParaRPr>
                        <a:solidFill>
                          <a:srgbClr val="FFFFFF"/>
                        </a:solidFill>
                      </a:endParaRPr>
                    </a:p>
                  </a:txBody>
                  <a:tcPr marT="91425" marB="91425" marR="91425" marL="91425"/>
                </a:tc>
              </a:tr>
              <a:tr h="346725">
                <a:tc>
                  <a:txBody>
                    <a:bodyPr>
                      <a:noAutofit/>
                    </a:bodyPr>
                    <a:lstStyle/>
                    <a:p>
                      <a:pPr indent="0" lvl="0" marL="0" rtl="0" algn="ctr">
                        <a:spcBef>
                          <a:spcPts val="0"/>
                        </a:spcBef>
                        <a:spcAft>
                          <a:spcPts val="0"/>
                        </a:spcAft>
                        <a:buNone/>
                      </a:pPr>
                      <a:r>
                        <a:rPr lang="en">
                          <a:solidFill>
                            <a:srgbClr val="FFFFFF"/>
                          </a:solidFill>
                        </a:rPr>
                        <a:t>6</a:t>
                      </a:r>
                      <a:endParaRPr>
                        <a:solidFill>
                          <a:srgbClr val="FFFFFF"/>
                        </a:solidFill>
                      </a:endParaRPr>
                    </a:p>
                  </a:txBody>
                  <a:tcPr marT="91425" marB="91425" marR="91425" marL="91425"/>
                </a:tc>
              </a:tr>
            </a:tbl>
          </a:graphicData>
        </a:graphic>
      </p:graphicFrame>
      <p:sp>
        <p:nvSpPr>
          <p:cNvPr id="340" name="Google Shape;340;p33"/>
          <p:cNvSpPr txBox="1"/>
          <p:nvPr/>
        </p:nvSpPr>
        <p:spPr>
          <a:xfrm>
            <a:off x="886900" y="1851163"/>
            <a:ext cx="1268100" cy="22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Original Values</a:t>
            </a:r>
            <a:endParaRPr>
              <a:solidFill>
                <a:srgbClr val="FFFFFF"/>
              </a:solidFill>
            </a:endParaRPr>
          </a:p>
        </p:txBody>
      </p:sp>
      <p:sp>
        <p:nvSpPr>
          <p:cNvPr id="341" name="Google Shape;341;p33"/>
          <p:cNvSpPr/>
          <p:nvPr/>
        </p:nvSpPr>
        <p:spPr>
          <a:xfrm>
            <a:off x="1758001" y="3947075"/>
            <a:ext cx="4096800" cy="227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3"/>
          <p:cNvSpPr/>
          <p:nvPr/>
        </p:nvSpPr>
        <p:spPr>
          <a:xfrm rot="1063100">
            <a:off x="4419846" y="3234305"/>
            <a:ext cx="895058" cy="227702"/>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