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5"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BED974-51D8-4C5C-8838-8CE47BB96208}" v="42" dt="2024-11-20T05:23:50.471"/>
    <p1510:client id="{85175F07-9A89-2019-E5C3-35BAC5B83442}" v="51" dt="2024-11-20T07:57:15.044"/>
    <p1510:client id="{C8BDAED8-0E4D-CFA0-ACE5-7DCA2D52560E}" v="1" dt="2024-11-20T06:53:20.8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83B2AB-13B5-DD4D-8149-993FE0E16C72}"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853624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83B2AB-13B5-DD4D-8149-993FE0E16C72}" type="datetimeFigureOut">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3814230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583B2AB-13B5-DD4D-8149-993FE0E16C72}"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3019559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583B2AB-13B5-DD4D-8149-993FE0E16C72}"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62E9-4F16-6D4E-A0FD-A0E70266FEB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84858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83B2AB-13B5-DD4D-8149-993FE0E16C72}"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1194163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583B2AB-13B5-DD4D-8149-993FE0E16C72}" type="datetimeFigureOut">
              <a:rPr lang="en-US" smtClean="0"/>
              <a:t>11/19/2024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684587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583B2AB-13B5-DD4D-8149-993FE0E16C72}" type="datetimeFigureOut">
              <a:rPr lang="en-US" smtClean="0"/>
              <a:t>11/19/2024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30462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83B2AB-13B5-DD4D-8149-993FE0E16C72}"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2223872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83B2AB-13B5-DD4D-8149-993FE0E16C72}"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4583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583B2AB-13B5-DD4D-8149-993FE0E16C72}"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2551332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83B2AB-13B5-DD4D-8149-993FE0E16C72}"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2793517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83B2AB-13B5-DD4D-8149-993FE0E16C72}" type="datetimeFigureOut">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121618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83B2AB-13B5-DD4D-8149-993FE0E16C72}" type="datetimeFigureOut">
              <a:rPr lang="en-US" smtClean="0"/>
              <a:t>11/19/2024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3753021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583B2AB-13B5-DD4D-8149-993FE0E16C72}" type="datetimeFigureOut">
              <a:rPr lang="en-US" smtClean="0"/>
              <a:t>11/19/2024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4268152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583B2AB-13B5-DD4D-8149-993FE0E16C72}" type="datetimeFigureOut">
              <a:rPr lang="en-US" smtClean="0"/>
              <a:t>11/19/2024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4293797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583B2AB-13B5-DD4D-8149-993FE0E16C72}" type="datetimeFigureOut">
              <a:rPr lang="en-US" smtClean="0"/>
              <a:t>11/19/2024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457327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83B2AB-13B5-DD4D-8149-993FE0E16C72}" type="datetimeFigureOut">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2734420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583B2AB-13B5-DD4D-8149-993FE0E16C72}" type="datetimeFigureOut">
              <a:rPr lang="en-US" smtClean="0"/>
              <a:t>11/19/2024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B0962E9-4F16-6D4E-A0FD-A0E70266FEB2}" type="slidenum">
              <a:rPr lang="en-US" smtClean="0"/>
              <a:t>‹#›</a:t>
            </a:fld>
            <a:endParaRPr lang="en-US"/>
          </a:p>
        </p:txBody>
      </p:sp>
    </p:spTree>
    <p:extLst>
      <p:ext uri="{BB962C8B-B14F-4D97-AF65-F5344CB8AC3E}">
        <p14:creationId xmlns:p14="http://schemas.microsoft.com/office/powerpoint/2010/main" val="33707299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A1F2A-B8E1-8920-7380-02570A579FFC}"/>
              </a:ext>
            </a:extLst>
          </p:cNvPr>
          <p:cNvSpPr>
            <a:spLocks noGrp="1"/>
          </p:cNvSpPr>
          <p:nvPr>
            <p:ph type="ctrTitle"/>
          </p:nvPr>
        </p:nvSpPr>
        <p:spPr>
          <a:xfrm>
            <a:off x="1683171" y="2101933"/>
            <a:ext cx="8825658" cy="1749173"/>
          </a:xfrm>
        </p:spPr>
        <p:txBody>
          <a:bodyPr/>
          <a:lstStyle/>
          <a:p>
            <a:pPr algn="ctr"/>
            <a:r>
              <a:rPr lang="en-US" sz="5000" dirty="0"/>
              <a:t>Added Functionality Using Design Patterns</a:t>
            </a:r>
          </a:p>
        </p:txBody>
      </p:sp>
      <p:sp>
        <p:nvSpPr>
          <p:cNvPr id="3" name="Subtitle 2">
            <a:extLst>
              <a:ext uri="{FF2B5EF4-FFF2-40B4-BE49-F238E27FC236}">
                <a16:creationId xmlns:a16="http://schemas.microsoft.com/office/drawing/2014/main" id="{1F4993E0-8412-7B93-17FC-9D59626E0C2B}"/>
              </a:ext>
            </a:extLst>
          </p:cNvPr>
          <p:cNvSpPr>
            <a:spLocks noGrp="1"/>
          </p:cNvSpPr>
          <p:nvPr>
            <p:ph type="subTitle" idx="1"/>
          </p:nvPr>
        </p:nvSpPr>
        <p:spPr>
          <a:xfrm>
            <a:off x="1683171" y="3851105"/>
            <a:ext cx="8825658" cy="861420"/>
          </a:xfrm>
        </p:spPr>
        <p:txBody>
          <a:bodyPr/>
          <a:lstStyle/>
          <a:p>
            <a:r>
              <a:rPr lang="en-US" dirty="0"/>
              <a:t>Christopher Ramirez, Justin Lee, Jene Rene, Precious Iheanacho</a:t>
            </a:r>
          </a:p>
        </p:txBody>
      </p:sp>
    </p:spTree>
    <p:extLst>
      <p:ext uri="{BB962C8B-B14F-4D97-AF65-F5344CB8AC3E}">
        <p14:creationId xmlns:p14="http://schemas.microsoft.com/office/powerpoint/2010/main" val="996050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B9088-ECA3-F994-C07E-93363AC8F720}"/>
              </a:ext>
            </a:extLst>
          </p:cNvPr>
          <p:cNvSpPr>
            <a:spLocks noGrp="1"/>
          </p:cNvSpPr>
          <p:nvPr>
            <p:ph type="title"/>
          </p:nvPr>
        </p:nvSpPr>
        <p:spPr/>
        <p:txBody>
          <a:bodyPr/>
          <a:lstStyle/>
          <a:p>
            <a:r>
              <a:rPr lang="en-US" dirty="0"/>
              <a:t>Discount Functionality</a:t>
            </a:r>
            <a:br>
              <a:rPr lang="en-US" dirty="0"/>
            </a:br>
            <a:endParaRPr lang="en-US" dirty="0"/>
          </a:p>
        </p:txBody>
      </p:sp>
      <p:sp>
        <p:nvSpPr>
          <p:cNvPr id="4" name="TextBox 3">
            <a:extLst>
              <a:ext uri="{FF2B5EF4-FFF2-40B4-BE49-F238E27FC236}">
                <a16:creationId xmlns:a16="http://schemas.microsoft.com/office/drawing/2014/main" id="{E3AAC3BD-261A-5505-090B-25145F3F8017}"/>
              </a:ext>
            </a:extLst>
          </p:cNvPr>
          <p:cNvSpPr txBox="1"/>
          <p:nvPr/>
        </p:nvSpPr>
        <p:spPr>
          <a:xfrm>
            <a:off x="460372" y="1455936"/>
            <a:ext cx="11369677" cy="4801314"/>
          </a:xfrm>
          <a:prstGeom prst="rect">
            <a:avLst/>
          </a:prstGeom>
          <a:noFill/>
        </p:spPr>
        <p:txBody>
          <a:bodyPr wrap="square" rtlCol="0">
            <a:spAutoFit/>
          </a:bodyPr>
          <a:lstStyle/>
          <a:p>
            <a:r>
              <a:rPr lang="en-US" dirty="0"/>
              <a:t>Preparation: </a:t>
            </a:r>
          </a:p>
          <a:p>
            <a:pPr marL="285750" indent="-285750">
              <a:buFont typeface="Arial" panose="020B0604020202020204" pitchFamily="34" charset="0"/>
              <a:buChar char="•"/>
            </a:pPr>
            <a:r>
              <a:rPr lang="en-US" dirty="0"/>
              <a:t>Update Database to include a discount table with attributes:</a:t>
            </a:r>
          </a:p>
          <a:p>
            <a:pPr marL="742950" lvl="1" indent="-285750">
              <a:buFont typeface="Arial" panose="020B0604020202020204" pitchFamily="34" charset="0"/>
              <a:buChar char="•"/>
            </a:pPr>
            <a:r>
              <a:rPr lang="en-US" dirty="0" err="1"/>
              <a:t>discountName</a:t>
            </a:r>
            <a:r>
              <a:rPr lang="en-US" dirty="0"/>
              <a:t>: the name of the discount: VARCHAR(30)</a:t>
            </a:r>
          </a:p>
          <a:p>
            <a:pPr marL="742950" lvl="1" indent="-285750">
              <a:buFont typeface="Arial" panose="020B0604020202020204" pitchFamily="34" charset="0"/>
              <a:buChar char="•"/>
            </a:pPr>
            <a:r>
              <a:rPr lang="en-US" dirty="0" err="1"/>
              <a:t>discountCode</a:t>
            </a:r>
            <a:r>
              <a:rPr lang="en-US" dirty="0"/>
              <a:t>: unique code used at checkout to apply discount to cart:  VARCHAR(8)</a:t>
            </a:r>
          </a:p>
          <a:p>
            <a:pPr marL="742950" lvl="1" indent="-285750">
              <a:buFont typeface="Arial" panose="020B0604020202020204" pitchFamily="34" charset="0"/>
              <a:buChar char="•"/>
            </a:pPr>
            <a:r>
              <a:rPr lang="en-US" dirty="0"/>
              <a:t>active: status of the discount: BOOLEAN</a:t>
            </a:r>
          </a:p>
          <a:p>
            <a:pPr marL="742950" lvl="1" indent="-285750">
              <a:buFont typeface="Arial" panose="020B0604020202020204" pitchFamily="34" charset="0"/>
              <a:buChar char="•"/>
            </a:pPr>
            <a:r>
              <a:rPr lang="en-US" dirty="0"/>
              <a:t>fraction: percentage of product price being discounted from product. Value range is (0,1], 1 being the full price of the product for BOGO type discounts. : DOUBLE</a:t>
            </a:r>
          </a:p>
          <a:p>
            <a:pPr lvl="1"/>
            <a:r>
              <a:rPr lang="en-US" dirty="0"/>
              <a:t> </a:t>
            </a:r>
          </a:p>
          <a:p>
            <a:pPr marL="285750" indent="-285750">
              <a:buFont typeface="Arial" panose="020B0604020202020204" pitchFamily="34" charset="0"/>
              <a:buChar char="•"/>
            </a:pPr>
            <a:r>
              <a:rPr lang="en-US" dirty="0"/>
              <a:t>Update product table to include an additional attribute `discount`.</a:t>
            </a:r>
          </a:p>
          <a:p>
            <a:pPr marL="285750" indent="-285750">
              <a:buFont typeface="Arial" panose="020B0604020202020204" pitchFamily="34" charset="0"/>
              <a:buChar char="•"/>
            </a:pPr>
            <a:r>
              <a:rPr lang="en-US" dirty="0"/>
              <a:t>Add a foreign key constraint to linking the discount table to the products table through the discount code.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Create classes: </a:t>
            </a:r>
          </a:p>
          <a:p>
            <a:pPr marL="742950" lvl="1" indent="-285750">
              <a:buFont typeface="Arial" panose="020B0604020202020204" pitchFamily="34" charset="0"/>
              <a:buChar char="•"/>
            </a:pPr>
            <a:r>
              <a:rPr lang="en-US" dirty="0" err="1"/>
              <a:t>DiscountBean</a:t>
            </a:r>
            <a:r>
              <a:rPr lang="en-US" dirty="0"/>
              <a:t> class</a:t>
            </a:r>
          </a:p>
          <a:p>
            <a:pPr marL="742950" lvl="1" indent="-285750">
              <a:buFont typeface="Arial" panose="020B0604020202020204" pitchFamily="34" charset="0"/>
              <a:buChar char="•"/>
            </a:pPr>
            <a:r>
              <a:rPr lang="en-US" dirty="0" err="1"/>
              <a:t>DiscountService</a:t>
            </a:r>
            <a:r>
              <a:rPr lang="en-US" dirty="0"/>
              <a:t> class</a:t>
            </a:r>
          </a:p>
          <a:p>
            <a:pPr marL="742950" lvl="1" indent="-285750">
              <a:buFont typeface="Arial" panose="020B0604020202020204" pitchFamily="34" charset="0"/>
              <a:buChar char="•"/>
            </a:pPr>
            <a:r>
              <a:rPr lang="en-US" dirty="0" err="1"/>
              <a:t>DiscountServiceImpl</a:t>
            </a:r>
            <a:r>
              <a:rPr lang="en-US" dirty="0"/>
              <a:t> class</a:t>
            </a:r>
          </a:p>
          <a:p>
            <a:pPr marL="742950" lvl="1" indent="-285750">
              <a:buFont typeface="Arial" panose="020B0604020202020204" pitchFamily="34" charset="0"/>
              <a:buChar char="•"/>
            </a:pPr>
            <a:r>
              <a:rPr lang="en-US" dirty="0"/>
              <a:t>Concrete Discount classes</a:t>
            </a:r>
          </a:p>
        </p:txBody>
      </p:sp>
    </p:spTree>
    <p:extLst>
      <p:ext uri="{BB962C8B-B14F-4D97-AF65-F5344CB8AC3E}">
        <p14:creationId xmlns:p14="http://schemas.microsoft.com/office/powerpoint/2010/main" val="1139358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F3E5-B1FE-F9C3-0B4D-EDECAEE7C1BD}"/>
              </a:ext>
            </a:extLst>
          </p:cNvPr>
          <p:cNvSpPr>
            <a:spLocks noGrp="1"/>
          </p:cNvSpPr>
          <p:nvPr>
            <p:ph type="title"/>
          </p:nvPr>
        </p:nvSpPr>
        <p:spPr/>
        <p:txBody>
          <a:bodyPr/>
          <a:lstStyle/>
          <a:p>
            <a:r>
              <a:rPr lang="en-US" dirty="0"/>
              <a:t>Database Adjustments</a:t>
            </a:r>
          </a:p>
        </p:txBody>
      </p:sp>
      <p:pic>
        <p:nvPicPr>
          <p:cNvPr id="9" name="Picture 8" descr="A screen shot of a computer&#10;&#10;Description automatically generated">
            <a:extLst>
              <a:ext uri="{FF2B5EF4-FFF2-40B4-BE49-F238E27FC236}">
                <a16:creationId xmlns:a16="http://schemas.microsoft.com/office/drawing/2014/main" id="{92A0B760-F2C0-6798-E17C-65C5241E06B0}"/>
              </a:ext>
            </a:extLst>
          </p:cNvPr>
          <p:cNvPicPr>
            <a:picLocks noChangeAspect="1"/>
          </p:cNvPicPr>
          <p:nvPr/>
        </p:nvPicPr>
        <p:blipFill>
          <a:blip r:embed="rId2"/>
          <a:stretch>
            <a:fillRect/>
          </a:stretch>
        </p:blipFill>
        <p:spPr>
          <a:xfrm>
            <a:off x="1142630" y="1269942"/>
            <a:ext cx="5198123" cy="3058935"/>
          </a:xfrm>
          <a:prstGeom prst="rect">
            <a:avLst/>
          </a:prstGeom>
        </p:spPr>
      </p:pic>
      <p:pic>
        <p:nvPicPr>
          <p:cNvPr id="5" name="Picture 4" descr="A black screen with red text&#10;&#10;Description automatically generated">
            <a:extLst>
              <a:ext uri="{FF2B5EF4-FFF2-40B4-BE49-F238E27FC236}">
                <a16:creationId xmlns:a16="http://schemas.microsoft.com/office/drawing/2014/main" id="{E9CE6304-0A2F-F7EC-CFD0-A2C4FB8CB54F}"/>
              </a:ext>
            </a:extLst>
          </p:cNvPr>
          <p:cNvPicPr>
            <a:picLocks noChangeAspect="1"/>
          </p:cNvPicPr>
          <p:nvPr/>
        </p:nvPicPr>
        <p:blipFill>
          <a:blip r:embed="rId3"/>
          <a:stretch>
            <a:fillRect/>
          </a:stretch>
        </p:blipFill>
        <p:spPr>
          <a:xfrm>
            <a:off x="1142629" y="4579450"/>
            <a:ext cx="9432280" cy="1534271"/>
          </a:xfrm>
          <a:prstGeom prst="rect">
            <a:avLst/>
          </a:prstGeom>
        </p:spPr>
      </p:pic>
      <p:pic>
        <p:nvPicPr>
          <p:cNvPr id="7" name="Picture 6" descr="A screen shot of a computer&#10;&#10;Description automatically generated">
            <a:extLst>
              <a:ext uri="{FF2B5EF4-FFF2-40B4-BE49-F238E27FC236}">
                <a16:creationId xmlns:a16="http://schemas.microsoft.com/office/drawing/2014/main" id="{E379E94F-9E5B-7B50-D0D6-176B89953AC4}"/>
              </a:ext>
            </a:extLst>
          </p:cNvPr>
          <p:cNvPicPr>
            <a:picLocks noChangeAspect="1"/>
          </p:cNvPicPr>
          <p:nvPr/>
        </p:nvPicPr>
        <p:blipFill>
          <a:blip r:embed="rId4"/>
          <a:srcRect b="2687"/>
          <a:stretch/>
        </p:blipFill>
        <p:spPr>
          <a:xfrm>
            <a:off x="6356057" y="1269943"/>
            <a:ext cx="4237989" cy="3851769"/>
          </a:xfrm>
          <a:prstGeom prst="rect">
            <a:avLst/>
          </a:prstGeom>
        </p:spPr>
      </p:pic>
    </p:spTree>
    <p:extLst>
      <p:ext uri="{BB962C8B-B14F-4D97-AF65-F5344CB8AC3E}">
        <p14:creationId xmlns:p14="http://schemas.microsoft.com/office/powerpoint/2010/main" val="2828408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94E12-E85B-3E0C-CD31-8A4E78F71A17}"/>
              </a:ext>
            </a:extLst>
          </p:cNvPr>
          <p:cNvSpPr>
            <a:spLocks noGrp="1" noRot="1" noMove="1" noResize="1" noEditPoints="1" noAdjustHandles="1" noChangeArrowheads="1" noChangeShapeType="1"/>
          </p:cNvSpPr>
          <p:nvPr>
            <p:ph type="title"/>
          </p:nvPr>
        </p:nvSpPr>
        <p:spPr/>
        <p:txBody>
          <a:bodyPr/>
          <a:lstStyle/>
          <a:p>
            <a:r>
              <a:rPr lang="en-US" dirty="0"/>
              <a:t>Strategy Pattern</a:t>
            </a:r>
          </a:p>
        </p:txBody>
      </p:sp>
      <p:pic>
        <p:nvPicPr>
          <p:cNvPr id="5" name="Content Placeholder 4" descr="A diagram of a strategy&#10;&#10;Description automatically generated">
            <a:extLst>
              <a:ext uri="{FF2B5EF4-FFF2-40B4-BE49-F238E27FC236}">
                <a16:creationId xmlns:a16="http://schemas.microsoft.com/office/drawing/2014/main" id="{EBED6AF6-A700-89EF-07BA-908FF9BEA4A3}"/>
              </a:ext>
            </a:extLst>
          </p:cNvPr>
          <p:cNvPicPr>
            <a:picLocks noGrp="1" noChangeAspect="1"/>
          </p:cNvPicPr>
          <p:nvPr>
            <p:ph idx="1"/>
          </p:nvPr>
        </p:nvPicPr>
        <p:blipFill>
          <a:blip r:embed="rId2"/>
          <a:stretch>
            <a:fillRect/>
          </a:stretch>
        </p:blipFill>
        <p:spPr>
          <a:xfrm>
            <a:off x="1389060" y="1719096"/>
            <a:ext cx="9355139" cy="3766355"/>
          </a:xfrm>
          <a:prstGeom prst="rect">
            <a:avLst/>
          </a:prstGeom>
        </p:spPr>
      </p:pic>
      <p:sp>
        <p:nvSpPr>
          <p:cNvPr id="6" name="TextBox 5">
            <a:extLst>
              <a:ext uri="{FF2B5EF4-FFF2-40B4-BE49-F238E27FC236}">
                <a16:creationId xmlns:a16="http://schemas.microsoft.com/office/drawing/2014/main" id="{8901BE43-3DAE-6CBF-627B-496AD1D23463}"/>
              </a:ext>
            </a:extLst>
          </p:cNvPr>
          <p:cNvSpPr txBox="1">
            <a:spLocks noGrp="1" noRot="1" noMove="1" noResize="1" noEditPoints="1" noAdjustHandles="1" noChangeArrowheads="1" noChangeShapeType="1"/>
          </p:cNvSpPr>
          <p:nvPr/>
        </p:nvSpPr>
        <p:spPr>
          <a:xfrm>
            <a:off x="5639503" y="1985962"/>
            <a:ext cx="2111611" cy="276999"/>
          </a:xfrm>
          <a:prstGeom prst="rect">
            <a:avLst/>
          </a:prstGeom>
          <a:solidFill>
            <a:schemeClr val="accent4">
              <a:lumMod val="40000"/>
              <a:lumOff val="60000"/>
            </a:schemeClr>
          </a:solidFill>
        </p:spPr>
        <p:txBody>
          <a:bodyPr wrap="square" rtlCol="0">
            <a:spAutoFit/>
          </a:bodyPr>
          <a:lstStyle/>
          <a:p>
            <a:pPr algn="ctr"/>
            <a:r>
              <a:rPr lang="en-US" sz="1200" dirty="0">
                <a:solidFill>
                  <a:schemeClr val="bg1"/>
                </a:solidFill>
              </a:rPr>
              <a:t>DiscountServiceImp</a:t>
            </a:r>
          </a:p>
        </p:txBody>
      </p:sp>
      <p:sp>
        <p:nvSpPr>
          <p:cNvPr id="15" name="TextBox 14">
            <a:extLst>
              <a:ext uri="{FF2B5EF4-FFF2-40B4-BE49-F238E27FC236}">
                <a16:creationId xmlns:a16="http://schemas.microsoft.com/office/drawing/2014/main" id="{030F9E64-85A5-C09C-18C2-00F5CBB90F64}"/>
              </a:ext>
            </a:extLst>
          </p:cNvPr>
          <p:cNvSpPr txBox="1">
            <a:spLocks noGrp="1" noRot="1" noMove="1" noResize="1" noEditPoints="1" noAdjustHandles="1" noChangeArrowheads="1" noChangeShapeType="1"/>
          </p:cNvSpPr>
          <p:nvPr/>
        </p:nvSpPr>
        <p:spPr>
          <a:xfrm>
            <a:off x="1657957" y="2729088"/>
            <a:ext cx="1919167" cy="276999"/>
          </a:xfrm>
          <a:prstGeom prst="rect">
            <a:avLst/>
          </a:prstGeom>
          <a:solidFill>
            <a:schemeClr val="accent4">
              <a:lumMod val="40000"/>
              <a:lumOff val="60000"/>
            </a:schemeClr>
          </a:solidFill>
        </p:spPr>
        <p:txBody>
          <a:bodyPr wrap="square" rtlCol="0">
            <a:spAutoFit/>
          </a:bodyPr>
          <a:lstStyle/>
          <a:p>
            <a:pPr algn="ctr"/>
            <a:r>
              <a:rPr lang="en-US" sz="1200" dirty="0">
                <a:solidFill>
                  <a:schemeClr val="bg1"/>
                </a:solidFill>
              </a:rPr>
              <a:t>+</a:t>
            </a:r>
            <a:r>
              <a:rPr lang="en-US" sz="1200" dirty="0" err="1">
                <a:solidFill>
                  <a:schemeClr val="bg1"/>
                </a:solidFill>
              </a:rPr>
              <a:t>applyDiscount</a:t>
            </a:r>
            <a:r>
              <a:rPr lang="en-US" sz="1200" dirty="0">
                <a:solidFill>
                  <a:schemeClr val="bg1"/>
                </a:solidFill>
              </a:rPr>
              <a:t>()</a:t>
            </a:r>
          </a:p>
        </p:txBody>
      </p:sp>
      <p:sp>
        <p:nvSpPr>
          <p:cNvPr id="18" name="TextBox 17">
            <a:extLst>
              <a:ext uri="{FF2B5EF4-FFF2-40B4-BE49-F238E27FC236}">
                <a16:creationId xmlns:a16="http://schemas.microsoft.com/office/drawing/2014/main" id="{39D7AD48-AC5C-6117-AC4B-3DAFA257625E}"/>
              </a:ext>
            </a:extLst>
          </p:cNvPr>
          <p:cNvSpPr txBox="1">
            <a:spLocks noGrp="1" noRot="1" noMove="1" noResize="1" noEditPoints="1" noAdjustHandles="1" noChangeArrowheads="1" noChangeShapeType="1"/>
          </p:cNvSpPr>
          <p:nvPr/>
        </p:nvSpPr>
        <p:spPr>
          <a:xfrm>
            <a:off x="5649028" y="2724149"/>
            <a:ext cx="2111611" cy="276999"/>
          </a:xfrm>
          <a:prstGeom prst="rect">
            <a:avLst/>
          </a:prstGeom>
          <a:solidFill>
            <a:schemeClr val="accent4">
              <a:lumMod val="40000"/>
              <a:lumOff val="60000"/>
            </a:schemeClr>
          </a:solidFill>
        </p:spPr>
        <p:txBody>
          <a:bodyPr wrap="square" rtlCol="0">
            <a:spAutoFit/>
          </a:bodyPr>
          <a:lstStyle/>
          <a:p>
            <a:pPr algn="ctr"/>
            <a:r>
              <a:rPr lang="en-US" sz="1200" dirty="0">
                <a:solidFill>
                  <a:schemeClr val="bg1"/>
                </a:solidFill>
              </a:rPr>
              <a:t>+applyDiscount()</a:t>
            </a:r>
          </a:p>
        </p:txBody>
      </p:sp>
      <p:sp>
        <p:nvSpPr>
          <p:cNvPr id="19" name="TextBox 18">
            <a:extLst>
              <a:ext uri="{FF2B5EF4-FFF2-40B4-BE49-F238E27FC236}">
                <a16:creationId xmlns:a16="http://schemas.microsoft.com/office/drawing/2014/main" id="{2B802171-3398-74B5-6DB5-BAF871C159FF}"/>
              </a:ext>
            </a:extLst>
          </p:cNvPr>
          <p:cNvSpPr txBox="1">
            <a:spLocks noGrp="1" noRot="1" noMove="1" noResize="1" noEditPoints="1" noAdjustHandles="1" noChangeArrowheads="1" noChangeShapeType="1"/>
          </p:cNvSpPr>
          <p:nvPr/>
        </p:nvSpPr>
        <p:spPr>
          <a:xfrm>
            <a:off x="3163003" y="3995737"/>
            <a:ext cx="2111611" cy="276999"/>
          </a:xfrm>
          <a:prstGeom prst="rect">
            <a:avLst/>
          </a:prstGeom>
          <a:solidFill>
            <a:schemeClr val="accent4">
              <a:lumMod val="40000"/>
              <a:lumOff val="60000"/>
            </a:schemeClr>
          </a:solidFill>
        </p:spPr>
        <p:txBody>
          <a:bodyPr wrap="square" rtlCol="0">
            <a:spAutoFit/>
          </a:bodyPr>
          <a:lstStyle/>
          <a:p>
            <a:pPr algn="ctr"/>
            <a:r>
              <a:rPr lang="en-US" sz="1200" dirty="0">
                <a:solidFill>
                  <a:schemeClr val="bg1"/>
                </a:solidFill>
              </a:rPr>
              <a:t>DIscountBOGO</a:t>
            </a:r>
          </a:p>
        </p:txBody>
      </p:sp>
      <p:sp>
        <p:nvSpPr>
          <p:cNvPr id="23" name="TextBox 22">
            <a:extLst>
              <a:ext uri="{FF2B5EF4-FFF2-40B4-BE49-F238E27FC236}">
                <a16:creationId xmlns:a16="http://schemas.microsoft.com/office/drawing/2014/main" id="{32D9EB4C-959D-F96D-4544-6140D71FB967}"/>
              </a:ext>
            </a:extLst>
          </p:cNvPr>
          <p:cNvSpPr txBox="1">
            <a:spLocks noGrp="1" noRot="1" noMove="1" noResize="1" noEditPoints="1" noAdjustHandles="1" noChangeArrowheads="1" noChangeShapeType="1"/>
          </p:cNvSpPr>
          <p:nvPr/>
        </p:nvSpPr>
        <p:spPr>
          <a:xfrm>
            <a:off x="3158240" y="4748212"/>
            <a:ext cx="2111611" cy="276999"/>
          </a:xfrm>
          <a:prstGeom prst="rect">
            <a:avLst/>
          </a:prstGeom>
          <a:solidFill>
            <a:schemeClr val="accent4">
              <a:lumMod val="40000"/>
              <a:lumOff val="60000"/>
            </a:schemeClr>
          </a:solidFill>
        </p:spPr>
        <p:txBody>
          <a:bodyPr wrap="square" rtlCol="0">
            <a:spAutoFit/>
          </a:bodyPr>
          <a:lstStyle/>
          <a:p>
            <a:pPr algn="ctr"/>
            <a:r>
              <a:rPr lang="en-US" sz="1200" dirty="0">
                <a:solidFill>
                  <a:schemeClr val="bg1"/>
                </a:solidFill>
              </a:rPr>
              <a:t>+applyDiscount()</a:t>
            </a:r>
          </a:p>
        </p:txBody>
      </p:sp>
      <p:sp>
        <p:nvSpPr>
          <p:cNvPr id="24" name="TextBox 23">
            <a:extLst>
              <a:ext uri="{FF2B5EF4-FFF2-40B4-BE49-F238E27FC236}">
                <a16:creationId xmlns:a16="http://schemas.microsoft.com/office/drawing/2014/main" id="{2A9BEAC9-97A0-97DE-0DEA-0FBDF43308B6}"/>
              </a:ext>
            </a:extLst>
          </p:cNvPr>
          <p:cNvSpPr txBox="1">
            <a:spLocks noGrp="1" noRot="1" noMove="1" noResize="1" noEditPoints="1" noAdjustHandles="1" noChangeArrowheads="1" noChangeShapeType="1"/>
          </p:cNvSpPr>
          <p:nvPr/>
        </p:nvSpPr>
        <p:spPr>
          <a:xfrm>
            <a:off x="5644265" y="4748212"/>
            <a:ext cx="2111611" cy="276999"/>
          </a:xfrm>
          <a:prstGeom prst="rect">
            <a:avLst/>
          </a:prstGeom>
          <a:solidFill>
            <a:schemeClr val="accent4">
              <a:lumMod val="40000"/>
              <a:lumOff val="60000"/>
            </a:schemeClr>
          </a:solidFill>
        </p:spPr>
        <p:txBody>
          <a:bodyPr wrap="square" rtlCol="0">
            <a:spAutoFit/>
          </a:bodyPr>
          <a:lstStyle/>
          <a:p>
            <a:pPr algn="ctr"/>
            <a:r>
              <a:rPr lang="en-US" sz="1200" dirty="0">
                <a:solidFill>
                  <a:schemeClr val="bg1"/>
                </a:solidFill>
              </a:rPr>
              <a:t>+applyDiscount()</a:t>
            </a:r>
          </a:p>
        </p:txBody>
      </p:sp>
      <p:sp>
        <p:nvSpPr>
          <p:cNvPr id="25" name="TextBox 24">
            <a:extLst>
              <a:ext uri="{FF2B5EF4-FFF2-40B4-BE49-F238E27FC236}">
                <a16:creationId xmlns:a16="http://schemas.microsoft.com/office/drawing/2014/main" id="{9DADD626-1AFF-EFC3-6C9B-83D397F9ED67}"/>
              </a:ext>
            </a:extLst>
          </p:cNvPr>
          <p:cNvSpPr txBox="1">
            <a:spLocks noGrp="1" noRot="1" noMove="1" noResize="1" noEditPoints="1" noAdjustHandles="1" noChangeArrowheads="1" noChangeShapeType="1"/>
          </p:cNvSpPr>
          <p:nvPr/>
        </p:nvSpPr>
        <p:spPr>
          <a:xfrm>
            <a:off x="8187440" y="4748212"/>
            <a:ext cx="2111611" cy="276999"/>
          </a:xfrm>
          <a:prstGeom prst="rect">
            <a:avLst/>
          </a:prstGeom>
          <a:solidFill>
            <a:schemeClr val="accent4">
              <a:lumMod val="40000"/>
              <a:lumOff val="60000"/>
            </a:schemeClr>
          </a:solidFill>
        </p:spPr>
        <p:txBody>
          <a:bodyPr wrap="square" rtlCol="0">
            <a:spAutoFit/>
          </a:bodyPr>
          <a:lstStyle/>
          <a:p>
            <a:pPr algn="ctr"/>
            <a:r>
              <a:rPr lang="en-US" sz="1200" dirty="0">
                <a:solidFill>
                  <a:schemeClr val="bg1"/>
                </a:solidFill>
              </a:rPr>
              <a:t>+applyDiscount()</a:t>
            </a:r>
          </a:p>
        </p:txBody>
      </p:sp>
      <p:sp>
        <p:nvSpPr>
          <p:cNvPr id="26" name="TextBox 25">
            <a:extLst>
              <a:ext uri="{FF2B5EF4-FFF2-40B4-BE49-F238E27FC236}">
                <a16:creationId xmlns:a16="http://schemas.microsoft.com/office/drawing/2014/main" id="{9EBCF55A-FE41-74E2-2A5A-78320AC34BDF}"/>
              </a:ext>
            </a:extLst>
          </p:cNvPr>
          <p:cNvSpPr txBox="1">
            <a:spLocks noGrp="1" noRot="1" noMove="1" noResize="1" noEditPoints="1" noAdjustHandles="1" noChangeArrowheads="1" noChangeShapeType="1"/>
          </p:cNvSpPr>
          <p:nvPr/>
        </p:nvSpPr>
        <p:spPr>
          <a:xfrm>
            <a:off x="5644266" y="3990974"/>
            <a:ext cx="2111611" cy="276999"/>
          </a:xfrm>
          <a:prstGeom prst="rect">
            <a:avLst/>
          </a:prstGeom>
          <a:solidFill>
            <a:schemeClr val="accent4">
              <a:lumMod val="40000"/>
              <a:lumOff val="60000"/>
            </a:schemeClr>
          </a:solidFill>
        </p:spPr>
        <p:txBody>
          <a:bodyPr wrap="square" rtlCol="0">
            <a:spAutoFit/>
          </a:bodyPr>
          <a:lstStyle/>
          <a:p>
            <a:pPr algn="ctr"/>
            <a:r>
              <a:rPr lang="en-US" sz="1200" dirty="0">
                <a:solidFill>
                  <a:schemeClr val="bg1"/>
                </a:solidFill>
              </a:rPr>
              <a:t>DiscountPercentage</a:t>
            </a:r>
          </a:p>
        </p:txBody>
      </p:sp>
      <p:sp>
        <p:nvSpPr>
          <p:cNvPr id="27" name="TextBox 26">
            <a:extLst>
              <a:ext uri="{FF2B5EF4-FFF2-40B4-BE49-F238E27FC236}">
                <a16:creationId xmlns:a16="http://schemas.microsoft.com/office/drawing/2014/main" id="{76516413-F952-501E-61BC-3D8F4D6AEBBE}"/>
              </a:ext>
            </a:extLst>
          </p:cNvPr>
          <p:cNvSpPr txBox="1">
            <a:spLocks noGrp="1" noRot="1" noMove="1" noResize="1" noEditPoints="1" noAdjustHandles="1" noChangeArrowheads="1" noChangeShapeType="1"/>
          </p:cNvSpPr>
          <p:nvPr/>
        </p:nvSpPr>
        <p:spPr>
          <a:xfrm>
            <a:off x="8201728" y="3990974"/>
            <a:ext cx="2111611" cy="276999"/>
          </a:xfrm>
          <a:prstGeom prst="rect">
            <a:avLst/>
          </a:prstGeom>
          <a:solidFill>
            <a:schemeClr val="accent4">
              <a:lumMod val="40000"/>
              <a:lumOff val="60000"/>
            </a:schemeClr>
          </a:solidFill>
        </p:spPr>
        <p:txBody>
          <a:bodyPr wrap="square" rtlCol="0">
            <a:spAutoFit/>
          </a:bodyPr>
          <a:lstStyle/>
          <a:p>
            <a:pPr algn="ctr"/>
            <a:r>
              <a:rPr lang="en-US" sz="1200" dirty="0">
                <a:solidFill>
                  <a:schemeClr val="bg1"/>
                </a:solidFill>
              </a:rPr>
              <a:t>DiscountShipping</a:t>
            </a:r>
          </a:p>
        </p:txBody>
      </p:sp>
      <p:sp>
        <p:nvSpPr>
          <p:cNvPr id="28" name="TextBox 27">
            <a:extLst>
              <a:ext uri="{FF2B5EF4-FFF2-40B4-BE49-F238E27FC236}">
                <a16:creationId xmlns:a16="http://schemas.microsoft.com/office/drawing/2014/main" id="{43F6F12B-19FB-3DE3-FC74-8CDDAD0EA3B3}"/>
              </a:ext>
            </a:extLst>
          </p:cNvPr>
          <p:cNvSpPr txBox="1">
            <a:spLocks noGrp="1" noRot="1" noMove="1" noResize="1" noEditPoints="1" noAdjustHandles="1" noChangeArrowheads="1" noChangeShapeType="1"/>
          </p:cNvSpPr>
          <p:nvPr/>
        </p:nvSpPr>
        <p:spPr>
          <a:xfrm>
            <a:off x="1658053" y="1985963"/>
            <a:ext cx="1936044" cy="276999"/>
          </a:xfrm>
          <a:prstGeom prst="rect">
            <a:avLst/>
          </a:prstGeom>
          <a:solidFill>
            <a:schemeClr val="accent4">
              <a:lumMod val="40000"/>
              <a:lumOff val="60000"/>
            </a:schemeClr>
          </a:solidFill>
        </p:spPr>
        <p:txBody>
          <a:bodyPr wrap="square" rtlCol="0">
            <a:spAutoFit/>
          </a:bodyPr>
          <a:lstStyle/>
          <a:p>
            <a:pPr algn="ctr"/>
            <a:r>
              <a:rPr lang="en-US" sz="1200" dirty="0">
                <a:solidFill>
                  <a:schemeClr val="bg1"/>
                </a:solidFill>
              </a:rPr>
              <a:t>DIscountService</a:t>
            </a:r>
          </a:p>
        </p:txBody>
      </p:sp>
    </p:spTree>
    <p:extLst>
      <p:ext uri="{BB962C8B-B14F-4D97-AF65-F5344CB8AC3E}">
        <p14:creationId xmlns:p14="http://schemas.microsoft.com/office/powerpoint/2010/main" val="1382873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52689-631C-8BE1-2F30-F4F240759B8E}"/>
              </a:ext>
            </a:extLst>
          </p:cNvPr>
          <p:cNvSpPr>
            <a:spLocks noGrp="1"/>
          </p:cNvSpPr>
          <p:nvPr>
            <p:ph type="title"/>
          </p:nvPr>
        </p:nvSpPr>
        <p:spPr/>
        <p:txBody>
          <a:bodyPr/>
          <a:lstStyle/>
          <a:p>
            <a:r>
              <a:rPr lang="en-US" dirty="0"/>
              <a:t>SOLID</a:t>
            </a:r>
          </a:p>
        </p:txBody>
      </p:sp>
      <p:sp>
        <p:nvSpPr>
          <p:cNvPr id="3" name="Content Placeholder 2">
            <a:extLst>
              <a:ext uri="{FF2B5EF4-FFF2-40B4-BE49-F238E27FC236}">
                <a16:creationId xmlns:a16="http://schemas.microsoft.com/office/drawing/2014/main" id="{7F70EF6F-7606-9774-2C49-214AF6B77B0D}"/>
              </a:ext>
            </a:extLst>
          </p:cNvPr>
          <p:cNvSpPr>
            <a:spLocks noGrp="1"/>
          </p:cNvSpPr>
          <p:nvPr>
            <p:ph idx="1"/>
          </p:nvPr>
        </p:nvSpPr>
        <p:spPr>
          <a:xfrm>
            <a:off x="1103312" y="1500188"/>
            <a:ext cx="8946541" cy="4748211"/>
          </a:xfrm>
        </p:spPr>
        <p:txBody>
          <a:bodyPr>
            <a:normAutofit/>
          </a:bodyPr>
          <a:lstStyle/>
          <a:p>
            <a:r>
              <a:rPr lang="en-US" dirty="0"/>
              <a:t>Our approach maintains SOLID principles in the following ways:</a:t>
            </a:r>
          </a:p>
          <a:p>
            <a:r>
              <a:rPr lang="en-US" dirty="0"/>
              <a:t>Single Responsibility Principle – The discount classes have one single responsibility; apply a discount to the cart.</a:t>
            </a:r>
          </a:p>
          <a:p>
            <a:r>
              <a:rPr lang="en-US" dirty="0"/>
              <a:t>Open/Closed Principle – Our approach is dynamic and expansive. New discounts can be added as concrete classes stemming from the DiscountServiceImp Interface. </a:t>
            </a:r>
          </a:p>
          <a:p>
            <a:r>
              <a:rPr lang="en-US" dirty="0"/>
              <a:t>Liskov Substitution – each concrete class has a method for applying the appropriate discount to the cart. Therefore, each concrete class can substitute the base class DiscountServiceImp.</a:t>
            </a:r>
          </a:p>
          <a:p>
            <a:r>
              <a:rPr lang="en-US" dirty="0"/>
              <a:t>Interface Segregation Principle – our DiscountServiceImp Interface has one single responsibility.</a:t>
            </a:r>
          </a:p>
          <a:p>
            <a:r>
              <a:rPr lang="en-US" dirty="0"/>
              <a:t>Dependency Inversion Principle – classes are depending on abstraction instead of concretion.</a:t>
            </a:r>
          </a:p>
        </p:txBody>
      </p:sp>
    </p:spTree>
    <p:extLst>
      <p:ext uri="{BB962C8B-B14F-4D97-AF65-F5344CB8AC3E}">
        <p14:creationId xmlns:p14="http://schemas.microsoft.com/office/powerpoint/2010/main" val="2883168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4BC64-6311-ACCF-BEF8-1DF27261B1FC}"/>
              </a:ext>
            </a:extLst>
          </p:cNvPr>
          <p:cNvSpPr>
            <a:spLocks noGrp="1"/>
          </p:cNvSpPr>
          <p:nvPr>
            <p:ph type="title"/>
          </p:nvPr>
        </p:nvSpPr>
        <p:spPr/>
        <p:txBody>
          <a:bodyPr/>
          <a:lstStyle/>
          <a:p>
            <a:r>
              <a:rPr lang="en-US" dirty="0"/>
              <a:t>Add Product Line Functionality</a:t>
            </a:r>
          </a:p>
        </p:txBody>
      </p:sp>
      <p:sp>
        <p:nvSpPr>
          <p:cNvPr id="3" name="Content Placeholder 2">
            <a:extLst>
              <a:ext uri="{FF2B5EF4-FFF2-40B4-BE49-F238E27FC236}">
                <a16:creationId xmlns:a16="http://schemas.microsoft.com/office/drawing/2014/main" id="{D1CF182D-207A-3DF6-3C1D-59B01F405D0B}"/>
              </a:ext>
            </a:extLst>
          </p:cNvPr>
          <p:cNvSpPr>
            <a:spLocks noGrp="1"/>
          </p:cNvSpPr>
          <p:nvPr>
            <p:ph idx="1"/>
          </p:nvPr>
        </p:nvSpPr>
        <p:spPr>
          <a:xfrm>
            <a:off x="646112" y="1251857"/>
            <a:ext cx="10762118" cy="5519057"/>
          </a:xfrm>
        </p:spPr>
        <p:txBody>
          <a:bodyPr>
            <a:normAutofit/>
          </a:bodyPr>
          <a:lstStyle/>
          <a:p>
            <a:pPr>
              <a:buFont typeface="Arial" panose="020B0604020202020204" pitchFamily="34" charset="0"/>
              <a:buChar char="•"/>
            </a:pPr>
            <a:r>
              <a:rPr lang="en-US" sz="1800" dirty="0"/>
              <a:t>Update the Database to include a add product line table with attributes:</a:t>
            </a:r>
          </a:p>
          <a:p>
            <a:pPr>
              <a:buFont typeface="Arial" panose="020B0604020202020204" pitchFamily="34" charset="0"/>
              <a:buChar char="•"/>
            </a:pPr>
            <a:r>
              <a:rPr lang="en-US" sz="1800" dirty="0"/>
              <a:t>CREATE TABLE IF NOT EXISTS `shopping-cart`.`</a:t>
            </a:r>
            <a:r>
              <a:rPr lang="en-US" sz="1800" dirty="0" err="1"/>
              <a:t>product_line</a:t>
            </a:r>
            <a:r>
              <a:rPr lang="en-US" sz="1800" dirty="0"/>
              <a:t>` (</a:t>
            </a:r>
          </a:p>
          <a:p>
            <a:pPr>
              <a:buFont typeface="Arial" panose="020B0604020202020204" pitchFamily="34" charset="0"/>
              <a:buChar char="•"/>
            </a:pPr>
            <a:r>
              <a:rPr lang="en-US" sz="1800" dirty="0"/>
              <a:t>  `</a:t>
            </a:r>
            <a:r>
              <a:rPr lang="en-US" sz="1800" dirty="0" err="1"/>
              <a:t>line_id</a:t>
            </a:r>
            <a:r>
              <a:rPr lang="en-US" sz="1800" dirty="0"/>
              <a:t>` The </a:t>
            </a:r>
            <a:r>
              <a:rPr lang="en-US" sz="1800" dirty="0" err="1"/>
              <a:t>line_id</a:t>
            </a:r>
            <a:r>
              <a:rPr lang="en-US" sz="1800" dirty="0"/>
              <a:t> serves as a unique identifier for each product line in the </a:t>
            </a:r>
            <a:r>
              <a:rPr lang="en-US" sz="1800" dirty="0" err="1"/>
              <a:t>product_line</a:t>
            </a:r>
            <a:r>
              <a:rPr lang="en-US" sz="1800" dirty="0"/>
              <a:t> table. VARCHAR(45) NOT NULL,</a:t>
            </a:r>
          </a:p>
          <a:p>
            <a:pPr>
              <a:buFont typeface="Arial" panose="020B0604020202020204" pitchFamily="34" charset="0"/>
              <a:buChar char="•"/>
            </a:pPr>
            <a:r>
              <a:rPr lang="en-US" sz="1800" dirty="0"/>
              <a:t>  `</a:t>
            </a:r>
            <a:r>
              <a:rPr lang="en-US" sz="1800" dirty="0" err="1"/>
              <a:t>line_name</a:t>
            </a:r>
            <a:r>
              <a:rPr lang="en-US" sz="1800" dirty="0"/>
              <a:t>` </a:t>
            </a:r>
            <a:r>
              <a:rPr lang="en-US" sz="1800" dirty="0" err="1"/>
              <a:t>line_name</a:t>
            </a:r>
            <a:r>
              <a:rPr lang="en-US" sz="1800" dirty="0"/>
              <a:t> provides a clear and descriptive name for each product line, making it easier for users to identify and understand the category or type of products that belong to that line. VARCHAR(100) NOT NULL,</a:t>
            </a:r>
          </a:p>
          <a:p>
            <a:pPr>
              <a:buFont typeface="Arial" panose="020B0604020202020204" pitchFamily="34" charset="0"/>
              <a:buChar char="•"/>
            </a:pPr>
            <a:r>
              <a:rPr lang="en-US" sz="1800" dirty="0"/>
              <a:t>  `</a:t>
            </a:r>
            <a:r>
              <a:rPr lang="en-US" sz="1800" dirty="0" err="1"/>
              <a:t>line_description</a:t>
            </a:r>
            <a:r>
              <a:rPr lang="en-US" sz="1800" dirty="0"/>
              <a:t>` </a:t>
            </a:r>
            <a:r>
              <a:rPr lang="en-US" sz="1800" dirty="0" err="1"/>
              <a:t>line_description</a:t>
            </a:r>
            <a:r>
              <a:rPr lang="en-US" sz="1800" dirty="0"/>
              <a:t> offers a more comprehensive explanation of what the product line encompasses. VARCHAR(350) NULL DEFAULT NULL,</a:t>
            </a:r>
          </a:p>
          <a:p>
            <a:pPr>
              <a:buFont typeface="Arial" panose="020B0604020202020204" pitchFamily="34" charset="0"/>
              <a:buChar char="•"/>
            </a:pPr>
            <a:r>
              <a:rPr lang="en-US" sz="1800" dirty="0"/>
              <a:t>Create class:</a:t>
            </a:r>
          </a:p>
          <a:p>
            <a:pPr>
              <a:buFont typeface="Arial" panose="020B0604020202020204" pitchFamily="34" charset="0"/>
              <a:buChar char="•"/>
            </a:pPr>
            <a:r>
              <a:rPr lang="en-US" sz="1800" dirty="0" err="1"/>
              <a:t>ProductLineBean</a:t>
            </a:r>
            <a:endParaRPr lang="en-US" sz="1800" dirty="0"/>
          </a:p>
          <a:p>
            <a:pPr>
              <a:buFont typeface="Arial" panose="020B0604020202020204" pitchFamily="34" charset="0"/>
              <a:buChar char="•"/>
            </a:pPr>
            <a:r>
              <a:rPr lang="en-US" sz="1800" dirty="0" err="1"/>
              <a:t>ProductLineService</a:t>
            </a:r>
            <a:endParaRPr lang="en-US" sz="1800" dirty="0"/>
          </a:p>
          <a:p>
            <a:pPr>
              <a:buFont typeface="Arial" panose="020B0604020202020204" pitchFamily="34" charset="0"/>
              <a:buChar char="•"/>
            </a:pPr>
            <a:r>
              <a:rPr lang="en-US" sz="1800" dirty="0" err="1"/>
              <a:t>ProductLineServiceImp</a:t>
            </a:r>
            <a:endParaRPr lang="en-US" sz="1800"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3337679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9272-AA85-4122-EBF0-EEB50663DC8E}"/>
              </a:ext>
            </a:extLst>
          </p:cNvPr>
          <p:cNvSpPr>
            <a:spLocks noGrp="1"/>
          </p:cNvSpPr>
          <p:nvPr>
            <p:ph type="title"/>
          </p:nvPr>
        </p:nvSpPr>
        <p:spPr/>
        <p:txBody>
          <a:bodyPr/>
          <a:lstStyle/>
          <a:p>
            <a:r>
              <a:rPr lang="en-US" dirty="0"/>
              <a:t>Database Adjustments</a:t>
            </a:r>
          </a:p>
        </p:txBody>
      </p:sp>
      <p:pic>
        <p:nvPicPr>
          <p:cNvPr id="5" name="Content Placeholder 4">
            <a:extLst>
              <a:ext uri="{FF2B5EF4-FFF2-40B4-BE49-F238E27FC236}">
                <a16:creationId xmlns:a16="http://schemas.microsoft.com/office/drawing/2014/main" id="{5D88E643-7EBD-9CE5-B82F-B34AD718ED24}"/>
              </a:ext>
            </a:extLst>
          </p:cNvPr>
          <p:cNvPicPr>
            <a:picLocks noGrp="1" noChangeAspect="1"/>
          </p:cNvPicPr>
          <p:nvPr>
            <p:ph idx="1"/>
          </p:nvPr>
        </p:nvPicPr>
        <p:blipFill>
          <a:blip r:embed="rId2"/>
          <a:stretch>
            <a:fillRect/>
          </a:stretch>
        </p:blipFill>
        <p:spPr>
          <a:xfrm>
            <a:off x="555172" y="1102770"/>
            <a:ext cx="5747657" cy="3153544"/>
          </a:xfrm>
        </p:spPr>
      </p:pic>
      <p:pic>
        <p:nvPicPr>
          <p:cNvPr id="7" name="Picture 6">
            <a:extLst>
              <a:ext uri="{FF2B5EF4-FFF2-40B4-BE49-F238E27FC236}">
                <a16:creationId xmlns:a16="http://schemas.microsoft.com/office/drawing/2014/main" id="{EB309A5A-93DC-4220-B984-F185807C382A}"/>
              </a:ext>
            </a:extLst>
          </p:cNvPr>
          <p:cNvPicPr>
            <a:picLocks noChangeAspect="1"/>
          </p:cNvPicPr>
          <p:nvPr/>
        </p:nvPicPr>
        <p:blipFill>
          <a:blip r:embed="rId3"/>
          <a:stretch>
            <a:fillRect/>
          </a:stretch>
        </p:blipFill>
        <p:spPr>
          <a:xfrm>
            <a:off x="6393768" y="1102771"/>
            <a:ext cx="5798231" cy="3153543"/>
          </a:xfrm>
          <a:prstGeom prst="rect">
            <a:avLst/>
          </a:prstGeom>
        </p:spPr>
      </p:pic>
      <p:pic>
        <p:nvPicPr>
          <p:cNvPr id="9" name="Picture 8">
            <a:extLst>
              <a:ext uri="{FF2B5EF4-FFF2-40B4-BE49-F238E27FC236}">
                <a16:creationId xmlns:a16="http://schemas.microsoft.com/office/drawing/2014/main" id="{9904EDD0-CB74-79AF-7EC7-B01922FA1A66}"/>
              </a:ext>
            </a:extLst>
          </p:cNvPr>
          <p:cNvPicPr>
            <a:picLocks noChangeAspect="1"/>
          </p:cNvPicPr>
          <p:nvPr/>
        </p:nvPicPr>
        <p:blipFill>
          <a:blip r:embed="rId4"/>
          <a:stretch>
            <a:fillRect/>
          </a:stretch>
        </p:blipFill>
        <p:spPr>
          <a:xfrm>
            <a:off x="9481457" y="4256315"/>
            <a:ext cx="2478089" cy="1240972"/>
          </a:xfrm>
          <a:prstGeom prst="rect">
            <a:avLst/>
          </a:prstGeom>
        </p:spPr>
      </p:pic>
      <p:pic>
        <p:nvPicPr>
          <p:cNvPr id="11" name="Picture 10">
            <a:extLst>
              <a:ext uri="{FF2B5EF4-FFF2-40B4-BE49-F238E27FC236}">
                <a16:creationId xmlns:a16="http://schemas.microsoft.com/office/drawing/2014/main" id="{D340EC9E-3899-F0D9-232F-BF94FBEF7D2E}"/>
              </a:ext>
            </a:extLst>
          </p:cNvPr>
          <p:cNvPicPr>
            <a:picLocks noChangeAspect="1"/>
          </p:cNvPicPr>
          <p:nvPr/>
        </p:nvPicPr>
        <p:blipFill>
          <a:blip r:embed="rId5"/>
          <a:stretch>
            <a:fillRect/>
          </a:stretch>
        </p:blipFill>
        <p:spPr>
          <a:xfrm>
            <a:off x="76200" y="4463143"/>
            <a:ext cx="6672943" cy="1665514"/>
          </a:xfrm>
          <a:prstGeom prst="rect">
            <a:avLst/>
          </a:prstGeom>
        </p:spPr>
      </p:pic>
      <p:pic>
        <p:nvPicPr>
          <p:cNvPr id="13" name="Picture 12">
            <a:extLst>
              <a:ext uri="{FF2B5EF4-FFF2-40B4-BE49-F238E27FC236}">
                <a16:creationId xmlns:a16="http://schemas.microsoft.com/office/drawing/2014/main" id="{1D3CBCB3-2C1A-8CF5-0B31-7A6B74D8542D}"/>
              </a:ext>
            </a:extLst>
          </p:cNvPr>
          <p:cNvPicPr>
            <a:picLocks noChangeAspect="1"/>
          </p:cNvPicPr>
          <p:nvPr/>
        </p:nvPicPr>
        <p:blipFill>
          <a:blip r:embed="rId6"/>
          <a:stretch>
            <a:fillRect/>
          </a:stretch>
        </p:blipFill>
        <p:spPr>
          <a:xfrm>
            <a:off x="6755746" y="4528457"/>
            <a:ext cx="2819400" cy="1600200"/>
          </a:xfrm>
          <a:prstGeom prst="rect">
            <a:avLst/>
          </a:prstGeom>
        </p:spPr>
      </p:pic>
    </p:spTree>
    <p:extLst>
      <p:ext uri="{BB962C8B-B14F-4D97-AF65-F5344CB8AC3E}">
        <p14:creationId xmlns:p14="http://schemas.microsoft.com/office/powerpoint/2010/main" val="2852406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94E12-E85B-3E0C-CD31-8A4E78F71A17}"/>
              </a:ext>
            </a:extLst>
          </p:cNvPr>
          <p:cNvSpPr>
            <a:spLocks noGrp="1" noRot="1" noMove="1" noResize="1" noEditPoints="1" noAdjustHandles="1" noChangeArrowheads="1" noChangeShapeType="1"/>
          </p:cNvSpPr>
          <p:nvPr>
            <p:ph type="title"/>
          </p:nvPr>
        </p:nvSpPr>
        <p:spPr/>
        <p:txBody>
          <a:bodyPr/>
          <a:lstStyle/>
          <a:p>
            <a:r>
              <a:rPr lang="en-US" dirty="0"/>
              <a:t>Strategy Pattern</a:t>
            </a:r>
          </a:p>
        </p:txBody>
      </p:sp>
      <p:pic>
        <p:nvPicPr>
          <p:cNvPr id="5" name="Content Placeholder 4" descr="A diagram of a strategy&#10;&#10;Description automatically generated">
            <a:extLst>
              <a:ext uri="{FF2B5EF4-FFF2-40B4-BE49-F238E27FC236}">
                <a16:creationId xmlns:a16="http://schemas.microsoft.com/office/drawing/2014/main" id="{EBED6AF6-A700-89EF-07BA-908FF9BEA4A3}"/>
              </a:ext>
            </a:extLst>
          </p:cNvPr>
          <p:cNvPicPr>
            <a:picLocks noGrp="1" noChangeAspect="1"/>
          </p:cNvPicPr>
          <p:nvPr>
            <p:ph idx="1"/>
          </p:nvPr>
        </p:nvPicPr>
        <p:blipFill>
          <a:blip r:embed="rId2"/>
          <a:stretch>
            <a:fillRect/>
          </a:stretch>
        </p:blipFill>
        <p:spPr>
          <a:xfrm>
            <a:off x="1389060" y="1719096"/>
            <a:ext cx="9355139" cy="3766355"/>
          </a:xfrm>
          <a:prstGeom prst="rect">
            <a:avLst/>
          </a:prstGeom>
        </p:spPr>
      </p:pic>
      <p:sp>
        <p:nvSpPr>
          <p:cNvPr id="6" name="TextBox 5">
            <a:extLst>
              <a:ext uri="{FF2B5EF4-FFF2-40B4-BE49-F238E27FC236}">
                <a16:creationId xmlns:a16="http://schemas.microsoft.com/office/drawing/2014/main" id="{8901BE43-3DAE-6CBF-627B-496AD1D23463}"/>
              </a:ext>
            </a:extLst>
          </p:cNvPr>
          <p:cNvSpPr txBox="1">
            <a:spLocks noGrp="1" noRot="1" noMove="1" noResize="1" noEditPoints="1" noAdjustHandles="1" noChangeArrowheads="1" noChangeShapeType="1"/>
          </p:cNvSpPr>
          <p:nvPr/>
        </p:nvSpPr>
        <p:spPr>
          <a:xfrm>
            <a:off x="5639503" y="1985962"/>
            <a:ext cx="2111611" cy="276999"/>
          </a:xfrm>
          <a:prstGeom prst="rect">
            <a:avLst/>
          </a:prstGeom>
          <a:solidFill>
            <a:schemeClr val="accent4">
              <a:lumMod val="40000"/>
              <a:lumOff val="60000"/>
            </a:schemeClr>
          </a:solidFill>
        </p:spPr>
        <p:txBody>
          <a:bodyPr wrap="square" lIns="91440" tIns="45720" rIns="91440" bIns="45720" rtlCol="0" anchor="t">
            <a:spAutoFit/>
          </a:bodyPr>
          <a:lstStyle/>
          <a:p>
            <a:pPr algn="ctr"/>
            <a:r>
              <a:rPr lang="en-US" sz="1200" err="1">
                <a:solidFill>
                  <a:schemeClr val="bg1"/>
                </a:solidFill>
              </a:rPr>
              <a:t>ProductLineServiceImp</a:t>
            </a:r>
            <a:endParaRPr lang="en-US" sz="1200">
              <a:solidFill>
                <a:schemeClr val="bg1"/>
              </a:solidFill>
            </a:endParaRPr>
          </a:p>
        </p:txBody>
      </p:sp>
      <p:sp>
        <p:nvSpPr>
          <p:cNvPr id="15" name="TextBox 14">
            <a:extLst>
              <a:ext uri="{FF2B5EF4-FFF2-40B4-BE49-F238E27FC236}">
                <a16:creationId xmlns:a16="http://schemas.microsoft.com/office/drawing/2014/main" id="{030F9E64-85A5-C09C-18C2-00F5CBB90F64}"/>
              </a:ext>
            </a:extLst>
          </p:cNvPr>
          <p:cNvSpPr txBox="1">
            <a:spLocks noGrp="1" noRot="1" noMove="1" noResize="1" noEditPoints="1" noAdjustHandles="1" noChangeArrowheads="1" noChangeShapeType="1"/>
          </p:cNvSpPr>
          <p:nvPr/>
        </p:nvSpPr>
        <p:spPr>
          <a:xfrm>
            <a:off x="1657957" y="2729088"/>
            <a:ext cx="1919167" cy="276999"/>
          </a:xfrm>
          <a:prstGeom prst="rect">
            <a:avLst/>
          </a:prstGeom>
          <a:solidFill>
            <a:schemeClr val="accent4">
              <a:lumMod val="40000"/>
              <a:lumOff val="60000"/>
            </a:schemeClr>
          </a:solidFill>
        </p:spPr>
        <p:txBody>
          <a:bodyPr wrap="square" lIns="91440" tIns="45720" rIns="91440" bIns="45720" rtlCol="0" anchor="t">
            <a:spAutoFit/>
          </a:bodyPr>
          <a:lstStyle/>
          <a:p>
            <a:pPr algn="ctr"/>
            <a:r>
              <a:rPr lang="en-US" sz="1200" dirty="0">
                <a:solidFill>
                  <a:schemeClr val="bg1"/>
                </a:solidFill>
                <a:ea typeface="+mn-lt"/>
                <a:cs typeface="+mn-lt"/>
              </a:rPr>
              <a:t>+ </a:t>
            </a:r>
            <a:r>
              <a:rPr lang="en-US" sz="1200" dirty="0" err="1">
                <a:solidFill>
                  <a:schemeClr val="bg1"/>
                </a:solidFill>
                <a:ea typeface="+mn-lt"/>
                <a:cs typeface="+mn-lt"/>
              </a:rPr>
              <a:t>addProduct</a:t>
            </a:r>
            <a:r>
              <a:rPr lang="en-US" sz="1200" dirty="0">
                <a:solidFill>
                  <a:schemeClr val="bg1"/>
                </a:solidFill>
                <a:ea typeface="+mn-lt"/>
                <a:cs typeface="+mn-lt"/>
              </a:rPr>
              <a:t>() </a:t>
            </a:r>
            <a:endParaRPr lang="en-US" dirty="0"/>
          </a:p>
        </p:txBody>
      </p:sp>
      <p:sp>
        <p:nvSpPr>
          <p:cNvPr id="18" name="TextBox 17">
            <a:extLst>
              <a:ext uri="{FF2B5EF4-FFF2-40B4-BE49-F238E27FC236}">
                <a16:creationId xmlns:a16="http://schemas.microsoft.com/office/drawing/2014/main" id="{39D7AD48-AC5C-6117-AC4B-3DAFA257625E}"/>
              </a:ext>
            </a:extLst>
          </p:cNvPr>
          <p:cNvSpPr txBox="1">
            <a:spLocks noGrp="1" noRot="1" noMove="1" noResize="1" noEditPoints="1" noAdjustHandles="1" noChangeArrowheads="1" noChangeShapeType="1"/>
          </p:cNvSpPr>
          <p:nvPr/>
        </p:nvSpPr>
        <p:spPr>
          <a:xfrm>
            <a:off x="5649028" y="2724149"/>
            <a:ext cx="2111611" cy="276999"/>
          </a:xfrm>
          <a:prstGeom prst="rect">
            <a:avLst/>
          </a:prstGeom>
          <a:solidFill>
            <a:schemeClr val="accent4">
              <a:lumMod val="40000"/>
              <a:lumOff val="60000"/>
            </a:schemeClr>
          </a:solidFill>
        </p:spPr>
        <p:txBody>
          <a:bodyPr wrap="square" lIns="91440" tIns="45720" rIns="91440" bIns="45720" rtlCol="0" anchor="t">
            <a:spAutoFit/>
          </a:bodyPr>
          <a:lstStyle/>
          <a:p>
            <a:pPr algn="ctr"/>
            <a:r>
              <a:rPr lang="en-US" sz="1200" dirty="0">
                <a:solidFill>
                  <a:schemeClr val="bg1"/>
                </a:solidFill>
              </a:rPr>
              <a:t>+ </a:t>
            </a:r>
            <a:r>
              <a:rPr lang="en-US" sz="1200" dirty="0" err="1">
                <a:solidFill>
                  <a:schemeClr val="bg1"/>
                </a:solidFill>
              </a:rPr>
              <a:t>addProduct</a:t>
            </a:r>
            <a:r>
              <a:rPr lang="en-US" sz="1200" dirty="0">
                <a:solidFill>
                  <a:schemeClr val="bg1"/>
                </a:solidFill>
              </a:rPr>
              <a:t>() </a:t>
            </a:r>
            <a:endParaRPr lang="en-US" dirty="0"/>
          </a:p>
        </p:txBody>
      </p:sp>
      <p:sp>
        <p:nvSpPr>
          <p:cNvPr id="19" name="TextBox 18">
            <a:extLst>
              <a:ext uri="{FF2B5EF4-FFF2-40B4-BE49-F238E27FC236}">
                <a16:creationId xmlns:a16="http://schemas.microsoft.com/office/drawing/2014/main" id="{2B802171-3398-74B5-6DB5-BAF871C159FF}"/>
              </a:ext>
            </a:extLst>
          </p:cNvPr>
          <p:cNvSpPr txBox="1">
            <a:spLocks noGrp="1" noRot="1" noMove="1" noResize="1" noEditPoints="1" noAdjustHandles="1" noChangeArrowheads="1" noChangeShapeType="1"/>
          </p:cNvSpPr>
          <p:nvPr/>
        </p:nvSpPr>
        <p:spPr>
          <a:xfrm>
            <a:off x="3163003" y="3995737"/>
            <a:ext cx="2111611" cy="461665"/>
          </a:xfrm>
          <a:prstGeom prst="rect">
            <a:avLst/>
          </a:prstGeom>
          <a:solidFill>
            <a:schemeClr val="accent4">
              <a:lumMod val="40000"/>
              <a:lumOff val="60000"/>
            </a:schemeClr>
          </a:solidFill>
        </p:spPr>
        <p:txBody>
          <a:bodyPr wrap="square" lIns="91440" tIns="45720" rIns="91440" bIns="45720" rtlCol="0" anchor="t">
            <a:spAutoFit/>
          </a:bodyPr>
          <a:lstStyle/>
          <a:p>
            <a:pPr algn="ctr"/>
            <a:r>
              <a:rPr lang="en-US" sz="1200" dirty="0" err="1">
                <a:solidFill>
                  <a:schemeClr val="bg1"/>
                </a:solidFill>
                <a:ea typeface="+mn-lt"/>
                <a:cs typeface="+mn-lt"/>
              </a:rPr>
              <a:t>ManualAddProductStrategy</a:t>
            </a:r>
            <a:endParaRPr lang="en-US" dirty="0" err="1">
              <a:solidFill>
                <a:schemeClr val="bg1"/>
              </a:solidFill>
            </a:endParaRPr>
          </a:p>
        </p:txBody>
      </p:sp>
      <p:sp>
        <p:nvSpPr>
          <p:cNvPr id="23" name="TextBox 22">
            <a:extLst>
              <a:ext uri="{FF2B5EF4-FFF2-40B4-BE49-F238E27FC236}">
                <a16:creationId xmlns:a16="http://schemas.microsoft.com/office/drawing/2014/main" id="{32D9EB4C-959D-F96D-4544-6140D71FB967}"/>
              </a:ext>
            </a:extLst>
          </p:cNvPr>
          <p:cNvSpPr txBox="1">
            <a:spLocks noGrp="1" noRot="1" noMove="1" noResize="1" noEditPoints="1" noAdjustHandles="1" noChangeArrowheads="1" noChangeShapeType="1"/>
          </p:cNvSpPr>
          <p:nvPr/>
        </p:nvSpPr>
        <p:spPr>
          <a:xfrm>
            <a:off x="3158240" y="4748212"/>
            <a:ext cx="2111611" cy="276999"/>
          </a:xfrm>
          <a:prstGeom prst="rect">
            <a:avLst/>
          </a:prstGeom>
          <a:solidFill>
            <a:schemeClr val="accent4">
              <a:lumMod val="40000"/>
              <a:lumOff val="60000"/>
            </a:schemeClr>
          </a:solidFill>
        </p:spPr>
        <p:txBody>
          <a:bodyPr wrap="square" lIns="91440" tIns="45720" rIns="91440" bIns="45720" rtlCol="0" anchor="t">
            <a:spAutoFit/>
          </a:bodyPr>
          <a:lstStyle/>
          <a:p>
            <a:pPr algn="ctr"/>
            <a:r>
              <a:rPr lang="en-US" sz="1200" dirty="0">
                <a:solidFill>
                  <a:schemeClr val="bg1"/>
                </a:solidFill>
                <a:ea typeface="+mn-lt"/>
                <a:cs typeface="+mn-lt"/>
              </a:rPr>
              <a:t>+ </a:t>
            </a:r>
            <a:r>
              <a:rPr lang="en-US" sz="1200" dirty="0" err="1">
                <a:solidFill>
                  <a:schemeClr val="bg1"/>
                </a:solidFill>
                <a:ea typeface="+mn-lt"/>
                <a:cs typeface="+mn-lt"/>
              </a:rPr>
              <a:t>addProduct</a:t>
            </a:r>
            <a:r>
              <a:rPr lang="en-US" sz="1200" dirty="0">
                <a:solidFill>
                  <a:schemeClr val="bg1"/>
                </a:solidFill>
                <a:ea typeface="+mn-lt"/>
                <a:cs typeface="+mn-lt"/>
              </a:rPr>
              <a:t>()</a:t>
            </a:r>
            <a:endParaRPr lang="en-US" dirty="0">
              <a:solidFill>
                <a:schemeClr val="bg1"/>
              </a:solidFill>
              <a:ea typeface="+mn-lt"/>
              <a:cs typeface="+mn-lt"/>
            </a:endParaRPr>
          </a:p>
        </p:txBody>
      </p:sp>
      <p:sp>
        <p:nvSpPr>
          <p:cNvPr id="24" name="TextBox 23">
            <a:extLst>
              <a:ext uri="{FF2B5EF4-FFF2-40B4-BE49-F238E27FC236}">
                <a16:creationId xmlns:a16="http://schemas.microsoft.com/office/drawing/2014/main" id="{2A9BEAC9-97A0-97DE-0DEA-0FBDF43308B6}"/>
              </a:ext>
            </a:extLst>
          </p:cNvPr>
          <p:cNvSpPr txBox="1">
            <a:spLocks noGrp="1" noRot="1" noMove="1" noResize="1" noEditPoints="1" noAdjustHandles="1" noChangeArrowheads="1" noChangeShapeType="1"/>
          </p:cNvSpPr>
          <p:nvPr/>
        </p:nvSpPr>
        <p:spPr>
          <a:xfrm>
            <a:off x="5644265" y="4748212"/>
            <a:ext cx="2111611" cy="276999"/>
          </a:xfrm>
          <a:prstGeom prst="rect">
            <a:avLst/>
          </a:prstGeom>
          <a:solidFill>
            <a:schemeClr val="accent4">
              <a:lumMod val="40000"/>
              <a:lumOff val="60000"/>
            </a:schemeClr>
          </a:solidFill>
        </p:spPr>
        <p:txBody>
          <a:bodyPr wrap="square" lIns="91440" tIns="45720" rIns="91440" bIns="45720" rtlCol="0" anchor="t">
            <a:spAutoFit/>
          </a:bodyPr>
          <a:lstStyle/>
          <a:p>
            <a:pPr algn="ctr"/>
            <a:r>
              <a:rPr lang="en-US" sz="1200" dirty="0">
                <a:solidFill>
                  <a:schemeClr val="bg1"/>
                </a:solidFill>
                <a:ea typeface="+mn-lt"/>
                <a:cs typeface="+mn-lt"/>
              </a:rPr>
              <a:t>+ </a:t>
            </a:r>
            <a:r>
              <a:rPr lang="en-US" sz="1200" dirty="0" err="1">
                <a:solidFill>
                  <a:schemeClr val="bg1"/>
                </a:solidFill>
                <a:ea typeface="+mn-lt"/>
                <a:cs typeface="+mn-lt"/>
              </a:rPr>
              <a:t>addProduct</a:t>
            </a:r>
            <a:r>
              <a:rPr lang="en-US" sz="1200" dirty="0">
                <a:solidFill>
                  <a:schemeClr val="bg1"/>
                </a:solidFill>
                <a:ea typeface="+mn-lt"/>
                <a:cs typeface="+mn-lt"/>
              </a:rPr>
              <a:t>()</a:t>
            </a:r>
            <a:endParaRPr lang="en-US" dirty="0">
              <a:solidFill>
                <a:schemeClr val="bg1"/>
              </a:solidFill>
              <a:ea typeface="+mn-lt"/>
              <a:cs typeface="+mn-lt"/>
            </a:endParaRPr>
          </a:p>
        </p:txBody>
      </p:sp>
      <p:sp>
        <p:nvSpPr>
          <p:cNvPr id="25" name="TextBox 24">
            <a:extLst>
              <a:ext uri="{FF2B5EF4-FFF2-40B4-BE49-F238E27FC236}">
                <a16:creationId xmlns:a16="http://schemas.microsoft.com/office/drawing/2014/main" id="{9DADD626-1AFF-EFC3-6C9B-83D397F9ED67}"/>
              </a:ext>
            </a:extLst>
          </p:cNvPr>
          <p:cNvSpPr txBox="1">
            <a:spLocks noGrp="1" noRot="1" noMove="1" noResize="1" noEditPoints="1" noAdjustHandles="1" noChangeArrowheads="1" noChangeShapeType="1"/>
          </p:cNvSpPr>
          <p:nvPr/>
        </p:nvSpPr>
        <p:spPr>
          <a:xfrm>
            <a:off x="8187440" y="4748212"/>
            <a:ext cx="2111611" cy="276999"/>
          </a:xfrm>
          <a:prstGeom prst="rect">
            <a:avLst/>
          </a:prstGeom>
          <a:solidFill>
            <a:schemeClr val="accent4">
              <a:lumMod val="40000"/>
              <a:lumOff val="60000"/>
            </a:schemeClr>
          </a:solidFill>
        </p:spPr>
        <p:txBody>
          <a:bodyPr wrap="square" lIns="91440" tIns="45720" rIns="91440" bIns="45720" rtlCol="0" anchor="t">
            <a:spAutoFit/>
          </a:bodyPr>
          <a:lstStyle/>
          <a:p>
            <a:pPr algn="ctr"/>
            <a:r>
              <a:rPr lang="en-US" sz="1200" dirty="0">
                <a:solidFill>
                  <a:schemeClr val="bg1"/>
                </a:solidFill>
                <a:ea typeface="+mn-lt"/>
                <a:cs typeface="+mn-lt"/>
              </a:rPr>
              <a:t>+ </a:t>
            </a:r>
            <a:r>
              <a:rPr lang="en-US" sz="1200" dirty="0" err="1">
                <a:solidFill>
                  <a:schemeClr val="bg1"/>
                </a:solidFill>
                <a:ea typeface="+mn-lt"/>
                <a:cs typeface="+mn-lt"/>
              </a:rPr>
              <a:t>addProduct</a:t>
            </a:r>
            <a:r>
              <a:rPr lang="en-US" sz="1200" dirty="0">
                <a:solidFill>
                  <a:schemeClr val="bg1"/>
                </a:solidFill>
                <a:ea typeface="+mn-lt"/>
                <a:cs typeface="+mn-lt"/>
              </a:rPr>
              <a:t>()</a:t>
            </a:r>
            <a:endParaRPr lang="en-US" dirty="0">
              <a:solidFill>
                <a:schemeClr val="bg1"/>
              </a:solidFill>
              <a:ea typeface="+mn-lt"/>
              <a:cs typeface="+mn-lt"/>
            </a:endParaRPr>
          </a:p>
        </p:txBody>
      </p:sp>
      <p:sp>
        <p:nvSpPr>
          <p:cNvPr id="26" name="TextBox 25">
            <a:extLst>
              <a:ext uri="{FF2B5EF4-FFF2-40B4-BE49-F238E27FC236}">
                <a16:creationId xmlns:a16="http://schemas.microsoft.com/office/drawing/2014/main" id="{9EBCF55A-FE41-74E2-2A5A-78320AC34BDF}"/>
              </a:ext>
            </a:extLst>
          </p:cNvPr>
          <p:cNvSpPr txBox="1">
            <a:spLocks noGrp="1" noRot="1" noMove="1" noResize="1" noEditPoints="1" noAdjustHandles="1" noChangeArrowheads="1" noChangeShapeType="1"/>
          </p:cNvSpPr>
          <p:nvPr/>
        </p:nvSpPr>
        <p:spPr>
          <a:xfrm>
            <a:off x="5644266" y="3990974"/>
            <a:ext cx="2111611" cy="276999"/>
          </a:xfrm>
          <a:prstGeom prst="rect">
            <a:avLst/>
          </a:prstGeom>
          <a:solidFill>
            <a:schemeClr val="accent4">
              <a:lumMod val="40000"/>
              <a:lumOff val="60000"/>
            </a:schemeClr>
          </a:solidFill>
        </p:spPr>
        <p:txBody>
          <a:bodyPr wrap="square" lIns="91440" tIns="45720" rIns="91440" bIns="45720" rtlCol="0" anchor="t">
            <a:spAutoFit/>
          </a:bodyPr>
          <a:lstStyle/>
          <a:p>
            <a:pPr algn="ctr"/>
            <a:r>
              <a:rPr lang="en-US" sz="1200" dirty="0" err="1">
                <a:solidFill>
                  <a:schemeClr val="bg1"/>
                </a:solidFill>
                <a:ea typeface="+mn-lt"/>
                <a:cs typeface="+mn-lt"/>
              </a:rPr>
              <a:t>BulkAddProductStrategy</a:t>
            </a:r>
            <a:endParaRPr lang="en-US" dirty="0" err="1">
              <a:solidFill>
                <a:schemeClr val="bg1"/>
              </a:solidFill>
            </a:endParaRPr>
          </a:p>
        </p:txBody>
      </p:sp>
      <p:sp>
        <p:nvSpPr>
          <p:cNvPr id="27" name="TextBox 26">
            <a:extLst>
              <a:ext uri="{FF2B5EF4-FFF2-40B4-BE49-F238E27FC236}">
                <a16:creationId xmlns:a16="http://schemas.microsoft.com/office/drawing/2014/main" id="{76516413-F952-501E-61BC-3D8F4D6AEBBE}"/>
              </a:ext>
            </a:extLst>
          </p:cNvPr>
          <p:cNvSpPr txBox="1">
            <a:spLocks noGrp="1" noRot="1" noMove="1" noResize="1" noEditPoints="1" noAdjustHandles="1" noChangeArrowheads="1" noChangeShapeType="1"/>
          </p:cNvSpPr>
          <p:nvPr/>
        </p:nvSpPr>
        <p:spPr>
          <a:xfrm>
            <a:off x="8201728" y="3990974"/>
            <a:ext cx="2111611" cy="461665"/>
          </a:xfrm>
          <a:prstGeom prst="rect">
            <a:avLst/>
          </a:prstGeom>
          <a:solidFill>
            <a:schemeClr val="accent4">
              <a:lumMod val="40000"/>
              <a:lumOff val="60000"/>
            </a:schemeClr>
          </a:solidFill>
        </p:spPr>
        <p:txBody>
          <a:bodyPr wrap="square" lIns="91440" tIns="45720" rIns="91440" bIns="45720" rtlCol="0" anchor="t">
            <a:spAutoFit/>
          </a:bodyPr>
          <a:lstStyle/>
          <a:p>
            <a:pPr algn="ctr"/>
            <a:r>
              <a:rPr lang="en-US" sz="1200" dirty="0" err="1">
                <a:solidFill>
                  <a:schemeClr val="bg1"/>
                </a:solidFill>
                <a:ea typeface="+mn-lt"/>
                <a:cs typeface="+mn-lt"/>
              </a:rPr>
              <a:t>ValidatedAddProductStrategy</a:t>
            </a:r>
            <a:endParaRPr lang="en-US" dirty="0" err="1">
              <a:solidFill>
                <a:schemeClr val="bg1"/>
              </a:solidFill>
            </a:endParaRPr>
          </a:p>
        </p:txBody>
      </p:sp>
      <p:sp>
        <p:nvSpPr>
          <p:cNvPr id="28" name="TextBox 27">
            <a:extLst>
              <a:ext uri="{FF2B5EF4-FFF2-40B4-BE49-F238E27FC236}">
                <a16:creationId xmlns:a16="http://schemas.microsoft.com/office/drawing/2014/main" id="{43F6F12B-19FB-3DE3-FC74-8CDDAD0EA3B3}"/>
              </a:ext>
            </a:extLst>
          </p:cNvPr>
          <p:cNvSpPr txBox="1">
            <a:spLocks noGrp="1" noRot="1" noMove="1" noResize="1" noEditPoints="1" noAdjustHandles="1" noChangeArrowheads="1" noChangeShapeType="1"/>
          </p:cNvSpPr>
          <p:nvPr/>
        </p:nvSpPr>
        <p:spPr>
          <a:xfrm>
            <a:off x="1658053" y="1985963"/>
            <a:ext cx="1936044" cy="276999"/>
          </a:xfrm>
          <a:prstGeom prst="rect">
            <a:avLst/>
          </a:prstGeom>
          <a:solidFill>
            <a:schemeClr val="accent4">
              <a:lumMod val="40000"/>
              <a:lumOff val="60000"/>
            </a:schemeClr>
          </a:solidFill>
        </p:spPr>
        <p:txBody>
          <a:bodyPr wrap="square" lIns="91440" tIns="45720" rIns="91440" bIns="45720" rtlCol="0" anchor="t">
            <a:spAutoFit/>
          </a:bodyPr>
          <a:lstStyle/>
          <a:p>
            <a:pPr algn="ctr"/>
            <a:r>
              <a:rPr lang="en-US" sz="1200" dirty="0" err="1">
                <a:solidFill>
                  <a:schemeClr val="bg1"/>
                </a:solidFill>
              </a:rPr>
              <a:t>ProductLineService</a:t>
            </a:r>
            <a:endParaRPr lang="en-US" dirty="0" err="1">
              <a:solidFill>
                <a:schemeClr val="bg1"/>
              </a:solidFill>
            </a:endParaRPr>
          </a:p>
        </p:txBody>
      </p:sp>
    </p:spTree>
    <p:extLst>
      <p:ext uri="{BB962C8B-B14F-4D97-AF65-F5344CB8AC3E}">
        <p14:creationId xmlns:p14="http://schemas.microsoft.com/office/powerpoint/2010/main" val="1350351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DC20C-2DEB-C1E0-FB60-30285ADD4661}"/>
              </a:ext>
            </a:extLst>
          </p:cNvPr>
          <p:cNvSpPr>
            <a:spLocks noGrp="1"/>
          </p:cNvSpPr>
          <p:nvPr>
            <p:ph type="title"/>
          </p:nvPr>
        </p:nvSpPr>
        <p:spPr/>
        <p:txBody>
          <a:bodyPr/>
          <a:lstStyle/>
          <a:p>
            <a:r>
              <a:rPr lang="en-US" dirty="0"/>
              <a:t>SOLID</a:t>
            </a:r>
          </a:p>
        </p:txBody>
      </p:sp>
      <p:sp>
        <p:nvSpPr>
          <p:cNvPr id="3" name="Content Placeholder 2">
            <a:extLst>
              <a:ext uri="{FF2B5EF4-FFF2-40B4-BE49-F238E27FC236}">
                <a16:creationId xmlns:a16="http://schemas.microsoft.com/office/drawing/2014/main" id="{90537692-CD39-F1B0-EB66-1CBC98A9FA5E}"/>
              </a:ext>
            </a:extLst>
          </p:cNvPr>
          <p:cNvSpPr>
            <a:spLocks noGrp="1"/>
          </p:cNvSpPr>
          <p:nvPr>
            <p:ph idx="1"/>
          </p:nvPr>
        </p:nvSpPr>
        <p:spPr>
          <a:xfrm>
            <a:off x="478972" y="1110344"/>
            <a:ext cx="9404723" cy="4942113"/>
          </a:xfrm>
        </p:spPr>
        <p:txBody>
          <a:bodyPr>
            <a:normAutofit fontScale="92500" lnSpcReduction="10000"/>
          </a:bodyPr>
          <a:lstStyle/>
          <a:p>
            <a:r>
              <a:rPr lang="en-US" dirty="0"/>
              <a:t>Single Responsibility Principle (SRP): Each class handles a specific task, such as data representation or a particular product line operation.</a:t>
            </a:r>
          </a:p>
          <a:p>
            <a:endParaRPr lang="en-US" dirty="0"/>
          </a:p>
          <a:p>
            <a:r>
              <a:rPr lang="en-US" dirty="0"/>
              <a:t>Open/Closed Principle (OCP): The system is extendable with new strategies without altering existing code.</a:t>
            </a:r>
          </a:p>
          <a:p>
            <a:endParaRPr lang="en-US" dirty="0"/>
          </a:p>
          <a:p>
            <a:r>
              <a:rPr lang="en-US" dirty="0" err="1"/>
              <a:t>Liskov</a:t>
            </a:r>
            <a:r>
              <a:rPr lang="en-US" dirty="0"/>
              <a:t> Substitution Principle (LSP): Concrete strategy classes can replace the </a:t>
            </a:r>
            <a:r>
              <a:rPr lang="en-US" dirty="0" err="1"/>
              <a:t>ProductLineService</a:t>
            </a:r>
            <a:r>
              <a:rPr lang="en-US" dirty="0"/>
              <a:t> interface without affecting functionality.</a:t>
            </a:r>
          </a:p>
          <a:p>
            <a:endParaRPr lang="en-US" dirty="0"/>
          </a:p>
          <a:p>
            <a:r>
              <a:rPr lang="en-US" dirty="0"/>
              <a:t>Interface Segregation Principle (ISP): The </a:t>
            </a:r>
            <a:r>
              <a:rPr lang="en-US" dirty="0" err="1"/>
              <a:t>ProductLineService</a:t>
            </a:r>
            <a:r>
              <a:rPr lang="en-US" dirty="0"/>
              <a:t> interface is focused, requiring only relevant methods for implementation.</a:t>
            </a:r>
          </a:p>
          <a:p>
            <a:endParaRPr lang="en-US" dirty="0"/>
          </a:p>
          <a:p>
            <a:r>
              <a:rPr lang="en-US" dirty="0"/>
              <a:t>Dependency Inversion Principle (DIP): The context relies on the </a:t>
            </a:r>
            <a:r>
              <a:rPr lang="en-US" dirty="0" err="1"/>
              <a:t>ProductLineService</a:t>
            </a:r>
            <a:r>
              <a:rPr lang="en-US" dirty="0"/>
              <a:t> interface, allowing easy swapping of strategies.</a:t>
            </a:r>
          </a:p>
        </p:txBody>
      </p:sp>
    </p:spTree>
    <p:extLst>
      <p:ext uri="{BB962C8B-B14F-4D97-AF65-F5344CB8AC3E}">
        <p14:creationId xmlns:p14="http://schemas.microsoft.com/office/powerpoint/2010/main" val="35775508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575</TotalTime>
  <Words>527</Words>
  <Application>Microsoft Office PowerPoint</Application>
  <PresentationFormat>Widescreen</PresentationFormat>
  <Paragraphs>58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Ion</vt:lpstr>
      <vt:lpstr>Added Functionality Using Design Patterns</vt:lpstr>
      <vt:lpstr>Discount Functionality </vt:lpstr>
      <vt:lpstr>Database Adjustments</vt:lpstr>
      <vt:lpstr>Strategy Pattern</vt:lpstr>
      <vt:lpstr>SOLID</vt:lpstr>
      <vt:lpstr>Add Product Line Functionality</vt:lpstr>
      <vt:lpstr>Database Adjustments</vt:lpstr>
      <vt:lpstr>Strategy Pattern</vt:lpstr>
      <vt:lpstr>SOLID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Christopher Ramirez</dc:creator>
  <cp:lastModifiedBy>Jean Ketler RENE</cp:lastModifiedBy>
  <cp:revision>23</cp:revision>
  <dcterms:created xsi:type="dcterms:W3CDTF">2024-11-19T18:45:21Z</dcterms:created>
  <dcterms:modified xsi:type="dcterms:W3CDTF">2024-11-20T08:10:39Z</dcterms:modified>
</cp:coreProperties>
</file>