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68"/>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34" Target="slides/slide19.xml" Type="http://schemas.openxmlformats.org/officeDocument/2006/relationships/slide"/><Relationship Id="rId35" Target="slides/slide20.xml" Type="http://schemas.openxmlformats.org/officeDocument/2006/relationships/slide"/><Relationship Id="rId36" Target="slides/slide21.xml" Type="http://schemas.openxmlformats.org/officeDocument/2006/relationships/slide"/><Relationship Id="rId37" Target="slides/slide22.xml" Type="http://schemas.openxmlformats.org/officeDocument/2006/relationships/slide"/><Relationship Id="rId38" Target="slides/slide23.xml" Type="http://schemas.openxmlformats.org/officeDocument/2006/relationships/slide"/><Relationship Id="rId39" Target="slides/slide24.xml" Type="http://schemas.openxmlformats.org/officeDocument/2006/relationships/slide"/><Relationship Id="rId4" Target="theme/theme1.xml" Type="http://schemas.openxmlformats.org/officeDocument/2006/relationships/theme"/><Relationship Id="rId40" Target="slides/slide25.xml" Type="http://schemas.openxmlformats.org/officeDocument/2006/relationships/slide"/><Relationship Id="rId41" Target="slides/slide26.xml" Type="http://schemas.openxmlformats.org/officeDocument/2006/relationships/slide"/><Relationship Id="rId42" Target="slides/slide27.xml" Type="http://schemas.openxmlformats.org/officeDocument/2006/relationships/slide"/><Relationship Id="rId43" Target="slides/slide28.xml" Type="http://schemas.openxmlformats.org/officeDocument/2006/relationships/slide"/><Relationship Id="rId44" Target="slides/slide29.xml" Type="http://schemas.openxmlformats.org/officeDocument/2006/relationships/slide"/><Relationship Id="rId45" Target="slides/slide30.xml" Type="http://schemas.openxmlformats.org/officeDocument/2006/relationships/slide"/><Relationship Id="rId46" Target="slides/slide31.xml" Type="http://schemas.openxmlformats.org/officeDocument/2006/relationships/slide"/><Relationship Id="rId47" Target="slides/slide32.xml" Type="http://schemas.openxmlformats.org/officeDocument/2006/relationships/slide"/><Relationship Id="rId48" Target="slides/slide33.xml" Type="http://schemas.openxmlformats.org/officeDocument/2006/relationships/slide"/><Relationship Id="rId49" Target="slides/slide34.xml" Type="http://schemas.openxmlformats.org/officeDocument/2006/relationships/slide"/><Relationship Id="rId5" Target="tableStyles.xml" Type="http://schemas.openxmlformats.org/officeDocument/2006/relationships/tableStyles"/><Relationship Id="rId50" Target="slides/slide35.xml" Type="http://schemas.openxmlformats.org/officeDocument/2006/relationships/slide"/><Relationship Id="rId51" Target="slides/slide36.xml" Type="http://schemas.openxmlformats.org/officeDocument/2006/relationships/slide"/><Relationship Id="rId52" Target="slides/slide37.xml" Type="http://schemas.openxmlformats.org/officeDocument/2006/relationships/slide"/><Relationship Id="rId53" Target="slides/slide38.xml" Type="http://schemas.openxmlformats.org/officeDocument/2006/relationships/slide"/><Relationship Id="rId54" Target="slides/slide39.xml" Type="http://schemas.openxmlformats.org/officeDocument/2006/relationships/slide"/><Relationship Id="rId55" Target="slides/slide40.xml" Type="http://schemas.openxmlformats.org/officeDocument/2006/relationships/slide"/><Relationship Id="rId56" Target="slides/slide41.xml" Type="http://schemas.openxmlformats.org/officeDocument/2006/relationships/slide"/><Relationship Id="rId57" Target="slides/slide42.xml" Type="http://schemas.openxmlformats.org/officeDocument/2006/relationships/slide"/><Relationship Id="rId58" Target="slides/slide43.xml" Type="http://schemas.openxmlformats.org/officeDocument/2006/relationships/slide"/><Relationship Id="rId59" Target="slides/slide44.xml" Type="http://schemas.openxmlformats.org/officeDocument/2006/relationships/slide"/><Relationship Id="rId6" Target="fonts/font6.fntdata" Type="http://schemas.openxmlformats.org/officeDocument/2006/relationships/font"/><Relationship Id="rId60" Target="slides/slide45.xml" Type="http://schemas.openxmlformats.org/officeDocument/2006/relationships/slide"/><Relationship Id="rId61" Target="slides/slide46.xml" Type="http://schemas.openxmlformats.org/officeDocument/2006/relationships/slide"/><Relationship Id="rId62" Target="slides/slide47.xml" Type="http://schemas.openxmlformats.org/officeDocument/2006/relationships/slide"/><Relationship Id="rId63" Target="slides/slide48.xml" Type="http://schemas.openxmlformats.org/officeDocument/2006/relationships/slide"/><Relationship Id="rId64" Target="slides/slide49.xml" Type="http://schemas.openxmlformats.org/officeDocument/2006/relationships/slide"/><Relationship Id="rId65" Target="slides/slide50.xml" Type="http://schemas.openxmlformats.org/officeDocument/2006/relationships/slide"/><Relationship Id="rId66" Target="slides/slide51.xml" Type="http://schemas.openxmlformats.org/officeDocument/2006/relationships/slide"/><Relationship Id="rId67" Target="slides/slide52.xml" Type="http://schemas.openxmlformats.org/officeDocument/2006/relationships/slide"/><Relationship Id="rId68" Target="notesMasters/notesMaster1.xml" Type="http://schemas.openxmlformats.org/officeDocument/2006/relationships/notesMaster"/><Relationship Id="rId69" Target="theme/theme2.xml" Type="http://schemas.openxmlformats.org/officeDocument/2006/relationships/theme"/><Relationship Id="rId7" Target="fonts/font7.fntdata" Type="http://schemas.openxmlformats.org/officeDocument/2006/relationships/font"/><Relationship Id="rId70" Target="notesSlides/notesSlide1.xml" Type="http://schemas.openxmlformats.org/officeDocument/2006/relationships/notesSlide"/><Relationship Id="rId71" Target="notesSlides/notesSlide2.xml" Type="http://schemas.openxmlformats.org/officeDocument/2006/relationships/notesSlide"/><Relationship Id="rId72" Target="notesSlides/notesSlide3.xml" Type="http://schemas.openxmlformats.org/officeDocument/2006/relationships/notesSlide"/><Relationship Id="rId73" Target="notesSlides/notesSlide4.xml" Type="http://schemas.openxmlformats.org/officeDocument/2006/relationships/notesSlide"/><Relationship Id="rId74" Target="notesSlides/notesSlide5.xml" Type="http://schemas.openxmlformats.org/officeDocument/2006/relationships/notesSlide"/><Relationship Id="rId75" Target="notesSlides/notesSlide6.xml" Type="http://schemas.openxmlformats.org/officeDocument/2006/relationships/notesSlide"/><Relationship Id="rId76" Target="notesSlides/notesSlide7.xml" Type="http://schemas.openxmlformats.org/officeDocument/2006/relationships/notesSlide"/><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One Example for Explaining what is Concurrency.</a:t>
            </a:r>
          </a:p>
          <a:p>
            <a:r>
              <a:rPr lang="en-US"/>
              <a:t/>
            </a:r>
          </a:p>
          <a:p>
            <a:r>
              <a:rPr lang="en-US"/>
              <a:t>suppose you have a list of items and you have to search for a specific item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One Example for Explaining what is Concurrency.</a:t>
            </a:r>
          </a:p>
          <a:p>
            <a:r>
              <a:rPr lang="en-US"/>
              <a:t/>
            </a:r>
          </a:p>
          <a:p>
            <a:r>
              <a:rPr lang="en-US"/>
              <a:t>suppose you have a list of items and you have to search for a specific item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 enable to run multiple applications at the same time.</a:t>
            </a:r>
          </a:p>
          <a:p>
            <a:r>
              <a:rPr lang="en-US"/>
              <a:t/>
            </a:r>
          </a:p>
          <a:p>
            <a:r>
              <a:rPr lang="en-US"/>
              <a:t/>
            </a:r>
          </a:p>
          <a:p>
            <a:r>
              <a:rPr lang="en-US"/>
              <a:t>It enables that the resources that are unused by one application can be used for other applications.</a:t>
            </a:r>
          </a:p>
          <a:p>
            <a:r>
              <a:rPr lang="en-US"/>
              <a:t/>
            </a:r>
          </a:p>
          <a:p>
            <a:r>
              <a:rPr lang="en-US"/>
              <a:t/>
            </a:r>
          </a:p>
          <a:p>
            <a:r>
              <a:rPr lang="en-US"/>
              <a:t>Without concurrency, each application has to be run to completion before the next one can be run.</a:t>
            </a:r>
          </a:p>
          <a:p>
            <a:r>
              <a:rPr lang="en-US"/>
              <a:t/>
            </a:r>
          </a:p>
          <a:p>
            <a:r>
              <a:rPr lang="en-US"/>
              <a:t/>
            </a:r>
          </a:p>
          <a:p>
            <a:r>
              <a:rPr lang="en-US"/>
              <a:t>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 enable to run multiple applications at the same time.</a:t>
            </a:r>
          </a:p>
          <a:p>
            <a:r>
              <a:rPr lang="en-US"/>
              <a:t/>
            </a:r>
          </a:p>
          <a:p>
            <a:r>
              <a:rPr lang="en-US"/>
              <a:t/>
            </a:r>
          </a:p>
          <a:p>
            <a:r>
              <a:rPr lang="en-US"/>
              <a:t>It enables that the resources that are unused by one application can be used for other applications.</a:t>
            </a:r>
          </a:p>
          <a:p>
            <a:r>
              <a:rPr lang="en-US"/>
              <a:t/>
            </a:r>
          </a:p>
          <a:p>
            <a:r>
              <a:rPr lang="en-US"/>
              <a:t/>
            </a:r>
          </a:p>
          <a:p>
            <a:r>
              <a:rPr lang="en-US"/>
              <a:t>Without concurrency, each application has to be run to completion before the next one can be run.</a:t>
            </a:r>
          </a:p>
          <a:p>
            <a:r>
              <a:rPr lang="en-US"/>
              <a:t/>
            </a:r>
          </a:p>
          <a:p>
            <a:r>
              <a:rPr lang="en-US"/>
              <a:t/>
            </a:r>
          </a:p>
          <a:p>
            <a:r>
              <a:rPr lang="en-US"/>
              <a:t>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 enable to run multiple applications at the same time.</a:t>
            </a:r>
          </a:p>
          <a:p>
            <a:r>
              <a:rPr lang="en-US"/>
              <a:t/>
            </a:r>
          </a:p>
          <a:p>
            <a:r>
              <a:rPr lang="en-US"/>
              <a:t/>
            </a:r>
          </a:p>
          <a:p>
            <a:r>
              <a:rPr lang="en-US"/>
              <a:t>It enables that the resources that are unused by one application can be used for other applications.</a:t>
            </a:r>
          </a:p>
          <a:p>
            <a:r>
              <a:rPr lang="en-US"/>
              <a:t/>
            </a:r>
          </a:p>
          <a:p>
            <a:r>
              <a:rPr lang="en-US"/>
              <a:t/>
            </a:r>
          </a:p>
          <a:p>
            <a:r>
              <a:rPr lang="en-US"/>
              <a:t>Without concurrency, each application has to be run to completion before the next one can be run.</a:t>
            </a:r>
          </a:p>
          <a:p>
            <a:r>
              <a:rPr lang="en-US"/>
              <a:t/>
            </a:r>
          </a:p>
          <a:p>
            <a:r>
              <a:rPr lang="en-US"/>
              <a:t/>
            </a:r>
          </a:p>
          <a:p>
            <a:r>
              <a:rPr lang="en-US"/>
              <a:t>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 enable to run multiple applications at the same time.</a:t>
            </a:r>
          </a:p>
          <a:p>
            <a:r>
              <a:rPr lang="en-US"/>
              <a:t/>
            </a:r>
          </a:p>
          <a:p>
            <a:r>
              <a:rPr lang="en-US"/>
              <a:t/>
            </a:r>
          </a:p>
          <a:p>
            <a:r>
              <a:rPr lang="en-US"/>
              <a:t>It enables that the resources that are unused by one application can be used for other applications.</a:t>
            </a:r>
          </a:p>
          <a:p>
            <a:r>
              <a:rPr lang="en-US"/>
              <a:t/>
            </a:r>
          </a:p>
          <a:p>
            <a:r>
              <a:rPr lang="en-US"/>
              <a:t/>
            </a:r>
          </a:p>
          <a:p>
            <a:r>
              <a:rPr lang="en-US"/>
              <a:t>Without concurrency, each application has to be run to completion before the next one can be run.</a:t>
            </a:r>
          </a:p>
          <a:p>
            <a:r>
              <a:rPr lang="en-US"/>
              <a:t/>
            </a:r>
          </a:p>
          <a:p>
            <a:r>
              <a:rPr lang="en-US"/>
              <a:t/>
            </a:r>
          </a:p>
          <a:p>
            <a:r>
              <a:rPr lang="en-US"/>
              <a:t>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 enable to run multiple applications at the same time.</a:t>
            </a:r>
          </a:p>
          <a:p>
            <a:r>
              <a:rPr lang="en-US"/>
              <a:t/>
            </a:r>
          </a:p>
          <a:p>
            <a:r>
              <a:rPr lang="en-US"/>
              <a:t/>
            </a:r>
          </a:p>
          <a:p>
            <a:r>
              <a:rPr lang="en-US"/>
              <a:t>It enables that the resources that are unused by one application can be used for other applications.</a:t>
            </a:r>
          </a:p>
          <a:p>
            <a:r>
              <a:rPr lang="en-US"/>
              <a:t/>
            </a:r>
          </a:p>
          <a:p>
            <a:r>
              <a:rPr lang="en-US"/>
              <a:t/>
            </a:r>
          </a:p>
          <a:p>
            <a:r>
              <a:rPr lang="en-US"/>
              <a:t>Without concurrency, each application has to be run to completion before the next one can be run.</a:t>
            </a:r>
          </a:p>
          <a:p>
            <a:r>
              <a:rPr lang="en-US"/>
              <a:t/>
            </a:r>
          </a:p>
          <a:p>
            <a:r>
              <a:rPr lang="en-US"/>
              <a:t/>
            </a:r>
          </a:p>
          <a:p>
            <a:r>
              <a:rPr lang="en-US"/>
              <a:t>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0.jpe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1.jpeg" Type="http://schemas.openxmlformats.org/officeDocument/2006/relationships/image"/><Relationship Id="rId4" Target="../media/image12.jpe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2.png" Type="http://schemas.openxmlformats.org/officeDocument/2006/relationships/image"/><Relationship Id="rId4" Target="../media/image14.png" Type="http://schemas.openxmlformats.org/officeDocument/2006/relationships/image"/><Relationship Id="rId5" Target="https://www.badendelamore.com/how-fast-can-you-go/" TargetMode="External" Type="http://schemas.openxmlformats.org/officeDocument/2006/relationships/hyperlink"/><Relationship Id="rId6" Target="https://blog.purestorage.com/purely-technical/concurrent-programming-case-study-comparing-python-go-and-rust/"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5.jpe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2786505" y="6586073"/>
            <a:ext cx="4472795" cy="1681025"/>
          </a:xfrm>
          <a:custGeom>
            <a:avLst/>
            <a:gdLst/>
            <a:ahLst/>
            <a:cxnLst/>
            <a:rect r="r" b="b" t="t" l="l"/>
            <a:pathLst>
              <a:path h="1681025" w="4472795">
                <a:moveTo>
                  <a:pt x="0" y="0"/>
                </a:moveTo>
                <a:lnTo>
                  <a:pt x="4472795" y="0"/>
                </a:lnTo>
                <a:lnTo>
                  <a:pt x="4472795" y="1681026"/>
                </a:lnTo>
                <a:lnTo>
                  <a:pt x="0" y="1681026"/>
                </a:lnTo>
                <a:lnTo>
                  <a:pt x="0" y="0"/>
                </a:lnTo>
                <a:close/>
              </a:path>
            </a:pathLst>
          </a:custGeom>
          <a:blipFill>
            <a:blip r:embed="rId2"/>
            <a:stretch>
              <a:fillRect l="0" t="0" r="0" b="0"/>
            </a:stretch>
          </a:blipFill>
        </p:spPr>
      </p:sp>
      <p:grpSp>
        <p:nvGrpSpPr>
          <p:cNvPr name="Group 3" id="3"/>
          <p:cNvGrpSpPr/>
          <p:nvPr/>
        </p:nvGrpSpPr>
        <p:grpSpPr>
          <a:xfrm rot="0">
            <a:off x="0" y="584008"/>
            <a:ext cx="5236793" cy="889384"/>
            <a:chOff x="0" y="0"/>
            <a:chExt cx="1379238" cy="234241"/>
          </a:xfrm>
        </p:grpSpPr>
        <p:sp>
          <p:nvSpPr>
            <p:cNvPr name="Freeform 4" id="4"/>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5" id="5"/>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sp>
        <p:nvSpPr>
          <p:cNvPr name="TextBox 7" id="7"/>
          <p:cNvSpPr txBox="true"/>
          <p:nvPr/>
        </p:nvSpPr>
        <p:spPr>
          <a:xfrm rot="0">
            <a:off x="3849648" y="3937942"/>
            <a:ext cx="10588705" cy="2172992"/>
          </a:xfrm>
          <a:prstGeom prst="rect">
            <a:avLst/>
          </a:prstGeom>
        </p:spPr>
        <p:txBody>
          <a:bodyPr anchor="t" rtlCol="false" tIns="0" lIns="0" bIns="0" rIns="0">
            <a:spAutoFit/>
          </a:bodyPr>
          <a:lstStyle/>
          <a:p>
            <a:pPr algn="ctr">
              <a:lnSpc>
                <a:spcPts val="17778"/>
              </a:lnSpc>
            </a:pPr>
            <a:r>
              <a:rPr lang="en-US" sz="12699">
                <a:solidFill>
                  <a:srgbClr val="ED008D"/>
                </a:solidFill>
                <a:latin typeface="Canva Sans Bold"/>
              </a:rPr>
              <a:t>Concurrency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3" id="3"/>
          <p:cNvGrpSpPr/>
          <p:nvPr/>
        </p:nvGrpSpPr>
        <p:grpSpPr>
          <a:xfrm rot="0">
            <a:off x="13051207" y="8813608"/>
            <a:ext cx="5236793" cy="889384"/>
            <a:chOff x="0" y="0"/>
            <a:chExt cx="1379238" cy="234241"/>
          </a:xfrm>
        </p:grpSpPr>
        <p:sp>
          <p:nvSpPr>
            <p:cNvPr name="Freeform 4" id="4"/>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5" id="5"/>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909517" y="933450"/>
            <a:ext cx="5469017"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Time Difference</a:t>
            </a:r>
          </a:p>
        </p:txBody>
      </p:sp>
      <p:grpSp>
        <p:nvGrpSpPr>
          <p:cNvPr name="Group 7" id="7"/>
          <p:cNvGrpSpPr/>
          <p:nvPr/>
        </p:nvGrpSpPr>
        <p:grpSpPr>
          <a:xfrm rot="0">
            <a:off x="0" y="5840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3" id="3"/>
          <p:cNvGrpSpPr/>
          <p:nvPr/>
        </p:nvGrpSpPr>
        <p:grpSpPr>
          <a:xfrm rot="0">
            <a:off x="13051207" y="8813608"/>
            <a:ext cx="5236793" cy="889384"/>
            <a:chOff x="0" y="0"/>
            <a:chExt cx="1379238" cy="234241"/>
          </a:xfrm>
        </p:grpSpPr>
        <p:sp>
          <p:nvSpPr>
            <p:cNvPr name="Freeform 4" id="4"/>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5" id="5"/>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909517" y="933450"/>
            <a:ext cx="5469017"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Time Difference</a:t>
            </a:r>
          </a:p>
        </p:txBody>
      </p:sp>
      <p:sp>
        <p:nvSpPr>
          <p:cNvPr name="TextBox 7" id="7"/>
          <p:cNvSpPr txBox="true"/>
          <p:nvPr/>
        </p:nvSpPr>
        <p:spPr>
          <a:xfrm rot="0">
            <a:off x="0" y="2426444"/>
            <a:ext cx="18288000" cy="17805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2 Go Program which fetches the weather of provided cities through JSON response from API, one sequential and other concurrent can be useful for noticing the Time Difference.</a:t>
            </a:r>
          </a:p>
        </p:txBody>
      </p:sp>
      <p:grpSp>
        <p:nvGrpSpPr>
          <p:cNvPr name="Group 8" id="8"/>
          <p:cNvGrpSpPr/>
          <p:nvPr/>
        </p:nvGrpSpPr>
        <p:grpSpPr>
          <a:xfrm rot="0">
            <a:off x="0" y="584008"/>
            <a:ext cx="5236793" cy="889384"/>
            <a:chOff x="0" y="0"/>
            <a:chExt cx="1379238" cy="234241"/>
          </a:xfrm>
        </p:grpSpPr>
        <p:sp>
          <p:nvSpPr>
            <p:cNvPr name="Freeform 9" id="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0" id="1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3" id="3"/>
          <p:cNvGrpSpPr/>
          <p:nvPr/>
        </p:nvGrpSpPr>
        <p:grpSpPr>
          <a:xfrm rot="0">
            <a:off x="1829560" y="4839552"/>
            <a:ext cx="6814466" cy="3974056"/>
            <a:chOff x="0" y="0"/>
            <a:chExt cx="1794756" cy="1046665"/>
          </a:xfrm>
        </p:grpSpPr>
        <p:sp>
          <p:nvSpPr>
            <p:cNvPr name="Freeform 4" id="4"/>
            <p:cNvSpPr/>
            <p:nvPr/>
          </p:nvSpPr>
          <p:spPr>
            <a:xfrm flipH="false" flipV="false" rot="0">
              <a:off x="0" y="0"/>
              <a:ext cx="1794757" cy="1046665"/>
            </a:xfrm>
            <a:custGeom>
              <a:avLst/>
              <a:gdLst/>
              <a:ahLst/>
              <a:cxnLst/>
              <a:rect r="r" b="b" t="t" l="l"/>
              <a:pathLst>
                <a:path h="1046665" w="1794757">
                  <a:moveTo>
                    <a:pt x="57941" y="0"/>
                  </a:moveTo>
                  <a:lnTo>
                    <a:pt x="1736815" y="0"/>
                  </a:lnTo>
                  <a:cubicBezTo>
                    <a:pt x="1768815" y="0"/>
                    <a:pt x="1794757" y="25941"/>
                    <a:pt x="1794757" y="57941"/>
                  </a:cubicBezTo>
                  <a:lnTo>
                    <a:pt x="1794757" y="988724"/>
                  </a:lnTo>
                  <a:cubicBezTo>
                    <a:pt x="1794757" y="1020724"/>
                    <a:pt x="1768815" y="1046665"/>
                    <a:pt x="1736815" y="1046665"/>
                  </a:cubicBezTo>
                  <a:lnTo>
                    <a:pt x="57941" y="1046665"/>
                  </a:lnTo>
                  <a:cubicBezTo>
                    <a:pt x="25941" y="1046665"/>
                    <a:pt x="0" y="1020724"/>
                    <a:pt x="0" y="988724"/>
                  </a:cubicBezTo>
                  <a:lnTo>
                    <a:pt x="0" y="57941"/>
                  </a:lnTo>
                  <a:cubicBezTo>
                    <a:pt x="0" y="25941"/>
                    <a:pt x="25941" y="0"/>
                    <a:pt x="57941" y="0"/>
                  </a:cubicBezTo>
                  <a:close/>
                </a:path>
              </a:pathLst>
            </a:custGeom>
            <a:gradFill rotWithShape="true">
              <a:gsLst>
                <a:gs pos="0">
                  <a:srgbClr val="8C52FF">
                    <a:alpha val="100000"/>
                  </a:srgbClr>
                </a:gs>
                <a:gs pos="100000">
                  <a:srgbClr val="5CE1E6">
                    <a:alpha val="100000"/>
                  </a:srgbClr>
                </a:gs>
              </a:gsLst>
              <a:lin ang="0"/>
            </a:gradFill>
          </p:spPr>
        </p:sp>
        <p:sp>
          <p:nvSpPr>
            <p:cNvPr name="TextBox 5" id="5"/>
            <p:cNvSpPr txBox="true"/>
            <p:nvPr/>
          </p:nvSpPr>
          <p:spPr>
            <a:xfrm>
              <a:off x="0" y="-180975"/>
              <a:ext cx="1794756" cy="1227640"/>
            </a:xfrm>
            <a:prstGeom prst="rect">
              <a:avLst/>
            </a:prstGeom>
          </p:spPr>
          <p:txBody>
            <a:bodyPr anchor="ctr" rtlCol="false" tIns="50800" lIns="50800" bIns="50800" rIns="50800"/>
            <a:lstStyle/>
            <a:p>
              <a:pPr algn="ctr">
                <a:lnSpc>
                  <a:spcPts val="5075"/>
                </a:lnSpc>
              </a:pPr>
              <a:r>
                <a:rPr lang="en-US" sz="2699">
                  <a:solidFill>
                    <a:srgbClr val="FFFFFF"/>
                  </a:solidFill>
                  <a:latin typeface="Canva Sans Bold"/>
                </a:rPr>
                <a:t>Weather for Surat is 299.14 K</a:t>
              </a:r>
            </a:p>
            <a:p>
              <a:pPr algn="ctr">
                <a:lnSpc>
                  <a:spcPts val="5075"/>
                </a:lnSpc>
              </a:pPr>
              <a:r>
                <a:rPr lang="en-US" sz="2699">
                  <a:solidFill>
                    <a:srgbClr val="FFFFFF"/>
                  </a:solidFill>
                  <a:latin typeface="Canva Sans Bold"/>
                </a:rPr>
                <a:t>Weather for Kolkata is 300.12 K</a:t>
              </a:r>
            </a:p>
            <a:p>
              <a:pPr algn="ctr">
                <a:lnSpc>
                  <a:spcPts val="5075"/>
                </a:lnSpc>
              </a:pPr>
              <a:r>
                <a:rPr lang="en-US" sz="2699">
                  <a:solidFill>
                    <a:srgbClr val="FFFFFF"/>
                  </a:solidFill>
                  <a:latin typeface="Canva Sans Bold"/>
                </a:rPr>
                <a:t>Weather for Kharagpur is 300.16 K</a:t>
              </a:r>
            </a:p>
            <a:p>
              <a:pPr algn="ctr">
                <a:lnSpc>
                  <a:spcPts val="5075"/>
                </a:lnSpc>
              </a:pPr>
              <a:r>
                <a:rPr lang="en-US" sz="2699">
                  <a:solidFill>
                    <a:srgbClr val="FFFFFF"/>
                  </a:solidFill>
                  <a:latin typeface="Canva Sans Bold"/>
                </a:rPr>
                <a:t>Weather for Mumbai is 301.14 K</a:t>
              </a:r>
            </a:p>
            <a:p>
              <a:pPr algn="ctr">
                <a:lnSpc>
                  <a:spcPts val="5075"/>
                </a:lnSpc>
              </a:pPr>
              <a:r>
                <a:rPr lang="en-US" sz="2699">
                  <a:solidFill>
                    <a:srgbClr val="FFFFFF"/>
                  </a:solidFill>
                  <a:latin typeface="Canva Sans Bold"/>
                </a:rPr>
                <a:t>Execution time: 473.975608ms</a:t>
              </a:r>
            </a:p>
          </p:txBody>
        </p:sp>
      </p:grpSp>
      <p:grpSp>
        <p:nvGrpSpPr>
          <p:cNvPr name="Group 6" id="6"/>
          <p:cNvGrpSpPr/>
          <p:nvPr/>
        </p:nvGrpSpPr>
        <p:grpSpPr>
          <a:xfrm rot="0">
            <a:off x="13051207" y="8813608"/>
            <a:ext cx="5236793" cy="889384"/>
            <a:chOff x="0" y="0"/>
            <a:chExt cx="1379238" cy="234241"/>
          </a:xfrm>
        </p:grpSpPr>
        <p:sp>
          <p:nvSpPr>
            <p:cNvPr name="Freeform 7" id="7"/>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8" id="8"/>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0444834" y="4839552"/>
            <a:ext cx="6814466" cy="4028505"/>
            <a:chOff x="0" y="0"/>
            <a:chExt cx="1794756" cy="1061006"/>
          </a:xfrm>
        </p:grpSpPr>
        <p:sp>
          <p:nvSpPr>
            <p:cNvPr name="Freeform 10" id="10"/>
            <p:cNvSpPr/>
            <p:nvPr/>
          </p:nvSpPr>
          <p:spPr>
            <a:xfrm flipH="false" flipV="false" rot="0">
              <a:off x="0" y="0"/>
              <a:ext cx="1794757" cy="1061005"/>
            </a:xfrm>
            <a:custGeom>
              <a:avLst/>
              <a:gdLst/>
              <a:ahLst/>
              <a:cxnLst/>
              <a:rect r="r" b="b" t="t" l="l"/>
              <a:pathLst>
                <a:path h="1061005" w="1794757">
                  <a:moveTo>
                    <a:pt x="57941" y="0"/>
                  </a:moveTo>
                  <a:lnTo>
                    <a:pt x="1736815" y="0"/>
                  </a:lnTo>
                  <a:cubicBezTo>
                    <a:pt x="1768815" y="0"/>
                    <a:pt x="1794757" y="25941"/>
                    <a:pt x="1794757" y="57941"/>
                  </a:cubicBezTo>
                  <a:lnTo>
                    <a:pt x="1794757" y="1003064"/>
                  </a:lnTo>
                  <a:cubicBezTo>
                    <a:pt x="1794757" y="1035064"/>
                    <a:pt x="1768815" y="1061005"/>
                    <a:pt x="1736815" y="1061005"/>
                  </a:cubicBezTo>
                  <a:lnTo>
                    <a:pt x="57941" y="1061005"/>
                  </a:lnTo>
                  <a:cubicBezTo>
                    <a:pt x="25941" y="1061005"/>
                    <a:pt x="0" y="1035064"/>
                    <a:pt x="0" y="1003064"/>
                  </a:cubicBezTo>
                  <a:lnTo>
                    <a:pt x="0" y="57941"/>
                  </a:lnTo>
                  <a:cubicBezTo>
                    <a:pt x="0" y="25941"/>
                    <a:pt x="25941" y="0"/>
                    <a:pt x="57941" y="0"/>
                  </a:cubicBezTo>
                  <a:close/>
                </a:path>
              </a:pathLst>
            </a:custGeom>
            <a:gradFill rotWithShape="true">
              <a:gsLst>
                <a:gs pos="0">
                  <a:srgbClr val="5DE0E6">
                    <a:alpha val="100000"/>
                  </a:srgbClr>
                </a:gs>
                <a:gs pos="100000">
                  <a:srgbClr val="004AAD">
                    <a:alpha val="100000"/>
                  </a:srgbClr>
                </a:gs>
              </a:gsLst>
              <a:lin ang="0"/>
            </a:gradFill>
          </p:spPr>
        </p:sp>
        <p:sp>
          <p:nvSpPr>
            <p:cNvPr name="TextBox 11" id="11"/>
            <p:cNvSpPr txBox="true"/>
            <p:nvPr/>
          </p:nvSpPr>
          <p:spPr>
            <a:xfrm>
              <a:off x="0" y="-180975"/>
              <a:ext cx="1794756" cy="1241981"/>
            </a:xfrm>
            <a:prstGeom prst="rect">
              <a:avLst/>
            </a:prstGeom>
          </p:spPr>
          <p:txBody>
            <a:bodyPr anchor="ctr" rtlCol="false" tIns="50800" lIns="50800" bIns="50800" rIns="50800"/>
            <a:lstStyle/>
            <a:p>
              <a:pPr algn="ctr">
                <a:lnSpc>
                  <a:spcPts val="5075"/>
                </a:lnSpc>
              </a:pPr>
              <a:r>
                <a:rPr lang="en-US" sz="2699">
                  <a:solidFill>
                    <a:srgbClr val="FFFFFF"/>
                  </a:solidFill>
                  <a:latin typeface="Canva Sans Bold"/>
                </a:rPr>
                <a:t>Weather for Surat: 299.14 K</a:t>
              </a:r>
            </a:p>
            <a:p>
              <a:pPr algn="ctr">
                <a:lnSpc>
                  <a:spcPts val="5075"/>
                </a:lnSpc>
              </a:pPr>
              <a:r>
                <a:rPr lang="en-US" sz="2699">
                  <a:solidFill>
                    <a:srgbClr val="FFFFFF"/>
                  </a:solidFill>
                  <a:latin typeface="Canva Sans Bold"/>
                </a:rPr>
                <a:t>Weather for Kolkata: 300.12 K</a:t>
              </a:r>
            </a:p>
            <a:p>
              <a:pPr algn="ctr">
                <a:lnSpc>
                  <a:spcPts val="5075"/>
                </a:lnSpc>
              </a:pPr>
              <a:r>
                <a:rPr lang="en-US" sz="2699">
                  <a:solidFill>
                    <a:srgbClr val="FFFFFF"/>
                  </a:solidFill>
                  <a:latin typeface="Canva Sans Bold"/>
                </a:rPr>
                <a:t>Weather for Kharagpur: 300.16 K</a:t>
              </a:r>
            </a:p>
            <a:p>
              <a:pPr algn="ctr">
                <a:lnSpc>
                  <a:spcPts val="5075"/>
                </a:lnSpc>
              </a:pPr>
              <a:r>
                <a:rPr lang="en-US" sz="2699">
                  <a:solidFill>
                    <a:srgbClr val="FFFFFF"/>
                  </a:solidFill>
                  <a:latin typeface="Canva Sans Bold"/>
                </a:rPr>
                <a:t>Weather for Mumbai: 301.14 K</a:t>
              </a:r>
            </a:p>
            <a:p>
              <a:pPr algn="ctr">
                <a:lnSpc>
                  <a:spcPts val="5075"/>
                </a:lnSpc>
              </a:pPr>
              <a:r>
                <a:rPr lang="en-US" sz="2699">
                  <a:solidFill>
                    <a:srgbClr val="FFFFFF"/>
                  </a:solidFill>
                  <a:latin typeface="Canva Sans Bold"/>
                </a:rPr>
                <a:t>Execution time: 316.347076ms</a:t>
              </a:r>
            </a:p>
          </p:txBody>
        </p:sp>
      </p:grpSp>
      <p:grpSp>
        <p:nvGrpSpPr>
          <p:cNvPr name="Group 12" id="12"/>
          <p:cNvGrpSpPr/>
          <p:nvPr/>
        </p:nvGrpSpPr>
        <p:grpSpPr>
          <a:xfrm rot="0">
            <a:off x="3626770" y="8946958"/>
            <a:ext cx="3220046" cy="809462"/>
            <a:chOff x="0" y="0"/>
            <a:chExt cx="848078" cy="213192"/>
          </a:xfrm>
        </p:grpSpPr>
        <p:sp>
          <p:nvSpPr>
            <p:cNvPr name="Freeform 13" id="13"/>
            <p:cNvSpPr/>
            <p:nvPr/>
          </p:nvSpPr>
          <p:spPr>
            <a:xfrm flipH="false" flipV="false" rot="0">
              <a:off x="0" y="0"/>
              <a:ext cx="848078" cy="213192"/>
            </a:xfrm>
            <a:custGeom>
              <a:avLst/>
              <a:gdLst/>
              <a:ahLst/>
              <a:cxnLst/>
              <a:rect r="r" b="b" t="t" l="l"/>
              <a:pathLst>
                <a:path h="213192" w="848078">
                  <a:moveTo>
                    <a:pt x="0" y="0"/>
                  </a:moveTo>
                  <a:lnTo>
                    <a:pt x="848078" y="0"/>
                  </a:lnTo>
                  <a:lnTo>
                    <a:pt x="848078" y="213192"/>
                  </a:lnTo>
                  <a:lnTo>
                    <a:pt x="0" y="213192"/>
                  </a:lnTo>
                  <a:close/>
                </a:path>
              </a:pathLst>
            </a:custGeom>
            <a:solidFill>
              <a:srgbClr val="ED008D"/>
            </a:solidFill>
          </p:spPr>
        </p:sp>
        <p:sp>
          <p:nvSpPr>
            <p:cNvPr name="TextBox 14" id="14"/>
            <p:cNvSpPr txBox="true"/>
            <p:nvPr/>
          </p:nvSpPr>
          <p:spPr>
            <a:xfrm>
              <a:off x="0" y="-66675"/>
              <a:ext cx="848078" cy="279867"/>
            </a:xfrm>
            <a:prstGeom prst="rect">
              <a:avLst/>
            </a:prstGeom>
          </p:spPr>
          <p:txBody>
            <a:bodyPr anchor="ctr" rtlCol="false" tIns="50800" lIns="50800" bIns="50800" rIns="50800"/>
            <a:lstStyle/>
            <a:p>
              <a:pPr algn="ctr">
                <a:lnSpc>
                  <a:spcPts val="5179"/>
                </a:lnSpc>
              </a:pPr>
              <a:r>
                <a:rPr lang="en-US" sz="3699">
                  <a:solidFill>
                    <a:srgbClr val="000000"/>
                  </a:solidFill>
                  <a:latin typeface="Canva Sans"/>
                </a:rPr>
                <a:t>Sequential</a:t>
              </a:r>
            </a:p>
          </p:txBody>
        </p:sp>
      </p:grpSp>
      <p:sp>
        <p:nvSpPr>
          <p:cNvPr name="TextBox 15" id="15"/>
          <p:cNvSpPr txBox="true"/>
          <p:nvPr/>
        </p:nvSpPr>
        <p:spPr>
          <a:xfrm rot="0">
            <a:off x="5909517" y="933450"/>
            <a:ext cx="5469017"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Time Difference</a:t>
            </a:r>
          </a:p>
        </p:txBody>
      </p:sp>
      <p:sp>
        <p:nvSpPr>
          <p:cNvPr name="TextBox 16" id="16"/>
          <p:cNvSpPr txBox="true"/>
          <p:nvPr/>
        </p:nvSpPr>
        <p:spPr>
          <a:xfrm rot="0">
            <a:off x="0" y="2426444"/>
            <a:ext cx="18288000" cy="17805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2 Go Program which fetches the weather of provided cities through JSON response from API, one sequential and other concurrent can be useful for noticing the Time Difference.</a:t>
            </a:r>
          </a:p>
        </p:txBody>
      </p:sp>
      <p:grpSp>
        <p:nvGrpSpPr>
          <p:cNvPr name="Group 17" id="17"/>
          <p:cNvGrpSpPr/>
          <p:nvPr/>
        </p:nvGrpSpPr>
        <p:grpSpPr>
          <a:xfrm rot="0">
            <a:off x="12646403" y="8946958"/>
            <a:ext cx="3220046" cy="809462"/>
            <a:chOff x="0" y="0"/>
            <a:chExt cx="848078" cy="213192"/>
          </a:xfrm>
        </p:grpSpPr>
        <p:sp>
          <p:nvSpPr>
            <p:cNvPr name="Freeform 18" id="18"/>
            <p:cNvSpPr/>
            <p:nvPr/>
          </p:nvSpPr>
          <p:spPr>
            <a:xfrm flipH="false" flipV="false" rot="0">
              <a:off x="0" y="0"/>
              <a:ext cx="848078" cy="213192"/>
            </a:xfrm>
            <a:custGeom>
              <a:avLst/>
              <a:gdLst/>
              <a:ahLst/>
              <a:cxnLst/>
              <a:rect r="r" b="b" t="t" l="l"/>
              <a:pathLst>
                <a:path h="213192" w="848078">
                  <a:moveTo>
                    <a:pt x="0" y="0"/>
                  </a:moveTo>
                  <a:lnTo>
                    <a:pt x="848078" y="0"/>
                  </a:lnTo>
                  <a:lnTo>
                    <a:pt x="848078" y="213192"/>
                  </a:lnTo>
                  <a:lnTo>
                    <a:pt x="0" y="213192"/>
                  </a:lnTo>
                  <a:close/>
                </a:path>
              </a:pathLst>
            </a:custGeom>
            <a:solidFill>
              <a:srgbClr val="ED008D"/>
            </a:solidFill>
          </p:spPr>
        </p:sp>
        <p:sp>
          <p:nvSpPr>
            <p:cNvPr name="TextBox 19" id="19"/>
            <p:cNvSpPr txBox="true"/>
            <p:nvPr/>
          </p:nvSpPr>
          <p:spPr>
            <a:xfrm>
              <a:off x="0" y="-66675"/>
              <a:ext cx="848078" cy="279867"/>
            </a:xfrm>
            <a:prstGeom prst="rect">
              <a:avLst/>
            </a:prstGeom>
          </p:spPr>
          <p:txBody>
            <a:bodyPr anchor="ctr" rtlCol="false" tIns="50800" lIns="50800" bIns="50800" rIns="50800"/>
            <a:lstStyle/>
            <a:p>
              <a:pPr algn="ctr">
                <a:lnSpc>
                  <a:spcPts val="5179"/>
                </a:lnSpc>
              </a:pPr>
              <a:r>
                <a:rPr lang="en-US" sz="3699">
                  <a:solidFill>
                    <a:srgbClr val="000000"/>
                  </a:solidFill>
                  <a:latin typeface="Canva Sans"/>
                </a:rPr>
                <a:t>Concurrent</a:t>
              </a:r>
            </a:p>
          </p:txBody>
        </p:sp>
      </p:grpSp>
      <p:grpSp>
        <p:nvGrpSpPr>
          <p:cNvPr name="Group 20" id="20"/>
          <p:cNvGrpSpPr/>
          <p:nvPr/>
        </p:nvGrpSpPr>
        <p:grpSpPr>
          <a:xfrm rot="0">
            <a:off x="0" y="584008"/>
            <a:ext cx="5236793" cy="889384"/>
            <a:chOff x="0" y="0"/>
            <a:chExt cx="1379238" cy="234241"/>
          </a:xfrm>
        </p:grpSpPr>
        <p:sp>
          <p:nvSpPr>
            <p:cNvPr name="Freeform 21" id="21"/>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22" id="22"/>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84849" y="933450"/>
            <a:ext cx="8318302"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Benefits of Concurrency</a:t>
            </a:r>
          </a:p>
        </p:txBody>
      </p:sp>
      <p:sp>
        <p:nvSpPr>
          <p:cNvPr name="Freeform 6" id="6"/>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grpSp>
        <p:nvGrpSpPr>
          <p:cNvPr name="Group 7" id="7"/>
          <p:cNvGrpSpPr/>
          <p:nvPr/>
        </p:nvGrpSpPr>
        <p:grpSpPr>
          <a:xfrm rot="0">
            <a:off x="13051207" y="88136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84849" y="933450"/>
            <a:ext cx="8318302"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Benefits of Concurrency</a:t>
            </a:r>
          </a:p>
        </p:txBody>
      </p:sp>
      <p:sp>
        <p:nvSpPr>
          <p:cNvPr name="TextBox 6" id="6"/>
          <p:cNvSpPr txBox="true"/>
          <p:nvPr/>
        </p:nvSpPr>
        <p:spPr>
          <a:xfrm rot="0">
            <a:off x="1028700" y="361460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Running of multiple applications</a:t>
            </a:r>
          </a:p>
        </p:txBody>
      </p:sp>
      <p:sp>
        <p:nvSpPr>
          <p:cNvPr name="Freeform 7" id="7"/>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grpSp>
        <p:nvGrpSpPr>
          <p:cNvPr name="Group 8" id="8"/>
          <p:cNvGrpSpPr/>
          <p:nvPr/>
        </p:nvGrpSpPr>
        <p:grpSpPr>
          <a:xfrm rot="0">
            <a:off x="13051207" y="8813608"/>
            <a:ext cx="5236793" cy="889384"/>
            <a:chOff x="0" y="0"/>
            <a:chExt cx="1379238" cy="234241"/>
          </a:xfrm>
        </p:grpSpPr>
        <p:sp>
          <p:nvSpPr>
            <p:cNvPr name="Freeform 9" id="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10" id="1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84849" y="933450"/>
            <a:ext cx="8318302"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Benefits of Concurrency</a:t>
            </a:r>
          </a:p>
        </p:txBody>
      </p:sp>
      <p:sp>
        <p:nvSpPr>
          <p:cNvPr name="TextBox 6" id="6"/>
          <p:cNvSpPr txBox="true"/>
          <p:nvPr/>
        </p:nvSpPr>
        <p:spPr>
          <a:xfrm rot="0">
            <a:off x="1028700" y="361460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Running of multiple applications</a:t>
            </a:r>
          </a:p>
        </p:txBody>
      </p:sp>
      <p:sp>
        <p:nvSpPr>
          <p:cNvPr name="TextBox 7" id="7"/>
          <p:cNvSpPr txBox="true"/>
          <p:nvPr/>
        </p:nvSpPr>
        <p:spPr>
          <a:xfrm rot="0">
            <a:off x="1028700" y="482364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Better resource utilization</a:t>
            </a:r>
          </a:p>
        </p:txBody>
      </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grpSp>
        <p:nvGrpSpPr>
          <p:cNvPr name="Group 9" id="9"/>
          <p:cNvGrpSpPr/>
          <p:nvPr/>
        </p:nvGrpSpPr>
        <p:grpSpPr>
          <a:xfrm rot="0">
            <a:off x="13051207" y="8813608"/>
            <a:ext cx="5236793" cy="889384"/>
            <a:chOff x="0" y="0"/>
            <a:chExt cx="1379238" cy="234241"/>
          </a:xfrm>
        </p:grpSpPr>
        <p:sp>
          <p:nvSpPr>
            <p:cNvPr name="Freeform 10" id="10"/>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11" id="11"/>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84849" y="933450"/>
            <a:ext cx="8318302"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Benefits of Concurrency</a:t>
            </a:r>
          </a:p>
        </p:txBody>
      </p:sp>
      <p:sp>
        <p:nvSpPr>
          <p:cNvPr name="TextBox 6" id="6"/>
          <p:cNvSpPr txBox="true"/>
          <p:nvPr/>
        </p:nvSpPr>
        <p:spPr>
          <a:xfrm rot="0">
            <a:off x="1028700" y="361460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Running of multiple applications</a:t>
            </a:r>
          </a:p>
        </p:txBody>
      </p:sp>
      <p:sp>
        <p:nvSpPr>
          <p:cNvPr name="TextBox 7" id="7"/>
          <p:cNvSpPr txBox="true"/>
          <p:nvPr/>
        </p:nvSpPr>
        <p:spPr>
          <a:xfrm rot="0">
            <a:off x="1028700" y="482364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Better resource utilization</a:t>
            </a:r>
          </a:p>
        </p:txBody>
      </p:sp>
      <p:sp>
        <p:nvSpPr>
          <p:cNvPr name="TextBox 8" id="8"/>
          <p:cNvSpPr txBox="true"/>
          <p:nvPr/>
        </p:nvSpPr>
        <p:spPr>
          <a:xfrm rot="0">
            <a:off x="1028700" y="603268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Better average response time</a:t>
            </a:r>
          </a:p>
        </p:txBody>
      </p:sp>
      <p:sp>
        <p:nvSpPr>
          <p:cNvPr name="Freeform 9" id="9"/>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grpSp>
        <p:nvGrpSpPr>
          <p:cNvPr name="Group 10" id="10"/>
          <p:cNvGrpSpPr/>
          <p:nvPr/>
        </p:nvGrpSpPr>
        <p:grpSpPr>
          <a:xfrm rot="0">
            <a:off x="13051207" y="8813608"/>
            <a:ext cx="5236793" cy="889384"/>
            <a:chOff x="0" y="0"/>
            <a:chExt cx="1379238" cy="234241"/>
          </a:xfrm>
        </p:grpSpPr>
        <p:sp>
          <p:nvSpPr>
            <p:cNvPr name="Freeform 11" id="11"/>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12" id="12"/>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84849" y="933450"/>
            <a:ext cx="8318302"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Benefits of Concurrency</a:t>
            </a:r>
          </a:p>
        </p:txBody>
      </p:sp>
      <p:sp>
        <p:nvSpPr>
          <p:cNvPr name="TextBox 6" id="6"/>
          <p:cNvSpPr txBox="true"/>
          <p:nvPr/>
        </p:nvSpPr>
        <p:spPr>
          <a:xfrm rot="0">
            <a:off x="1028700" y="361460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Running of multiple applications</a:t>
            </a:r>
          </a:p>
        </p:txBody>
      </p:sp>
      <p:sp>
        <p:nvSpPr>
          <p:cNvPr name="TextBox 7" id="7"/>
          <p:cNvSpPr txBox="true"/>
          <p:nvPr/>
        </p:nvSpPr>
        <p:spPr>
          <a:xfrm rot="0">
            <a:off x="1028700" y="482364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Better resource utilization</a:t>
            </a:r>
          </a:p>
        </p:txBody>
      </p:sp>
      <p:sp>
        <p:nvSpPr>
          <p:cNvPr name="TextBox 8" id="8"/>
          <p:cNvSpPr txBox="true"/>
          <p:nvPr/>
        </p:nvSpPr>
        <p:spPr>
          <a:xfrm rot="0">
            <a:off x="1028700" y="603268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Better average response time</a:t>
            </a:r>
          </a:p>
        </p:txBody>
      </p:sp>
      <p:sp>
        <p:nvSpPr>
          <p:cNvPr name="TextBox 9" id="9"/>
          <p:cNvSpPr txBox="true"/>
          <p:nvPr/>
        </p:nvSpPr>
        <p:spPr>
          <a:xfrm rot="0">
            <a:off x="1028700" y="7241727"/>
            <a:ext cx="7561541"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Better performance</a:t>
            </a:r>
          </a:p>
        </p:txBody>
      </p:sp>
      <p:sp>
        <p:nvSpPr>
          <p:cNvPr name="Freeform 10" id="10"/>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grpSp>
        <p:nvGrpSpPr>
          <p:cNvPr name="Group 11" id="11"/>
          <p:cNvGrpSpPr/>
          <p:nvPr/>
        </p:nvGrpSpPr>
        <p:grpSpPr>
          <a:xfrm rot="0">
            <a:off x="13051207" y="8813608"/>
            <a:ext cx="5236793" cy="889384"/>
            <a:chOff x="0" y="0"/>
            <a:chExt cx="1379238" cy="234241"/>
          </a:xfrm>
        </p:grpSpPr>
        <p:sp>
          <p:nvSpPr>
            <p:cNvPr name="Freeform 12" id="12"/>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13" id="13"/>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9" id="9"/>
          <p:cNvSpPr txBox="true"/>
          <p:nvPr/>
        </p:nvSpPr>
        <p:spPr>
          <a:xfrm rot="0">
            <a:off x="2270774" y="923925"/>
            <a:ext cx="13746452" cy="936625"/>
          </a:xfrm>
          <a:prstGeom prst="rect">
            <a:avLst/>
          </a:prstGeom>
        </p:spPr>
        <p:txBody>
          <a:bodyPr anchor="t" rtlCol="false" tIns="0" lIns="0" bIns="0" rIns="0">
            <a:spAutoFit/>
          </a:bodyPr>
          <a:lstStyle/>
          <a:p>
            <a:pPr algn="ctr">
              <a:lnSpc>
                <a:spcPts val="7700"/>
              </a:lnSpc>
            </a:pPr>
            <a:r>
              <a:rPr lang="en-US" sz="5500">
                <a:solidFill>
                  <a:srgbClr val="5ACAE2"/>
                </a:solidFill>
                <a:latin typeface="Canva Sans Bold"/>
              </a:rPr>
              <a:t>Concurrent Programming is done in Go</a:t>
            </a:r>
          </a:p>
        </p:txBody>
      </p:sp>
      <p:sp>
        <p:nvSpPr>
          <p:cNvPr name="TextBox 10" id="10"/>
          <p:cNvSpPr txBox="true"/>
          <p:nvPr/>
        </p:nvSpPr>
        <p:spPr>
          <a:xfrm rot="0">
            <a:off x="2618396" y="2374389"/>
            <a:ext cx="3509489" cy="887095"/>
          </a:xfrm>
          <a:prstGeom prst="rect">
            <a:avLst/>
          </a:prstGeom>
        </p:spPr>
        <p:txBody>
          <a:bodyPr anchor="t" rtlCol="false" tIns="0" lIns="0" bIns="0" rIns="0">
            <a:spAutoFit/>
          </a:bodyPr>
          <a:lstStyle/>
          <a:p>
            <a:pPr algn="ctr">
              <a:lnSpc>
                <a:spcPts val="7279"/>
              </a:lnSpc>
            </a:pPr>
            <a:r>
              <a:rPr lang="en-US" sz="5199">
                <a:solidFill>
                  <a:srgbClr val="D9D9D9"/>
                </a:solidFill>
                <a:latin typeface="Canva Sans Bold"/>
              </a:rPr>
              <a:t>Through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9" id="9"/>
          <p:cNvSpPr txBox="true"/>
          <p:nvPr/>
        </p:nvSpPr>
        <p:spPr>
          <a:xfrm rot="0">
            <a:off x="2270774" y="923925"/>
            <a:ext cx="13746452" cy="936625"/>
          </a:xfrm>
          <a:prstGeom prst="rect">
            <a:avLst/>
          </a:prstGeom>
        </p:spPr>
        <p:txBody>
          <a:bodyPr anchor="t" rtlCol="false" tIns="0" lIns="0" bIns="0" rIns="0">
            <a:spAutoFit/>
          </a:bodyPr>
          <a:lstStyle/>
          <a:p>
            <a:pPr algn="ctr">
              <a:lnSpc>
                <a:spcPts val="7700"/>
              </a:lnSpc>
            </a:pPr>
            <a:r>
              <a:rPr lang="en-US" sz="5500">
                <a:solidFill>
                  <a:srgbClr val="5ACAE2"/>
                </a:solidFill>
                <a:latin typeface="Canva Sans Bold"/>
              </a:rPr>
              <a:t>Concurrent Programming is done in Go</a:t>
            </a:r>
          </a:p>
        </p:txBody>
      </p:sp>
      <p:sp>
        <p:nvSpPr>
          <p:cNvPr name="TextBox 10" id="10"/>
          <p:cNvSpPr txBox="true"/>
          <p:nvPr/>
        </p:nvSpPr>
        <p:spPr>
          <a:xfrm rot="0">
            <a:off x="2618396" y="2374389"/>
            <a:ext cx="3509489" cy="887095"/>
          </a:xfrm>
          <a:prstGeom prst="rect">
            <a:avLst/>
          </a:prstGeom>
        </p:spPr>
        <p:txBody>
          <a:bodyPr anchor="t" rtlCol="false" tIns="0" lIns="0" bIns="0" rIns="0">
            <a:spAutoFit/>
          </a:bodyPr>
          <a:lstStyle/>
          <a:p>
            <a:pPr algn="ctr">
              <a:lnSpc>
                <a:spcPts val="7279"/>
              </a:lnSpc>
            </a:pPr>
            <a:r>
              <a:rPr lang="en-US" sz="5199">
                <a:solidFill>
                  <a:srgbClr val="D9D9D9"/>
                </a:solidFill>
                <a:latin typeface="Canva Sans Bold"/>
              </a:rPr>
              <a:t>Through :</a:t>
            </a:r>
          </a:p>
        </p:txBody>
      </p:sp>
      <p:sp>
        <p:nvSpPr>
          <p:cNvPr name="TextBox 11" id="11"/>
          <p:cNvSpPr txBox="true"/>
          <p:nvPr/>
        </p:nvSpPr>
        <p:spPr>
          <a:xfrm rot="0">
            <a:off x="1923151" y="3848157"/>
            <a:ext cx="13746452" cy="2464409"/>
          </a:xfrm>
          <a:prstGeom prst="rect">
            <a:avLst/>
          </a:prstGeom>
        </p:spPr>
        <p:txBody>
          <a:bodyPr anchor="t" rtlCol="false" tIns="0" lIns="0" bIns="0" rIns="0">
            <a:spAutoFit/>
          </a:bodyPr>
          <a:lstStyle/>
          <a:p>
            <a:pPr marL="1084693" indent="-542347" lvl="1">
              <a:lnSpc>
                <a:spcPts val="10249"/>
              </a:lnSpc>
              <a:buFont typeface="Arial"/>
              <a:buChar char="•"/>
            </a:pPr>
            <a:r>
              <a:rPr lang="en-US" sz="5024">
                <a:solidFill>
                  <a:srgbClr val="FFFFFF"/>
                </a:solidFill>
                <a:latin typeface="Canva Sans"/>
              </a:rPr>
              <a:t>Goroutines</a:t>
            </a:r>
          </a:p>
          <a:p>
            <a:pPr>
              <a:lnSpc>
                <a:spcPts val="10249"/>
              </a:lnSpc>
            </a:pP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416868" y="933450"/>
            <a:ext cx="7435096"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What is Concurrency?</a:t>
            </a:r>
          </a:p>
        </p:txBody>
      </p:sp>
      <p:grpSp>
        <p:nvGrpSpPr>
          <p:cNvPr name="Group 6" id="6"/>
          <p:cNvGrpSpPr/>
          <p:nvPr/>
        </p:nvGrpSpPr>
        <p:grpSpPr>
          <a:xfrm rot="0">
            <a:off x="13051207" y="8813608"/>
            <a:ext cx="5236793" cy="889384"/>
            <a:chOff x="0" y="0"/>
            <a:chExt cx="1379238" cy="234241"/>
          </a:xfrm>
        </p:grpSpPr>
        <p:sp>
          <p:nvSpPr>
            <p:cNvPr name="Freeform 7" id="7"/>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8" id="8"/>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9" id="9"/>
          <p:cNvSpPr txBox="true"/>
          <p:nvPr/>
        </p:nvSpPr>
        <p:spPr>
          <a:xfrm rot="0">
            <a:off x="2270774" y="923925"/>
            <a:ext cx="13746452" cy="936625"/>
          </a:xfrm>
          <a:prstGeom prst="rect">
            <a:avLst/>
          </a:prstGeom>
        </p:spPr>
        <p:txBody>
          <a:bodyPr anchor="t" rtlCol="false" tIns="0" lIns="0" bIns="0" rIns="0">
            <a:spAutoFit/>
          </a:bodyPr>
          <a:lstStyle/>
          <a:p>
            <a:pPr algn="ctr">
              <a:lnSpc>
                <a:spcPts val="7700"/>
              </a:lnSpc>
            </a:pPr>
            <a:r>
              <a:rPr lang="en-US" sz="5500">
                <a:solidFill>
                  <a:srgbClr val="5ACAE2"/>
                </a:solidFill>
                <a:latin typeface="Canva Sans Bold"/>
              </a:rPr>
              <a:t>Concurrent Programming is done in Go</a:t>
            </a:r>
          </a:p>
        </p:txBody>
      </p:sp>
      <p:sp>
        <p:nvSpPr>
          <p:cNvPr name="TextBox 10" id="10"/>
          <p:cNvSpPr txBox="true"/>
          <p:nvPr/>
        </p:nvSpPr>
        <p:spPr>
          <a:xfrm rot="0">
            <a:off x="2618396" y="2374389"/>
            <a:ext cx="3509489" cy="887095"/>
          </a:xfrm>
          <a:prstGeom prst="rect">
            <a:avLst/>
          </a:prstGeom>
        </p:spPr>
        <p:txBody>
          <a:bodyPr anchor="t" rtlCol="false" tIns="0" lIns="0" bIns="0" rIns="0">
            <a:spAutoFit/>
          </a:bodyPr>
          <a:lstStyle/>
          <a:p>
            <a:pPr algn="ctr">
              <a:lnSpc>
                <a:spcPts val="7279"/>
              </a:lnSpc>
            </a:pPr>
            <a:r>
              <a:rPr lang="en-US" sz="5199">
                <a:solidFill>
                  <a:srgbClr val="D9D9D9"/>
                </a:solidFill>
                <a:latin typeface="Canva Sans Bold"/>
              </a:rPr>
              <a:t>Through :</a:t>
            </a:r>
          </a:p>
        </p:txBody>
      </p:sp>
      <p:sp>
        <p:nvSpPr>
          <p:cNvPr name="TextBox 11" id="11"/>
          <p:cNvSpPr txBox="true"/>
          <p:nvPr/>
        </p:nvSpPr>
        <p:spPr>
          <a:xfrm rot="0">
            <a:off x="1923151" y="3848157"/>
            <a:ext cx="13746452" cy="5055209"/>
          </a:xfrm>
          <a:prstGeom prst="rect">
            <a:avLst/>
          </a:prstGeom>
        </p:spPr>
        <p:txBody>
          <a:bodyPr anchor="t" rtlCol="false" tIns="0" lIns="0" bIns="0" rIns="0">
            <a:spAutoFit/>
          </a:bodyPr>
          <a:lstStyle/>
          <a:p>
            <a:pPr marL="1084693" indent="-542347" lvl="1">
              <a:lnSpc>
                <a:spcPts val="10249"/>
              </a:lnSpc>
              <a:buFont typeface="Arial"/>
              <a:buChar char="•"/>
            </a:pPr>
            <a:r>
              <a:rPr lang="en-US" sz="5024">
                <a:solidFill>
                  <a:srgbClr val="FFFFFF"/>
                </a:solidFill>
                <a:latin typeface="Canva Sans"/>
              </a:rPr>
              <a:t>Goroutines</a:t>
            </a:r>
          </a:p>
          <a:p>
            <a:pPr marL="1084693" indent="-542347" lvl="1">
              <a:lnSpc>
                <a:spcPts val="10249"/>
              </a:lnSpc>
              <a:buFont typeface="Arial"/>
              <a:buChar char="•"/>
            </a:pPr>
            <a:r>
              <a:rPr lang="en-US" sz="5024">
                <a:solidFill>
                  <a:srgbClr val="FFFFFF"/>
                </a:solidFill>
                <a:latin typeface="Canva Sans"/>
              </a:rPr>
              <a:t>Channels</a:t>
            </a:r>
          </a:p>
          <a:p>
            <a:pPr>
              <a:lnSpc>
                <a:spcPts val="10249"/>
              </a:lnSpc>
            </a:pPr>
          </a:p>
          <a:p>
            <a:pPr>
              <a:lnSpc>
                <a:spcPts val="10249"/>
              </a:lnSpc>
            </a:pPr>
          </a:p>
        </p:txBody>
      </p:sp>
    </p:spTree>
  </p:cSld>
  <p:clrMapOvr>
    <a:masterClrMapping/>
  </p:clrMapOvr>
  <p:transition spd="fast">
    <p:fade/>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9" id="9"/>
          <p:cNvSpPr txBox="true"/>
          <p:nvPr/>
        </p:nvSpPr>
        <p:spPr>
          <a:xfrm rot="0">
            <a:off x="2270774" y="923925"/>
            <a:ext cx="13746452" cy="936625"/>
          </a:xfrm>
          <a:prstGeom prst="rect">
            <a:avLst/>
          </a:prstGeom>
        </p:spPr>
        <p:txBody>
          <a:bodyPr anchor="t" rtlCol="false" tIns="0" lIns="0" bIns="0" rIns="0">
            <a:spAutoFit/>
          </a:bodyPr>
          <a:lstStyle/>
          <a:p>
            <a:pPr algn="ctr">
              <a:lnSpc>
                <a:spcPts val="7700"/>
              </a:lnSpc>
            </a:pPr>
            <a:r>
              <a:rPr lang="en-US" sz="5500">
                <a:solidFill>
                  <a:srgbClr val="5ACAE2"/>
                </a:solidFill>
                <a:latin typeface="Canva Sans Bold"/>
              </a:rPr>
              <a:t>Concurrent Programming is done in Go</a:t>
            </a:r>
          </a:p>
        </p:txBody>
      </p:sp>
      <p:sp>
        <p:nvSpPr>
          <p:cNvPr name="TextBox 10" id="10"/>
          <p:cNvSpPr txBox="true"/>
          <p:nvPr/>
        </p:nvSpPr>
        <p:spPr>
          <a:xfrm rot="0">
            <a:off x="2618396" y="2374389"/>
            <a:ext cx="3509489" cy="887095"/>
          </a:xfrm>
          <a:prstGeom prst="rect">
            <a:avLst/>
          </a:prstGeom>
        </p:spPr>
        <p:txBody>
          <a:bodyPr anchor="t" rtlCol="false" tIns="0" lIns="0" bIns="0" rIns="0">
            <a:spAutoFit/>
          </a:bodyPr>
          <a:lstStyle/>
          <a:p>
            <a:pPr algn="ctr">
              <a:lnSpc>
                <a:spcPts val="7279"/>
              </a:lnSpc>
            </a:pPr>
            <a:r>
              <a:rPr lang="en-US" sz="5199">
                <a:solidFill>
                  <a:srgbClr val="D9D9D9"/>
                </a:solidFill>
                <a:latin typeface="Canva Sans Bold"/>
              </a:rPr>
              <a:t>Through :</a:t>
            </a:r>
          </a:p>
        </p:txBody>
      </p:sp>
      <p:sp>
        <p:nvSpPr>
          <p:cNvPr name="TextBox 11" id="11"/>
          <p:cNvSpPr txBox="true"/>
          <p:nvPr/>
        </p:nvSpPr>
        <p:spPr>
          <a:xfrm rot="0">
            <a:off x="1923151" y="3848157"/>
            <a:ext cx="13746452" cy="5055209"/>
          </a:xfrm>
          <a:prstGeom prst="rect">
            <a:avLst/>
          </a:prstGeom>
        </p:spPr>
        <p:txBody>
          <a:bodyPr anchor="t" rtlCol="false" tIns="0" lIns="0" bIns="0" rIns="0">
            <a:spAutoFit/>
          </a:bodyPr>
          <a:lstStyle/>
          <a:p>
            <a:pPr marL="1084693" indent="-542347" lvl="1">
              <a:lnSpc>
                <a:spcPts val="10249"/>
              </a:lnSpc>
              <a:buFont typeface="Arial"/>
              <a:buChar char="•"/>
            </a:pPr>
            <a:r>
              <a:rPr lang="en-US" sz="5024">
                <a:solidFill>
                  <a:srgbClr val="FFFFFF"/>
                </a:solidFill>
                <a:latin typeface="Canva Sans"/>
              </a:rPr>
              <a:t>Goroutines</a:t>
            </a:r>
          </a:p>
          <a:p>
            <a:pPr marL="1084693" indent="-542347" lvl="1">
              <a:lnSpc>
                <a:spcPts val="10249"/>
              </a:lnSpc>
              <a:buFont typeface="Arial"/>
              <a:buChar char="•"/>
            </a:pPr>
            <a:r>
              <a:rPr lang="en-US" sz="5024">
                <a:solidFill>
                  <a:srgbClr val="FFFFFF"/>
                </a:solidFill>
                <a:latin typeface="Canva Sans"/>
              </a:rPr>
              <a:t>Channels</a:t>
            </a:r>
          </a:p>
          <a:p>
            <a:pPr marL="1084693" indent="-542347" lvl="1">
              <a:lnSpc>
                <a:spcPts val="10249"/>
              </a:lnSpc>
              <a:buFont typeface="Arial"/>
              <a:buChar char="•"/>
            </a:pPr>
            <a:r>
              <a:rPr lang="en-US" sz="5024">
                <a:solidFill>
                  <a:srgbClr val="FFFFFF"/>
                </a:solidFill>
                <a:latin typeface="Canva Sans"/>
              </a:rPr>
              <a:t>Waitgroups</a:t>
            </a:r>
          </a:p>
          <a:p>
            <a:pPr>
              <a:lnSpc>
                <a:spcPts val="10249"/>
              </a:lnSpc>
            </a:pPr>
          </a:p>
        </p:txBody>
      </p:sp>
    </p:spTree>
  </p:cSld>
  <p:clrMapOvr>
    <a:masterClrMapping/>
  </p:clrMapOvr>
  <p:transition spd="fast">
    <p:fade/>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9" id="9"/>
          <p:cNvSpPr txBox="true"/>
          <p:nvPr/>
        </p:nvSpPr>
        <p:spPr>
          <a:xfrm rot="0">
            <a:off x="2270774" y="923925"/>
            <a:ext cx="13746452" cy="936625"/>
          </a:xfrm>
          <a:prstGeom prst="rect">
            <a:avLst/>
          </a:prstGeom>
        </p:spPr>
        <p:txBody>
          <a:bodyPr anchor="t" rtlCol="false" tIns="0" lIns="0" bIns="0" rIns="0">
            <a:spAutoFit/>
          </a:bodyPr>
          <a:lstStyle/>
          <a:p>
            <a:pPr algn="ctr">
              <a:lnSpc>
                <a:spcPts val="7700"/>
              </a:lnSpc>
            </a:pPr>
            <a:r>
              <a:rPr lang="en-US" sz="5500">
                <a:solidFill>
                  <a:srgbClr val="5ACAE2"/>
                </a:solidFill>
                <a:latin typeface="Canva Sans Bold"/>
              </a:rPr>
              <a:t>Concurrent Programming is done in Go</a:t>
            </a:r>
          </a:p>
        </p:txBody>
      </p:sp>
      <p:sp>
        <p:nvSpPr>
          <p:cNvPr name="TextBox 10" id="10"/>
          <p:cNvSpPr txBox="true"/>
          <p:nvPr/>
        </p:nvSpPr>
        <p:spPr>
          <a:xfrm rot="0">
            <a:off x="2618396" y="2374389"/>
            <a:ext cx="3509489" cy="887095"/>
          </a:xfrm>
          <a:prstGeom prst="rect">
            <a:avLst/>
          </a:prstGeom>
        </p:spPr>
        <p:txBody>
          <a:bodyPr anchor="t" rtlCol="false" tIns="0" lIns="0" bIns="0" rIns="0">
            <a:spAutoFit/>
          </a:bodyPr>
          <a:lstStyle/>
          <a:p>
            <a:pPr algn="ctr">
              <a:lnSpc>
                <a:spcPts val="7279"/>
              </a:lnSpc>
            </a:pPr>
            <a:r>
              <a:rPr lang="en-US" sz="5199">
                <a:solidFill>
                  <a:srgbClr val="D9D9D9"/>
                </a:solidFill>
                <a:latin typeface="Canva Sans Bold"/>
              </a:rPr>
              <a:t>Through :</a:t>
            </a:r>
          </a:p>
        </p:txBody>
      </p:sp>
      <p:sp>
        <p:nvSpPr>
          <p:cNvPr name="TextBox 11" id="11"/>
          <p:cNvSpPr txBox="true"/>
          <p:nvPr/>
        </p:nvSpPr>
        <p:spPr>
          <a:xfrm rot="0">
            <a:off x="1923151" y="3848157"/>
            <a:ext cx="13746452" cy="5055209"/>
          </a:xfrm>
          <a:prstGeom prst="rect">
            <a:avLst/>
          </a:prstGeom>
        </p:spPr>
        <p:txBody>
          <a:bodyPr anchor="t" rtlCol="false" tIns="0" lIns="0" bIns="0" rIns="0">
            <a:spAutoFit/>
          </a:bodyPr>
          <a:lstStyle/>
          <a:p>
            <a:pPr marL="1084693" indent="-542347" lvl="1">
              <a:lnSpc>
                <a:spcPts val="10249"/>
              </a:lnSpc>
              <a:buFont typeface="Arial"/>
              <a:buChar char="•"/>
            </a:pPr>
            <a:r>
              <a:rPr lang="en-US" sz="5024">
                <a:solidFill>
                  <a:srgbClr val="FFFFFF"/>
                </a:solidFill>
                <a:latin typeface="Canva Sans"/>
              </a:rPr>
              <a:t>Goroutines</a:t>
            </a:r>
          </a:p>
          <a:p>
            <a:pPr marL="1084693" indent="-542347" lvl="1">
              <a:lnSpc>
                <a:spcPts val="10249"/>
              </a:lnSpc>
              <a:buFont typeface="Arial"/>
              <a:buChar char="•"/>
            </a:pPr>
            <a:r>
              <a:rPr lang="en-US" sz="5024">
                <a:solidFill>
                  <a:srgbClr val="FFFFFF"/>
                </a:solidFill>
                <a:latin typeface="Canva Sans"/>
              </a:rPr>
              <a:t>Channels</a:t>
            </a:r>
          </a:p>
          <a:p>
            <a:pPr marL="1084693" indent="-542347" lvl="1">
              <a:lnSpc>
                <a:spcPts val="10249"/>
              </a:lnSpc>
              <a:buFont typeface="Arial"/>
              <a:buChar char="•"/>
            </a:pPr>
            <a:r>
              <a:rPr lang="en-US" sz="5024">
                <a:solidFill>
                  <a:srgbClr val="FFFFFF"/>
                </a:solidFill>
                <a:latin typeface="Canva Sans"/>
              </a:rPr>
              <a:t>Waitgroups</a:t>
            </a:r>
          </a:p>
          <a:p>
            <a:pPr marL="1084693" indent="-542347" lvl="1">
              <a:lnSpc>
                <a:spcPts val="10249"/>
              </a:lnSpc>
              <a:buFont typeface="Arial"/>
              <a:buChar char="•"/>
            </a:pPr>
            <a:r>
              <a:rPr lang="en-US" sz="5024">
                <a:solidFill>
                  <a:srgbClr val="FFFFFF"/>
                </a:solidFill>
                <a:latin typeface="Canva Sans"/>
              </a:rPr>
              <a:t>Mutexes</a:t>
            </a: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3" id="3"/>
          <p:cNvSpPr txBox="true"/>
          <p:nvPr/>
        </p:nvSpPr>
        <p:spPr>
          <a:xfrm rot="0">
            <a:off x="6700239" y="933450"/>
            <a:ext cx="3815953"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Goroutines</a:t>
            </a:r>
          </a:p>
        </p:txBody>
      </p:sp>
      <p:grpSp>
        <p:nvGrpSpPr>
          <p:cNvPr name="Group 4" id="4"/>
          <p:cNvGrpSpPr/>
          <p:nvPr/>
        </p:nvGrpSpPr>
        <p:grpSpPr>
          <a:xfrm rot="0">
            <a:off x="13051207" y="8813608"/>
            <a:ext cx="5236793" cy="889384"/>
            <a:chOff x="0" y="0"/>
            <a:chExt cx="1379238" cy="234241"/>
          </a:xfrm>
        </p:grpSpPr>
        <p:sp>
          <p:nvSpPr>
            <p:cNvPr name="Freeform 5" id="5"/>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6" id="6"/>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5840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3" id="3"/>
          <p:cNvSpPr txBox="true"/>
          <p:nvPr/>
        </p:nvSpPr>
        <p:spPr>
          <a:xfrm rot="0">
            <a:off x="6700239" y="933450"/>
            <a:ext cx="3815953"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Goroutines</a:t>
            </a:r>
          </a:p>
        </p:txBody>
      </p:sp>
      <p:sp>
        <p:nvSpPr>
          <p:cNvPr name="TextBox 4" id="4"/>
          <p:cNvSpPr txBox="true"/>
          <p:nvPr/>
        </p:nvSpPr>
        <p:spPr>
          <a:xfrm rot="0">
            <a:off x="0" y="2460345"/>
            <a:ext cx="18153751"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A Goroutine is a Function </a:t>
            </a:r>
            <a:r>
              <a:rPr lang="en-US" sz="3399">
                <a:solidFill>
                  <a:srgbClr val="FFFFFF"/>
                </a:solidFill>
                <a:latin typeface="Canva Sans"/>
              </a:rPr>
              <a:t>or method which executes independently and simultaneously in connection with any other Goroutines present in your program.</a:t>
            </a:r>
          </a:p>
        </p:txBody>
      </p:sp>
      <p:sp>
        <p:nvSpPr>
          <p:cNvPr name="TextBox 5" id="5"/>
          <p:cNvSpPr txBox="true"/>
          <p:nvPr/>
        </p:nvSpPr>
        <p:spPr>
          <a:xfrm rot="0">
            <a:off x="0" y="5449925"/>
            <a:ext cx="10983885" cy="548259"/>
          </a:xfrm>
          <a:prstGeom prst="rect">
            <a:avLst/>
          </a:prstGeom>
        </p:spPr>
        <p:txBody>
          <a:bodyPr anchor="t" rtlCol="false" tIns="0" lIns="0" bIns="0" rIns="0">
            <a:spAutoFit/>
          </a:bodyPr>
          <a:lstStyle/>
          <a:p>
            <a:pPr algn="ctr" marL="734059" indent="-367030" lvl="1">
              <a:lnSpc>
                <a:spcPts val="4487"/>
              </a:lnSpc>
              <a:buFont typeface="Arial"/>
              <a:buChar char="•"/>
            </a:pPr>
            <a:r>
              <a:rPr lang="en-US" sz="3399">
                <a:solidFill>
                  <a:srgbClr val="FFFFFF"/>
                </a:solidFill>
                <a:latin typeface="Canva Sans"/>
              </a:rPr>
              <a:t>Goroutines can communicate using the channels.</a:t>
            </a:r>
          </a:p>
        </p:txBody>
      </p:sp>
      <p:sp>
        <p:nvSpPr>
          <p:cNvPr name="TextBox 6" id="6"/>
          <p:cNvSpPr txBox="true"/>
          <p:nvPr/>
        </p:nvSpPr>
        <p:spPr>
          <a:xfrm rot="0">
            <a:off x="0" y="4240885"/>
            <a:ext cx="7958018"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Main Function itself is a Goroutine.</a:t>
            </a:r>
          </a:p>
        </p:txBody>
      </p:sp>
      <p:grpSp>
        <p:nvGrpSpPr>
          <p:cNvPr name="Group 7" id="7"/>
          <p:cNvGrpSpPr/>
          <p:nvPr/>
        </p:nvGrpSpPr>
        <p:grpSpPr>
          <a:xfrm rot="0">
            <a:off x="13051207" y="88136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584008"/>
            <a:ext cx="5236793" cy="889384"/>
            <a:chOff x="0" y="0"/>
            <a:chExt cx="1379238" cy="234241"/>
          </a:xfrm>
        </p:grpSpPr>
        <p:sp>
          <p:nvSpPr>
            <p:cNvPr name="Freeform 11" id="11"/>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2" id="12"/>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3" id="3"/>
          <p:cNvSpPr txBox="true"/>
          <p:nvPr/>
        </p:nvSpPr>
        <p:spPr>
          <a:xfrm rot="0">
            <a:off x="6700239" y="933450"/>
            <a:ext cx="3815953"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Goroutines</a:t>
            </a:r>
          </a:p>
        </p:txBody>
      </p:sp>
      <p:sp>
        <p:nvSpPr>
          <p:cNvPr name="TextBox 4" id="4"/>
          <p:cNvSpPr txBox="true"/>
          <p:nvPr/>
        </p:nvSpPr>
        <p:spPr>
          <a:xfrm rot="0">
            <a:off x="0" y="2460345"/>
            <a:ext cx="18153751"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A Goroutine is a Function </a:t>
            </a:r>
            <a:r>
              <a:rPr lang="en-US" sz="3399">
                <a:solidFill>
                  <a:srgbClr val="FFFFFF"/>
                </a:solidFill>
                <a:latin typeface="Canva Sans"/>
              </a:rPr>
              <a:t>or method which executes independently and simultaneously in connection with any other Goroutines present in your program.</a:t>
            </a:r>
          </a:p>
        </p:txBody>
      </p:sp>
      <p:sp>
        <p:nvSpPr>
          <p:cNvPr name="TextBox 5" id="5"/>
          <p:cNvSpPr txBox="true"/>
          <p:nvPr/>
        </p:nvSpPr>
        <p:spPr>
          <a:xfrm rot="0">
            <a:off x="0" y="5449925"/>
            <a:ext cx="10983885" cy="548259"/>
          </a:xfrm>
          <a:prstGeom prst="rect">
            <a:avLst/>
          </a:prstGeom>
        </p:spPr>
        <p:txBody>
          <a:bodyPr anchor="t" rtlCol="false" tIns="0" lIns="0" bIns="0" rIns="0">
            <a:spAutoFit/>
          </a:bodyPr>
          <a:lstStyle/>
          <a:p>
            <a:pPr algn="ctr" marL="734059" indent="-367030" lvl="1">
              <a:lnSpc>
                <a:spcPts val="4487"/>
              </a:lnSpc>
              <a:buFont typeface="Arial"/>
              <a:buChar char="•"/>
            </a:pPr>
            <a:r>
              <a:rPr lang="en-US" sz="3399">
                <a:solidFill>
                  <a:srgbClr val="FFFFFF"/>
                </a:solidFill>
                <a:latin typeface="Canva Sans"/>
              </a:rPr>
              <a:t>Goroutines can communicate using the channels.</a:t>
            </a:r>
          </a:p>
        </p:txBody>
      </p:sp>
      <p:sp>
        <p:nvSpPr>
          <p:cNvPr name="TextBox 6" id="6"/>
          <p:cNvSpPr txBox="true"/>
          <p:nvPr/>
        </p:nvSpPr>
        <p:spPr>
          <a:xfrm rot="0">
            <a:off x="0" y="4240885"/>
            <a:ext cx="7958018"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Main Function itself is a Goroutine.</a:t>
            </a:r>
          </a:p>
        </p:txBody>
      </p:sp>
      <p:grpSp>
        <p:nvGrpSpPr>
          <p:cNvPr name="Group 7" id="7"/>
          <p:cNvGrpSpPr/>
          <p:nvPr/>
        </p:nvGrpSpPr>
        <p:grpSpPr>
          <a:xfrm rot="0">
            <a:off x="13051207" y="88136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584008"/>
            <a:ext cx="5236793" cy="889384"/>
            <a:chOff x="0" y="0"/>
            <a:chExt cx="1379238" cy="234241"/>
          </a:xfrm>
        </p:grpSpPr>
        <p:sp>
          <p:nvSpPr>
            <p:cNvPr name="Freeform 11" id="11"/>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2" id="12"/>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3398457" y="7255574"/>
            <a:ext cx="10419516" cy="738506"/>
          </a:xfrm>
          <a:prstGeom prst="rect">
            <a:avLst/>
          </a:prstGeom>
        </p:spPr>
        <p:txBody>
          <a:bodyPr anchor="t" rtlCol="false" tIns="0" lIns="0" bIns="0" rIns="0">
            <a:spAutoFit/>
          </a:bodyPr>
          <a:lstStyle/>
          <a:p>
            <a:pPr algn="ctr">
              <a:lnSpc>
                <a:spcPts val="6019"/>
              </a:lnSpc>
            </a:pPr>
            <a:r>
              <a:rPr lang="en-US" sz="4299">
                <a:solidFill>
                  <a:srgbClr val="ED008D"/>
                </a:solidFill>
                <a:latin typeface="Canva Sans"/>
              </a:rPr>
              <a:t>What are Channels? We will see it Later!</a:t>
            </a:r>
          </a:p>
        </p:txBody>
      </p:sp>
    </p:spTree>
  </p:cSld>
  <p:clrMapOvr>
    <a:masterClrMapping/>
  </p:clrMapOvr>
  <p:transition spd="slow">
    <p:circle/>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31691" y="7597384"/>
            <a:ext cx="2842343" cy="2842343"/>
          </a:xfrm>
          <a:custGeom>
            <a:avLst/>
            <a:gdLst/>
            <a:ahLst/>
            <a:cxnLst/>
            <a:rect r="r" b="b" t="t" l="l"/>
            <a:pathLst>
              <a:path h="2842343" w="2842343">
                <a:moveTo>
                  <a:pt x="0" y="0"/>
                </a:moveTo>
                <a:lnTo>
                  <a:pt x="2842343" y="0"/>
                </a:lnTo>
                <a:lnTo>
                  <a:pt x="2842343" y="2842343"/>
                </a:lnTo>
                <a:lnTo>
                  <a:pt x="0" y="2842343"/>
                </a:lnTo>
                <a:lnTo>
                  <a:pt x="0" y="0"/>
                </a:lnTo>
                <a:close/>
              </a:path>
            </a:pathLst>
          </a:custGeom>
          <a:blipFill>
            <a:blip r:embed="rId2"/>
            <a:stretch>
              <a:fillRect l="0" t="0" r="0" b="0"/>
            </a:stretch>
          </a:blipFill>
        </p:spPr>
      </p:sp>
      <p:grpSp>
        <p:nvGrpSpPr>
          <p:cNvPr name="Group 6" id="6"/>
          <p:cNvGrpSpPr/>
          <p:nvPr/>
        </p:nvGrpSpPr>
        <p:grpSpPr>
          <a:xfrm rot="0">
            <a:off x="13051207" y="8813608"/>
            <a:ext cx="5236793" cy="889384"/>
            <a:chOff x="0" y="0"/>
            <a:chExt cx="1379238" cy="234241"/>
          </a:xfrm>
        </p:grpSpPr>
        <p:sp>
          <p:nvSpPr>
            <p:cNvPr name="Freeform 7" id="7"/>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8" id="8"/>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886920" y="933450"/>
            <a:ext cx="8514159"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Declaration of Goroutine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83972" y="2423794"/>
            <a:ext cx="9427972" cy="6594761"/>
          </a:xfrm>
          <a:custGeom>
            <a:avLst/>
            <a:gdLst/>
            <a:ahLst/>
            <a:cxnLst/>
            <a:rect r="r" b="b" t="t" l="l"/>
            <a:pathLst>
              <a:path h="6594761" w="9427972">
                <a:moveTo>
                  <a:pt x="0" y="0"/>
                </a:moveTo>
                <a:lnTo>
                  <a:pt x="9427972" y="0"/>
                </a:lnTo>
                <a:lnTo>
                  <a:pt x="9427972" y="6594761"/>
                </a:lnTo>
                <a:lnTo>
                  <a:pt x="0" y="6594761"/>
                </a:lnTo>
                <a:lnTo>
                  <a:pt x="0" y="0"/>
                </a:lnTo>
                <a:close/>
              </a:path>
            </a:pathLst>
          </a:custGeom>
          <a:blipFill>
            <a:blip r:embed="rId2"/>
            <a:stretch>
              <a:fillRect l="0" t="-4801" r="0" b="-3689"/>
            </a:stretch>
          </a:blipFill>
        </p:spPr>
      </p:sp>
      <p:sp>
        <p:nvSpPr>
          <p:cNvPr name="Freeform 6" id="6"/>
          <p:cNvSpPr/>
          <p:nvPr/>
        </p:nvSpPr>
        <p:spPr>
          <a:xfrm flipH="false" flipV="false" rot="0">
            <a:off x="231691" y="7597384"/>
            <a:ext cx="2842343" cy="2842343"/>
          </a:xfrm>
          <a:custGeom>
            <a:avLst/>
            <a:gdLst/>
            <a:ahLst/>
            <a:cxnLst/>
            <a:rect r="r" b="b" t="t" l="l"/>
            <a:pathLst>
              <a:path h="2842343" w="2842343">
                <a:moveTo>
                  <a:pt x="0" y="0"/>
                </a:moveTo>
                <a:lnTo>
                  <a:pt x="2842343" y="0"/>
                </a:lnTo>
                <a:lnTo>
                  <a:pt x="2842343" y="2842343"/>
                </a:lnTo>
                <a:lnTo>
                  <a:pt x="0" y="2842343"/>
                </a:lnTo>
                <a:lnTo>
                  <a:pt x="0" y="0"/>
                </a:lnTo>
                <a:close/>
              </a:path>
            </a:pathLst>
          </a:custGeom>
          <a:blipFill>
            <a:blip r:embed="rId3"/>
            <a:stretch>
              <a:fillRect l="0" t="0" r="0" b="0"/>
            </a:stretch>
          </a:blipFill>
        </p:spPr>
      </p:sp>
      <p:grpSp>
        <p:nvGrpSpPr>
          <p:cNvPr name="Group 7" id="7"/>
          <p:cNvGrpSpPr/>
          <p:nvPr/>
        </p:nvGrpSpPr>
        <p:grpSpPr>
          <a:xfrm rot="0">
            <a:off x="13051207" y="88136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7746499" y="2077217"/>
            <a:ext cx="11309162" cy="7181083"/>
          </a:xfrm>
          <a:custGeom>
            <a:avLst/>
            <a:gdLst/>
            <a:ahLst/>
            <a:cxnLst/>
            <a:rect r="r" b="b" t="t" l="l"/>
            <a:pathLst>
              <a:path h="7181083" w="11309162">
                <a:moveTo>
                  <a:pt x="0" y="0"/>
                </a:moveTo>
                <a:lnTo>
                  <a:pt x="11309162" y="0"/>
                </a:lnTo>
                <a:lnTo>
                  <a:pt x="11309162" y="7181083"/>
                </a:lnTo>
                <a:lnTo>
                  <a:pt x="0" y="7181083"/>
                </a:lnTo>
                <a:lnTo>
                  <a:pt x="0" y="0"/>
                </a:lnTo>
                <a:close/>
              </a:path>
            </a:pathLst>
          </a:custGeom>
          <a:blipFill>
            <a:blip r:embed="rId4"/>
            <a:stretch>
              <a:fillRect l="-2942" t="0" r="-1029" b="0"/>
            </a:stretch>
          </a:blipFill>
        </p:spPr>
      </p:sp>
      <p:sp>
        <p:nvSpPr>
          <p:cNvPr name="TextBox 11" id="11"/>
          <p:cNvSpPr txBox="true"/>
          <p:nvPr/>
        </p:nvSpPr>
        <p:spPr>
          <a:xfrm rot="0">
            <a:off x="4886920" y="933450"/>
            <a:ext cx="8514159"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Declaration of Goroutine</a:t>
            </a:r>
          </a:p>
        </p:txBody>
      </p:sp>
    </p:spTree>
  </p:cSld>
  <p:clrMapOvr>
    <a:masterClrMapping/>
  </p:clrMapOvr>
  <p:transition spd="fast">
    <p:fade/>
  </p:transition>
</p:sld>
</file>

<file path=ppt/slides/slide28.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205958" y="933450"/>
            <a:ext cx="317956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Channels</a:t>
            </a:r>
          </a:p>
        </p:txBody>
      </p:sp>
      <p:grpSp>
        <p:nvGrpSpPr>
          <p:cNvPr name="Group 6" id="6"/>
          <p:cNvGrpSpPr/>
          <p:nvPr/>
        </p:nvGrpSpPr>
        <p:grpSpPr>
          <a:xfrm rot="0">
            <a:off x="0" y="584008"/>
            <a:ext cx="5236793" cy="889384"/>
            <a:chOff x="0" y="0"/>
            <a:chExt cx="1379238" cy="234241"/>
          </a:xfrm>
        </p:grpSpPr>
        <p:sp>
          <p:nvSpPr>
            <p:cNvPr name="Freeform 7" id="7"/>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8" id="8"/>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9.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205958" y="933450"/>
            <a:ext cx="317956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Channels</a:t>
            </a:r>
          </a:p>
        </p:txBody>
      </p:sp>
      <p:sp>
        <p:nvSpPr>
          <p:cNvPr name="TextBox 6" id="6"/>
          <p:cNvSpPr txBox="true"/>
          <p:nvPr/>
        </p:nvSpPr>
        <p:spPr>
          <a:xfrm rot="0">
            <a:off x="0" y="2488530"/>
            <a:ext cx="18288000"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A channel is a medium through which a goroutine communicates with another goroutine.</a:t>
            </a:r>
          </a:p>
        </p:txBody>
      </p:sp>
      <p:grpSp>
        <p:nvGrpSpPr>
          <p:cNvPr name="Group 7" id="7"/>
          <p:cNvGrpSpPr/>
          <p:nvPr/>
        </p:nvGrpSpPr>
        <p:grpSpPr>
          <a:xfrm rot="0">
            <a:off x="0" y="5840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TextBox 2" id="2"/>
          <p:cNvSpPr txBox="true"/>
          <p:nvPr/>
        </p:nvSpPr>
        <p:spPr>
          <a:xfrm rot="0">
            <a:off x="5416927" y="933450"/>
            <a:ext cx="7435096"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What is Concurrency?</a:t>
            </a:r>
          </a:p>
        </p:txBody>
      </p:sp>
      <p:sp>
        <p:nvSpPr>
          <p:cNvPr name="TextBox 3" id="3"/>
          <p:cNvSpPr txBox="true"/>
          <p:nvPr/>
        </p:nvSpPr>
        <p:spPr>
          <a:xfrm rot="0">
            <a:off x="1918429" y="4810803"/>
            <a:ext cx="14801451" cy="2706567"/>
          </a:xfrm>
          <a:prstGeom prst="rect">
            <a:avLst/>
          </a:prstGeom>
        </p:spPr>
        <p:txBody>
          <a:bodyPr anchor="t" rtlCol="false" tIns="0" lIns="0" bIns="0" rIns="0">
            <a:spAutoFit/>
          </a:bodyPr>
          <a:lstStyle/>
          <a:p>
            <a:pPr algn="ctr">
              <a:lnSpc>
                <a:spcPts val="7269"/>
              </a:lnSpc>
            </a:pPr>
            <a:r>
              <a:rPr lang="en-US" sz="5192">
                <a:solidFill>
                  <a:srgbClr val="FFFFFF"/>
                </a:solidFill>
                <a:latin typeface="Canva Sans"/>
              </a:rPr>
              <a:t>Concept of executing multiple tasks simultanenously by utilizing all available resources more effectively</a:t>
            </a:r>
          </a:p>
        </p:txBody>
      </p:sp>
      <p:grpSp>
        <p:nvGrpSpPr>
          <p:cNvPr name="Group 4" id="4"/>
          <p:cNvGrpSpPr/>
          <p:nvPr/>
        </p:nvGrpSpPr>
        <p:grpSpPr>
          <a:xfrm rot="0">
            <a:off x="13051207" y="8813608"/>
            <a:ext cx="5236793" cy="889384"/>
            <a:chOff x="0" y="0"/>
            <a:chExt cx="1379238" cy="234241"/>
          </a:xfrm>
        </p:grpSpPr>
        <p:sp>
          <p:nvSpPr>
            <p:cNvPr name="Freeform 5" id="5"/>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6" id="6"/>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grpSp>
        <p:nvGrpSpPr>
          <p:cNvPr name="Group 8" id="8"/>
          <p:cNvGrpSpPr/>
          <p:nvPr/>
        </p:nvGrpSpPr>
        <p:grpSpPr>
          <a:xfrm rot="0">
            <a:off x="0" y="584008"/>
            <a:ext cx="5236793" cy="889384"/>
            <a:chOff x="0" y="0"/>
            <a:chExt cx="1379238" cy="234241"/>
          </a:xfrm>
        </p:grpSpPr>
        <p:sp>
          <p:nvSpPr>
            <p:cNvPr name="Freeform 9" id="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0" id="1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275346" y="4166800"/>
            <a:ext cx="11040788" cy="5536192"/>
          </a:xfrm>
          <a:custGeom>
            <a:avLst/>
            <a:gdLst/>
            <a:ahLst/>
            <a:cxnLst/>
            <a:rect r="r" b="b" t="t" l="l"/>
            <a:pathLst>
              <a:path h="5536192" w="11040788">
                <a:moveTo>
                  <a:pt x="0" y="0"/>
                </a:moveTo>
                <a:lnTo>
                  <a:pt x="11040788" y="0"/>
                </a:lnTo>
                <a:lnTo>
                  <a:pt x="11040788" y="5536192"/>
                </a:lnTo>
                <a:lnTo>
                  <a:pt x="0" y="5536192"/>
                </a:lnTo>
                <a:lnTo>
                  <a:pt x="0" y="0"/>
                </a:lnTo>
                <a:close/>
              </a:path>
            </a:pathLst>
          </a:custGeom>
          <a:blipFill>
            <a:blip r:embed="rId2"/>
            <a:stretch>
              <a:fillRect l="-1723" t="0" r="-1723" b="0"/>
            </a:stretch>
          </a:blipFill>
        </p:spPr>
      </p:sp>
      <p:sp>
        <p:nvSpPr>
          <p:cNvPr name="TextBox 6" id="6"/>
          <p:cNvSpPr txBox="true"/>
          <p:nvPr/>
        </p:nvSpPr>
        <p:spPr>
          <a:xfrm rot="0">
            <a:off x="7205958" y="933450"/>
            <a:ext cx="317956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Channels</a:t>
            </a:r>
          </a:p>
        </p:txBody>
      </p:sp>
      <p:sp>
        <p:nvSpPr>
          <p:cNvPr name="TextBox 7" id="7"/>
          <p:cNvSpPr txBox="true"/>
          <p:nvPr/>
        </p:nvSpPr>
        <p:spPr>
          <a:xfrm rot="0">
            <a:off x="0" y="2488530"/>
            <a:ext cx="18288000"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A channel is a medium through which a goroutine communicates with another goroutine.</a:t>
            </a:r>
          </a:p>
        </p:txBody>
      </p:sp>
      <p:grpSp>
        <p:nvGrpSpPr>
          <p:cNvPr name="Group 8" id="8"/>
          <p:cNvGrpSpPr/>
          <p:nvPr/>
        </p:nvGrpSpPr>
        <p:grpSpPr>
          <a:xfrm rot="0">
            <a:off x="0" y="584008"/>
            <a:ext cx="5236793" cy="889384"/>
            <a:chOff x="0" y="0"/>
            <a:chExt cx="1379238" cy="234241"/>
          </a:xfrm>
        </p:grpSpPr>
        <p:sp>
          <p:nvSpPr>
            <p:cNvPr name="Freeform 9" id="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0" id="1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31.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6" id="6"/>
          <p:cNvSpPr txBox="true"/>
          <p:nvPr/>
        </p:nvSpPr>
        <p:spPr>
          <a:xfrm rot="0">
            <a:off x="5161121" y="933450"/>
            <a:ext cx="7956232"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 Working with Channels</a:t>
            </a:r>
          </a:p>
        </p:txBody>
      </p:sp>
      <p:grpSp>
        <p:nvGrpSpPr>
          <p:cNvPr name="Group 7" id="7"/>
          <p:cNvGrpSpPr/>
          <p:nvPr/>
        </p:nvGrpSpPr>
        <p:grpSpPr>
          <a:xfrm rot="0">
            <a:off x="0" y="5840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2314624"/>
            <a:ext cx="18288000" cy="7972376"/>
          </a:xfrm>
          <a:custGeom>
            <a:avLst/>
            <a:gdLst/>
            <a:ahLst/>
            <a:cxnLst/>
            <a:rect r="r" b="b" t="t" l="l"/>
            <a:pathLst>
              <a:path h="7972376" w="18288000">
                <a:moveTo>
                  <a:pt x="0" y="0"/>
                </a:moveTo>
                <a:lnTo>
                  <a:pt x="18288000" y="0"/>
                </a:lnTo>
                <a:lnTo>
                  <a:pt x="18288000" y="7972376"/>
                </a:lnTo>
                <a:lnTo>
                  <a:pt x="0" y="7972376"/>
                </a:lnTo>
                <a:lnTo>
                  <a:pt x="0" y="0"/>
                </a:lnTo>
                <a:close/>
              </a:path>
            </a:pathLst>
          </a:custGeom>
          <a:blipFill>
            <a:blip r:embed="rId2"/>
            <a:stretch>
              <a:fillRect l="-1085" t="-2607" r="-2863" b="-6414"/>
            </a:stretch>
          </a:blipFill>
        </p:spPr>
      </p:sp>
      <p:sp>
        <p:nvSpPr>
          <p:cNvPr name="TextBox 6" id="6"/>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7" id="7"/>
          <p:cNvSpPr txBox="true"/>
          <p:nvPr/>
        </p:nvSpPr>
        <p:spPr>
          <a:xfrm rot="0">
            <a:off x="5161121" y="933450"/>
            <a:ext cx="7956232"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 Working with Channels</a:t>
            </a:r>
          </a:p>
        </p:txBody>
      </p:sp>
      <p:sp>
        <p:nvSpPr>
          <p:cNvPr name="Freeform 8" id="8"/>
          <p:cNvSpPr/>
          <p:nvPr/>
        </p:nvSpPr>
        <p:spPr>
          <a:xfrm flipH="false" flipV="false" rot="0">
            <a:off x="14252170" y="3669225"/>
            <a:ext cx="1788903" cy="2434834"/>
          </a:xfrm>
          <a:custGeom>
            <a:avLst/>
            <a:gdLst/>
            <a:ahLst/>
            <a:cxnLst/>
            <a:rect r="r" b="b" t="t" l="l"/>
            <a:pathLst>
              <a:path h="2434834" w="1788903">
                <a:moveTo>
                  <a:pt x="0" y="0"/>
                </a:moveTo>
                <a:lnTo>
                  <a:pt x="1788903" y="0"/>
                </a:lnTo>
                <a:lnTo>
                  <a:pt x="1788903" y="2434835"/>
                </a:lnTo>
                <a:lnTo>
                  <a:pt x="0" y="2434835"/>
                </a:lnTo>
                <a:lnTo>
                  <a:pt x="0" y="0"/>
                </a:lnTo>
                <a:close/>
              </a:path>
            </a:pathLst>
          </a:custGeom>
          <a:blipFill>
            <a:blip r:embed="rId3"/>
            <a:stretch>
              <a:fillRect l="0" t="0" r="0" b="0"/>
            </a:stretch>
          </a:blipFill>
        </p:spPr>
      </p:sp>
      <p:grpSp>
        <p:nvGrpSpPr>
          <p:cNvPr name="Group 9" id="9"/>
          <p:cNvGrpSpPr/>
          <p:nvPr/>
        </p:nvGrpSpPr>
        <p:grpSpPr>
          <a:xfrm rot="0">
            <a:off x="0" y="584008"/>
            <a:ext cx="5236793" cy="889384"/>
            <a:chOff x="0" y="0"/>
            <a:chExt cx="1379238" cy="234241"/>
          </a:xfrm>
        </p:grpSpPr>
        <p:sp>
          <p:nvSpPr>
            <p:cNvPr name="Freeform 10" id="10"/>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1" id="11"/>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3" id="3"/>
          <p:cNvSpPr txBox="true"/>
          <p:nvPr/>
        </p:nvSpPr>
        <p:spPr>
          <a:xfrm rot="0">
            <a:off x="7367349" y="933450"/>
            <a:ext cx="3553301"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Waitgroup</a:t>
            </a:r>
          </a:p>
        </p:txBody>
      </p:sp>
      <p:grpSp>
        <p:nvGrpSpPr>
          <p:cNvPr name="Group 4" id="4"/>
          <p:cNvGrpSpPr/>
          <p:nvPr/>
        </p:nvGrpSpPr>
        <p:grpSpPr>
          <a:xfrm rot="0">
            <a:off x="0" y="584008"/>
            <a:ext cx="5236793" cy="889384"/>
            <a:chOff x="0" y="0"/>
            <a:chExt cx="1379238" cy="234241"/>
          </a:xfrm>
        </p:grpSpPr>
        <p:sp>
          <p:nvSpPr>
            <p:cNvPr name="Freeform 5" id="5"/>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6" id="6"/>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3051207" y="88136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3" id="3"/>
          <p:cNvSpPr txBox="true"/>
          <p:nvPr/>
        </p:nvSpPr>
        <p:spPr>
          <a:xfrm rot="0">
            <a:off x="7367349" y="933450"/>
            <a:ext cx="3553301"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Waitgroup</a:t>
            </a:r>
          </a:p>
        </p:txBody>
      </p:sp>
      <p:sp>
        <p:nvSpPr>
          <p:cNvPr name="TextBox 4" id="4"/>
          <p:cNvSpPr txBox="true"/>
          <p:nvPr/>
        </p:nvSpPr>
        <p:spPr>
          <a:xfrm rot="0">
            <a:off x="699254" y="2468928"/>
            <a:ext cx="16889492"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A WaitGroup is a Go struct used to wait for a collection of goroutines to finish.</a:t>
            </a:r>
          </a:p>
        </p:txBody>
      </p:sp>
      <p:grpSp>
        <p:nvGrpSpPr>
          <p:cNvPr name="Group 5" id="5"/>
          <p:cNvGrpSpPr/>
          <p:nvPr/>
        </p:nvGrpSpPr>
        <p:grpSpPr>
          <a:xfrm rot="0">
            <a:off x="0" y="5840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3051207" y="8813608"/>
            <a:ext cx="5236793" cy="889384"/>
            <a:chOff x="0" y="0"/>
            <a:chExt cx="1379238" cy="234241"/>
          </a:xfrm>
        </p:grpSpPr>
        <p:sp>
          <p:nvSpPr>
            <p:cNvPr name="Freeform 9" id="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10" id="1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3" id="3"/>
          <p:cNvSpPr txBox="true"/>
          <p:nvPr/>
        </p:nvSpPr>
        <p:spPr>
          <a:xfrm rot="0">
            <a:off x="7367349" y="933450"/>
            <a:ext cx="3553301"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Waitgroup</a:t>
            </a:r>
          </a:p>
        </p:txBody>
      </p:sp>
      <p:sp>
        <p:nvSpPr>
          <p:cNvPr name="TextBox 4" id="4"/>
          <p:cNvSpPr txBox="true"/>
          <p:nvPr/>
        </p:nvSpPr>
        <p:spPr>
          <a:xfrm rot="0">
            <a:off x="699254" y="2468928"/>
            <a:ext cx="16889492"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A WaitGroup is a Go struct used to wait for a collection of goroutines to finish.</a:t>
            </a:r>
          </a:p>
        </p:txBody>
      </p:sp>
      <p:sp>
        <p:nvSpPr>
          <p:cNvPr name="TextBox 5" id="5"/>
          <p:cNvSpPr txBox="true"/>
          <p:nvPr/>
        </p:nvSpPr>
        <p:spPr>
          <a:xfrm rot="0">
            <a:off x="1028700" y="4256405"/>
            <a:ext cx="9497145" cy="887095"/>
          </a:xfrm>
          <a:prstGeom prst="rect">
            <a:avLst/>
          </a:prstGeom>
        </p:spPr>
        <p:txBody>
          <a:bodyPr anchor="t" rtlCol="false" tIns="0" lIns="0" bIns="0" rIns="0">
            <a:spAutoFit/>
          </a:bodyPr>
          <a:lstStyle/>
          <a:p>
            <a:pPr>
              <a:lnSpc>
                <a:spcPts val="7279"/>
              </a:lnSpc>
            </a:pPr>
            <a:r>
              <a:rPr lang="en-US" sz="5199">
                <a:solidFill>
                  <a:srgbClr val="ED008D"/>
                </a:solidFill>
                <a:latin typeface="Canva Sans Bold"/>
              </a:rPr>
              <a:t># Why we need Waitgroup??</a:t>
            </a:r>
          </a:p>
        </p:txBody>
      </p:sp>
      <p:grpSp>
        <p:nvGrpSpPr>
          <p:cNvPr name="Group 6" id="6"/>
          <p:cNvGrpSpPr/>
          <p:nvPr/>
        </p:nvGrpSpPr>
        <p:grpSpPr>
          <a:xfrm rot="0">
            <a:off x="0" y="584008"/>
            <a:ext cx="5236793" cy="889384"/>
            <a:chOff x="0" y="0"/>
            <a:chExt cx="1379238" cy="234241"/>
          </a:xfrm>
        </p:grpSpPr>
        <p:sp>
          <p:nvSpPr>
            <p:cNvPr name="Freeform 7" id="7"/>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8" id="8"/>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051207" y="8813608"/>
            <a:ext cx="5236793" cy="889384"/>
            <a:chOff x="0" y="0"/>
            <a:chExt cx="1379238" cy="234241"/>
          </a:xfrm>
        </p:grpSpPr>
        <p:sp>
          <p:nvSpPr>
            <p:cNvPr name="Freeform 10" id="10"/>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11" id="11"/>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circle/>
  </p:transition>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3" id="3"/>
          <p:cNvSpPr txBox="true"/>
          <p:nvPr/>
        </p:nvSpPr>
        <p:spPr>
          <a:xfrm rot="0">
            <a:off x="7367349" y="933450"/>
            <a:ext cx="3553301"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Waitgroup</a:t>
            </a:r>
          </a:p>
        </p:txBody>
      </p:sp>
      <p:sp>
        <p:nvSpPr>
          <p:cNvPr name="TextBox 4" id="4"/>
          <p:cNvSpPr txBox="true"/>
          <p:nvPr/>
        </p:nvSpPr>
        <p:spPr>
          <a:xfrm rot="0">
            <a:off x="699254" y="2468928"/>
            <a:ext cx="16889492"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A WaitGroup is a Go struct used to wait for a collection of goroutines to finish.</a:t>
            </a:r>
          </a:p>
        </p:txBody>
      </p:sp>
      <p:sp>
        <p:nvSpPr>
          <p:cNvPr name="TextBox 5" id="5"/>
          <p:cNvSpPr txBox="true"/>
          <p:nvPr/>
        </p:nvSpPr>
        <p:spPr>
          <a:xfrm rot="0">
            <a:off x="1028700" y="4256405"/>
            <a:ext cx="9497145" cy="887095"/>
          </a:xfrm>
          <a:prstGeom prst="rect">
            <a:avLst/>
          </a:prstGeom>
        </p:spPr>
        <p:txBody>
          <a:bodyPr anchor="t" rtlCol="false" tIns="0" lIns="0" bIns="0" rIns="0">
            <a:spAutoFit/>
          </a:bodyPr>
          <a:lstStyle/>
          <a:p>
            <a:pPr>
              <a:lnSpc>
                <a:spcPts val="7279"/>
              </a:lnSpc>
            </a:pPr>
            <a:r>
              <a:rPr lang="en-US" sz="5199">
                <a:solidFill>
                  <a:srgbClr val="ED008D"/>
                </a:solidFill>
                <a:latin typeface="Canva Sans Bold"/>
              </a:rPr>
              <a:t># Why we need Waitgroup??</a:t>
            </a:r>
          </a:p>
        </p:txBody>
      </p:sp>
      <p:sp>
        <p:nvSpPr>
          <p:cNvPr name="TextBox 6" id="6"/>
          <p:cNvSpPr txBox="true"/>
          <p:nvPr/>
        </p:nvSpPr>
        <p:spPr>
          <a:xfrm rot="0">
            <a:off x="4502527" y="6134100"/>
            <a:ext cx="9282946" cy="752476"/>
          </a:xfrm>
          <a:prstGeom prst="rect">
            <a:avLst/>
          </a:prstGeom>
        </p:spPr>
        <p:txBody>
          <a:bodyPr anchor="t" rtlCol="false" tIns="0" lIns="0" bIns="0" rIns="0">
            <a:spAutoFit/>
          </a:bodyPr>
          <a:lstStyle/>
          <a:p>
            <a:pPr algn="ctr">
              <a:lnSpc>
                <a:spcPts val="6299"/>
              </a:lnSpc>
            </a:pPr>
            <a:r>
              <a:rPr lang="en-US" sz="4499">
                <a:solidFill>
                  <a:srgbClr val="FFFFFF"/>
                </a:solidFill>
                <a:latin typeface="Canva Sans"/>
              </a:rPr>
              <a:t>Let’s See Through a Live Example!</a:t>
            </a:r>
          </a:p>
        </p:txBody>
      </p:sp>
      <p:grpSp>
        <p:nvGrpSpPr>
          <p:cNvPr name="Group 7" id="7"/>
          <p:cNvGrpSpPr/>
          <p:nvPr/>
        </p:nvGrpSpPr>
        <p:grpSpPr>
          <a:xfrm rot="0">
            <a:off x="0" y="5840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3051207" y="8813608"/>
            <a:ext cx="5236793" cy="889384"/>
            <a:chOff x="0" y="0"/>
            <a:chExt cx="1379238" cy="234241"/>
          </a:xfrm>
        </p:grpSpPr>
        <p:sp>
          <p:nvSpPr>
            <p:cNvPr name="Freeform 11" id="11"/>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12" id="12"/>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slow">
    <p:fade/>
  </p:transition>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6" id="6"/>
          <p:cNvGrpSpPr/>
          <p:nvPr/>
        </p:nvGrpSpPr>
        <p:grpSpPr>
          <a:xfrm rot="0">
            <a:off x="38100" y="584008"/>
            <a:ext cx="5236793" cy="889384"/>
            <a:chOff x="0" y="0"/>
            <a:chExt cx="1379238" cy="234241"/>
          </a:xfrm>
        </p:grpSpPr>
        <p:sp>
          <p:nvSpPr>
            <p:cNvPr name="Freeform 7" id="7"/>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8" id="8"/>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34249" y="180315"/>
            <a:ext cx="18153751" cy="9922209"/>
          </a:xfrm>
          <a:custGeom>
            <a:avLst/>
            <a:gdLst/>
            <a:ahLst/>
            <a:cxnLst/>
            <a:rect r="r" b="b" t="t" l="l"/>
            <a:pathLst>
              <a:path h="9922209" w="18153751">
                <a:moveTo>
                  <a:pt x="0" y="0"/>
                </a:moveTo>
                <a:lnTo>
                  <a:pt x="18153751" y="0"/>
                </a:lnTo>
                <a:lnTo>
                  <a:pt x="18153751" y="9922208"/>
                </a:lnTo>
                <a:lnTo>
                  <a:pt x="0" y="9922208"/>
                </a:lnTo>
                <a:lnTo>
                  <a:pt x="0" y="0"/>
                </a:lnTo>
                <a:close/>
              </a:path>
            </a:pathLst>
          </a:custGeom>
          <a:blipFill>
            <a:blip r:embed="rId3"/>
            <a:stretch>
              <a:fillRect l="-496" t="-5951" r="-838" b="-2534"/>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6" id="6"/>
          <p:cNvGrpSpPr/>
          <p:nvPr/>
        </p:nvGrpSpPr>
        <p:grpSpPr>
          <a:xfrm rot="0">
            <a:off x="0" y="584008"/>
            <a:ext cx="5236793" cy="889384"/>
            <a:chOff x="0" y="0"/>
            <a:chExt cx="1379238" cy="234241"/>
          </a:xfrm>
        </p:grpSpPr>
        <p:sp>
          <p:nvSpPr>
            <p:cNvPr name="Freeform 7" id="7"/>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8" id="8"/>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798457" y="933450"/>
            <a:ext cx="8691086"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Mutex {Mutual Exclusion}</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6" id="6"/>
          <p:cNvSpPr txBox="true"/>
          <p:nvPr/>
        </p:nvSpPr>
        <p:spPr>
          <a:xfrm rot="0">
            <a:off x="0" y="3587663"/>
            <a:ext cx="18288000"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A Mutex is a method used as a locking mechanism to ensure that only one Goroutine is accessing the critical section </a:t>
            </a:r>
            <a:r>
              <a:rPr lang="en-US" sz="3399">
                <a:solidFill>
                  <a:srgbClr val="FFFFFF"/>
                </a:solidFill>
                <a:latin typeface="Canva Sans"/>
              </a:rPr>
              <a:t>of code at any point of time</a:t>
            </a:r>
          </a:p>
        </p:txBody>
      </p:sp>
      <p:grpSp>
        <p:nvGrpSpPr>
          <p:cNvPr name="Group 7" id="7"/>
          <p:cNvGrpSpPr/>
          <p:nvPr/>
        </p:nvGrpSpPr>
        <p:grpSpPr>
          <a:xfrm rot="0">
            <a:off x="0" y="5840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4798457" y="933450"/>
            <a:ext cx="8691086"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Mutex {Mutual Exclusion}</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3" id="3"/>
          <p:cNvGrpSpPr/>
          <p:nvPr/>
        </p:nvGrpSpPr>
        <p:grpSpPr>
          <a:xfrm rot="0">
            <a:off x="0" y="584008"/>
            <a:ext cx="5236793" cy="889384"/>
            <a:chOff x="0" y="0"/>
            <a:chExt cx="1379238" cy="234241"/>
          </a:xfrm>
        </p:grpSpPr>
        <p:sp>
          <p:nvSpPr>
            <p:cNvPr name="Freeform 4" id="4"/>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5" id="5"/>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675108" y="933450"/>
            <a:ext cx="897588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Concurrent v/s Sequential</a:t>
            </a:r>
          </a:p>
        </p:txBody>
      </p:sp>
      <p:grpSp>
        <p:nvGrpSpPr>
          <p:cNvPr name="Group 7" id="7"/>
          <p:cNvGrpSpPr/>
          <p:nvPr/>
        </p:nvGrpSpPr>
        <p:grpSpPr>
          <a:xfrm rot="0">
            <a:off x="13051207" y="88136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6" id="6"/>
          <p:cNvSpPr txBox="true"/>
          <p:nvPr/>
        </p:nvSpPr>
        <p:spPr>
          <a:xfrm rot="0">
            <a:off x="0" y="3587663"/>
            <a:ext cx="18288000"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A Mutex is a method used as a locking mechanism to ensure that only one Goroutine is accessing the critical section </a:t>
            </a:r>
            <a:r>
              <a:rPr lang="en-US" sz="3399">
                <a:solidFill>
                  <a:srgbClr val="FFFFFF"/>
                </a:solidFill>
                <a:latin typeface="Canva Sans"/>
              </a:rPr>
              <a:t>of code at any point of time</a:t>
            </a:r>
          </a:p>
        </p:txBody>
      </p:sp>
      <p:sp>
        <p:nvSpPr>
          <p:cNvPr name="TextBox 7" id="7"/>
          <p:cNvSpPr txBox="true"/>
          <p:nvPr/>
        </p:nvSpPr>
        <p:spPr>
          <a:xfrm rot="0">
            <a:off x="1028700" y="5440093"/>
            <a:ext cx="9497145" cy="887095"/>
          </a:xfrm>
          <a:prstGeom prst="rect">
            <a:avLst/>
          </a:prstGeom>
        </p:spPr>
        <p:txBody>
          <a:bodyPr anchor="t" rtlCol="false" tIns="0" lIns="0" bIns="0" rIns="0">
            <a:spAutoFit/>
          </a:bodyPr>
          <a:lstStyle/>
          <a:p>
            <a:pPr>
              <a:lnSpc>
                <a:spcPts val="7279"/>
              </a:lnSpc>
            </a:pPr>
            <a:r>
              <a:rPr lang="en-US" sz="5199">
                <a:solidFill>
                  <a:srgbClr val="ED008D"/>
                </a:solidFill>
                <a:latin typeface="Canva Sans Bold"/>
              </a:rPr>
              <a:t># Why we need Mutex??</a:t>
            </a:r>
          </a:p>
        </p:txBody>
      </p:sp>
      <p:grpSp>
        <p:nvGrpSpPr>
          <p:cNvPr name="Group 8" id="8"/>
          <p:cNvGrpSpPr/>
          <p:nvPr/>
        </p:nvGrpSpPr>
        <p:grpSpPr>
          <a:xfrm rot="0">
            <a:off x="0" y="584008"/>
            <a:ext cx="5236793" cy="889384"/>
            <a:chOff x="0" y="0"/>
            <a:chExt cx="1379238" cy="234241"/>
          </a:xfrm>
        </p:grpSpPr>
        <p:sp>
          <p:nvSpPr>
            <p:cNvPr name="Freeform 9" id="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0" id="1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798457" y="933450"/>
            <a:ext cx="8691086"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Mutex {Mutual Exclusion}</a:t>
            </a:r>
          </a:p>
        </p:txBody>
      </p:sp>
    </p:spTree>
  </p:cSld>
  <p:clrMapOvr>
    <a:masterClrMapping/>
  </p:clrMapOvr>
  <p:transition spd="fast">
    <p:circle/>
  </p:transition>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3051207" y="88136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6" id="6"/>
          <p:cNvSpPr txBox="true"/>
          <p:nvPr/>
        </p:nvSpPr>
        <p:spPr>
          <a:xfrm rot="0">
            <a:off x="0" y="3587663"/>
            <a:ext cx="18288000"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A Mutex is a method used as a locking mechanism to ensure that only one Goroutine is accessing the critical section </a:t>
            </a:r>
            <a:r>
              <a:rPr lang="en-US" sz="3399">
                <a:solidFill>
                  <a:srgbClr val="FFFFFF"/>
                </a:solidFill>
                <a:latin typeface="Canva Sans"/>
              </a:rPr>
              <a:t>of code at any point of time</a:t>
            </a:r>
          </a:p>
        </p:txBody>
      </p:sp>
      <p:sp>
        <p:nvSpPr>
          <p:cNvPr name="TextBox 7" id="7"/>
          <p:cNvSpPr txBox="true"/>
          <p:nvPr/>
        </p:nvSpPr>
        <p:spPr>
          <a:xfrm rot="0">
            <a:off x="1028700" y="5440093"/>
            <a:ext cx="9497145" cy="887095"/>
          </a:xfrm>
          <a:prstGeom prst="rect">
            <a:avLst/>
          </a:prstGeom>
        </p:spPr>
        <p:txBody>
          <a:bodyPr anchor="t" rtlCol="false" tIns="0" lIns="0" bIns="0" rIns="0">
            <a:spAutoFit/>
          </a:bodyPr>
          <a:lstStyle/>
          <a:p>
            <a:pPr>
              <a:lnSpc>
                <a:spcPts val="7279"/>
              </a:lnSpc>
            </a:pPr>
            <a:r>
              <a:rPr lang="en-US" sz="5199">
                <a:solidFill>
                  <a:srgbClr val="ED008D"/>
                </a:solidFill>
                <a:latin typeface="Canva Sans Bold"/>
              </a:rPr>
              <a:t># Why we need Mutex??</a:t>
            </a:r>
          </a:p>
        </p:txBody>
      </p:sp>
      <p:sp>
        <p:nvSpPr>
          <p:cNvPr name="TextBox 8" id="8"/>
          <p:cNvSpPr txBox="true"/>
          <p:nvPr/>
        </p:nvSpPr>
        <p:spPr>
          <a:xfrm rot="0">
            <a:off x="4722640" y="6933714"/>
            <a:ext cx="10946963" cy="752476"/>
          </a:xfrm>
          <a:prstGeom prst="rect">
            <a:avLst/>
          </a:prstGeom>
        </p:spPr>
        <p:txBody>
          <a:bodyPr anchor="t" rtlCol="false" tIns="0" lIns="0" bIns="0" rIns="0">
            <a:spAutoFit/>
          </a:bodyPr>
          <a:lstStyle/>
          <a:p>
            <a:pPr algn="ctr">
              <a:lnSpc>
                <a:spcPts val="6299"/>
              </a:lnSpc>
            </a:pPr>
            <a:r>
              <a:rPr lang="en-US" sz="4499">
                <a:solidFill>
                  <a:srgbClr val="FFFFFF"/>
                </a:solidFill>
                <a:latin typeface="Canva Sans"/>
              </a:rPr>
              <a:t>Let’s See Through a Live Example Again!</a:t>
            </a:r>
          </a:p>
        </p:txBody>
      </p:sp>
      <p:grpSp>
        <p:nvGrpSpPr>
          <p:cNvPr name="Group 9" id="9"/>
          <p:cNvGrpSpPr/>
          <p:nvPr/>
        </p:nvGrpSpPr>
        <p:grpSpPr>
          <a:xfrm rot="0">
            <a:off x="0" y="584008"/>
            <a:ext cx="5236793" cy="889384"/>
            <a:chOff x="0" y="0"/>
            <a:chExt cx="1379238" cy="234241"/>
          </a:xfrm>
        </p:grpSpPr>
        <p:sp>
          <p:nvSpPr>
            <p:cNvPr name="Freeform 10" id="10"/>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1" id="11"/>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4798457" y="933450"/>
            <a:ext cx="8691086"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Mutex {Mutual Exclusion}</a:t>
            </a:r>
          </a:p>
        </p:txBody>
      </p:sp>
    </p:spTree>
  </p:cSld>
  <p:clrMapOvr>
    <a:masterClrMapping/>
  </p:clrMapOvr>
  <p:transition spd="fast">
    <p:fade/>
  </p:transition>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425379"/>
            <a:ext cx="18288000" cy="9677145"/>
          </a:xfrm>
          <a:custGeom>
            <a:avLst/>
            <a:gdLst/>
            <a:ahLst/>
            <a:cxnLst/>
            <a:rect r="r" b="b" t="t" l="l"/>
            <a:pathLst>
              <a:path h="9677145" w="18288000">
                <a:moveTo>
                  <a:pt x="0" y="0"/>
                </a:moveTo>
                <a:lnTo>
                  <a:pt x="18288000" y="0"/>
                </a:lnTo>
                <a:lnTo>
                  <a:pt x="18288000" y="9677144"/>
                </a:lnTo>
                <a:lnTo>
                  <a:pt x="0" y="9677144"/>
                </a:lnTo>
                <a:lnTo>
                  <a:pt x="0" y="0"/>
                </a:lnTo>
                <a:close/>
              </a:path>
            </a:pathLst>
          </a:custGeom>
          <a:blipFill>
            <a:blip r:embed="rId2"/>
            <a:stretch>
              <a:fillRect l="0" t="-5689" r="0" b="-5221"/>
            </a:stretch>
          </a:blipFill>
        </p:spPr>
      </p:sp>
      <p:sp>
        <p:nvSpPr>
          <p:cNvPr name="Freeform 9" id="9"/>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0" y="6237830"/>
            <a:ext cx="4262172" cy="4262172"/>
          </a:xfrm>
          <a:custGeom>
            <a:avLst/>
            <a:gdLst/>
            <a:ahLst/>
            <a:cxnLst/>
            <a:rect r="r" b="b" t="t" l="l"/>
            <a:pathLst>
              <a:path h="4262172" w="4262172">
                <a:moveTo>
                  <a:pt x="0" y="0"/>
                </a:moveTo>
                <a:lnTo>
                  <a:pt x="4262172" y="0"/>
                </a:lnTo>
                <a:lnTo>
                  <a:pt x="4262172" y="4262172"/>
                </a:lnTo>
                <a:lnTo>
                  <a:pt x="0" y="4262172"/>
                </a:lnTo>
                <a:lnTo>
                  <a:pt x="0" y="0"/>
                </a:lnTo>
                <a:close/>
              </a:path>
            </a:pathLst>
          </a:custGeom>
          <a:blipFill>
            <a:blip r:embed="rId2"/>
            <a:stretch>
              <a:fillRect l="0" t="0" r="0" b="0"/>
            </a:stretch>
          </a:blipFill>
        </p:spPr>
      </p:sp>
      <p:sp>
        <p:nvSpPr>
          <p:cNvPr name="TextBox 9" id="9"/>
          <p:cNvSpPr txBox="true"/>
          <p:nvPr/>
        </p:nvSpPr>
        <p:spPr>
          <a:xfrm rot="0">
            <a:off x="0" y="933450"/>
            <a:ext cx="18288000"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How it is Different from Python?</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0" y="5181600"/>
            <a:ext cx="18288000"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Go’s goroutines provide a lightweight and efficient concurrency model.</a:t>
            </a:r>
          </a:p>
        </p:txBody>
      </p:sp>
      <p:sp>
        <p:nvSpPr>
          <p:cNvPr name="Freeform 9" id="9"/>
          <p:cNvSpPr/>
          <p:nvPr/>
        </p:nvSpPr>
        <p:spPr>
          <a:xfrm flipH="false" flipV="false" rot="0">
            <a:off x="0" y="6237830"/>
            <a:ext cx="4262172" cy="4262172"/>
          </a:xfrm>
          <a:custGeom>
            <a:avLst/>
            <a:gdLst/>
            <a:ahLst/>
            <a:cxnLst/>
            <a:rect r="r" b="b" t="t" l="l"/>
            <a:pathLst>
              <a:path h="4262172" w="4262172">
                <a:moveTo>
                  <a:pt x="0" y="0"/>
                </a:moveTo>
                <a:lnTo>
                  <a:pt x="4262172" y="0"/>
                </a:lnTo>
                <a:lnTo>
                  <a:pt x="4262172" y="4262172"/>
                </a:lnTo>
                <a:lnTo>
                  <a:pt x="0" y="4262172"/>
                </a:lnTo>
                <a:lnTo>
                  <a:pt x="0" y="0"/>
                </a:lnTo>
                <a:close/>
              </a:path>
            </a:pathLst>
          </a:custGeom>
          <a:blipFill>
            <a:blip r:embed="rId2"/>
            <a:stretch>
              <a:fillRect l="0" t="0" r="0" b="0"/>
            </a:stretch>
          </a:blipFill>
        </p:spPr>
      </p:sp>
      <p:sp>
        <p:nvSpPr>
          <p:cNvPr name="TextBox 10" id="10"/>
          <p:cNvSpPr txBox="true"/>
          <p:nvPr/>
        </p:nvSpPr>
        <p:spPr>
          <a:xfrm rot="0">
            <a:off x="0" y="933450"/>
            <a:ext cx="18288000"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How it is Different from Python?</a:t>
            </a:r>
          </a:p>
        </p:txBody>
      </p:sp>
      <p:sp>
        <p:nvSpPr>
          <p:cNvPr name="TextBox 11" id="11"/>
          <p:cNvSpPr txBox="true"/>
          <p:nvPr/>
        </p:nvSpPr>
        <p:spPr>
          <a:xfrm rot="0">
            <a:off x="0" y="3134995"/>
            <a:ext cx="18288000"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Python uses Global interpreter Lock (GIL). it’s a mutex (or a lock) that allows only one thread to hold the control of the Python interpreter.</a:t>
            </a:r>
          </a:p>
        </p:txBody>
      </p:sp>
      <p:sp>
        <p:nvSpPr>
          <p:cNvPr name="TextBox 12" id="12"/>
          <p:cNvSpPr txBox="true"/>
          <p:nvPr/>
        </p:nvSpPr>
        <p:spPr>
          <a:xfrm rot="0">
            <a:off x="0" y="4458335"/>
            <a:ext cx="18288000"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This means that only one thread can be in a state of execution at any point in time.</a:t>
            </a:r>
          </a:p>
        </p:txBody>
      </p:sp>
    </p:spTree>
  </p:cSld>
  <p:clrMapOvr>
    <a:masterClrMapping/>
  </p:clrMapOvr>
  <p:transition spd="fast">
    <p:fade/>
  </p:transition>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0" y="5181600"/>
            <a:ext cx="18288000"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Go’s goroutines provide a lightweight and efficient concurrency model.</a:t>
            </a:r>
          </a:p>
        </p:txBody>
      </p:sp>
      <p:sp>
        <p:nvSpPr>
          <p:cNvPr name="Freeform 9" id="9"/>
          <p:cNvSpPr/>
          <p:nvPr/>
        </p:nvSpPr>
        <p:spPr>
          <a:xfrm flipH="false" flipV="false" rot="0">
            <a:off x="0" y="6237830"/>
            <a:ext cx="4262172" cy="4262172"/>
          </a:xfrm>
          <a:custGeom>
            <a:avLst/>
            <a:gdLst/>
            <a:ahLst/>
            <a:cxnLst/>
            <a:rect r="r" b="b" t="t" l="l"/>
            <a:pathLst>
              <a:path h="4262172" w="4262172">
                <a:moveTo>
                  <a:pt x="0" y="0"/>
                </a:moveTo>
                <a:lnTo>
                  <a:pt x="4262172" y="0"/>
                </a:lnTo>
                <a:lnTo>
                  <a:pt x="4262172" y="4262172"/>
                </a:lnTo>
                <a:lnTo>
                  <a:pt x="0" y="4262172"/>
                </a:lnTo>
                <a:lnTo>
                  <a:pt x="0" y="0"/>
                </a:lnTo>
                <a:close/>
              </a:path>
            </a:pathLst>
          </a:custGeom>
          <a:blipFill>
            <a:blip r:embed="rId2"/>
            <a:stretch>
              <a:fillRect l="0" t="0" r="0" b="0"/>
            </a:stretch>
          </a:blipFill>
        </p:spPr>
      </p:sp>
      <p:sp>
        <p:nvSpPr>
          <p:cNvPr name="Freeform 10" id="10"/>
          <p:cNvSpPr/>
          <p:nvPr/>
        </p:nvSpPr>
        <p:spPr>
          <a:xfrm flipH="false" flipV="false" rot="0">
            <a:off x="6622583" y="6237830"/>
            <a:ext cx="5042833" cy="3780075"/>
          </a:xfrm>
          <a:custGeom>
            <a:avLst/>
            <a:gdLst/>
            <a:ahLst/>
            <a:cxnLst/>
            <a:rect r="r" b="b" t="t" l="l"/>
            <a:pathLst>
              <a:path h="3780075" w="5042833">
                <a:moveTo>
                  <a:pt x="0" y="0"/>
                </a:moveTo>
                <a:lnTo>
                  <a:pt x="5042834" y="0"/>
                </a:lnTo>
                <a:lnTo>
                  <a:pt x="5042834" y="3780076"/>
                </a:lnTo>
                <a:lnTo>
                  <a:pt x="0" y="3780076"/>
                </a:lnTo>
                <a:lnTo>
                  <a:pt x="0" y="0"/>
                </a:lnTo>
                <a:close/>
              </a:path>
            </a:pathLst>
          </a:custGeom>
          <a:blipFill>
            <a:blip r:embed="rId3"/>
            <a:stretch>
              <a:fillRect l="0" t="0" r="0" b="0"/>
            </a:stretch>
          </a:blipFill>
        </p:spPr>
      </p:sp>
      <p:sp>
        <p:nvSpPr>
          <p:cNvPr name="TextBox 11" id="11"/>
          <p:cNvSpPr txBox="true"/>
          <p:nvPr/>
        </p:nvSpPr>
        <p:spPr>
          <a:xfrm rot="0">
            <a:off x="0" y="933450"/>
            <a:ext cx="18288000"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How it is Different from Python?</a:t>
            </a:r>
          </a:p>
        </p:txBody>
      </p:sp>
      <p:sp>
        <p:nvSpPr>
          <p:cNvPr name="TextBox 12" id="12"/>
          <p:cNvSpPr txBox="true"/>
          <p:nvPr/>
        </p:nvSpPr>
        <p:spPr>
          <a:xfrm rot="0">
            <a:off x="0" y="3134995"/>
            <a:ext cx="18288000"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Python uses Global interpreter Lock (GIL). it’s a mutex (or a lock) that allows only one thread to hold the control of the Python interpreter.</a:t>
            </a:r>
          </a:p>
        </p:txBody>
      </p:sp>
      <p:sp>
        <p:nvSpPr>
          <p:cNvPr name="TextBox 13" id="13"/>
          <p:cNvSpPr txBox="true"/>
          <p:nvPr/>
        </p:nvSpPr>
        <p:spPr>
          <a:xfrm rot="0">
            <a:off x="0" y="4458335"/>
            <a:ext cx="18288000" cy="580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This means that only one thread can be in a state of execution at any point in time.</a:t>
            </a:r>
          </a:p>
        </p:txBody>
      </p:sp>
    </p:spTree>
  </p:cSld>
  <p:clrMapOvr>
    <a:masterClrMapping/>
  </p:clrMapOvr>
  <p:transition spd="fast">
    <p:fade/>
  </p:transition>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9" id="9"/>
          <p:cNvSpPr txBox="true"/>
          <p:nvPr/>
        </p:nvSpPr>
        <p:spPr>
          <a:xfrm rot="0">
            <a:off x="0" y="933450"/>
            <a:ext cx="18288000"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How it is Different from Python?</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TextBox 9" id="9"/>
          <p:cNvSpPr txBox="true"/>
          <p:nvPr/>
        </p:nvSpPr>
        <p:spPr>
          <a:xfrm rot="0">
            <a:off x="0" y="933450"/>
            <a:ext cx="18288000"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How it is Different from Python?</a:t>
            </a:r>
          </a:p>
        </p:txBody>
      </p:sp>
      <p:sp>
        <p:nvSpPr>
          <p:cNvPr name="TextBox 10" id="10"/>
          <p:cNvSpPr txBox="true"/>
          <p:nvPr/>
        </p:nvSpPr>
        <p:spPr>
          <a:xfrm rot="0">
            <a:off x="0" y="3159036"/>
            <a:ext cx="18288000" cy="17805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Provided Go is way much Faster in terms of Concurrency and nowadays Modern Software Development mainly depends on Using Maximum Resources, Go Language has much Higher Advantage in terms of Concurrency. </a:t>
            </a:r>
          </a:p>
        </p:txBody>
      </p:sp>
    </p:spTree>
  </p:cSld>
  <p:clrMapOvr>
    <a:masterClrMapping/>
  </p:clrMapOvr>
  <p:transition spd="fast">
    <p:fade/>
  </p:transition>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Freeform 9" id="9"/>
          <p:cNvSpPr/>
          <p:nvPr/>
        </p:nvSpPr>
        <p:spPr>
          <a:xfrm flipH="false" flipV="false" rot="0">
            <a:off x="12116096" y="4489857"/>
            <a:ext cx="3972552" cy="5425142"/>
          </a:xfrm>
          <a:custGeom>
            <a:avLst/>
            <a:gdLst/>
            <a:ahLst/>
            <a:cxnLst/>
            <a:rect r="r" b="b" t="t" l="l"/>
            <a:pathLst>
              <a:path h="5425142" w="3972552">
                <a:moveTo>
                  <a:pt x="0" y="0"/>
                </a:moveTo>
                <a:lnTo>
                  <a:pt x="3972553" y="0"/>
                </a:lnTo>
                <a:lnTo>
                  <a:pt x="3972553" y="5425142"/>
                </a:lnTo>
                <a:lnTo>
                  <a:pt x="0" y="5425142"/>
                </a:lnTo>
                <a:lnTo>
                  <a:pt x="0" y="0"/>
                </a:lnTo>
                <a:close/>
              </a:path>
            </a:pathLst>
          </a:custGeom>
          <a:blipFill>
            <a:blip r:embed="rId3"/>
            <a:stretch>
              <a:fillRect l="0" t="0" r="0" b="0"/>
            </a:stretch>
          </a:blipFill>
        </p:spPr>
      </p:sp>
      <p:sp>
        <p:nvSpPr>
          <p:cNvPr name="Freeform 10" id="10"/>
          <p:cNvSpPr/>
          <p:nvPr/>
        </p:nvSpPr>
        <p:spPr>
          <a:xfrm flipH="false" flipV="false" rot="0">
            <a:off x="2618396" y="5177701"/>
            <a:ext cx="6011335" cy="4349110"/>
          </a:xfrm>
          <a:custGeom>
            <a:avLst/>
            <a:gdLst/>
            <a:ahLst/>
            <a:cxnLst/>
            <a:rect r="r" b="b" t="t" l="l"/>
            <a:pathLst>
              <a:path h="4349110" w="6011335">
                <a:moveTo>
                  <a:pt x="0" y="0"/>
                </a:moveTo>
                <a:lnTo>
                  <a:pt x="6011336" y="0"/>
                </a:lnTo>
                <a:lnTo>
                  <a:pt x="6011336" y="4349110"/>
                </a:lnTo>
                <a:lnTo>
                  <a:pt x="0" y="4349110"/>
                </a:lnTo>
                <a:lnTo>
                  <a:pt x="0" y="0"/>
                </a:lnTo>
                <a:close/>
              </a:path>
            </a:pathLst>
          </a:custGeom>
          <a:blipFill>
            <a:blip r:embed="rId4"/>
            <a:stretch>
              <a:fillRect l="0" t="0" r="0" b="0"/>
            </a:stretch>
          </a:blipFill>
        </p:spPr>
      </p:sp>
      <p:sp>
        <p:nvSpPr>
          <p:cNvPr name="TextBox 11" id="11"/>
          <p:cNvSpPr txBox="true"/>
          <p:nvPr/>
        </p:nvSpPr>
        <p:spPr>
          <a:xfrm rot="0">
            <a:off x="0" y="933450"/>
            <a:ext cx="18288000"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How it is Different from Python?</a:t>
            </a:r>
          </a:p>
        </p:txBody>
      </p:sp>
      <p:sp>
        <p:nvSpPr>
          <p:cNvPr name="TextBox 12" id="12"/>
          <p:cNvSpPr txBox="true"/>
          <p:nvPr/>
        </p:nvSpPr>
        <p:spPr>
          <a:xfrm rot="0">
            <a:off x="0" y="3159036"/>
            <a:ext cx="18288000" cy="17805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Provided Go is way much Faster in terms of Concurrency and nowadays Modern Software Development mainly depends on Using Maximum Resources, Go Language has much Higher Advantage in terms of Concurrency. </a:t>
            </a:r>
          </a:p>
        </p:txBody>
      </p:sp>
    </p:spTree>
  </p:cSld>
  <p:clrMapOvr>
    <a:masterClrMapping/>
  </p:clrMapOvr>
  <p:transition spd="fast">
    <p:circle/>
  </p:transition>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678161" y="2713628"/>
            <a:ext cx="8406049" cy="5655289"/>
          </a:xfrm>
          <a:custGeom>
            <a:avLst/>
            <a:gdLst/>
            <a:ahLst/>
            <a:cxnLst/>
            <a:rect r="r" b="b" t="t" l="l"/>
            <a:pathLst>
              <a:path h="5655289" w="8406049">
                <a:moveTo>
                  <a:pt x="0" y="0"/>
                </a:moveTo>
                <a:lnTo>
                  <a:pt x="8406049" y="0"/>
                </a:lnTo>
                <a:lnTo>
                  <a:pt x="8406049" y="5655288"/>
                </a:lnTo>
                <a:lnTo>
                  <a:pt x="0" y="5655288"/>
                </a:lnTo>
                <a:lnTo>
                  <a:pt x="0" y="0"/>
                </a:lnTo>
                <a:close/>
              </a:path>
            </a:pathLst>
          </a:custGeom>
          <a:blipFill>
            <a:blip r:embed="rId2"/>
            <a:stretch>
              <a:fillRect l="0" t="0" r="0" b="0"/>
            </a:stretch>
          </a:blipFill>
        </p:spPr>
      </p:sp>
      <p:sp>
        <p:nvSpPr>
          <p:cNvPr name="Freeform 3" id="3"/>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3"/>
            <a:stretch>
              <a:fillRect l="0" t="0" r="0" b="0"/>
            </a:stretch>
          </a:blipFill>
        </p:spPr>
      </p:sp>
      <p:sp>
        <p:nvSpPr>
          <p:cNvPr name="Freeform 4" id="4"/>
          <p:cNvSpPr/>
          <p:nvPr/>
        </p:nvSpPr>
        <p:spPr>
          <a:xfrm flipH="false" flipV="false" rot="0">
            <a:off x="10254877" y="2713628"/>
            <a:ext cx="7295252" cy="5655289"/>
          </a:xfrm>
          <a:custGeom>
            <a:avLst/>
            <a:gdLst/>
            <a:ahLst/>
            <a:cxnLst/>
            <a:rect r="r" b="b" t="t" l="l"/>
            <a:pathLst>
              <a:path h="5655289" w="7295252">
                <a:moveTo>
                  <a:pt x="0" y="0"/>
                </a:moveTo>
                <a:lnTo>
                  <a:pt x="7295252" y="0"/>
                </a:lnTo>
                <a:lnTo>
                  <a:pt x="7295252" y="5655288"/>
                </a:lnTo>
                <a:lnTo>
                  <a:pt x="0" y="5655288"/>
                </a:lnTo>
                <a:lnTo>
                  <a:pt x="0" y="0"/>
                </a:lnTo>
                <a:close/>
              </a:path>
            </a:pathLst>
          </a:custGeom>
          <a:blipFill>
            <a:blip r:embed="rId4"/>
            <a:stretch>
              <a:fillRect l="0" t="0" r="-25337" b="0"/>
            </a:stretch>
          </a:blipFill>
        </p:spPr>
      </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584008"/>
            <a:ext cx="5236793" cy="889384"/>
            <a:chOff x="0" y="0"/>
            <a:chExt cx="1379238" cy="234241"/>
          </a:xfrm>
        </p:grpSpPr>
        <p:sp>
          <p:nvSpPr>
            <p:cNvPr name="Freeform 9" id="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10" id="1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693783" y="933450"/>
            <a:ext cx="1490043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Concurrency Time &amp; Resources Comparison</a:t>
            </a:r>
          </a:p>
        </p:txBody>
      </p:sp>
      <p:sp>
        <p:nvSpPr>
          <p:cNvPr name="TextBox 12" id="12"/>
          <p:cNvSpPr txBox="true"/>
          <p:nvPr/>
        </p:nvSpPr>
        <p:spPr>
          <a:xfrm rot="0">
            <a:off x="678161" y="8608516"/>
            <a:ext cx="8406049" cy="356235"/>
          </a:xfrm>
          <a:prstGeom prst="rect">
            <a:avLst/>
          </a:prstGeom>
        </p:spPr>
        <p:txBody>
          <a:bodyPr anchor="t" rtlCol="false" tIns="0" lIns="0" bIns="0" rIns="0">
            <a:spAutoFit/>
          </a:bodyPr>
          <a:lstStyle/>
          <a:p>
            <a:pPr algn="ctr">
              <a:lnSpc>
                <a:spcPts val="2940"/>
              </a:lnSpc>
            </a:pPr>
            <a:r>
              <a:rPr lang="en-US" sz="2100" u="sng">
                <a:solidFill>
                  <a:srgbClr val="ED008D"/>
                </a:solidFill>
                <a:latin typeface="Canva Sans"/>
                <a:hlinkClick r:id="rId5" tooltip="https://www.badendelamore.com/how-fast-can-you-go/"/>
              </a:rPr>
              <a:t>Source: https://www.badendelamore.com/how-fast-can-you-go/</a:t>
            </a:r>
          </a:p>
        </p:txBody>
      </p:sp>
      <p:sp>
        <p:nvSpPr>
          <p:cNvPr name="TextBox 13" id="13"/>
          <p:cNvSpPr txBox="true"/>
          <p:nvPr/>
        </p:nvSpPr>
        <p:spPr>
          <a:xfrm rot="0">
            <a:off x="10254877" y="8608516"/>
            <a:ext cx="8889353" cy="356235"/>
          </a:xfrm>
          <a:prstGeom prst="rect">
            <a:avLst/>
          </a:prstGeom>
        </p:spPr>
        <p:txBody>
          <a:bodyPr anchor="t" rtlCol="false" tIns="0" lIns="0" bIns="0" rIns="0">
            <a:spAutoFit/>
          </a:bodyPr>
          <a:lstStyle/>
          <a:p>
            <a:pPr>
              <a:lnSpc>
                <a:spcPts val="2940"/>
              </a:lnSpc>
            </a:pPr>
            <a:r>
              <a:rPr lang="en-US" sz="2100" u="sng">
                <a:solidFill>
                  <a:srgbClr val="ED008D"/>
                </a:solidFill>
                <a:latin typeface="Canva Sans"/>
                <a:hlinkClick r:id="rId6" tooltip="https://blog.purestorage.com/purely-technical/concurrent-programming-case-study-comparing-python-go-and-rust/"/>
              </a:rPr>
              <a:t>Source: https://blog.purestorage.com/purely-technical/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2859257" y="2769984"/>
            <a:ext cx="2641408" cy="1209685"/>
            <a:chOff x="0" y="0"/>
            <a:chExt cx="784172" cy="359127"/>
          </a:xfrm>
        </p:grpSpPr>
        <p:sp>
          <p:nvSpPr>
            <p:cNvPr name="Freeform 3" id="3"/>
            <p:cNvSpPr/>
            <p:nvPr/>
          </p:nvSpPr>
          <p:spPr>
            <a:xfrm flipH="false" flipV="false" rot="0">
              <a:off x="0" y="0"/>
              <a:ext cx="784172" cy="359127"/>
            </a:xfrm>
            <a:custGeom>
              <a:avLst/>
              <a:gdLst/>
              <a:ahLst/>
              <a:cxnLst/>
              <a:rect r="r" b="b" t="t" l="l"/>
              <a:pathLst>
                <a:path h="359127" w="784172">
                  <a:moveTo>
                    <a:pt x="131636" y="0"/>
                  </a:moveTo>
                  <a:lnTo>
                    <a:pt x="652535" y="0"/>
                  </a:lnTo>
                  <a:cubicBezTo>
                    <a:pt x="687447" y="0"/>
                    <a:pt x="720930" y="13869"/>
                    <a:pt x="745616" y="38555"/>
                  </a:cubicBezTo>
                  <a:cubicBezTo>
                    <a:pt x="770303" y="63242"/>
                    <a:pt x="784172" y="96724"/>
                    <a:pt x="784172" y="131636"/>
                  </a:cubicBezTo>
                  <a:lnTo>
                    <a:pt x="784172" y="227490"/>
                  </a:lnTo>
                  <a:cubicBezTo>
                    <a:pt x="784172" y="300191"/>
                    <a:pt x="725236" y="359127"/>
                    <a:pt x="652535" y="359127"/>
                  </a:cubicBezTo>
                  <a:lnTo>
                    <a:pt x="131636" y="359127"/>
                  </a:lnTo>
                  <a:cubicBezTo>
                    <a:pt x="96724" y="359127"/>
                    <a:pt x="63242" y="345258"/>
                    <a:pt x="38555" y="320572"/>
                  </a:cubicBezTo>
                  <a:cubicBezTo>
                    <a:pt x="13869" y="295885"/>
                    <a:pt x="0" y="262403"/>
                    <a:pt x="0" y="227490"/>
                  </a:cubicBezTo>
                  <a:lnTo>
                    <a:pt x="0" y="131636"/>
                  </a:lnTo>
                  <a:cubicBezTo>
                    <a:pt x="0" y="96724"/>
                    <a:pt x="13869" y="63242"/>
                    <a:pt x="38555" y="38555"/>
                  </a:cubicBezTo>
                  <a:cubicBezTo>
                    <a:pt x="63242" y="13869"/>
                    <a:pt x="96724" y="0"/>
                    <a:pt x="131636" y="0"/>
                  </a:cubicBezTo>
                  <a:close/>
                </a:path>
              </a:pathLst>
            </a:custGeom>
            <a:solidFill>
              <a:srgbClr val="E9ED48"/>
            </a:solidFill>
          </p:spPr>
        </p:sp>
        <p:sp>
          <p:nvSpPr>
            <p:cNvPr name="TextBox 4" id="4"/>
            <p:cNvSpPr txBox="true"/>
            <p:nvPr/>
          </p:nvSpPr>
          <p:spPr>
            <a:xfrm>
              <a:off x="0" y="-76200"/>
              <a:ext cx="784172" cy="435327"/>
            </a:xfrm>
            <a:prstGeom prst="rect">
              <a:avLst/>
            </a:prstGeom>
          </p:spPr>
          <p:txBody>
            <a:bodyPr anchor="ctr" rtlCol="false" tIns="50800" lIns="50800" bIns="50800" rIns="50800"/>
            <a:lstStyle/>
            <a:p>
              <a:pPr algn="ctr">
                <a:lnSpc>
                  <a:spcPts val="6299"/>
                </a:lnSpc>
              </a:pPr>
              <a:r>
                <a:rPr lang="en-US" sz="4499">
                  <a:solidFill>
                    <a:srgbClr val="000000"/>
                  </a:solidFill>
                  <a:latin typeface="Canva Sans Bold"/>
                </a:rPr>
                <a:t>BEGIN</a:t>
              </a:r>
            </a:p>
          </p:txBody>
        </p:sp>
      </p:grpSp>
      <p:grpSp>
        <p:nvGrpSpPr>
          <p:cNvPr name="Group 5" id="5"/>
          <p:cNvGrpSpPr/>
          <p:nvPr/>
        </p:nvGrpSpPr>
        <p:grpSpPr>
          <a:xfrm rot="0">
            <a:off x="3121183" y="3979669"/>
            <a:ext cx="240558" cy="4389247"/>
            <a:chOff x="0" y="0"/>
            <a:chExt cx="63357" cy="1156016"/>
          </a:xfrm>
        </p:grpSpPr>
        <p:sp>
          <p:nvSpPr>
            <p:cNvPr name="Freeform 6" id="6"/>
            <p:cNvSpPr/>
            <p:nvPr/>
          </p:nvSpPr>
          <p:spPr>
            <a:xfrm flipH="false" flipV="false" rot="0">
              <a:off x="0" y="0"/>
              <a:ext cx="63357" cy="1156016"/>
            </a:xfrm>
            <a:custGeom>
              <a:avLst/>
              <a:gdLst/>
              <a:ahLst/>
              <a:cxnLst/>
              <a:rect r="r" b="b" t="t" l="l"/>
              <a:pathLst>
                <a:path h="1156016" w="63357">
                  <a:moveTo>
                    <a:pt x="0" y="0"/>
                  </a:moveTo>
                  <a:lnTo>
                    <a:pt x="63357" y="0"/>
                  </a:lnTo>
                  <a:lnTo>
                    <a:pt x="63357" y="1156016"/>
                  </a:lnTo>
                  <a:lnTo>
                    <a:pt x="0" y="1156016"/>
                  </a:lnTo>
                  <a:close/>
                </a:path>
              </a:pathLst>
            </a:custGeom>
            <a:solidFill>
              <a:srgbClr val="5ACAE2"/>
            </a:solidFill>
          </p:spPr>
        </p:sp>
        <p:sp>
          <p:nvSpPr>
            <p:cNvPr name="TextBox 7" id="7"/>
            <p:cNvSpPr txBox="true"/>
            <p:nvPr/>
          </p:nvSpPr>
          <p:spPr>
            <a:xfrm>
              <a:off x="0" y="-38100"/>
              <a:ext cx="63357" cy="119411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121183" y="4613221"/>
            <a:ext cx="850430" cy="85043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10" id="10"/>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121183" y="7834451"/>
            <a:ext cx="850430" cy="85043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13" id="13"/>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41462" y="6254226"/>
            <a:ext cx="850430" cy="85043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16" id="16"/>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18" id="18"/>
          <p:cNvGrpSpPr/>
          <p:nvPr/>
        </p:nvGrpSpPr>
        <p:grpSpPr>
          <a:xfrm rot="0">
            <a:off x="0" y="584008"/>
            <a:ext cx="5236793" cy="889384"/>
            <a:chOff x="0" y="0"/>
            <a:chExt cx="1379238" cy="234241"/>
          </a:xfrm>
        </p:grpSpPr>
        <p:sp>
          <p:nvSpPr>
            <p:cNvPr name="Freeform 19" id="1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20" id="2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4656058" y="933450"/>
            <a:ext cx="897588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Concurrent v/s Sequential</a:t>
            </a:r>
          </a:p>
        </p:txBody>
      </p:sp>
      <p:grpSp>
        <p:nvGrpSpPr>
          <p:cNvPr name="Group 22" id="22"/>
          <p:cNvGrpSpPr/>
          <p:nvPr/>
        </p:nvGrpSpPr>
        <p:grpSpPr>
          <a:xfrm rot="0">
            <a:off x="13051207" y="8813608"/>
            <a:ext cx="5236793" cy="889384"/>
            <a:chOff x="0" y="0"/>
            <a:chExt cx="1379238" cy="234241"/>
          </a:xfrm>
        </p:grpSpPr>
        <p:sp>
          <p:nvSpPr>
            <p:cNvPr name="Freeform 23" id="2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24" id="2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50.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584008"/>
            <a:ext cx="5236793" cy="889384"/>
            <a:chOff x="0" y="0"/>
            <a:chExt cx="1379238" cy="234241"/>
          </a:xfrm>
        </p:grpSpPr>
        <p:sp>
          <p:nvSpPr>
            <p:cNvPr name="Freeform 3" id="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 id="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51207" y="88136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222212" y="933450"/>
            <a:ext cx="3843576"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References</a:t>
            </a:r>
          </a:p>
        </p:txBody>
      </p:sp>
      <p:sp>
        <p:nvSpPr>
          <p:cNvPr name="TextBox 9" id="9"/>
          <p:cNvSpPr txBox="true"/>
          <p:nvPr/>
        </p:nvSpPr>
        <p:spPr>
          <a:xfrm rot="0">
            <a:off x="0" y="2157731"/>
            <a:ext cx="18288000" cy="5638162"/>
          </a:xfrm>
          <a:prstGeom prst="rect">
            <a:avLst/>
          </a:prstGeom>
        </p:spPr>
        <p:txBody>
          <a:bodyPr anchor="t" rtlCol="false" tIns="0" lIns="0" bIns="0" rIns="0">
            <a:spAutoFit/>
          </a:bodyPr>
          <a:lstStyle/>
          <a:p>
            <a:pPr algn="just" marL="561344" indent="-280672" lvl="1">
              <a:lnSpc>
                <a:spcPts val="6500"/>
              </a:lnSpc>
              <a:buFont typeface="Arial"/>
              <a:buChar char="•"/>
            </a:pPr>
            <a:r>
              <a:rPr lang="en-US" sz="2600" u="sng">
                <a:solidFill>
                  <a:srgbClr val="FFFFFF"/>
                </a:solidFill>
                <a:latin typeface="Canva Sans"/>
              </a:rPr>
              <a:t>https://go.dev/tour/concurrency/1/</a:t>
            </a:r>
          </a:p>
          <a:p>
            <a:pPr algn="just" marL="561344" indent="-280672" lvl="1">
              <a:lnSpc>
                <a:spcPts val="6500"/>
              </a:lnSpc>
              <a:buFont typeface="Arial"/>
              <a:buChar char="•"/>
            </a:pPr>
            <a:r>
              <a:rPr lang="en-US" sz="2600" u="sng">
                <a:solidFill>
                  <a:srgbClr val="FFFFFF"/>
                </a:solidFill>
                <a:latin typeface="Canva Sans"/>
              </a:rPr>
              <a:t>https://youtu.be/B9uR2gLM80E?si=COUXtUoy5HMImIPC</a:t>
            </a:r>
          </a:p>
          <a:p>
            <a:pPr algn="just" marL="561344" indent="-280672" lvl="1">
              <a:lnSpc>
                <a:spcPts val="6500"/>
              </a:lnSpc>
              <a:buFont typeface="Arial"/>
              <a:buChar char="•"/>
            </a:pPr>
            <a:r>
              <a:rPr lang="en-US" sz="2600" u="sng">
                <a:solidFill>
                  <a:srgbClr val="FFFFFF"/>
                </a:solidFill>
                <a:latin typeface="Canva Sans"/>
              </a:rPr>
              <a:t>https://medium.com/dev-bits/a-cup-of-gos-concurrent-programming-for-python-developers-a80e621c45ff</a:t>
            </a:r>
          </a:p>
          <a:p>
            <a:pPr algn="just" marL="561344" indent="-280672" lvl="1">
              <a:lnSpc>
                <a:spcPts val="6500"/>
              </a:lnSpc>
              <a:buFont typeface="Arial"/>
              <a:buChar char="•"/>
            </a:pPr>
            <a:r>
              <a:rPr lang="en-US" sz="2600" u="sng">
                <a:solidFill>
                  <a:srgbClr val="FFFFFF"/>
                </a:solidFill>
                <a:latin typeface="Canva Sans"/>
              </a:rPr>
              <a:t>https://youtu.be/LvgVSSpwND8?si=DGyKamBDOo89DxYp</a:t>
            </a:r>
          </a:p>
          <a:p>
            <a:pPr algn="just" marL="561344" indent="-280672" lvl="1">
              <a:lnSpc>
                <a:spcPts val="6500"/>
              </a:lnSpc>
              <a:buFont typeface="Arial"/>
              <a:buChar char="•"/>
            </a:pPr>
            <a:r>
              <a:rPr lang="en-US" sz="2600" u="sng">
                <a:solidFill>
                  <a:srgbClr val="FFFFFF"/>
                </a:solidFill>
                <a:latin typeface="Canva Sans"/>
              </a:rPr>
              <a:t>https://www.geeksforgeeks.org/using-waitgroup-in-golang/</a:t>
            </a:r>
          </a:p>
          <a:p>
            <a:pPr algn="just" marL="561344" indent="-280672" lvl="1">
              <a:lnSpc>
                <a:spcPts val="6500"/>
              </a:lnSpc>
              <a:buFont typeface="Arial"/>
              <a:buChar char="•"/>
            </a:pPr>
            <a:r>
              <a:rPr lang="en-US" sz="2600" u="sng">
                <a:solidFill>
                  <a:srgbClr val="FFFFFF"/>
                </a:solidFill>
                <a:latin typeface="Canva Sans"/>
              </a:rPr>
              <a:t>https://www.geeksforgeeks.org/what-is-the-python-global-interpreter-lock-gil/</a:t>
            </a:r>
          </a:p>
          <a:p>
            <a:pPr algn="just" marL="561344" indent="-280672" lvl="1">
              <a:lnSpc>
                <a:spcPts val="6500"/>
              </a:lnSpc>
              <a:buFont typeface="Arial"/>
              <a:buChar char="•"/>
            </a:pPr>
            <a:r>
              <a:rPr lang="en-US" sz="2600" u="sng">
                <a:solidFill>
                  <a:srgbClr val="FFFFFF"/>
                </a:solidFill>
                <a:latin typeface="Canva Sans"/>
              </a:rPr>
              <a:t>https://www.geeksforgeeks.org/channel-in-golang/</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sp>
        <p:nvSpPr>
          <p:cNvPr name="Freeform 3" id="3"/>
          <p:cNvSpPr/>
          <p:nvPr/>
        </p:nvSpPr>
        <p:spPr>
          <a:xfrm flipH="false" flipV="false" rot="0">
            <a:off x="5506190" y="2773636"/>
            <a:ext cx="6843753" cy="6484664"/>
          </a:xfrm>
          <a:custGeom>
            <a:avLst/>
            <a:gdLst/>
            <a:ahLst/>
            <a:cxnLst/>
            <a:rect r="r" b="b" t="t" l="l"/>
            <a:pathLst>
              <a:path h="6484664" w="6843753">
                <a:moveTo>
                  <a:pt x="0" y="0"/>
                </a:moveTo>
                <a:lnTo>
                  <a:pt x="6843753" y="0"/>
                </a:lnTo>
                <a:lnTo>
                  <a:pt x="6843753" y="6484664"/>
                </a:lnTo>
                <a:lnTo>
                  <a:pt x="0" y="6484664"/>
                </a:lnTo>
                <a:lnTo>
                  <a:pt x="0" y="0"/>
                </a:lnTo>
                <a:close/>
              </a:path>
            </a:pathLst>
          </a:custGeom>
          <a:blipFill>
            <a:blip r:embed="rId3"/>
            <a:stretch>
              <a:fillRect l="0" t="-5537" r="0" b="0"/>
            </a:stretch>
          </a:blipFill>
        </p:spPr>
      </p:sp>
      <p:sp>
        <p:nvSpPr>
          <p:cNvPr name="TextBox 4" id="4"/>
          <p:cNvSpPr txBox="true"/>
          <p:nvPr/>
        </p:nvSpPr>
        <p:spPr>
          <a:xfrm rot="0">
            <a:off x="5506190" y="933450"/>
            <a:ext cx="5987449"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Q/A Session</a:t>
            </a:r>
          </a:p>
        </p:txBody>
      </p:sp>
      <p:grpSp>
        <p:nvGrpSpPr>
          <p:cNvPr name="Group 5" id="5"/>
          <p:cNvGrpSpPr/>
          <p:nvPr/>
        </p:nvGrpSpPr>
        <p:grpSpPr>
          <a:xfrm rot="0">
            <a:off x="0" y="584008"/>
            <a:ext cx="5236793" cy="889384"/>
            <a:chOff x="0" y="0"/>
            <a:chExt cx="1379238" cy="234241"/>
          </a:xfrm>
        </p:grpSpPr>
        <p:sp>
          <p:nvSpPr>
            <p:cNvPr name="Freeform 6" id="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7" id="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3051207" y="8813608"/>
            <a:ext cx="5236793" cy="889384"/>
            <a:chOff x="0" y="0"/>
            <a:chExt cx="1379238" cy="234241"/>
          </a:xfrm>
        </p:grpSpPr>
        <p:sp>
          <p:nvSpPr>
            <p:cNvPr name="Freeform 9" id="9"/>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10" id="10"/>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577812" y="3894602"/>
            <a:ext cx="8566188" cy="3412198"/>
          </a:xfrm>
          <a:custGeom>
            <a:avLst/>
            <a:gdLst/>
            <a:ahLst/>
            <a:cxnLst/>
            <a:rect r="r" b="b" t="t" l="l"/>
            <a:pathLst>
              <a:path h="3412198" w="8566188">
                <a:moveTo>
                  <a:pt x="0" y="0"/>
                </a:moveTo>
                <a:lnTo>
                  <a:pt x="8566188" y="0"/>
                </a:lnTo>
                <a:lnTo>
                  <a:pt x="8566188" y="3412198"/>
                </a:lnTo>
                <a:lnTo>
                  <a:pt x="0" y="3412198"/>
                </a:lnTo>
                <a:lnTo>
                  <a:pt x="0" y="0"/>
                </a:lnTo>
                <a:close/>
              </a:path>
            </a:pathLst>
          </a:custGeom>
          <a:blipFill>
            <a:blip r:embed="rId2"/>
            <a:stretch>
              <a:fillRect l="0" t="0" r="0" b="0"/>
            </a:stretch>
          </a:blipFill>
        </p:spPr>
      </p:sp>
      <p:sp>
        <p:nvSpPr>
          <p:cNvPr name="TextBox 3" id="3"/>
          <p:cNvSpPr txBox="true"/>
          <p:nvPr/>
        </p:nvSpPr>
        <p:spPr>
          <a:xfrm rot="0">
            <a:off x="9872782" y="4626843"/>
            <a:ext cx="7386518" cy="1757216"/>
          </a:xfrm>
          <a:prstGeom prst="rect">
            <a:avLst/>
          </a:prstGeom>
        </p:spPr>
        <p:txBody>
          <a:bodyPr anchor="t" rtlCol="false" tIns="0" lIns="0" bIns="0" rIns="0">
            <a:spAutoFit/>
          </a:bodyPr>
          <a:lstStyle/>
          <a:p>
            <a:pPr algn="ctr">
              <a:lnSpc>
                <a:spcPts val="14445"/>
              </a:lnSpc>
            </a:pPr>
            <a:r>
              <a:rPr lang="en-US" sz="10318">
                <a:solidFill>
                  <a:srgbClr val="ED008D"/>
                </a:solidFill>
                <a:latin typeface="Canva Sans Bold"/>
              </a:rPr>
              <a:t>Thank You !</a:t>
            </a:r>
          </a:p>
        </p:txBody>
      </p:sp>
      <p:grpSp>
        <p:nvGrpSpPr>
          <p:cNvPr name="Group 4" id="4"/>
          <p:cNvGrpSpPr/>
          <p:nvPr/>
        </p:nvGrpSpPr>
        <p:grpSpPr>
          <a:xfrm rot="0">
            <a:off x="0" y="584008"/>
            <a:ext cx="5236793" cy="889384"/>
            <a:chOff x="0" y="0"/>
            <a:chExt cx="1379238" cy="234241"/>
          </a:xfrm>
        </p:grpSpPr>
        <p:sp>
          <p:nvSpPr>
            <p:cNvPr name="Freeform 5" id="5"/>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6" id="6"/>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3051207" y="8813608"/>
            <a:ext cx="5236793" cy="889384"/>
            <a:chOff x="0" y="0"/>
            <a:chExt cx="1379238" cy="234241"/>
          </a:xfrm>
        </p:grpSpPr>
        <p:sp>
          <p:nvSpPr>
            <p:cNvPr name="Freeform 8" id="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9" id="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2859257" y="2769984"/>
            <a:ext cx="2641408" cy="1209685"/>
            <a:chOff x="0" y="0"/>
            <a:chExt cx="784172" cy="359127"/>
          </a:xfrm>
        </p:grpSpPr>
        <p:sp>
          <p:nvSpPr>
            <p:cNvPr name="Freeform 3" id="3"/>
            <p:cNvSpPr/>
            <p:nvPr/>
          </p:nvSpPr>
          <p:spPr>
            <a:xfrm flipH="false" flipV="false" rot="0">
              <a:off x="0" y="0"/>
              <a:ext cx="784172" cy="359127"/>
            </a:xfrm>
            <a:custGeom>
              <a:avLst/>
              <a:gdLst/>
              <a:ahLst/>
              <a:cxnLst/>
              <a:rect r="r" b="b" t="t" l="l"/>
              <a:pathLst>
                <a:path h="359127" w="784172">
                  <a:moveTo>
                    <a:pt x="131636" y="0"/>
                  </a:moveTo>
                  <a:lnTo>
                    <a:pt x="652535" y="0"/>
                  </a:lnTo>
                  <a:cubicBezTo>
                    <a:pt x="687447" y="0"/>
                    <a:pt x="720930" y="13869"/>
                    <a:pt x="745616" y="38555"/>
                  </a:cubicBezTo>
                  <a:cubicBezTo>
                    <a:pt x="770303" y="63242"/>
                    <a:pt x="784172" y="96724"/>
                    <a:pt x="784172" y="131636"/>
                  </a:cubicBezTo>
                  <a:lnTo>
                    <a:pt x="784172" y="227490"/>
                  </a:lnTo>
                  <a:cubicBezTo>
                    <a:pt x="784172" y="300191"/>
                    <a:pt x="725236" y="359127"/>
                    <a:pt x="652535" y="359127"/>
                  </a:cubicBezTo>
                  <a:lnTo>
                    <a:pt x="131636" y="359127"/>
                  </a:lnTo>
                  <a:cubicBezTo>
                    <a:pt x="96724" y="359127"/>
                    <a:pt x="63242" y="345258"/>
                    <a:pt x="38555" y="320572"/>
                  </a:cubicBezTo>
                  <a:cubicBezTo>
                    <a:pt x="13869" y="295885"/>
                    <a:pt x="0" y="262403"/>
                    <a:pt x="0" y="227490"/>
                  </a:cubicBezTo>
                  <a:lnTo>
                    <a:pt x="0" y="131636"/>
                  </a:lnTo>
                  <a:cubicBezTo>
                    <a:pt x="0" y="96724"/>
                    <a:pt x="13869" y="63242"/>
                    <a:pt x="38555" y="38555"/>
                  </a:cubicBezTo>
                  <a:cubicBezTo>
                    <a:pt x="63242" y="13869"/>
                    <a:pt x="96724" y="0"/>
                    <a:pt x="131636" y="0"/>
                  </a:cubicBezTo>
                  <a:close/>
                </a:path>
              </a:pathLst>
            </a:custGeom>
            <a:solidFill>
              <a:srgbClr val="E9ED48"/>
            </a:solidFill>
          </p:spPr>
        </p:sp>
        <p:sp>
          <p:nvSpPr>
            <p:cNvPr name="TextBox 4" id="4"/>
            <p:cNvSpPr txBox="true"/>
            <p:nvPr/>
          </p:nvSpPr>
          <p:spPr>
            <a:xfrm>
              <a:off x="0" y="-76200"/>
              <a:ext cx="784172" cy="435327"/>
            </a:xfrm>
            <a:prstGeom prst="rect">
              <a:avLst/>
            </a:prstGeom>
          </p:spPr>
          <p:txBody>
            <a:bodyPr anchor="ctr" rtlCol="false" tIns="50800" lIns="50800" bIns="50800" rIns="50800"/>
            <a:lstStyle/>
            <a:p>
              <a:pPr algn="ctr">
                <a:lnSpc>
                  <a:spcPts val="6299"/>
                </a:lnSpc>
              </a:pPr>
              <a:r>
                <a:rPr lang="en-US" sz="4499">
                  <a:solidFill>
                    <a:srgbClr val="000000"/>
                  </a:solidFill>
                  <a:latin typeface="Canva Sans Bold"/>
                </a:rPr>
                <a:t>BEGIN</a:t>
              </a:r>
            </a:p>
          </p:txBody>
        </p:sp>
      </p:grpSp>
      <p:grpSp>
        <p:nvGrpSpPr>
          <p:cNvPr name="Group 5" id="5"/>
          <p:cNvGrpSpPr/>
          <p:nvPr/>
        </p:nvGrpSpPr>
        <p:grpSpPr>
          <a:xfrm rot="0">
            <a:off x="3770091" y="4484494"/>
            <a:ext cx="3461149" cy="1107883"/>
            <a:chOff x="0" y="0"/>
            <a:chExt cx="812800" cy="260170"/>
          </a:xfrm>
        </p:grpSpPr>
        <p:sp>
          <p:nvSpPr>
            <p:cNvPr name="Freeform 6" id="6"/>
            <p:cNvSpPr/>
            <p:nvPr/>
          </p:nvSpPr>
          <p:spPr>
            <a:xfrm flipH="false" flipV="false" rot="0">
              <a:off x="0" y="0"/>
              <a:ext cx="812800" cy="260170"/>
            </a:xfrm>
            <a:custGeom>
              <a:avLst/>
              <a:gdLst/>
              <a:ahLst/>
              <a:cxnLst/>
              <a:rect r="r" b="b" t="t" l="l"/>
              <a:pathLst>
                <a:path h="260170" w="812800">
                  <a:moveTo>
                    <a:pt x="127000" y="0"/>
                  </a:moveTo>
                  <a:lnTo>
                    <a:pt x="685800" y="0"/>
                  </a:lnTo>
                  <a:cubicBezTo>
                    <a:pt x="755940" y="0"/>
                    <a:pt x="812800" y="56860"/>
                    <a:pt x="812800" y="127000"/>
                  </a:cubicBezTo>
                  <a:lnTo>
                    <a:pt x="812800" y="133170"/>
                  </a:lnTo>
                  <a:cubicBezTo>
                    <a:pt x="812800" y="203310"/>
                    <a:pt x="755940" y="260170"/>
                    <a:pt x="685800" y="260170"/>
                  </a:cubicBezTo>
                  <a:lnTo>
                    <a:pt x="127000" y="260170"/>
                  </a:lnTo>
                  <a:cubicBezTo>
                    <a:pt x="93318" y="260170"/>
                    <a:pt x="61015" y="246790"/>
                    <a:pt x="37197" y="222973"/>
                  </a:cubicBezTo>
                  <a:cubicBezTo>
                    <a:pt x="13380" y="199156"/>
                    <a:pt x="0" y="166853"/>
                    <a:pt x="0" y="133170"/>
                  </a:cubicBezTo>
                  <a:lnTo>
                    <a:pt x="0" y="127000"/>
                  </a:lnTo>
                  <a:cubicBezTo>
                    <a:pt x="0" y="56860"/>
                    <a:pt x="56860" y="0"/>
                    <a:pt x="127000" y="0"/>
                  </a:cubicBezTo>
                  <a:close/>
                </a:path>
              </a:pathLst>
            </a:custGeom>
            <a:solidFill>
              <a:srgbClr val="E9ED48"/>
            </a:solidFill>
          </p:spPr>
        </p:sp>
        <p:sp>
          <p:nvSpPr>
            <p:cNvPr name="TextBox 7" id="7"/>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8" id="8"/>
          <p:cNvGrpSpPr/>
          <p:nvPr/>
        </p:nvGrpSpPr>
        <p:grpSpPr>
          <a:xfrm rot="0">
            <a:off x="3770091" y="6097203"/>
            <a:ext cx="3461149" cy="1107883"/>
            <a:chOff x="0" y="0"/>
            <a:chExt cx="812800" cy="260170"/>
          </a:xfrm>
        </p:grpSpPr>
        <p:sp>
          <p:nvSpPr>
            <p:cNvPr name="Freeform 9" id="9"/>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10" id="10"/>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11" id="11"/>
          <p:cNvGrpSpPr/>
          <p:nvPr/>
        </p:nvGrpSpPr>
        <p:grpSpPr>
          <a:xfrm rot="0">
            <a:off x="3770091" y="7705725"/>
            <a:ext cx="3461149" cy="1107883"/>
            <a:chOff x="0" y="0"/>
            <a:chExt cx="812800" cy="260170"/>
          </a:xfrm>
        </p:grpSpPr>
        <p:sp>
          <p:nvSpPr>
            <p:cNvPr name="Freeform 12" id="12"/>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13" id="13"/>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14" id="14"/>
          <p:cNvGrpSpPr/>
          <p:nvPr/>
        </p:nvGrpSpPr>
        <p:grpSpPr>
          <a:xfrm rot="0">
            <a:off x="3121183" y="3979669"/>
            <a:ext cx="240558" cy="4389247"/>
            <a:chOff x="0" y="0"/>
            <a:chExt cx="63357" cy="1156016"/>
          </a:xfrm>
        </p:grpSpPr>
        <p:sp>
          <p:nvSpPr>
            <p:cNvPr name="Freeform 15" id="15"/>
            <p:cNvSpPr/>
            <p:nvPr/>
          </p:nvSpPr>
          <p:spPr>
            <a:xfrm flipH="false" flipV="false" rot="0">
              <a:off x="0" y="0"/>
              <a:ext cx="63357" cy="1156016"/>
            </a:xfrm>
            <a:custGeom>
              <a:avLst/>
              <a:gdLst/>
              <a:ahLst/>
              <a:cxnLst/>
              <a:rect r="r" b="b" t="t" l="l"/>
              <a:pathLst>
                <a:path h="1156016" w="63357">
                  <a:moveTo>
                    <a:pt x="0" y="0"/>
                  </a:moveTo>
                  <a:lnTo>
                    <a:pt x="63357" y="0"/>
                  </a:lnTo>
                  <a:lnTo>
                    <a:pt x="63357" y="1156016"/>
                  </a:lnTo>
                  <a:lnTo>
                    <a:pt x="0" y="1156016"/>
                  </a:lnTo>
                  <a:close/>
                </a:path>
              </a:pathLst>
            </a:custGeom>
            <a:solidFill>
              <a:srgbClr val="5ACAE2"/>
            </a:solidFill>
          </p:spPr>
        </p:sp>
        <p:sp>
          <p:nvSpPr>
            <p:cNvPr name="TextBox 16" id="16"/>
            <p:cNvSpPr txBox="true"/>
            <p:nvPr/>
          </p:nvSpPr>
          <p:spPr>
            <a:xfrm>
              <a:off x="0" y="-38100"/>
              <a:ext cx="63357" cy="119411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121183" y="4613221"/>
            <a:ext cx="850430" cy="85043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19" id="19"/>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121183" y="7834451"/>
            <a:ext cx="850430" cy="85043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22" id="22"/>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241462" y="6254226"/>
            <a:ext cx="850430" cy="85043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25" id="25"/>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27" id="27"/>
          <p:cNvGrpSpPr/>
          <p:nvPr/>
        </p:nvGrpSpPr>
        <p:grpSpPr>
          <a:xfrm rot="0">
            <a:off x="0" y="584008"/>
            <a:ext cx="5236793" cy="889384"/>
            <a:chOff x="0" y="0"/>
            <a:chExt cx="1379238" cy="234241"/>
          </a:xfrm>
        </p:grpSpPr>
        <p:sp>
          <p:nvSpPr>
            <p:cNvPr name="Freeform 28" id="28"/>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29" id="29"/>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4656058" y="933450"/>
            <a:ext cx="897588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Concurrent v/s Sequential</a:t>
            </a:r>
          </a:p>
        </p:txBody>
      </p:sp>
      <p:grpSp>
        <p:nvGrpSpPr>
          <p:cNvPr name="Group 31" id="31"/>
          <p:cNvGrpSpPr/>
          <p:nvPr/>
        </p:nvGrpSpPr>
        <p:grpSpPr>
          <a:xfrm rot="0">
            <a:off x="13051207" y="8813608"/>
            <a:ext cx="5236793" cy="889384"/>
            <a:chOff x="0" y="0"/>
            <a:chExt cx="1379238" cy="234241"/>
          </a:xfrm>
        </p:grpSpPr>
        <p:sp>
          <p:nvSpPr>
            <p:cNvPr name="Freeform 32" id="32"/>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33" id="33"/>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2859257" y="2769984"/>
            <a:ext cx="2641408" cy="1209685"/>
            <a:chOff x="0" y="0"/>
            <a:chExt cx="784172" cy="359127"/>
          </a:xfrm>
        </p:grpSpPr>
        <p:sp>
          <p:nvSpPr>
            <p:cNvPr name="Freeform 3" id="3"/>
            <p:cNvSpPr/>
            <p:nvPr/>
          </p:nvSpPr>
          <p:spPr>
            <a:xfrm flipH="false" flipV="false" rot="0">
              <a:off x="0" y="0"/>
              <a:ext cx="784172" cy="359127"/>
            </a:xfrm>
            <a:custGeom>
              <a:avLst/>
              <a:gdLst/>
              <a:ahLst/>
              <a:cxnLst/>
              <a:rect r="r" b="b" t="t" l="l"/>
              <a:pathLst>
                <a:path h="359127" w="784172">
                  <a:moveTo>
                    <a:pt x="131636" y="0"/>
                  </a:moveTo>
                  <a:lnTo>
                    <a:pt x="652535" y="0"/>
                  </a:lnTo>
                  <a:cubicBezTo>
                    <a:pt x="687447" y="0"/>
                    <a:pt x="720930" y="13869"/>
                    <a:pt x="745616" y="38555"/>
                  </a:cubicBezTo>
                  <a:cubicBezTo>
                    <a:pt x="770303" y="63242"/>
                    <a:pt x="784172" y="96724"/>
                    <a:pt x="784172" y="131636"/>
                  </a:cubicBezTo>
                  <a:lnTo>
                    <a:pt x="784172" y="227490"/>
                  </a:lnTo>
                  <a:cubicBezTo>
                    <a:pt x="784172" y="300191"/>
                    <a:pt x="725236" y="359127"/>
                    <a:pt x="652535" y="359127"/>
                  </a:cubicBezTo>
                  <a:lnTo>
                    <a:pt x="131636" y="359127"/>
                  </a:lnTo>
                  <a:cubicBezTo>
                    <a:pt x="96724" y="359127"/>
                    <a:pt x="63242" y="345258"/>
                    <a:pt x="38555" y="320572"/>
                  </a:cubicBezTo>
                  <a:cubicBezTo>
                    <a:pt x="13869" y="295885"/>
                    <a:pt x="0" y="262403"/>
                    <a:pt x="0" y="227490"/>
                  </a:cubicBezTo>
                  <a:lnTo>
                    <a:pt x="0" y="131636"/>
                  </a:lnTo>
                  <a:cubicBezTo>
                    <a:pt x="0" y="96724"/>
                    <a:pt x="13869" y="63242"/>
                    <a:pt x="38555" y="38555"/>
                  </a:cubicBezTo>
                  <a:cubicBezTo>
                    <a:pt x="63242" y="13869"/>
                    <a:pt x="96724" y="0"/>
                    <a:pt x="131636" y="0"/>
                  </a:cubicBezTo>
                  <a:close/>
                </a:path>
              </a:pathLst>
            </a:custGeom>
            <a:solidFill>
              <a:srgbClr val="E9ED48"/>
            </a:solidFill>
          </p:spPr>
        </p:sp>
        <p:sp>
          <p:nvSpPr>
            <p:cNvPr name="TextBox 4" id="4"/>
            <p:cNvSpPr txBox="true"/>
            <p:nvPr/>
          </p:nvSpPr>
          <p:spPr>
            <a:xfrm>
              <a:off x="0" y="-76200"/>
              <a:ext cx="784172" cy="435327"/>
            </a:xfrm>
            <a:prstGeom prst="rect">
              <a:avLst/>
            </a:prstGeom>
          </p:spPr>
          <p:txBody>
            <a:bodyPr anchor="ctr" rtlCol="false" tIns="50800" lIns="50800" bIns="50800" rIns="50800"/>
            <a:lstStyle/>
            <a:p>
              <a:pPr algn="ctr">
                <a:lnSpc>
                  <a:spcPts val="6299"/>
                </a:lnSpc>
              </a:pPr>
              <a:r>
                <a:rPr lang="en-US" sz="4499">
                  <a:solidFill>
                    <a:srgbClr val="000000"/>
                  </a:solidFill>
                  <a:latin typeface="Canva Sans Bold"/>
                </a:rPr>
                <a:t>BEGIN</a:t>
              </a:r>
            </a:p>
          </p:txBody>
        </p:sp>
      </p:grpSp>
      <p:grpSp>
        <p:nvGrpSpPr>
          <p:cNvPr name="Group 5" id="5"/>
          <p:cNvGrpSpPr/>
          <p:nvPr/>
        </p:nvGrpSpPr>
        <p:grpSpPr>
          <a:xfrm rot="0">
            <a:off x="3770091" y="4484494"/>
            <a:ext cx="3461149" cy="1107883"/>
            <a:chOff x="0" y="0"/>
            <a:chExt cx="812800" cy="260170"/>
          </a:xfrm>
        </p:grpSpPr>
        <p:sp>
          <p:nvSpPr>
            <p:cNvPr name="Freeform 6" id="6"/>
            <p:cNvSpPr/>
            <p:nvPr/>
          </p:nvSpPr>
          <p:spPr>
            <a:xfrm flipH="false" flipV="false" rot="0">
              <a:off x="0" y="0"/>
              <a:ext cx="812800" cy="260170"/>
            </a:xfrm>
            <a:custGeom>
              <a:avLst/>
              <a:gdLst/>
              <a:ahLst/>
              <a:cxnLst/>
              <a:rect r="r" b="b" t="t" l="l"/>
              <a:pathLst>
                <a:path h="260170" w="812800">
                  <a:moveTo>
                    <a:pt x="127000" y="0"/>
                  </a:moveTo>
                  <a:lnTo>
                    <a:pt x="685800" y="0"/>
                  </a:lnTo>
                  <a:cubicBezTo>
                    <a:pt x="755940" y="0"/>
                    <a:pt x="812800" y="56860"/>
                    <a:pt x="812800" y="127000"/>
                  </a:cubicBezTo>
                  <a:lnTo>
                    <a:pt x="812800" y="133170"/>
                  </a:lnTo>
                  <a:cubicBezTo>
                    <a:pt x="812800" y="203310"/>
                    <a:pt x="755940" y="260170"/>
                    <a:pt x="685800" y="260170"/>
                  </a:cubicBezTo>
                  <a:lnTo>
                    <a:pt x="127000" y="260170"/>
                  </a:lnTo>
                  <a:cubicBezTo>
                    <a:pt x="93318" y="260170"/>
                    <a:pt x="61015" y="246790"/>
                    <a:pt x="37197" y="222973"/>
                  </a:cubicBezTo>
                  <a:cubicBezTo>
                    <a:pt x="13380" y="199156"/>
                    <a:pt x="0" y="166853"/>
                    <a:pt x="0" y="133170"/>
                  </a:cubicBezTo>
                  <a:lnTo>
                    <a:pt x="0" y="127000"/>
                  </a:lnTo>
                  <a:cubicBezTo>
                    <a:pt x="0" y="56860"/>
                    <a:pt x="56860" y="0"/>
                    <a:pt x="127000" y="0"/>
                  </a:cubicBezTo>
                  <a:close/>
                </a:path>
              </a:pathLst>
            </a:custGeom>
            <a:solidFill>
              <a:srgbClr val="E9ED48"/>
            </a:solidFill>
          </p:spPr>
        </p:sp>
        <p:sp>
          <p:nvSpPr>
            <p:cNvPr name="TextBox 7" id="7"/>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8" id="8"/>
          <p:cNvGrpSpPr/>
          <p:nvPr/>
        </p:nvGrpSpPr>
        <p:grpSpPr>
          <a:xfrm rot="0">
            <a:off x="6054086" y="9048379"/>
            <a:ext cx="2354308" cy="1238621"/>
            <a:chOff x="0" y="0"/>
            <a:chExt cx="709854" cy="373460"/>
          </a:xfrm>
        </p:grpSpPr>
        <p:sp>
          <p:nvSpPr>
            <p:cNvPr name="Freeform 9" id="9"/>
            <p:cNvSpPr/>
            <p:nvPr/>
          </p:nvSpPr>
          <p:spPr>
            <a:xfrm flipH="false" flipV="false" rot="0">
              <a:off x="0" y="0"/>
              <a:ext cx="709854" cy="373460"/>
            </a:xfrm>
            <a:custGeom>
              <a:avLst/>
              <a:gdLst/>
              <a:ahLst/>
              <a:cxnLst/>
              <a:rect r="r" b="b" t="t" l="l"/>
              <a:pathLst>
                <a:path h="373460" w="709854">
                  <a:moveTo>
                    <a:pt x="145418" y="0"/>
                  </a:moveTo>
                  <a:lnTo>
                    <a:pt x="564436" y="0"/>
                  </a:lnTo>
                  <a:cubicBezTo>
                    <a:pt x="644748" y="0"/>
                    <a:pt x="709854" y="65106"/>
                    <a:pt x="709854" y="145418"/>
                  </a:cubicBezTo>
                  <a:lnTo>
                    <a:pt x="709854" y="228042"/>
                  </a:lnTo>
                  <a:cubicBezTo>
                    <a:pt x="709854" y="308354"/>
                    <a:pt x="644748" y="373460"/>
                    <a:pt x="564436" y="373460"/>
                  </a:cubicBezTo>
                  <a:lnTo>
                    <a:pt x="145418" y="373460"/>
                  </a:lnTo>
                  <a:cubicBezTo>
                    <a:pt x="65106" y="373460"/>
                    <a:pt x="0" y="308354"/>
                    <a:pt x="0" y="228042"/>
                  </a:cubicBezTo>
                  <a:lnTo>
                    <a:pt x="0" y="145418"/>
                  </a:lnTo>
                  <a:cubicBezTo>
                    <a:pt x="0" y="65106"/>
                    <a:pt x="65106" y="0"/>
                    <a:pt x="145418" y="0"/>
                  </a:cubicBezTo>
                  <a:close/>
                </a:path>
              </a:pathLst>
            </a:custGeom>
            <a:solidFill>
              <a:srgbClr val="E9ED48"/>
            </a:solidFill>
          </p:spPr>
        </p:sp>
        <p:sp>
          <p:nvSpPr>
            <p:cNvPr name="TextBox 10" id="10"/>
            <p:cNvSpPr txBox="true"/>
            <p:nvPr/>
          </p:nvSpPr>
          <p:spPr>
            <a:xfrm>
              <a:off x="0" y="-76200"/>
              <a:ext cx="709854" cy="44966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END</a:t>
              </a:r>
            </a:p>
          </p:txBody>
        </p:sp>
      </p:grpSp>
      <p:grpSp>
        <p:nvGrpSpPr>
          <p:cNvPr name="Group 11" id="11"/>
          <p:cNvGrpSpPr/>
          <p:nvPr/>
        </p:nvGrpSpPr>
        <p:grpSpPr>
          <a:xfrm rot="0">
            <a:off x="3770091" y="6097203"/>
            <a:ext cx="3461149" cy="1107883"/>
            <a:chOff x="0" y="0"/>
            <a:chExt cx="812800" cy="260170"/>
          </a:xfrm>
        </p:grpSpPr>
        <p:sp>
          <p:nvSpPr>
            <p:cNvPr name="Freeform 12" id="12"/>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13" id="13"/>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14" id="14"/>
          <p:cNvGrpSpPr/>
          <p:nvPr/>
        </p:nvGrpSpPr>
        <p:grpSpPr>
          <a:xfrm rot="0">
            <a:off x="3770091" y="7705725"/>
            <a:ext cx="3461149" cy="1107883"/>
            <a:chOff x="0" y="0"/>
            <a:chExt cx="812800" cy="260170"/>
          </a:xfrm>
        </p:grpSpPr>
        <p:sp>
          <p:nvSpPr>
            <p:cNvPr name="Freeform 15" id="15"/>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16" id="16"/>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17" id="17"/>
          <p:cNvGrpSpPr/>
          <p:nvPr/>
        </p:nvGrpSpPr>
        <p:grpSpPr>
          <a:xfrm rot="0">
            <a:off x="3121183" y="3979669"/>
            <a:ext cx="240558" cy="4389247"/>
            <a:chOff x="0" y="0"/>
            <a:chExt cx="63357" cy="1156016"/>
          </a:xfrm>
        </p:grpSpPr>
        <p:sp>
          <p:nvSpPr>
            <p:cNvPr name="Freeform 18" id="18"/>
            <p:cNvSpPr/>
            <p:nvPr/>
          </p:nvSpPr>
          <p:spPr>
            <a:xfrm flipH="false" flipV="false" rot="0">
              <a:off x="0" y="0"/>
              <a:ext cx="63357" cy="1156016"/>
            </a:xfrm>
            <a:custGeom>
              <a:avLst/>
              <a:gdLst/>
              <a:ahLst/>
              <a:cxnLst/>
              <a:rect r="r" b="b" t="t" l="l"/>
              <a:pathLst>
                <a:path h="1156016" w="63357">
                  <a:moveTo>
                    <a:pt x="0" y="0"/>
                  </a:moveTo>
                  <a:lnTo>
                    <a:pt x="63357" y="0"/>
                  </a:lnTo>
                  <a:lnTo>
                    <a:pt x="63357" y="1156016"/>
                  </a:lnTo>
                  <a:lnTo>
                    <a:pt x="0" y="1156016"/>
                  </a:lnTo>
                  <a:close/>
                </a:path>
              </a:pathLst>
            </a:custGeom>
            <a:solidFill>
              <a:srgbClr val="5ACAE2"/>
            </a:solidFill>
          </p:spPr>
        </p:sp>
        <p:sp>
          <p:nvSpPr>
            <p:cNvPr name="TextBox 19" id="19"/>
            <p:cNvSpPr txBox="true"/>
            <p:nvPr/>
          </p:nvSpPr>
          <p:spPr>
            <a:xfrm>
              <a:off x="0" y="-38100"/>
              <a:ext cx="63357" cy="119411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583665" y="4941694"/>
            <a:ext cx="239702" cy="4106685"/>
            <a:chOff x="0" y="0"/>
            <a:chExt cx="63131" cy="1081596"/>
          </a:xfrm>
        </p:grpSpPr>
        <p:sp>
          <p:nvSpPr>
            <p:cNvPr name="Freeform 21" id="21"/>
            <p:cNvSpPr/>
            <p:nvPr/>
          </p:nvSpPr>
          <p:spPr>
            <a:xfrm flipH="false" flipV="false" rot="0">
              <a:off x="0" y="0"/>
              <a:ext cx="63131" cy="1081596"/>
            </a:xfrm>
            <a:custGeom>
              <a:avLst/>
              <a:gdLst/>
              <a:ahLst/>
              <a:cxnLst/>
              <a:rect r="r" b="b" t="t" l="l"/>
              <a:pathLst>
                <a:path h="1081596" w="63131">
                  <a:moveTo>
                    <a:pt x="0" y="0"/>
                  </a:moveTo>
                  <a:lnTo>
                    <a:pt x="63131" y="0"/>
                  </a:lnTo>
                  <a:lnTo>
                    <a:pt x="63131" y="1081596"/>
                  </a:lnTo>
                  <a:lnTo>
                    <a:pt x="0" y="1081596"/>
                  </a:lnTo>
                  <a:close/>
                </a:path>
              </a:pathLst>
            </a:custGeom>
            <a:solidFill>
              <a:srgbClr val="5ACAE2"/>
            </a:solidFill>
          </p:spPr>
        </p:sp>
        <p:sp>
          <p:nvSpPr>
            <p:cNvPr name="TextBox 22" id="22"/>
            <p:cNvSpPr txBox="true"/>
            <p:nvPr/>
          </p:nvSpPr>
          <p:spPr>
            <a:xfrm>
              <a:off x="0" y="-38100"/>
              <a:ext cx="63131" cy="111969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121183" y="4613221"/>
            <a:ext cx="850430" cy="85043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25" id="25"/>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3121183" y="7834451"/>
            <a:ext cx="850430" cy="85043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28" id="28"/>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3241462" y="6254226"/>
            <a:ext cx="850430" cy="85043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31" id="31"/>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6972937" y="4516479"/>
            <a:ext cx="850430" cy="85043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34" id="34"/>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6972937" y="6254226"/>
            <a:ext cx="850430" cy="85043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37" id="37"/>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6972937" y="7834451"/>
            <a:ext cx="850430" cy="85043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40" id="40"/>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42" id="42"/>
          <p:cNvGrpSpPr/>
          <p:nvPr/>
        </p:nvGrpSpPr>
        <p:grpSpPr>
          <a:xfrm rot="0">
            <a:off x="0" y="584008"/>
            <a:ext cx="5236793" cy="889384"/>
            <a:chOff x="0" y="0"/>
            <a:chExt cx="1379238" cy="234241"/>
          </a:xfrm>
        </p:grpSpPr>
        <p:sp>
          <p:nvSpPr>
            <p:cNvPr name="Freeform 43" id="43"/>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4" id="44"/>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45" id="45"/>
          <p:cNvSpPr txBox="true"/>
          <p:nvPr/>
        </p:nvSpPr>
        <p:spPr>
          <a:xfrm rot="0">
            <a:off x="4656058" y="933450"/>
            <a:ext cx="897588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Concurrent v/s Sequential</a:t>
            </a:r>
          </a:p>
        </p:txBody>
      </p:sp>
      <p:grpSp>
        <p:nvGrpSpPr>
          <p:cNvPr name="Group 46" id="46"/>
          <p:cNvGrpSpPr/>
          <p:nvPr/>
        </p:nvGrpSpPr>
        <p:grpSpPr>
          <a:xfrm rot="0">
            <a:off x="13051207" y="8813608"/>
            <a:ext cx="5236793" cy="889384"/>
            <a:chOff x="0" y="0"/>
            <a:chExt cx="1379238" cy="234241"/>
          </a:xfrm>
        </p:grpSpPr>
        <p:sp>
          <p:nvSpPr>
            <p:cNvPr name="Freeform 47" id="47"/>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48" id="48"/>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2859257" y="2769984"/>
            <a:ext cx="2641408" cy="1209685"/>
            <a:chOff x="0" y="0"/>
            <a:chExt cx="784172" cy="359127"/>
          </a:xfrm>
        </p:grpSpPr>
        <p:sp>
          <p:nvSpPr>
            <p:cNvPr name="Freeform 3" id="3"/>
            <p:cNvSpPr/>
            <p:nvPr/>
          </p:nvSpPr>
          <p:spPr>
            <a:xfrm flipH="false" flipV="false" rot="0">
              <a:off x="0" y="0"/>
              <a:ext cx="784172" cy="359127"/>
            </a:xfrm>
            <a:custGeom>
              <a:avLst/>
              <a:gdLst/>
              <a:ahLst/>
              <a:cxnLst/>
              <a:rect r="r" b="b" t="t" l="l"/>
              <a:pathLst>
                <a:path h="359127" w="784172">
                  <a:moveTo>
                    <a:pt x="131636" y="0"/>
                  </a:moveTo>
                  <a:lnTo>
                    <a:pt x="652535" y="0"/>
                  </a:lnTo>
                  <a:cubicBezTo>
                    <a:pt x="687447" y="0"/>
                    <a:pt x="720930" y="13869"/>
                    <a:pt x="745616" y="38555"/>
                  </a:cubicBezTo>
                  <a:cubicBezTo>
                    <a:pt x="770303" y="63242"/>
                    <a:pt x="784172" y="96724"/>
                    <a:pt x="784172" y="131636"/>
                  </a:cubicBezTo>
                  <a:lnTo>
                    <a:pt x="784172" y="227490"/>
                  </a:lnTo>
                  <a:cubicBezTo>
                    <a:pt x="784172" y="300191"/>
                    <a:pt x="725236" y="359127"/>
                    <a:pt x="652535" y="359127"/>
                  </a:cubicBezTo>
                  <a:lnTo>
                    <a:pt x="131636" y="359127"/>
                  </a:lnTo>
                  <a:cubicBezTo>
                    <a:pt x="96724" y="359127"/>
                    <a:pt x="63242" y="345258"/>
                    <a:pt x="38555" y="320572"/>
                  </a:cubicBezTo>
                  <a:cubicBezTo>
                    <a:pt x="13869" y="295885"/>
                    <a:pt x="0" y="262403"/>
                    <a:pt x="0" y="227490"/>
                  </a:cubicBezTo>
                  <a:lnTo>
                    <a:pt x="0" y="131636"/>
                  </a:lnTo>
                  <a:cubicBezTo>
                    <a:pt x="0" y="96724"/>
                    <a:pt x="13869" y="63242"/>
                    <a:pt x="38555" y="38555"/>
                  </a:cubicBezTo>
                  <a:cubicBezTo>
                    <a:pt x="63242" y="13869"/>
                    <a:pt x="96724" y="0"/>
                    <a:pt x="131636" y="0"/>
                  </a:cubicBezTo>
                  <a:close/>
                </a:path>
              </a:pathLst>
            </a:custGeom>
            <a:solidFill>
              <a:srgbClr val="E9ED48"/>
            </a:solidFill>
          </p:spPr>
        </p:sp>
        <p:sp>
          <p:nvSpPr>
            <p:cNvPr name="TextBox 4" id="4"/>
            <p:cNvSpPr txBox="true"/>
            <p:nvPr/>
          </p:nvSpPr>
          <p:spPr>
            <a:xfrm>
              <a:off x="0" y="-76200"/>
              <a:ext cx="784172" cy="435327"/>
            </a:xfrm>
            <a:prstGeom prst="rect">
              <a:avLst/>
            </a:prstGeom>
          </p:spPr>
          <p:txBody>
            <a:bodyPr anchor="ctr" rtlCol="false" tIns="50800" lIns="50800" bIns="50800" rIns="50800"/>
            <a:lstStyle/>
            <a:p>
              <a:pPr algn="ctr">
                <a:lnSpc>
                  <a:spcPts val="6299"/>
                </a:lnSpc>
              </a:pPr>
              <a:r>
                <a:rPr lang="en-US" sz="4499">
                  <a:solidFill>
                    <a:srgbClr val="000000"/>
                  </a:solidFill>
                  <a:latin typeface="Canva Sans Bold"/>
                </a:rPr>
                <a:t>BEGIN</a:t>
              </a:r>
            </a:p>
          </p:txBody>
        </p:sp>
      </p:grpSp>
      <p:grpSp>
        <p:nvGrpSpPr>
          <p:cNvPr name="Group 5" id="5"/>
          <p:cNvGrpSpPr/>
          <p:nvPr/>
        </p:nvGrpSpPr>
        <p:grpSpPr>
          <a:xfrm rot="0">
            <a:off x="3770091" y="4484494"/>
            <a:ext cx="3461149" cy="1107883"/>
            <a:chOff x="0" y="0"/>
            <a:chExt cx="812800" cy="260170"/>
          </a:xfrm>
        </p:grpSpPr>
        <p:sp>
          <p:nvSpPr>
            <p:cNvPr name="Freeform 6" id="6"/>
            <p:cNvSpPr/>
            <p:nvPr/>
          </p:nvSpPr>
          <p:spPr>
            <a:xfrm flipH="false" flipV="false" rot="0">
              <a:off x="0" y="0"/>
              <a:ext cx="812800" cy="260170"/>
            </a:xfrm>
            <a:custGeom>
              <a:avLst/>
              <a:gdLst/>
              <a:ahLst/>
              <a:cxnLst/>
              <a:rect r="r" b="b" t="t" l="l"/>
              <a:pathLst>
                <a:path h="260170" w="812800">
                  <a:moveTo>
                    <a:pt x="127000" y="0"/>
                  </a:moveTo>
                  <a:lnTo>
                    <a:pt x="685800" y="0"/>
                  </a:lnTo>
                  <a:cubicBezTo>
                    <a:pt x="755940" y="0"/>
                    <a:pt x="812800" y="56860"/>
                    <a:pt x="812800" y="127000"/>
                  </a:cubicBezTo>
                  <a:lnTo>
                    <a:pt x="812800" y="133170"/>
                  </a:lnTo>
                  <a:cubicBezTo>
                    <a:pt x="812800" y="203310"/>
                    <a:pt x="755940" y="260170"/>
                    <a:pt x="685800" y="260170"/>
                  </a:cubicBezTo>
                  <a:lnTo>
                    <a:pt x="127000" y="260170"/>
                  </a:lnTo>
                  <a:cubicBezTo>
                    <a:pt x="93318" y="260170"/>
                    <a:pt x="61015" y="246790"/>
                    <a:pt x="37197" y="222973"/>
                  </a:cubicBezTo>
                  <a:cubicBezTo>
                    <a:pt x="13380" y="199156"/>
                    <a:pt x="0" y="166853"/>
                    <a:pt x="0" y="133170"/>
                  </a:cubicBezTo>
                  <a:lnTo>
                    <a:pt x="0" y="127000"/>
                  </a:lnTo>
                  <a:cubicBezTo>
                    <a:pt x="0" y="56860"/>
                    <a:pt x="56860" y="0"/>
                    <a:pt x="127000" y="0"/>
                  </a:cubicBezTo>
                  <a:close/>
                </a:path>
              </a:pathLst>
            </a:custGeom>
            <a:solidFill>
              <a:srgbClr val="E9ED48"/>
            </a:solidFill>
          </p:spPr>
        </p:sp>
        <p:sp>
          <p:nvSpPr>
            <p:cNvPr name="TextBox 7" id="7"/>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8" id="8"/>
          <p:cNvGrpSpPr/>
          <p:nvPr/>
        </p:nvGrpSpPr>
        <p:grpSpPr>
          <a:xfrm rot="0">
            <a:off x="6054086" y="9048379"/>
            <a:ext cx="2354308" cy="1238621"/>
            <a:chOff x="0" y="0"/>
            <a:chExt cx="709854" cy="373460"/>
          </a:xfrm>
        </p:grpSpPr>
        <p:sp>
          <p:nvSpPr>
            <p:cNvPr name="Freeform 9" id="9"/>
            <p:cNvSpPr/>
            <p:nvPr/>
          </p:nvSpPr>
          <p:spPr>
            <a:xfrm flipH="false" flipV="false" rot="0">
              <a:off x="0" y="0"/>
              <a:ext cx="709854" cy="373460"/>
            </a:xfrm>
            <a:custGeom>
              <a:avLst/>
              <a:gdLst/>
              <a:ahLst/>
              <a:cxnLst/>
              <a:rect r="r" b="b" t="t" l="l"/>
              <a:pathLst>
                <a:path h="373460" w="709854">
                  <a:moveTo>
                    <a:pt x="145418" y="0"/>
                  </a:moveTo>
                  <a:lnTo>
                    <a:pt x="564436" y="0"/>
                  </a:lnTo>
                  <a:cubicBezTo>
                    <a:pt x="644748" y="0"/>
                    <a:pt x="709854" y="65106"/>
                    <a:pt x="709854" y="145418"/>
                  </a:cubicBezTo>
                  <a:lnTo>
                    <a:pt x="709854" y="228042"/>
                  </a:lnTo>
                  <a:cubicBezTo>
                    <a:pt x="709854" y="308354"/>
                    <a:pt x="644748" y="373460"/>
                    <a:pt x="564436" y="373460"/>
                  </a:cubicBezTo>
                  <a:lnTo>
                    <a:pt x="145418" y="373460"/>
                  </a:lnTo>
                  <a:cubicBezTo>
                    <a:pt x="65106" y="373460"/>
                    <a:pt x="0" y="308354"/>
                    <a:pt x="0" y="228042"/>
                  </a:cubicBezTo>
                  <a:lnTo>
                    <a:pt x="0" y="145418"/>
                  </a:lnTo>
                  <a:cubicBezTo>
                    <a:pt x="0" y="65106"/>
                    <a:pt x="65106" y="0"/>
                    <a:pt x="145418" y="0"/>
                  </a:cubicBezTo>
                  <a:close/>
                </a:path>
              </a:pathLst>
            </a:custGeom>
            <a:solidFill>
              <a:srgbClr val="E9ED48"/>
            </a:solidFill>
          </p:spPr>
        </p:sp>
        <p:sp>
          <p:nvSpPr>
            <p:cNvPr name="TextBox 10" id="10"/>
            <p:cNvSpPr txBox="true"/>
            <p:nvPr/>
          </p:nvSpPr>
          <p:spPr>
            <a:xfrm>
              <a:off x="0" y="-76200"/>
              <a:ext cx="709854" cy="44966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END</a:t>
              </a:r>
            </a:p>
          </p:txBody>
        </p:sp>
      </p:grpSp>
      <p:grpSp>
        <p:nvGrpSpPr>
          <p:cNvPr name="Group 11" id="11"/>
          <p:cNvGrpSpPr/>
          <p:nvPr/>
        </p:nvGrpSpPr>
        <p:grpSpPr>
          <a:xfrm rot="0">
            <a:off x="3770091" y="6097203"/>
            <a:ext cx="3461149" cy="1107883"/>
            <a:chOff x="0" y="0"/>
            <a:chExt cx="812800" cy="260170"/>
          </a:xfrm>
        </p:grpSpPr>
        <p:sp>
          <p:nvSpPr>
            <p:cNvPr name="Freeform 12" id="12"/>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13" id="13"/>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14" id="14"/>
          <p:cNvGrpSpPr/>
          <p:nvPr/>
        </p:nvGrpSpPr>
        <p:grpSpPr>
          <a:xfrm rot="0">
            <a:off x="3770091" y="7705725"/>
            <a:ext cx="3461149" cy="1107883"/>
            <a:chOff x="0" y="0"/>
            <a:chExt cx="812800" cy="260170"/>
          </a:xfrm>
        </p:grpSpPr>
        <p:sp>
          <p:nvSpPr>
            <p:cNvPr name="Freeform 15" id="15"/>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16" id="16"/>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17" id="17"/>
          <p:cNvGrpSpPr/>
          <p:nvPr/>
        </p:nvGrpSpPr>
        <p:grpSpPr>
          <a:xfrm rot="0">
            <a:off x="3121183" y="3979669"/>
            <a:ext cx="240558" cy="4389247"/>
            <a:chOff x="0" y="0"/>
            <a:chExt cx="63357" cy="1156016"/>
          </a:xfrm>
        </p:grpSpPr>
        <p:sp>
          <p:nvSpPr>
            <p:cNvPr name="Freeform 18" id="18"/>
            <p:cNvSpPr/>
            <p:nvPr/>
          </p:nvSpPr>
          <p:spPr>
            <a:xfrm flipH="false" flipV="false" rot="0">
              <a:off x="0" y="0"/>
              <a:ext cx="63357" cy="1156016"/>
            </a:xfrm>
            <a:custGeom>
              <a:avLst/>
              <a:gdLst/>
              <a:ahLst/>
              <a:cxnLst/>
              <a:rect r="r" b="b" t="t" l="l"/>
              <a:pathLst>
                <a:path h="1156016" w="63357">
                  <a:moveTo>
                    <a:pt x="0" y="0"/>
                  </a:moveTo>
                  <a:lnTo>
                    <a:pt x="63357" y="0"/>
                  </a:lnTo>
                  <a:lnTo>
                    <a:pt x="63357" y="1156016"/>
                  </a:lnTo>
                  <a:lnTo>
                    <a:pt x="0" y="1156016"/>
                  </a:lnTo>
                  <a:close/>
                </a:path>
              </a:pathLst>
            </a:custGeom>
            <a:solidFill>
              <a:srgbClr val="5ACAE2"/>
            </a:solidFill>
          </p:spPr>
        </p:sp>
        <p:sp>
          <p:nvSpPr>
            <p:cNvPr name="TextBox 19" id="19"/>
            <p:cNvSpPr txBox="true"/>
            <p:nvPr/>
          </p:nvSpPr>
          <p:spPr>
            <a:xfrm>
              <a:off x="0" y="-38100"/>
              <a:ext cx="63357" cy="119411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583665" y="4941694"/>
            <a:ext cx="239702" cy="4106685"/>
            <a:chOff x="0" y="0"/>
            <a:chExt cx="63131" cy="1081596"/>
          </a:xfrm>
        </p:grpSpPr>
        <p:sp>
          <p:nvSpPr>
            <p:cNvPr name="Freeform 21" id="21"/>
            <p:cNvSpPr/>
            <p:nvPr/>
          </p:nvSpPr>
          <p:spPr>
            <a:xfrm flipH="false" flipV="false" rot="0">
              <a:off x="0" y="0"/>
              <a:ext cx="63131" cy="1081596"/>
            </a:xfrm>
            <a:custGeom>
              <a:avLst/>
              <a:gdLst/>
              <a:ahLst/>
              <a:cxnLst/>
              <a:rect r="r" b="b" t="t" l="l"/>
              <a:pathLst>
                <a:path h="1081596" w="63131">
                  <a:moveTo>
                    <a:pt x="0" y="0"/>
                  </a:moveTo>
                  <a:lnTo>
                    <a:pt x="63131" y="0"/>
                  </a:lnTo>
                  <a:lnTo>
                    <a:pt x="63131" y="1081596"/>
                  </a:lnTo>
                  <a:lnTo>
                    <a:pt x="0" y="1081596"/>
                  </a:lnTo>
                  <a:close/>
                </a:path>
              </a:pathLst>
            </a:custGeom>
            <a:solidFill>
              <a:srgbClr val="5ACAE2"/>
            </a:solidFill>
          </p:spPr>
        </p:sp>
        <p:sp>
          <p:nvSpPr>
            <p:cNvPr name="TextBox 22" id="22"/>
            <p:cNvSpPr txBox="true"/>
            <p:nvPr/>
          </p:nvSpPr>
          <p:spPr>
            <a:xfrm>
              <a:off x="0" y="-38100"/>
              <a:ext cx="63131" cy="111969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121183" y="4613221"/>
            <a:ext cx="850430" cy="85043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25" id="25"/>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3121183" y="7834451"/>
            <a:ext cx="850430" cy="85043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28" id="28"/>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3241462" y="6254226"/>
            <a:ext cx="850430" cy="85043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31" id="31"/>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6972937" y="4516479"/>
            <a:ext cx="850430" cy="85043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34" id="34"/>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6972937" y="6254226"/>
            <a:ext cx="850430" cy="85043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37" id="37"/>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6972937" y="7834451"/>
            <a:ext cx="850430" cy="85043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40" id="40"/>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0045744" y="2769984"/>
            <a:ext cx="2641408" cy="1209685"/>
            <a:chOff x="0" y="0"/>
            <a:chExt cx="784172" cy="359127"/>
          </a:xfrm>
        </p:grpSpPr>
        <p:sp>
          <p:nvSpPr>
            <p:cNvPr name="Freeform 42" id="42"/>
            <p:cNvSpPr/>
            <p:nvPr/>
          </p:nvSpPr>
          <p:spPr>
            <a:xfrm flipH="false" flipV="false" rot="0">
              <a:off x="0" y="0"/>
              <a:ext cx="784172" cy="359127"/>
            </a:xfrm>
            <a:custGeom>
              <a:avLst/>
              <a:gdLst/>
              <a:ahLst/>
              <a:cxnLst/>
              <a:rect r="r" b="b" t="t" l="l"/>
              <a:pathLst>
                <a:path h="359127" w="784172">
                  <a:moveTo>
                    <a:pt x="131894" y="0"/>
                  </a:moveTo>
                  <a:lnTo>
                    <a:pt x="652277" y="0"/>
                  </a:lnTo>
                  <a:cubicBezTo>
                    <a:pt x="687258" y="0"/>
                    <a:pt x="720806" y="13896"/>
                    <a:pt x="745541" y="38631"/>
                  </a:cubicBezTo>
                  <a:cubicBezTo>
                    <a:pt x="770276" y="63366"/>
                    <a:pt x="784172" y="96914"/>
                    <a:pt x="784172" y="131894"/>
                  </a:cubicBezTo>
                  <a:lnTo>
                    <a:pt x="784172" y="227233"/>
                  </a:lnTo>
                  <a:cubicBezTo>
                    <a:pt x="784172" y="300076"/>
                    <a:pt x="725121" y="359127"/>
                    <a:pt x="652277" y="359127"/>
                  </a:cubicBezTo>
                  <a:lnTo>
                    <a:pt x="131894" y="359127"/>
                  </a:lnTo>
                  <a:cubicBezTo>
                    <a:pt x="96914" y="359127"/>
                    <a:pt x="63366" y="345231"/>
                    <a:pt x="38631" y="320496"/>
                  </a:cubicBezTo>
                  <a:cubicBezTo>
                    <a:pt x="13896" y="295761"/>
                    <a:pt x="0" y="262213"/>
                    <a:pt x="0" y="227233"/>
                  </a:cubicBezTo>
                  <a:lnTo>
                    <a:pt x="0" y="131894"/>
                  </a:lnTo>
                  <a:cubicBezTo>
                    <a:pt x="0" y="96914"/>
                    <a:pt x="13896" y="63366"/>
                    <a:pt x="38631" y="38631"/>
                  </a:cubicBezTo>
                  <a:cubicBezTo>
                    <a:pt x="63366" y="13896"/>
                    <a:pt x="96914" y="0"/>
                    <a:pt x="131894" y="0"/>
                  </a:cubicBezTo>
                  <a:close/>
                </a:path>
              </a:pathLst>
            </a:custGeom>
            <a:solidFill>
              <a:srgbClr val="E9ED48"/>
            </a:solidFill>
          </p:spPr>
        </p:sp>
        <p:sp>
          <p:nvSpPr>
            <p:cNvPr name="TextBox 43" id="43"/>
            <p:cNvSpPr txBox="true"/>
            <p:nvPr/>
          </p:nvSpPr>
          <p:spPr>
            <a:xfrm>
              <a:off x="0" y="-76200"/>
              <a:ext cx="784172" cy="435327"/>
            </a:xfrm>
            <a:prstGeom prst="rect">
              <a:avLst/>
            </a:prstGeom>
          </p:spPr>
          <p:txBody>
            <a:bodyPr anchor="ctr" rtlCol="false" tIns="50800" lIns="50800" bIns="50800" rIns="50800"/>
            <a:lstStyle/>
            <a:p>
              <a:pPr algn="ctr">
                <a:lnSpc>
                  <a:spcPts val="6299"/>
                </a:lnSpc>
              </a:pPr>
              <a:r>
                <a:rPr lang="en-US" sz="4499">
                  <a:solidFill>
                    <a:srgbClr val="000000"/>
                  </a:solidFill>
                  <a:latin typeface="Canva Sans Bold"/>
                </a:rPr>
                <a:t>BEGIN</a:t>
              </a:r>
            </a:p>
          </p:txBody>
        </p:sp>
      </p:grpSp>
      <p:sp>
        <p:nvSpPr>
          <p:cNvPr name="Freeform 44" id="44"/>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45" id="45"/>
          <p:cNvGrpSpPr/>
          <p:nvPr/>
        </p:nvGrpSpPr>
        <p:grpSpPr>
          <a:xfrm rot="0">
            <a:off x="0" y="584008"/>
            <a:ext cx="5236793" cy="889384"/>
            <a:chOff x="0" y="0"/>
            <a:chExt cx="1379238" cy="234241"/>
          </a:xfrm>
        </p:grpSpPr>
        <p:sp>
          <p:nvSpPr>
            <p:cNvPr name="Freeform 46" id="46"/>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47" id="47"/>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48" id="48"/>
          <p:cNvSpPr txBox="true"/>
          <p:nvPr/>
        </p:nvSpPr>
        <p:spPr>
          <a:xfrm rot="0">
            <a:off x="4656058" y="933450"/>
            <a:ext cx="897588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Concurrent v/s Sequential</a:t>
            </a:r>
          </a:p>
        </p:txBody>
      </p:sp>
      <p:grpSp>
        <p:nvGrpSpPr>
          <p:cNvPr name="Group 49" id="49"/>
          <p:cNvGrpSpPr/>
          <p:nvPr/>
        </p:nvGrpSpPr>
        <p:grpSpPr>
          <a:xfrm rot="0">
            <a:off x="13051207" y="8813608"/>
            <a:ext cx="5236793" cy="889384"/>
            <a:chOff x="0" y="0"/>
            <a:chExt cx="1379238" cy="234241"/>
          </a:xfrm>
        </p:grpSpPr>
        <p:sp>
          <p:nvSpPr>
            <p:cNvPr name="Freeform 50" id="50"/>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51" id="51"/>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2859257" y="2769984"/>
            <a:ext cx="2641408" cy="1209685"/>
            <a:chOff x="0" y="0"/>
            <a:chExt cx="784172" cy="359127"/>
          </a:xfrm>
        </p:grpSpPr>
        <p:sp>
          <p:nvSpPr>
            <p:cNvPr name="Freeform 3" id="3"/>
            <p:cNvSpPr/>
            <p:nvPr/>
          </p:nvSpPr>
          <p:spPr>
            <a:xfrm flipH="false" flipV="false" rot="0">
              <a:off x="0" y="0"/>
              <a:ext cx="784172" cy="359127"/>
            </a:xfrm>
            <a:custGeom>
              <a:avLst/>
              <a:gdLst/>
              <a:ahLst/>
              <a:cxnLst/>
              <a:rect r="r" b="b" t="t" l="l"/>
              <a:pathLst>
                <a:path h="359127" w="784172">
                  <a:moveTo>
                    <a:pt x="131636" y="0"/>
                  </a:moveTo>
                  <a:lnTo>
                    <a:pt x="652535" y="0"/>
                  </a:lnTo>
                  <a:cubicBezTo>
                    <a:pt x="687447" y="0"/>
                    <a:pt x="720930" y="13869"/>
                    <a:pt x="745616" y="38555"/>
                  </a:cubicBezTo>
                  <a:cubicBezTo>
                    <a:pt x="770303" y="63242"/>
                    <a:pt x="784172" y="96724"/>
                    <a:pt x="784172" y="131636"/>
                  </a:cubicBezTo>
                  <a:lnTo>
                    <a:pt x="784172" y="227490"/>
                  </a:lnTo>
                  <a:cubicBezTo>
                    <a:pt x="784172" y="300191"/>
                    <a:pt x="725236" y="359127"/>
                    <a:pt x="652535" y="359127"/>
                  </a:cubicBezTo>
                  <a:lnTo>
                    <a:pt x="131636" y="359127"/>
                  </a:lnTo>
                  <a:cubicBezTo>
                    <a:pt x="96724" y="359127"/>
                    <a:pt x="63242" y="345258"/>
                    <a:pt x="38555" y="320572"/>
                  </a:cubicBezTo>
                  <a:cubicBezTo>
                    <a:pt x="13869" y="295885"/>
                    <a:pt x="0" y="262403"/>
                    <a:pt x="0" y="227490"/>
                  </a:cubicBezTo>
                  <a:lnTo>
                    <a:pt x="0" y="131636"/>
                  </a:lnTo>
                  <a:cubicBezTo>
                    <a:pt x="0" y="96724"/>
                    <a:pt x="13869" y="63242"/>
                    <a:pt x="38555" y="38555"/>
                  </a:cubicBezTo>
                  <a:cubicBezTo>
                    <a:pt x="63242" y="13869"/>
                    <a:pt x="96724" y="0"/>
                    <a:pt x="131636" y="0"/>
                  </a:cubicBezTo>
                  <a:close/>
                </a:path>
              </a:pathLst>
            </a:custGeom>
            <a:solidFill>
              <a:srgbClr val="E9ED48"/>
            </a:solidFill>
          </p:spPr>
        </p:sp>
        <p:sp>
          <p:nvSpPr>
            <p:cNvPr name="TextBox 4" id="4"/>
            <p:cNvSpPr txBox="true"/>
            <p:nvPr/>
          </p:nvSpPr>
          <p:spPr>
            <a:xfrm>
              <a:off x="0" y="-76200"/>
              <a:ext cx="784172" cy="435327"/>
            </a:xfrm>
            <a:prstGeom prst="rect">
              <a:avLst/>
            </a:prstGeom>
          </p:spPr>
          <p:txBody>
            <a:bodyPr anchor="ctr" rtlCol="false" tIns="50800" lIns="50800" bIns="50800" rIns="50800"/>
            <a:lstStyle/>
            <a:p>
              <a:pPr algn="ctr">
                <a:lnSpc>
                  <a:spcPts val="6299"/>
                </a:lnSpc>
              </a:pPr>
              <a:r>
                <a:rPr lang="en-US" sz="4499">
                  <a:solidFill>
                    <a:srgbClr val="000000"/>
                  </a:solidFill>
                  <a:latin typeface="Canva Sans Bold"/>
                </a:rPr>
                <a:t>BEGIN</a:t>
              </a:r>
            </a:p>
          </p:txBody>
        </p:sp>
      </p:grpSp>
      <p:grpSp>
        <p:nvGrpSpPr>
          <p:cNvPr name="Group 5" id="5"/>
          <p:cNvGrpSpPr/>
          <p:nvPr/>
        </p:nvGrpSpPr>
        <p:grpSpPr>
          <a:xfrm rot="0">
            <a:off x="3770091" y="4484494"/>
            <a:ext cx="3461149" cy="1107883"/>
            <a:chOff x="0" y="0"/>
            <a:chExt cx="812800" cy="260170"/>
          </a:xfrm>
        </p:grpSpPr>
        <p:sp>
          <p:nvSpPr>
            <p:cNvPr name="Freeform 6" id="6"/>
            <p:cNvSpPr/>
            <p:nvPr/>
          </p:nvSpPr>
          <p:spPr>
            <a:xfrm flipH="false" flipV="false" rot="0">
              <a:off x="0" y="0"/>
              <a:ext cx="812800" cy="260170"/>
            </a:xfrm>
            <a:custGeom>
              <a:avLst/>
              <a:gdLst/>
              <a:ahLst/>
              <a:cxnLst/>
              <a:rect r="r" b="b" t="t" l="l"/>
              <a:pathLst>
                <a:path h="260170" w="812800">
                  <a:moveTo>
                    <a:pt x="127000" y="0"/>
                  </a:moveTo>
                  <a:lnTo>
                    <a:pt x="685800" y="0"/>
                  </a:lnTo>
                  <a:cubicBezTo>
                    <a:pt x="755940" y="0"/>
                    <a:pt x="812800" y="56860"/>
                    <a:pt x="812800" y="127000"/>
                  </a:cubicBezTo>
                  <a:lnTo>
                    <a:pt x="812800" y="133170"/>
                  </a:lnTo>
                  <a:cubicBezTo>
                    <a:pt x="812800" y="203310"/>
                    <a:pt x="755940" y="260170"/>
                    <a:pt x="685800" y="260170"/>
                  </a:cubicBezTo>
                  <a:lnTo>
                    <a:pt x="127000" y="260170"/>
                  </a:lnTo>
                  <a:cubicBezTo>
                    <a:pt x="93318" y="260170"/>
                    <a:pt x="61015" y="246790"/>
                    <a:pt x="37197" y="222973"/>
                  </a:cubicBezTo>
                  <a:cubicBezTo>
                    <a:pt x="13380" y="199156"/>
                    <a:pt x="0" y="166853"/>
                    <a:pt x="0" y="133170"/>
                  </a:cubicBezTo>
                  <a:lnTo>
                    <a:pt x="0" y="127000"/>
                  </a:lnTo>
                  <a:cubicBezTo>
                    <a:pt x="0" y="56860"/>
                    <a:pt x="56860" y="0"/>
                    <a:pt x="127000" y="0"/>
                  </a:cubicBezTo>
                  <a:close/>
                </a:path>
              </a:pathLst>
            </a:custGeom>
            <a:solidFill>
              <a:srgbClr val="E9ED48"/>
            </a:solidFill>
          </p:spPr>
        </p:sp>
        <p:sp>
          <p:nvSpPr>
            <p:cNvPr name="TextBox 7" id="7"/>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8" id="8"/>
          <p:cNvGrpSpPr/>
          <p:nvPr/>
        </p:nvGrpSpPr>
        <p:grpSpPr>
          <a:xfrm rot="0">
            <a:off x="6054086" y="9048379"/>
            <a:ext cx="2354308" cy="1238621"/>
            <a:chOff x="0" y="0"/>
            <a:chExt cx="709854" cy="373460"/>
          </a:xfrm>
        </p:grpSpPr>
        <p:sp>
          <p:nvSpPr>
            <p:cNvPr name="Freeform 9" id="9"/>
            <p:cNvSpPr/>
            <p:nvPr/>
          </p:nvSpPr>
          <p:spPr>
            <a:xfrm flipH="false" flipV="false" rot="0">
              <a:off x="0" y="0"/>
              <a:ext cx="709854" cy="373460"/>
            </a:xfrm>
            <a:custGeom>
              <a:avLst/>
              <a:gdLst/>
              <a:ahLst/>
              <a:cxnLst/>
              <a:rect r="r" b="b" t="t" l="l"/>
              <a:pathLst>
                <a:path h="373460" w="709854">
                  <a:moveTo>
                    <a:pt x="145418" y="0"/>
                  </a:moveTo>
                  <a:lnTo>
                    <a:pt x="564436" y="0"/>
                  </a:lnTo>
                  <a:cubicBezTo>
                    <a:pt x="644748" y="0"/>
                    <a:pt x="709854" y="65106"/>
                    <a:pt x="709854" y="145418"/>
                  </a:cubicBezTo>
                  <a:lnTo>
                    <a:pt x="709854" y="228042"/>
                  </a:lnTo>
                  <a:cubicBezTo>
                    <a:pt x="709854" y="308354"/>
                    <a:pt x="644748" y="373460"/>
                    <a:pt x="564436" y="373460"/>
                  </a:cubicBezTo>
                  <a:lnTo>
                    <a:pt x="145418" y="373460"/>
                  </a:lnTo>
                  <a:cubicBezTo>
                    <a:pt x="65106" y="373460"/>
                    <a:pt x="0" y="308354"/>
                    <a:pt x="0" y="228042"/>
                  </a:cubicBezTo>
                  <a:lnTo>
                    <a:pt x="0" y="145418"/>
                  </a:lnTo>
                  <a:cubicBezTo>
                    <a:pt x="0" y="65106"/>
                    <a:pt x="65106" y="0"/>
                    <a:pt x="145418" y="0"/>
                  </a:cubicBezTo>
                  <a:close/>
                </a:path>
              </a:pathLst>
            </a:custGeom>
            <a:solidFill>
              <a:srgbClr val="E9ED48"/>
            </a:solidFill>
          </p:spPr>
        </p:sp>
        <p:sp>
          <p:nvSpPr>
            <p:cNvPr name="TextBox 10" id="10"/>
            <p:cNvSpPr txBox="true"/>
            <p:nvPr/>
          </p:nvSpPr>
          <p:spPr>
            <a:xfrm>
              <a:off x="0" y="-76200"/>
              <a:ext cx="709854" cy="44966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END</a:t>
              </a:r>
            </a:p>
          </p:txBody>
        </p:sp>
      </p:grpSp>
      <p:grpSp>
        <p:nvGrpSpPr>
          <p:cNvPr name="Group 11" id="11"/>
          <p:cNvGrpSpPr/>
          <p:nvPr/>
        </p:nvGrpSpPr>
        <p:grpSpPr>
          <a:xfrm rot="0">
            <a:off x="3770091" y="6097203"/>
            <a:ext cx="3461149" cy="1107883"/>
            <a:chOff x="0" y="0"/>
            <a:chExt cx="812800" cy="260170"/>
          </a:xfrm>
        </p:grpSpPr>
        <p:sp>
          <p:nvSpPr>
            <p:cNvPr name="Freeform 12" id="12"/>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13" id="13"/>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14" id="14"/>
          <p:cNvGrpSpPr/>
          <p:nvPr/>
        </p:nvGrpSpPr>
        <p:grpSpPr>
          <a:xfrm rot="0">
            <a:off x="3770091" y="7705725"/>
            <a:ext cx="3461149" cy="1107883"/>
            <a:chOff x="0" y="0"/>
            <a:chExt cx="812800" cy="260170"/>
          </a:xfrm>
        </p:grpSpPr>
        <p:sp>
          <p:nvSpPr>
            <p:cNvPr name="Freeform 15" id="15"/>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16" id="16"/>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17" id="17"/>
          <p:cNvGrpSpPr/>
          <p:nvPr/>
        </p:nvGrpSpPr>
        <p:grpSpPr>
          <a:xfrm rot="0">
            <a:off x="10986786" y="6995037"/>
            <a:ext cx="813657" cy="81365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5ACAE2"/>
            </a:solidFill>
          </p:spPr>
        </p:sp>
        <p:sp>
          <p:nvSpPr>
            <p:cNvPr name="TextBox 19" id="19"/>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986786" y="8313518"/>
            <a:ext cx="813657" cy="81365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5ACAE2"/>
            </a:solidFill>
          </p:spPr>
        </p:sp>
        <p:sp>
          <p:nvSpPr>
            <p:cNvPr name="TextBox 22" id="22"/>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9663040" y="7584570"/>
            <a:ext cx="3461149" cy="1107883"/>
            <a:chOff x="0" y="0"/>
            <a:chExt cx="812800" cy="260170"/>
          </a:xfrm>
        </p:grpSpPr>
        <p:sp>
          <p:nvSpPr>
            <p:cNvPr name="Freeform 24" id="24"/>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25" id="25"/>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26" id="26"/>
          <p:cNvGrpSpPr/>
          <p:nvPr/>
        </p:nvGrpSpPr>
        <p:grpSpPr>
          <a:xfrm rot="0">
            <a:off x="9641990" y="6097203"/>
            <a:ext cx="3461149" cy="1107883"/>
            <a:chOff x="0" y="0"/>
            <a:chExt cx="812800" cy="260170"/>
          </a:xfrm>
        </p:grpSpPr>
        <p:sp>
          <p:nvSpPr>
            <p:cNvPr name="Freeform 27" id="27"/>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28" id="28"/>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grpSp>
        <p:nvGrpSpPr>
          <p:cNvPr name="Group 29" id="29"/>
          <p:cNvGrpSpPr/>
          <p:nvPr/>
        </p:nvGrpSpPr>
        <p:grpSpPr>
          <a:xfrm rot="0">
            <a:off x="3121183" y="3979669"/>
            <a:ext cx="240558" cy="4389247"/>
            <a:chOff x="0" y="0"/>
            <a:chExt cx="63357" cy="1156016"/>
          </a:xfrm>
        </p:grpSpPr>
        <p:sp>
          <p:nvSpPr>
            <p:cNvPr name="Freeform 30" id="30"/>
            <p:cNvSpPr/>
            <p:nvPr/>
          </p:nvSpPr>
          <p:spPr>
            <a:xfrm flipH="false" flipV="false" rot="0">
              <a:off x="0" y="0"/>
              <a:ext cx="63357" cy="1156016"/>
            </a:xfrm>
            <a:custGeom>
              <a:avLst/>
              <a:gdLst/>
              <a:ahLst/>
              <a:cxnLst/>
              <a:rect r="r" b="b" t="t" l="l"/>
              <a:pathLst>
                <a:path h="1156016" w="63357">
                  <a:moveTo>
                    <a:pt x="0" y="0"/>
                  </a:moveTo>
                  <a:lnTo>
                    <a:pt x="63357" y="0"/>
                  </a:lnTo>
                  <a:lnTo>
                    <a:pt x="63357" y="1156016"/>
                  </a:lnTo>
                  <a:lnTo>
                    <a:pt x="0" y="1156016"/>
                  </a:lnTo>
                  <a:close/>
                </a:path>
              </a:pathLst>
            </a:custGeom>
            <a:solidFill>
              <a:srgbClr val="5ACAE2"/>
            </a:solidFill>
          </p:spPr>
        </p:sp>
        <p:sp>
          <p:nvSpPr>
            <p:cNvPr name="TextBox 31" id="31"/>
            <p:cNvSpPr txBox="true"/>
            <p:nvPr/>
          </p:nvSpPr>
          <p:spPr>
            <a:xfrm>
              <a:off x="0" y="-38100"/>
              <a:ext cx="63357" cy="1194116"/>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7583665" y="4941694"/>
            <a:ext cx="239702" cy="4106685"/>
            <a:chOff x="0" y="0"/>
            <a:chExt cx="63131" cy="1081596"/>
          </a:xfrm>
        </p:grpSpPr>
        <p:sp>
          <p:nvSpPr>
            <p:cNvPr name="Freeform 33" id="33"/>
            <p:cNvSpPr/>
            <p:nvPr/>
          </p:nvSpPr>
          <p:spPr>
            <a:xfrm flipH="false" flipV="false" rot="0">
              <a:off x="0" y="0"/>
              <a:ext cx="63131" cy="1081596"/>
            </a:xfrm>
            <a:custGeom>
              <a:avLst/>
              <a:gdLst/>
              <a:ahLst/>
              <a:cxnLst/>
              <a:rect r="r" b="b" t="t" l="l"/>
              <a:pathLst>
                <a:path h="1081596" w="63131">
                  <a:moveTo>
                    <a:pt x="0" y="0"/>
                  </a:moveTo>
                  <a:lnTo>
                    <a:pt x="63131" y="0"/>
                  </a:lnTo>
                  <a:lnTo>
                    <a:pt x="63131" y="1081596"/>
                  </a:lnTo>
                  <a:lnTo>
                    <a:pt x="0" y="1081596"/>
                  </a:lnTo>
                  <a:close/>
                </a:path>
              </a:pathLst>
            </a:custGeom>
            <a:solidFill>
              <a:srgbClr val="5ACAE2"/>
            </a:solidFill>
          </p:spPr>
        </p:sp>
        <p:sp>
          <p:nvSpPr>
            <p:cNvPr name="TextBox 34" id="34"/>
            <p:cNvSpPr txBox="true"/>
            <p:nvPr/>
          </p:nvSpPr>
          <p:spPr>
            <a:xfrm>
              <a:off x="0" y="-38100"/>
              <a:ext cx="63131" cy="1119696"/>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3121183" y="4613221"/>
            <a:ext cx="850430" cy="85043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37" id="37"/>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3121183" y="7834451"/>
            <a:ext cx="850430" cy="85043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40" id="40"/>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3241462" y="6254226"/>
            <a:ext cx="850430" cy="850430"/>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43" id="43"/>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6972937" y="4516479"/>
            <a:ext cx="850430" cy="850430"/>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46" id="46"/>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6972937" y="6254226"/>
            <a:ext cx="850430" cy="850430"/>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49" id="49"/>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50" id="50"/>
          <p:cNvGrpSpPr/>
          <p:nvPr/>
        </p:nvGrpSpPr>
        <p:grpSpPr>
          <a:xfrm rot="0">
            <a:off x="6972937" y="7834451"/>
            <a:ext cx="850430" cy="850430"/>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5ACAE2"/>
            </a:solidFill>
          </p:spPr>
        </p:sp>
        <p:sp>
          <p:nvSpPr>
            <p:cNvPr name="TextBox 52" id="52"/>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10986786" y="3702823"/>
            <a:ext cx="813657" cy="813657"/>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5ACAE2"/>
            </a:solidFill>
          </p:spPr>
        </p:sp>
        <p:sp>
          <p:nvSpPr>
            <p:cNvPr name="TextBox 55" id="55"/>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56" id="56"/>
          <p:cNvGrpSpPr/>
          <p:nvPr/>
        </p:nvGrpSpPr>
        <p:grpSpPr>
          <a:xfrm rot="0">
            <a:off x="10045744" y="2769984"/>
            <a:ext cx="2641408" cy="1209685"/>
            <a:chOff x="0" y="0"/>
            <a:chExt cx="784172" cy="359127"/>
          </a:xfrm>
        </p:grpSpPr>
        <p:sp>
          <p:nvSpPr>
            <p:cNvPr name="Freeform 57" id="57"/>
            <p:cNvSpPr/>
            <p:nvPr/>
          </p:nvSpPr>
          <p:spPr>
            <a:xfrm flipH="false" flipV="false" rot="0">
              <a:off x="0" y="0"/>
              <a:ext cx="784172" cy="359127"/>
            </a:xfrm>
            <a:custGeom>
              <a:avLst/>
              <a:gdLst/>
              <a:ahLst/>
              <a:cxnLst/>
              <a:rect r="r" b="b" t="t" l="l"/>
              <a:pathLst>
                <a:path h="359127" w="784172">
                  <a:moveTo>
                    <a:pt x="131894" y="0"/>
                  </a:moveTo>
                  <a:lnTo>
                    <a:pt x="652277" y="0"/>
                  </a:lnTo>
                  <a:cubicBezTo>
                    <a:pt x="687258" y="0"/>
                    <a:pt x="720806" y="13896"/>
                    <a:pt x="745541" y="38631"/>
                  </a:cubicBezTo>
                  <a:cubicBezTo>
                    <a:pt x="770276" y="63366"/>
                    <a:pt x="784172" y="96914"/>
                    <a:pt x="784172" y="131894"/>
                  </a:cubicBezTo>
                  <a:lnTo>
                    <a:pt x="784172" y="227233"/>
                  </a:lnTo>
                  <a:cubicBezTo>
                    <a:pt x="784172" y="300076"/>
                    <a:pt x="725121" y="359127"/>
                    <a:pt x="652277" y="359127"/>
                  </a:cubicBezTo>
                  <a:lnTo>
                    <a:pt x="131894" y="359127"/>
                  </a:lnTo>
                  <a:cubicBezTo>
                    <a:pt x="96914" y="359127"/>
                    <a:pt x="63366" y="345231"/>
                    <a:pt x="38631" y="320496"/>
                  </a:cubicBezTo>
                  <a:cubicBezTo>
                    <a:pt x="13896" y="295761"/>
                    <a:pt x="0" y="262213"/>
                    <a:pt x="0" y="227233"/>
                  </a:cubicBezTo>
                  <a:lnTo>
                    <a:pt x="0" y="131894"/>
                  </a:lnTo>
                  <a:cubicBezTo>
                    <a:pt x="0" y="96914"/>
                    <a:pt x="13896" y="63366"/>
                    <a:pt x="38631" y="38631"/>
                  </a:cubicBezTo>
                  <a:cubicBezTo>
                    <a:pt x="63366" y="13896"/>
                    <a:pt x="96914" y="0"/>
                    <a:pt x="131894" y="0"/>
                  </a:cubicBezTo>
                  <a:close/>
                </a:path>
              </a:pathLst>
            </a:custGeom>
            <a:solidFill>
              <a:srgbClr val="E9ED48"/>
            </a:solidFill>
          </p:spPr>
        </p:sp>
        <p:sp>
          <p:nvSpPr>
            <p:cNvPr name="TextBox 58" id="58"/>
            <p:cNvSpPr txBox="true"/>
            <p:nvPr/>
          </p:nvSpPr>
          <p:spPr>
            <a:xfrm>
              <a:off x="0" y="-76200"/>
              <a:ext cx="784172" cy="435327"/>
            </a:xfrm>
            <a:prstGeom prst="rect">
              <a:avLst/>
            </a:prstGeom>
          </p:spPr>
          <p:txBody>
            <a:bodyPr anchor="ctr" rtlCol="false" tIns="50800" lIns="50800" bIns="50800" rIns="50800"/>
            <a:lstStyle/>
            <a:p>
              <a:pPr algn="ctr">
                <a:lnSpc>
                  <a:spcPts val="6299"/>
                </a:lnSpc>
              </a:pPr>
              <a:r>
                <a:rPr lang="en-US" sz="4499">
                  <a:solidFill>
                    <a:srgbClr val="000000"/>
                  </a:solidFill>
                  <a:latin typeface="Canva Sans Bold"/>
                </a:rPr>
                <a:t>BEGIN</a:t>
              </a:r>
            </a:p>
          </p:txBody>
        </p:sp>
      </p:grpSp>
      <p:grpSp>
        <p:nvGrpSpPr>
          <p:cNvPr name="Group 59" id="59"/>
          <p:cNvGrpSpPr/>
          <p:nvPr/>
        </p:nvGrpSpPr>
        <p:grpSpPr>
          <a:xfrm rot="0">
            <a:off x="10332844" y="9048379"/>
            <a:ext cx="2354308" cy="1238621"/>
            <a:chOff x="0" y="0"/>
            <a:chExt cx="709854" cy="373460"/>
          </a:xfrm>
        </p:grpSpPr>
        <p:sp>
          <p:nvSpPr>
            <p:cNvPr name="Freeform 60" id="60"/>
            <p:cNvSpPr/>
            <p:nvPr/>
          </p:nvSpPr>
          <p:spPr>
            <a:xfrm flipH="false" flipV="false" rot="0">
              <a:off x="0" y="0"/>
              <a:ext cx="709854" cy="373460"/>
            </a:xfrm>
            <a:custGeom>
              <a:avLst/>
              <a:gdLst/>
              <a:ahLst/>
              <a:cxnLst/>
              <a:rect r="r" b="b" t="t" l="l"/>
              <a:pathLst>
                <a:path h="373460" w="709854">
                  <a:moveTo>
                    <a:pt x="144690" y="0"/>
                  </a:moveTo>
                  <a:lnTo>
                    <a:pt x="565164" y="0"/>
                  </a:lnTo>
                  <a:cubicBezTo>
                    <a:pt x="645074" y="0"/>
                    <a:pt x="709854" y="64780"/>
                    <a:pt x="709854" y="144690"/>
                  </a:cubicBezTo>
                  <a:lnTo>
                    <a:pt x="709854" y="228770"/>
                  </a:lnTo>
                  <a:cubicBezTo>
                    <a:pt x="709854" y="308680"/>
                    <a:pt x="645074" y="373460"/>
                    <a:pt x="565164" y="373460"/>
                  </a:cubicBezTo>
                  <a:lnTo>
                    <a:pt x="144690" y="373460"/>
                  </a:lnTo>
                  <a:cubicBezTo>
                    <a:pt x="64780" y="373460"/>
                    <a:pt x="0" y="308680"/>
                    <a:pt x="0" y="228770"/>
                  </a:cubicBezTo>
                  <a:lnTo>
                    <a:pt x="0" y="144690"/>
                  </a:lnTo>
                  <a:cubicBezTo>
                    <a:pt x="0" y="64780"/>
                    <a:pt x="64780" y="0"/>
                    <a:pt x="144690" y="0"/>
                  </a:cubicBezTo>
                  <a:close/>
                </a:path>
              </a:pathLst>
            </a:custGeom>
            <a:solidFill>
              <a:srgbClr val="E9ED48"/>
            </a:solidFill>
          </p:spPr>
        </p:sp>
        <p:sp>
          <p:nvSpPr>
            <p:cNvPr name="TextBox 61" id="61"/>
            <p:cNvSpPr txBox="true"/>
            <p:nvPr/>
          </p:nvSpPr>
          <p:spPr>
            <a:xfrm>
              <a:off x="0" y="-76200"/>
              <a:ext cx="709854" cy="44966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END</a:t>
              </a:r>
            </a:p>
          </p:txBody>
        </p:sp>
      </p:grpSp>
      <p:grpSp>
        <p:nvGrpSpPr>
          <p:cNvPr name="Group 62" id="62"/>
          <p:cNvGrpSpPr/>
          <p:nvPr/>
        </p:nvGrpSpPr>
        <p:grpSpPr>
          <a:xfrm rot="0">
            <a:off x="10959620" y="5308186"/>
            <a:ext cx="813657" cy="813657"/>
            <a:chOff x="0" y="0"/>
            <a:chExt cx="812800" cy="812800"/>
          </a:xfrm>
        </p:grpSpPr>
        <p:sp>
          <p:nvSpPr>
            <p:cNvPr name="Freeform 63" id="63"/>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5ACAE2"/>
            </a:solidFill>
          </p:spPr>
        </p:sp>
        <p:sp>
          <p:nvSpPr>
            <p:cNvPr name="TextBox 64" id="64"/>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65" id="65"/>
          <p:cNvGrpSpPr/>
          <p:nvPr/>
        </p:nvGrpSpPr>
        <p:grpSpPr>
          <a:xfrm rot="0">
            <a:off x="9663040" y="4484494"/>
            <a:ext cx="3461149" cy="1107883"/>
            <a:chOff x="0" y="0"/>
            <a:chExt cx="812800" cy="260170"/>
          </a:xfrm>
        </p:grpSpPr>
        <p:sp>
          <p:nvSpPr>
            <p:cNvPr name="Freeform 66" id="66"/>
            <p:cNvSpPr/>
            <p:nvPr/>
          </p:nvSpPr>
          <p:spPr>
            <a:xfrm flipH="false" flipV="false" rot="0">
              <a:off x="0" y="0"/>
              <a:ext cx="812800" cy="260170"/>
            </a:xfrm>
            <a:custGeom>
              <a:avLst/>
              <a:gdLst/>
              <a:ahLst/>
              <a:cxnLst/>
              <a:rect r="r" b="b" t="t" l="l"/>
              <a:pathLst>
                <a:path h="260170" w="812800">
                  <a:moveTo>
                    <a:pt x="127498" y="0"/>
                  </a:moveTo>
                  <a:lnTo>
                    <a:pt x="685302" y="0"/>
                  </a:lnTo>
                  <a:cubicBezTo>
                    <a:pt x="719117" y="0"/>
                    <a:pt x="751546" y="13433"/>
                    <a:pt x="775457" y="37343"/>
                  </a:cubicBezTo>
                  <a:cubicBezTo>
                    <a:pt x="799367" y="61254"/>
                    <a:pt x="812800" y="93683"/>
                    <a:pt x="812800" y="127498"/>
                  </a:cubicBezTo>
                  <a:lnTo>
                    <a:pt x="812800" y="132672"/>
                  </a:lnTo>
                  <a:cubicBezTo>
                    <a:pt x="812800" y="166487"/>
                    <a:pt x="799367" y="198916"/>
                    <a:pt x="775457" y="222827"/>
                  </a:cubicBezTo>
                  <a:cubicBezTo>
                    <a:pt x="751546" y="246737"/>
                    <a:pt x="719117" y="260170"/>
                    <a:pt x="685302" y="260170"/>
                  </a:cubicBezTo>
                  <a:lnTo>
                    <a:pt x="127498" y="260170"/>
                  </a:lnTo>
                  <a:cubicBezTo>
                    <a:pt x="93683" y="260170"/>
                    <a:pt x="61254" y="246737"/>
                    <a:pt x="37343" y="222827"/>
                  </a:cubicBezTo>
                  <a:cubicBezTo>
                    <a:pt x="13433" y="198916"/>
                    <a:pt x="0" y="166487"/>
                    <a:pt x="0" y="132672"/>
                  </a:cubicBezTo>
                  <a:lnTo>
                    <a:pt x="0" y="127498"/>
                  </a:lnTo>
                  <a:cubicBezTo>
                    <a:pt x="0" y="93683"/>
                    <a:pt x="13433" y="61254"/>
                    <a:pt x="37343" y="37343"/>
                  </a:cubicBezTo>
                  <a:cubicBezTo>
                    <a:pt x="61254" y="13433"/>
                    <a:pt x="93683" y="0"/>
                    <a:pt x="127498" y="0"/>
                  </a:cubicBezTo>
                  <a:close/>
                </a:path>
              </a:pathLst>
            </a:custGeom>
            <a:solidFill>
              <a:srgbClr val="E9ED48"/>
            </a:solidFill>
          </p:spPr>
        </p:sp>
        <p:sp>
          <p:nvSpPr>
            <p:cNvPr name="TextBox 67" id="67"/>
            <p:cNvSpPr txBox="true"/>
            <p:nvPr/>
          </p:nvSpPr>
          <p:spPr>
            <a:xfrm>
              <a:off x="0" y="-76200"/>
              <a:ext cx="812800" cy="336370"/>
            </a:xfrm>
            <a:prstGeom prst="rect">
              <a:avLst/>
            </a:prstGeom>
          </p:spPr>
          <p:txBody>
            <a:bodyPr anchor="ctr" rtlCol="false" tIns="50800" lIns="50800" bIns="50800" rIns="50800"/>
            <a:lstStyle/>
            <a:p>
              <a:pPr algn="ctr">
                <a:lnSpc>
                  <a:spcPts val="5880"/>
                </a:lnSpc>
              </a:pPr>
              <a:r>
                <a:rPr lang="en-US" sz="4200">
                  <a:solidFill>
                    <a:srgbClr val="000000"/>
                  </a:solidFill>
                  <a:latin typeface="Canva Sans Bold"/>
                </a:rPr>
                <a:t>Statement</a:t>
              </a:r>
            </a:p>
          </p:txBody>
        </p:sp>
      </p:grpSp>
      <p:sp>
        <p:nvSpPr>
          <p:cNvPr name="Freeform 68" id="68"/>
          <p:cNvSpPr/>
          <p:nvPr/>
        </p:nvSpPr>
        <p:spPr>
          <a:xfrm flipH="false" flipV="false" rot="0">
            <a:off x="134249" y="7667689"/>
            <a:ext cx="1788903" cy="2434834"/>
          </a:xfrm>
          <a:custGeom>
            <a:avLst/>
            <a:gdLst/>
            <a:ahLst/>
            <a:cxnLst/>
            <a:rect r="r" b="b" t="t" l="l"/>
            <a:pathLst>
              <a:path h="2434834" w="1788903">
                <a:moveTo>
                  <a:pt x="0" y="0"/>
                </a:moveTo>
                <a:lnTo>
                  <a:pt x="1788902" y="0"/>
                </a:lnTo>
                <a:lnTo>
                  <a:pt x="1788902" y="2434834"/>
                </a:lnTo>
                <a:lnTo>
                  <a:pt x="0" y="2434834"/>
                </a:lnTo>
                <a:lnTo>
                  <a:pt x="0" y="0"/>
                </a:lnTo>
                <a:close/>
              </a:path>
            </a:pathLst>
          </a:custGeom>
          <a:blipFill>
            <a:blip r:embed="rId2"/>
            <a:stretch>
              <a:fillRect l="0" t="0" r="0" b="0"/>
            </a:stretch>
          </a:blipFill>
        </p:spPr>
      </p:sp>
      <p:grpSp>
        <p:nvGrpSpPr>
          <p:cNvPr name="Group 69" id="69"/>
          <p:cNvGrpSpPr/>
          <p:nvPr/>
        </p:nvGrpSpPr>
        <p:grpSpPr>
          <a:xfrm rot="0">
            <a:off x="0" y="584008"/>
            <a:ext cx="5236793" cy="889384"/>
            <a:chOff x="0" y="0"/>
            <a:chExt cx="1379238" cy="234241"/>
          </a:xfrm>
        </p:grpSpPr>
        <p:sp>
          <p:nvSpPr>
            <p:cNvPr name="Freeform 70" id="70"/>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ED008D"/>
            </a:solidFill>
          </p:spPr>
        </p:sp>
        <p:sp>
          <p:nvSpPr>
            <p:cNvPr name="TextBox 71" id="71"/>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
        <p:nvSpPr>
          <p:cNvPr name="TextBox 72" id="72"/>
          <p:cNvSpPr txBox="true"/>
          <p:nvPr/>
        </p:nvSpPr>
        <p:spPr>
          <a:xfrm rot="0">
            <a:off x="4656058" y="933450"/>
            <a:ext cx="8975884" cy="927100"/>
          </a:xfrm>
          <a:prstGeom prst="rect">
            <a:avLst/>
          </a:prstGeom>
        </p:spPr>
        <p:txBody>
          <a:bodyPr anchor="t" rtlCol="false" tIns="0" lIns="0" bIns="0" rIns="0">
            <a:spAutoFit/>
          </a:bodyPr>
          <a:lstStyle/>
          <a:p>
            <a:pPr algn="ctr">
              <a:lnSpc>
                <a:spcPts val="7699"/>
              </a:lnSpc>
            </a:pPr>
            <a:r>
              <a:rPr lang="en-US" sz="5499">
                <a:solidFill>
                  <a:srgbClr val="5ACAE2"/>
                </a:solidFill>
                <a:latin typeface="Canva Sans Bold"/>
              </a:rPr>
              <a:t>Concurrent v/s Sequential</a:t>
            </a:r>
          </a:p>
        </p:txBody>
      </p:sp>
      <p:grpSp>
        <p:nvGrpSpPr>
          <p:cNvPr name="Group 73" id="73"/>
          <p:cNvGrpSpPr/>
          <p:nvPr/>
        </p:nvGrpSpPr>
        <p:grpSpPr>
          <a:xfrm rot="0">
            <a:off x="13051207" y="8813608"/>
            <a:ext cx="5236793" cy="889384"/>
            <a:chOff x="0" y="0"/>
            <a:chExt cx="1379238" cy="234241"/>
          </a:xfrm>
        </p:grpSpPr>
        <p:sp>
          <p:nvSpPr>
            <p:cNvPr name="Freeform 74" id="74"/>
            <p:cNvSpPr/>
            <p:nvPr/>
          </p:nvSpPr>
          <p:spPr>
            <a:xfrm flipH="false" flipV="false" rot="0">
              <a:off x="0" y="0"/>
              <a:ext cx="1379238" cy="234241"/>
            </a:xfrm>
            <a:custGeom>
              <a:avLst/>
              <a:gdLst/>
              <a:ahLst/>
              <a:cxnLst/>
              <a:rect r="r" b="b" t="t" l="l"/>
              <a:pathLst>
                <a:path h="234241" w="1379238">
                  <a:moveTo>
                    <a:pt x="0" y="0"/>
                  </a:moveTo>
                  <a:lnTo>
                    <a:pt x="1379238" y="0"/>
                  </a:lnTo>
                  <a:lnTo>
                    <a:pt x="1379238" y="234241"/>
                  </a:lnTo>
                  <a:lnTo>
                    <a:pt x="0" y="234241"/>
                  </a:lnTo>
                  <a:close/>
                </a:path>
              </a:pathLst>
            </a:custGeom>
            <a:solidFill>
              <a:srgbClr val="5ACAE2"/>
            </a:solidFill>
          </p:spPr>
        </p:sp>
        <p:sp>
          <p:nvSpPr>
            <p:cNvPr name="TextBox 75" id="75"/>
            <p:cNvSpPr txBox="true"/>
            <p:nvPr/>
          </p:nvSpPr>
          <p:spPr>
            <a:xfrm>
              <a:off x="0" y="-38100"/>
              <a:ext cx="1379238" cy="27234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DAGAoNUIDsw</dc:identifier>
  <dcterms:modified xsi:type="dcterms:W3CDTF">2011-08-01T06:04:30Z</dcterms:modified>
  <cp:revision>1</cp:revision>
  <dc:title>Concurrency</dc:title>
</cp:coreProperties>
</file>