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75" r:id="rId7"/>
    <p:sldId id="261" r:id="rId8"/>
    <p:sldId id="262" r:id="rId9"/>
    <p:sldId id="277" r:id="rId10"/>
    <p:sldId id="263" r:id="rId11"/>
    <p:sldId id="276" r:id="rId12"/>
    <p:sldId id="264" r:id="rId13"/>
    <p:sldId id="265" r:id="rId14"/>
    <p:sldId id="266" r:id="rId15"/>
    <p:sldId id="281" r:id="rId16"/>
    <p:sldId id="274" r:id="rId17"/>
    <p:sldId id="278" r:id="rId18"/>
    <p:sldId id="267" r:id="rId19"/>
    <p:sldId id="279" r:id="rId20"/>
    <p:sldId id="271" r:id="rId21"/>
    <p:sldId id="272" r:id="rId22"/>
    <p:sldId id="273" r:id="rId23"/>
    <p:sldId id="280" r:id="rId24"/>
    <p:sldId id="269" r:id="rId25"/>
    <p:sldId id="268"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9"/>
    <p:restoredTop sz="96197"/>
  </p:normalViewPr>
  <p:slideViewPr>
    <p:cSldViewPr snapToGrid="0" snapToObjects="1">
      <p:cViewPr varScale="1">
        <p:scale>
          <a:sx n="118" d="100"/>
          <a:sy n="118" d="100"/>
        </p:scale>
        <p:origin x="24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211855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94556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1978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422528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11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424016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841313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206740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178049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45B373-D773-5348-BBF5-87E0D8A0ED2B}" type="datetimeFigureOut">
              <a:rPr lang="en-GB" smtClean="0"/>
              <a:t>28/07/2021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197759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445B373-D773-5348-BBF5-87E0D8A0ED2B}" type="datetimeFigureOut">
              <a:rPr lang="en-GB" smtClean="0"/>
              <a:t>28/07/2021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340193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445B373-D773-5348-BBF5-87E0D8A0ED2B}" type="datetimeFigureOut">
              <a:rPr lang="en-GB" smtClean="0"/>
              <a:t>28/07/2021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196348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445B373-D773-5348-BBF5-87E0D8A0ED2B}" type="datetimeFigureOut">
              <a:rPr lang="en-GB" smtClean="0"/>
              <a:t>28/07/2021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234511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5B373-D773-5348-BBF5-87E0D8A0ED2B}" type="datetimeFigureOut">
              <a:rPr lang="en-GB" smtClean="0"/>
              <a:t>28/07/2021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33830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445B373-D773-5348-BBF5-87E0D8A0ED2B}" type="datetimeFigureOut">
              <a:rPr lang="en-GB" smtClean="0"/>
              <a:t>28/07/2021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F4A87-3659-F447-B0B1-E0BA8A885C64}" type="slidenum">
              <a:rPr lang="en-GB" smtClean="0"/>
              <a:t>‹#›</a:t>
            </a:fld>
            <a:endParaRPr lang="en-GB"/>
          </a:p>
        </p:txBody>
      </p:sp>
    </p:spTree>
    <p:extLst>
      <p:ext uri="{BB962C8B-B14F-4D97-AF65-F5344CB8AC3E}">
        <p14:creationId xmlns:p14="http://schemas.microsoft.com/office/powerpoint/2010/main" val="80909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F4A87-3659-F447-B0B1-E0BA8A885C64}" type="slidenum">
              <a:rPr lang="en-GB" smtClean="0"/>
              <a:t>‹#›</a:t>
            </a:fld>
            <a:endParaRPr lang="en-GB"/>
          </a:p>
        </p:txBody>
      </p:sp>
      <p:sp>
        <p:nvSpPr>
          <p:cNvPr id="5" name="Date Placeholder 4"/>
          <p:cNvSpPr>
            <a:spLocks noGrp="1"/>
          </p:cNvSpPr>
          <p:nvPr>
            <p:ph type="dt" sz="half" idx="10"/>
          </p:nvPr>
        </p:nvSpPr>
        <p:spPr/>
        <p:txBody>
          <a:bodyPr/>
          <a:lstStyle/>
          <a:p>
            <a:fld id="{5445B373-D773-5348-BBF5-87E0D8A0ED2B}" type="datetimeFigureOut">
              <a:rPr lang="en-GB" smtClean="0"/>
              <a:t>28/07/2021</a:t>
            </a:fld>
            <a:endParaRPr lang="en-GB"/>
          </a:p>
        </p:txBody>
      </p:sp>
    </p:spTree>
    <p:extLst>
      <p:ext uri="{BB962C8B-B14F-4D97-AF65-F5344CB8AC3E}">
        <p14:creationId xmlns:p14="http://schemas.microsoft.com/office/powerpoint/2010/main" val="429239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5B373-D773-5348-BBF5-87E0D8A0ED2B}" type="datetimeFigureOut">
              <a:rPr lang="en-GB" smtClean="0"/>
              <a:t>28/07/2021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9F4A87-3659-F447-B0B1-E0BA8A885C64}" type="slidenum">
              <a:rPr lang="en-GB" smtClean="0"/>
              <a:t>‹#›</a:t>
            </a:fld>
            <a:endParaRPr lang="en-GB"/>
          </a:p>
        </p:txBody>
      </p:sp>
    </p:spTree>
    <p:extLst>
      <p:ext uri="{BB962C8B-B14F-4D97-AF65-F5344CB8AC3E}">
        <p14:creationId xmlns:p14="http://schemas.microsoft.com/office/powerpoint/2010/main" val="3193225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ristol.ac.uk/cmm/learning/support/book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i.org/10.1111/2041-210X.13434" TargetMode="External"/><Relationship Id="rId3" Type="http://schemas.openxmlformats.org/officeDocument/2006/relationships/hyperlink" Target="http://doi.org/10.5334/joc.10" TargetMode="External"/><Relationship Id="rId7" Type="http://schemas.openxmlformats.org/officeDocument/2006/relationships/hyperlink" Target="https://cran.r-project.org/package=emmeans" TargetMode="External"/><Relationship Id="rId2" Type="http://schemas.openxmlformats.org/officeDocument/2006/relationships/hyperlink" Target="https://dx.doi.org/10.1016%2Fj.jml.2012.11.001" TargetMode="External"/><Relationship Id="rId1" Type="http://schemas.openxmlformats.org/officeDocument/2006/relationships/slideLayout" Target="../slideLayouts/slideLayout2.xml"/><Relationship Id="rId6" Type="http://schemas.openxmlformats.org/officeDocument/2006/relationships/hyperlink" Target="https://doi.org/10.18637/jss.v082.i13" TargetMode="External"/><Relationship Id="rId5" Type="http://schemas.openxmlformats.org/officeDocument/2006/relationships/hyperlink" Target="http://doi.org/10.1111/2041-210X.12504" TargetMode="External"/><Relationship Id="rId4" Type="http://schemas.openxmlformats.org/officeDocument/2006/relationships/hyperlink" Target="http://dx.doi.org/10.18637/jss.v080.i01" TargetMode="External"/><Relationship Id="rId9" Type="http://schemas.openxmlformats.org/officeDocument/2006/relationships/hyperlink" Target="https://arxiv.org/pdf/1308.5499v1.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EB3DB40C-DEA1-FB45-806C-C36C6F3E94B6}"/>
              </a:ext>
            </a:extLst>
          </p:cNvPr>
          <p:cNvSpPr>
            <a:spLocks noGrp="1"/>
          </p:cNvSpPr>
          <p:nvPr>
            <p:ph type="subTitle" idx="1"/>
          </p:nvPr>
        </p:nvSpPr>
        <p:spPr>
          <a:xfrm>
            <a:off x="1507067" y="4050833"/>
            <a:ext cx="7766936" cy="1096899"/>
          </a:xfrm>
        </p:spPr>
        <p:txBody>
          <a:bodyPr>
            <a:normAutofit/>
          </a:bodyPr>
          <a:lstStyle/>
          <a:p>
            <a:pPr>
              <a:lnSpc>
                <a:spcPct val="90000"/>
              </a:lnSpc>
            </a:pPr>
            <a:r>
              <a:rPr lang="en-GB">
                <a:solidFill>
                  <a:srgbClr val="FFFFFF"/>
                </a:solidFill>
              </a:rPr>
              <a:t>Introductory Workshop</a:t>
            </a:r>
          </a:p>
          <a:p>
            <a:pPr>
              <a:lnSpc>
                <a:spcPct val="90000"/>
              </a:lnSpc>
            </a:pPr>
            <a:r>
              <a:rPr lang="en-GB">
                <a:solidFill>
                  <a:srgbClr val="FFFFFF"/>
                </a:solidFill>
              </a:rPr>
              <a:t>Christopher M. Robus</a:t>
            </a:r>
          </a:p>
          <a:p>
            <a:pPr>
              <a:lnSpc>
                <a:spcPct val="90000"/>
              </a:lnSpc>
            </a:pPr>
            <a:r>
              <a:rPr lang="en-GB">
                <a:solidFill>
                  <a:srgbClr val="FFFFFF"/>
                </a:solidFill>
              </a:rPr>
              <a:t>University of Bedfordshire</a:t>
            </a:r>
          </a:p>
        </p:txBody>
      </p:sp>
      <p:sp>
        <p:nvSpPr>
          <p:cNvPr id="2" name="Title 1">
            <a:extLst>
              <a:ext uri="{FF2B5EF4-FFF2-40B4-BE49-F238E27FC236}">
                <a16:creationId xmlns:a16="http://schemas.microsoft.com/office/drawing/2014/main" id="{EBE4FBE3-E986-9446-99A9-C05FFF636AE2}"/>
              </a:ext>
            </a:extLst>
          </p:cNvPr>
          <p:cNvSpPr>
            <a:spLocks noGrp="1"/>
          </p:cNvSpPr>
          <p:nvPr>
            <p:ph type="ctrTitle"/>
          </p:nvPr>
        </p:nvSpPr>
        <p:spPr>
          <a:xfrm>
            <a:off x="1507067" y="2404534"/>
            <a:ext cx="7766936" cy="1646302"/>
          </a:xfrm>
        </p:spPr>
        <p:txBody>
          <a:bodyPr>
            <a:normAutofit/>
          </a:bodyPr>
          <a:lstStyle/>
          <a:p>
            <a:pPr>
              <a:lnSpc>
                <a:spcPct val="90000"/>
              </a:lnSpc>
            </a:pPr>
            <a:r>
              <a:rPr lang="en-GB" sz="4200">
                <a:solidFill>
                  <a:srgbClr val="FFFFFF"/>
                </a:solidFill>
              </a:rPr>
              <a:t>Analysing within-subjects data with multilevel models using R </a:t>
            </a:r>
          </a:p>
        </p:txBody>
      </p:sp>
    </p:spTree>
    <p:extLst>
      <p:ext uri="{BB962C8B-B14F-4D97-AF65-F5344CB8AC3E}">
        <p14:creationId xmlns:p14="http://schemas.microsoft.com/office/powerpoint/2010/main" val="235927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F664-65EE-F841-8EDB-7F1C4455530C}"/>
              </a:ext>
            </a:extLst>
          </p:cNvPr>
          <p:cNvSpPr>
            <a:spLocks noGrp="1"/>
          </p:cNvSpPr>
          <p:nvPr>
            <p:ph type="title"/>
          </p:nvPr>
        </p:nvSpPr>
        <p:spPr/>
        <p:txBody>
          <a:bodyPr/>
          <a:lstStyle/>
          <a:p>
            <a:r>
              <a:rPr lang="en-GB" dirty="0"/>
              <a:t>Random-effects Structures: Intercepts, slopes, or both?</a:t>
            </a:r>
          </a:p>
        </p:txBody>
      </p:sp>
      <p:sp>
        <p:nvSpPr>
          <p:cNvPr id="3" name="Content Placeholder 2">
            <a:extLst>
              <a:ext uri="{FF2B5EF4-FFF2-40B4-BE49-F238E27FC236}">
                <a16:creationId xmlns:a16="http://schemas.microsoft.com/office/drawing/2014/main" id="{4BA88B7A-0A53-5647-BEEC-F2D30C1CF4FA}"/>
              </a:ext>
            </a:extLst>
          </p:cNvPr>
          <p:cNvSpPr>
            <a:spLocks noGrp="1"/>
          </p:cNvSpPr>
          <p:nvPr>
            <p:ph idx="1"/>
          </p:nvPr>
        </p:nvSpPr>
        <p:spPr/>
        <p:txBody>
          <a:bodyPr>
            <a:normAutofit fontScale="92500" lnSpcReduction="20000"/>
          </a:bodyPr>
          <a:lstStyle/>
          <a:p>
            <a:r>
              <a:rPr lang="en-GB" dirty="0"/>
              <a:t>When entering random effects into your model, there are choices to be made about </a:t>
            </a:r>
            <a:r>
              <a:rPr lang="en-GB" i="1" dirty="0"/>
              <a:t>how</a:t>
            </a:r>
            <a:r>
              <a:rPr lang="en-GB" dirty="0"/>
              <a:t> they are entered.</a:t>
            </a:r>
          </a:p>
          <a:p>
            <a:endParaRPr lang="en-GB" dirty="0"/>
          </a:p>
          <a:p>
            <a:r>
              <a:rPr lang="en-GB" dirty="0"/>
              <a:t>Random intercept model</a:t>
            </a:r>
          </a:p>
          <a:p>
            <a:pPr lvl="1"/>
            <a:r>
              <a:rPr lang="en-GB" dirty="0"/>
              <a:t>Intercept allowed to vary at the levels of the random effect(s).</a:t>
            </a:r>
          </a:p>
          <a:p>
            <a:pPr lvl="1"/>
            <a:endParaRPr lang="en-GB" dirty="0"/>
          </a:p>
          <a:p>
            <a:r>
              <a:rPr lang="en-GB" dirty="0"/>
              <a:t>Random slopes model</a:t>
            </a:r>
          </a:p>
          <a:p>
            <a:pPr lvl="1"/>
            <a:r>
              <a:rPr lang="en-GB" dirty="0"/>
              <a:t>The slope of the regression line between the outcome and the fixed effect(s) is allowed to vary at the levels of the random effect(s).</a:t>
            </a:r>
          </a:p>
          <a:p>
            <a:pPr lvl="1"/>
            <a:endParaRPr lang="en-GB" dirty="0"/>
          </a:p>
          <a:p>
            <a:r>
              <a:rPr lang="en-GB" dirty="0"/>
              <a:t>Random intercept and slopes model</a:t>
            </a:r>
          </a:p>
          <a:p>
            <a:pPr lvl="1"/>
            <a:r>
              <a:rPr lang="en-GB" dirty="0"/>
              <a:t>Both the intercept and regression slopes are allowed to vary at the levels of the random effect(s).</a:t>
            </a:r>
          </a:p>
        </p:txBody>
      </p:sp>
    </p:spTree>
    <p:extLst>
      <p:ext uri="{BB962C8B-B14F-4D97-AF65-F5344CB8AC3E}">
        <p14:creationId xmlns:p14="http://schemas.microsoft.com/office/powerpoint/2010/main" val="233219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27AF-7333-1344-8842-C917F37D3245}"/>
              </a:ext>
            </a:extLst>
          </p:cNvPr>
          <p:cNvSpPr>
            <a:spLocks noGrp="1"/>
          </p:cNvSpPr>
          <p:nvPr>
            <p:ph type="title"/>
          </p:nvPr>
        </p:nvSpPr>
        <p:spPr/>
        <p:txBody>
          <a:bodyPr/>
          <a:lstStyle/>
          <a:p>
            <a:r>
              <a:rPr lang="en-GB" dirty="0"/>
              <a:t>Estimating the random-effects structure</a:t>
            </a:r>
          </a:p>
        </p:txBody>
      </p:sp>
      <p:sp>
        <p:nvSpPr>
          <p:cNvPr id="3" name="Content Placeholder 2">
            <a:extLst>
              <a:ext uri="{FF2B5EF4-FFF2-40B4-BE49-F238E27FC236}">
                <a16:creationId xmlns:a16="http://schemas.microsoft.com/office/drawing/2014/main" id="{FB81B0D0-74C2-EC4B-AEA8-3C294B72446E}"/>
              </a:ext>
            </a:extLst>
          </p:cNvPr>
          <p:cNvSpPr>
            <a:spLocks noGrp="1"/>
          </p:cNvSpPr>
          <p:nvPr>
            <p:ph idx="1"/>
          </p:nvPr>
        </p:nvSpPr>
        <p:spPr/>
        <p:txBody>
          <a:bodyPr>
            <a:normAutofit fontScale="92500" lnSpcReduction="20000"/>
          </a:bodyPr>
          <a:lstStyle/>
          <a:p>
            <a:r>
              <a:rPr lang="en-GB" dirty="0"/>
              <a:t>Two methods: Data-driven (bottom-up) or theory-driven (top-down) approach.</a:t>
            </a:r>
          </a:p>
          <a:p>
            <a:endParaRPr lang="en-GB" dirty="0"/>
          </a:p>
          <a:p>
            <a:r>
              <a:rPr lang="en-GB" dirty="0"/>
              <a:t>Data-driven approach</a:t>
            </a:r>
          </a:p>
          <a:p>
            <a:pPr lvl="1"/>
            <a:r>
              <a:rPr lang="en-GB" dirty="0"/>
              <a:t>Build up the random effects structure based on the data itself. Conducted through model comparisons of random intercept models and random slope models.</a:t>
            </a:r>
          </a:p>
          <a:p>
            <a:pPr lvl="1"/>
            <a:r>
              <a:rPr lang="en-GB" dirty="0"/>
              <a:t>This is the approach we will use today.</a:t>
            </a:r>
          </a:p>
          <a:p>
            <a:pPr lvl="1"/>
            <a:endParaRPr lang="en-GB" dirty="0"/>
          </a:p>
          <a:p>
            <a:r>
              <a:rPr lang="en-GB" dirty="0"/>
              <a:t>Theory-driven approach</a:t>
            </a:r>
          </a:p>
          <a:p>
            <a:pPr lvl="1"/>
            <a:r>
              <a:rPr lang="en-GB" dirty="0"/>
              <a:t>Random-effects structure is estimated based on theory and researcher expectations. Start with the maximal model, and work backwards if there are issues with model convergence by removing the least theory supported random effect.</a:t>
            </a:r>
          </a:p>
          <a:p>
            <a:pPr lvl="1"/>
            <a:r>
              <a:rPr lang="en-GB" dirty="0"/>
              <a:t>Narrative in the field supports this view (Barr et al., 2013), but it can be a difficult approach.</a:t>
            </a:r>
          </a:p>
        </p:txBody>
      </p:sp>
    </p:spTree>
    <p:extLst>
      <p:ext uri="{BB962C8B-B14F-4D97-AF65-F5344CB8AC3E}">
        <p14:creationId xmlns:p14="http://schemas.microsoft.com/office/powerpoint/2010/main" val="123983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63FD-F8D4-A740-BA33-A018081BD232}"/>
              </a:ext>
            </a:extLst>
          </p:cNvPr>
          <p:cNvSpPr>
            <a:spLocks noGrp="1"/>
          </p:cNvSpPr>
          <p:nvPr>
            <p:ph type="title"/>
          </p:nvPr>
        </p:nvSpPr>
        <p:spPr/>
        <p:txBody>
          <a:bodyPr/>
          <a:lstStyle/>
          <a:p>
            <a:r>
              <a:rPr lang="en-GB" dirty="0"/>
              <a:t>The conundrum of convergence!</a:t>
            </a:r>
          </a:p>
        </p:txBody>
      </p:sp>
      <p:sp>
        <p:nvSpPr>
          <p:cNvPr id="3" name="Content Placeholder 2">
            <a:extLst>
              <a:ext uri="{FF2B5EF4-FFF2-40B4-BE49-F238E27FC236}">
                <a16:creationId xmlns:a16="http://schemas.microsoft.com/office/drawing/2014/main" id="{8AB248B7-7198-AA4A-B78D-6CC994E06733}"/>
              </a:ext>
            </a:extLst>
          </p:cNvPr>
          <p:cNvSpPr>
            <a:spLocks noGrp="1"/>
          </p:cNvSpPr>
          <p:nvPr>
            <p:ph idx="1"/>
          </p:nvPr>
        </p:nvSpPr>
        <p:spPr/>
        <p:txBody>
          <a:bodyPr>
            <a:normAutofit fontScale="92500" lnSpcReduction="20000"/>
          </a:bodyPr>
          <a:lstStyle/>
          <a:p>
            <a:r>
              <a:rPr lang="en-GB" dirty="0"/>
              <a:t>Because of the potential complexity of multi-level models, it is possible for them to collapse during configuration and fail to converge.</a:t>
            </a:r>
          </a:p>
          <a:p>
            <a:endParaRPr lang="en-GB" dirty="0"/>
          </a:p>
          <a:p>
            <a:r>
              <a:rPr lang="en-GB" dirty="0"/>
              <a:t>Reasons for convergence issues</a:t>
            </a:r>
          </a:p>
          <a:p>
            <a:pPr lvl="1"/>
            <a:r>
              <a:rPr lang="en-GB" dirty="0"/>
              <a:t>Zero (or near zero) variance from random effects (i.e., fit is ‘singular’). </a:t>
            </a:r>
          </a:p>
          <a:p>
            <a:pPr lvl="1"/>
            <a:r>
              <a:rPr lang="en-GB" dirty="0"/>
              <a:t>Issues in the data</a:t>
            </a:r>
          </a:p>
          <a:p>
            <a:pPr lvl="1"/>
            <a:endParaRPr lang="en-GB" dirty="0"/>
          </a:p>
          <a:p>
            <a:r>
              <a:rPr lang="en-GB" dirty="0"/>
              <a:t>Solutions can depend on looking at the outputted R error message, but include</a:t>
            </a:r>
          </a:p>
          <a:p>
            <a:pPr lvl="1"/>
            <a:r>
              <a:rPr lang="en-GB" dirty="0"/>
              <a:t>If singularity issue, look at the covariance tables of random effects for the culprit, or use a data-driven method to estimate random effects structure.</a:t>
            </a:r>
          </a:p>
          <a:p>
            <a:pPr lvl="1"/>
            <a:r>
              <a:rPr lang="en-GB" dirty="0"/>
              <a:t>Check data for any issues.</a:t>
            </a:r>
          </a:p>
          <a:p>
            <a:pPr lvl="1"/>
            <a:r>
              <a:rPr lang="en-GB" dirty="0"/>
              <a:t>Implement and adjust an optimiser in the model code (e.g., </a:t>
            </a:r>
            <a:r>
              <a:rPr lang="en-GB" dirty="0" err="1"/>
              <a:t>bobyqa</a:t>
            </a:r>
            <a:r>
              <a:rPr lang="en-GB" dirty="0"/>
              <a:t>), and set the number of iterations.</a:t>
            </a:r>
          </a:p>
          <a:p>
            <a:pPr lvl="1"/>
            <a:endParaRPr lang="en-GB" dirty="0"/>
          </a:p>
          <a:p>
            <a:endParaRPr lang="en-GB" dirty="0"/>
          </a:p>
        </p:txBody>
      </p:sp>
    </p:spTree>
    <p:extLst>
      <p:ext uri="{BB962C8B-B14F-4D97-AF65-F5344CB8AC3E}">
        <p14:creationId xmlns:p14="http://schemas.microsoft.com/office/powerpoint/2010/main" val="199909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130D-1FB5-0141-A538-8E5CF745242E}"/>
              </a:ext>
            </a:extLst>
          </p:cNvPr>
          <p:cNvSpPr>
            <a:spLocks noGrp="1"/>
          </p:cNvSpPr>
          <p:nvPr>
            <p:ph type="title"/>
          </p:nvPr>
        </p:nvSpPr>
        <p:spPr/>
        <p:txBody>
          <a:bodyPr/>
          <a:lstStyle/>
          <a:p>
            <a:r>
              <a:rPr lang="en-GB" dirty="0"/>
              <a:t>R packages for multilevel models</a:t>
            </a:r>
          </a:p>
        </p:txBody>
      </p:sp>
      <p:sp>
        <p:nvSpPr>
          <p:cNvPr id="3" name="Content Placeholder 2">
            <a:extLst>
              <a:ext uri="{FF2B5EF4-FFF2-40B4-BE49-F238E27FC236}">
                <a16:creationId xmlns:a16="http://schemas.microsoft.com/office/drawing/2014/main" id="{6BBD4C44-A56F-3243-8537-D83532DD7902}"/>
              </a:ext>
            </a:extLst>
          </p:cNvPr>
          <p:cNvSpPr>
            <a:spLocks noGrp="1"/>
          </p:cNvSpPr>
          <p:nvPr>
            <p:ph idx="1"/>
          </p:nvPr>
        </p:nvSpPr>
        <p:spPr/>
        <p:txBody>
          <a:bodyPr>
            <a:normAutofit fontScale="85000" lnSpcReduction="20000"/>
          </a:bodyPr>
          <a:lstStyle/>
          <a:p>
            <a:r>
              <a:rPr lang="en-GB" dirty="0"/>
              <a:t>lme4</a:t>
            </a:r>
          </a:p>
          <a:p>
            <a:pPr lvl="1"/>
            <a:r>
              <a:rPr lang="en-GB" dirty="0"/>
              <a:t>Highly used and recognised in the field (this is what we will use today!)</a:t>
            </a:r>
          </a:p>
          <a:p>
            <a:pPr lvl="1"/>
            <a:r>
              <a:rPr lang="en-GB" dirty="0"/>
              <a:t>Capable of running linear mixed effects models and generalised equivalents.</a:t>
            </a:r>
          </a:p>
          <a:p>
            <a:endParaRPr lang="en-GB" dirty="0"/>
          </a:p>
          <a:p>
            <a:r>
              <a:rPr lang="en-GB" dirty="0" err="1"/>
              <a:t>lmerTest</a:t>
            </a:r>
            <a:r>
              <a:rPr lang="en-GB" dirty="0"/>
              <a:t> (Kuznetsova et al., 2017)</a:t>
            </a:r>
          </a:p>
          <a:p>
            <a:pPr lvl="1"/>
            <a:r>
              <a:rPr lang="en-GB" dirty="0"/>
              <a:t>Approximates and provides p-values using Satterthwaite degrees of freedom method, i.e., no need for likelihood ratio tests.</a:t>
            </a:r>
          </a:p>
          <a:p>
            <a:endParaRPr lang="en-GB" dirty="0"/>
          </a:p>
          <a:p>
            <a:r>
              <a:rPr lang="en-GB" dirty="0"/>
              <a:t>ordinal</a:t>
            </a:r>
          </a:p>
          <a:p>
            <a:pPr lvl="1"/>
            <a:r>
              <a:rPr lang="en-GB" dirty="0"/>
              <a:t>Cumulative link mixed models for ordinal-level data.</a:t>
            </a:r>
          </a:p>
          <a:p>
            <a:pPr lvl="1"/>
            <a:endParaRPr lang="en-GB" dirty="0"/>
          </a:p>
          <a:p>
            <a:r>
              <a:rPr lang="en-GB" dirty="0" err="1"/>
              <a:t>Rstan</a:t>
            </a:r>
            <a:endParaRPr lang="en-GB" dirty="0"/>
          </a:p>
          <a:p>
            <a:pPr lvl="1"/>
            <a:r>
              <a:rPr lang="en-GB" dirty="0"/>
              <a:t>Integrates R with STAN to run mixed-effects models</a:t>
            </a:r>
          </a:p>
        </p:txBody>
      </p:sp>
    </p:spTree>
    <p:extLst>
      <p:ext uri="{BB962C8B-B14F-4D97-AF65-F5344CB8AC3E}">
        <p14:creationId xmlns:p14="http://schemas.microsoft.com/office/powerpoint/2010/main" val="419766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F238-2FDE-F841-8D7F-3710BD42DBDB}"/>
              </a:ext>
            </a:extLst>
          </p:cNvPr>
          <p:cNvSpPr>
            <a:spLocks noGrp="1"/>
          </p:cNvSpPr>
          <p:nvPr>
            <p:ph type="title"/>
          </p:nvPr>
        </p:nvSpPr>
        <p:spPr/>
        <p:txBody>
          <a:bodyPr/>
          <a:lstStyle/>
          <a:p>
            <a:r>
              <a:rPr lang="en-GB" dirty="0"/>
              <a:t>The code!</a:t>
            </a:r>
          </a:p>
        </p:txBody>
      </p:sp>
      <p:sp>
        <p:nvSpPr>
          <p:cNvPr id="3" name="Content Placeholder 2">
            <a:extLst>
              <a:ext uri="{FF2B5EF4-FFF2-40B4-BE49-F238E27FC236}">
                <a16:creationId xmlns:a16="http://schemas.microsoft.com/office/drawing/2014/main" id="{F7CCA51C-73DB-284E-B23F-D30D78BDF194}"/>
              </a:ext>
            </a:extLst>
          </p:cNvPr>
          <p:cNvSpPr>
            <a:spLocks noGrp="1"/>
          </p:cNvSpPr>
          <p:nvPr>
            <p:ph idx="1"/>
          </p:nvPr>
        </p:nvSpPr>
        <p:spPr/>
        <p:txBody>
          <a:bodyPr/>
          <a:lstStyle/>
          <a:p>
            <a:r>
              <a:rPr lang="en-GB" dirty="0"/>
              <a:t>Linear mixed effects models in lme4: </a:t>
            </a:r>
            <a:r>
              <a:rPr lang="en-GB" dirty="0" err="1">
                <a:latin typeface="Courier New" panose="02070309020205020404" pitchFamily="49" charset="0"/>
                <a:cs typeface="Courier New" panose="02070309020205020404" pitchFamily="49" charset="0"/>
              </a:rPr>
              <a:t>lmer</a:t>
            </a:r>
            <a:r>
              <a:rPr lang="en-GB" dirty="0"/>
              <a:t> function.</a:t>
            </a:r>
          </a:p>
          <a:p>
            <a:r>
              <a:rPr lang="en-GB" dirty="0" err="1">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(Y ~ X + (1|Z), data = …, REML=…)</a:t>
            </a:r>
          </a:p>
          <a:p>
            <a:pPr lvl="1"/>
            <a:r>
              <a:rPr lang="en-GB" dirty="0">
                <a:latin typeface="Courier New" panose="02070309020205020404" pitchFamily="49" charset="0"/>
                <a:cs typeface="Courier New" panose="02070309020205020404" pitchFamily="49" charset="0"/>
              </a:rPr>
              <a:t>Y</a:t>
            </a:r>
            <a:r>
              <a:rPr lang="en-GB" dirty="0"/>
              <a:t> is your dependent variable</a:t>
            </a:r>
          </a:p>
          <a:p>
            <a:pPr lvl="1"/>
            <a:r>
              <a:rPr lang="en-GB" dirty="0">
                <a:latin typeface="Courier New" panose="02070309020205020404" pitchFamily="49" charset="0"/>
                <a:cs typeface="Courier New" panose="02070309020205020404" pitchFamily="49" charset="0"/>
              </a:rPr>
              <a:t>X</a:t>
            </a:r>
            <a:r>
              <a:rPr lang="en-GB" dirty="0"/>
              <a:t> is your fixed effect (your predictor, IV)</a:t>
            </a:r>
          </a:p>
          <a:p>
            <a:pPr lvl="1"/>
            <a:r>
              <a:rPr lang="en-GB" dirty="0">
                <a:latin typeface="Courier New" panose="02070309020205020404" pitchFamily="49" charset="0"/>
                <a:cs typeface="Courier New" panose="02070309020205020404" pitchFamily="49" charset="0"/>
              </a:rPr>
              <a:t>Z</a:t>
            </a:r>
            <a:r>
              <a:rPr lang="en-GB" dirty="0"/>
              <a:t> is your random effect. In this case, </a:t>
            </a:r>
            <a:r>
              <a:rPr lang="en-GB" dirty="0">
                <a:latin typeface="Courier New" panose="02070309020205020404" pitchFamily="49" charset="0"/>
                <a:cs typeface="Courier New" panose="02070309020205020404" pitchFamily="49" charset="0"/>
              </a:rPr>
              <a:t>1|Z</a:t>
            </a:r>
            <a:r>
              <a:rPr lang="en-GB" dirty="0"/>
              <a:t> is a random intercept model.</a:t>
            </a:r>
            <a:endParaRPr lang="en-GB" dirty="0">
              <a:latin typeface="Courier New" panose="02070309020205020404" pitchFamily="49" charset="0"/>
              <a:cs typeface="Courier New" panose="02070309020205020404" pitchFamily="49" charset="0"/>
            </a:endParaRPr>
          </a:p>
          <a:p>
            <a:pPr lvl="1"/>
            <a:r>
              <a:rPr lang="en-GB" dirty="0">
                <a:latin typeface="Courier New" panose="02070309020205020404" pitchFamily="49" charset="0"/>
                <a:cs typeface="Courier New" panose="02070309020205020404" pitchFamily="49" charset="0"/>
              </a:rPr>
              <a:t>REML</a:t>
            </a:r>
            <a:r>
              <a:rPr lang="en-GB" dirty="0"/>
              <a:t> = Restricted maximum likelihood. If using model comparisons (i.e., likelihood ratio tests), you will want to use maximum likelihood, so set as </a:t>
            </a:r>
            <a:r>
              <a:rPr lang="en-GB" dirty="0">
                <a:latin typeface="Courier New" panose="02070309020205020404" pitchFamily="49" charset="0"/>
                <a:cs typeface="Courier New" panose="02070309020205020404" pitchFamily="49" charset="0"/>
              </a:rPr>
              <a:t>REML=FALSE</a:t>
            </a:r>
            <a:r>
              <a:rPr lang="en-GB" dirty="0"/>
              <a:t>.</a:t>
            </a:r>
          </a:p>
          <a:p>
            <a:r>
              <a:rPr lang="en-GB" dirty="0"/>
              <a:t>Random slopes model: </a:t>
            </a:r>
            <a:r>
              <a:rPr lang="en-GB" dirty="0" err="1">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(Y ~ X + (X|Z), data = …, REML = …)</a:t>
            </a:r>
          </a:p>
          <a:p>
            <a:r>
              <a:rPr lang="en-GB" dirty="0"/>
              <a:t>Random intercepts and slopes: </a:t>
            </a:r>
            <a:r>
              <a:rPr lang="en-GB" dirty="0" err="1">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(Y ~ X + (1+X|Z), data = …, REML = …)</a:t>
            </a:r>
          </a:p>
        </p:txBody>
      </p:sp>
    </p:spTree>
    <p:extLst>
      <p:ext uri="{BB962C8B-B14F-4D97-AF65-F5344CB8AC3E}">
        <p14:creationId xmlns:p14="http://schemas.microsoft.com/office/powerpoint/2010/main" val="247858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B6E1-6039-854B-A38E-B4F2F110326A}"/>
              </a:ext>
            </a:extLst>
          </p:cNvPr>
          <p:cNvSpPr>
            <a:spLocks noGrp="1"/>
          </p:cNvSpPr>
          <p:nvPr>
            <p:ph type="title"/>
          </p:nvPr>
        </p:nvSpPr>
        <p:spPr/>
        <p:txBody>
          <a:bodyPr/>
          <a:lstStyle/>
          <a:p>
            <a:r>
              <a:rPr lang="en-GB" dirty="0"/>
              <a:t>The output!</a:t>
            </a:r>
          </a:p>
        </p:txBody>
      </p:sp>
      <p:sp>
        <p:nvSpPr>
          <p:cNvPr id="3" name="Content Placeholder 2">
            <a:extLst>
              <a:ext uri="{FF2B5EF4-FFF2-40B4-BE49-F238E27FC236}">
                <a16:creationId xmlns:a16="http://schemas.microsoft.com/office/drawing/2014/main" id="{D98175CF-0273-BF42-96B6-A435B2BD8E96}"/>
              </a:ext>
            </a:extLst>
          </p:cNvPr>
          <p:cNvSpPr>
            <a:spLocks noGrp="1"/>
          </p:cNvSpPr>
          <p:nvPr>
            <p:ph idx="1"/>
          </p:nvPr>
        </p:nvSpPr>
        <p:spPr/>
        <p:txBody>
          <a:bodyPr/>
          <a:lstStyle/>
          <a:p>
            <a:r>
              <a:rPr lang="en-GB" dirty="0"/>
              <a:t>Random effects</a:t>
            </a:r>
          </a:p>
          <a:p>
            <a:pPr lvl="1"/>
            <a:r>
              <a:rPr lang="en-GB" dirty="0"/>
              <a:t>Level of variance</a:t>
            </a:r>
          </a:p>
          <a:p>
            <a:pPr lvl="1"/>
            <a:r>
              <a:rPr lang="en-GB" dirty="0"/>
              <a:t>Correlations</a:t>
            </a:r>
          </a:p>
          <a:p>
            <a:pPr lvl="1"/>
            <a:endParaRPr lang="en-GB" dirty="0"/>
          </a:p>
          <a:p>
            <a:r>
              <a:rPr lang="en-GB" dirty="0"/>
              <a:t>Fixed effects</a:t>
            </a:r>
          </a:p>
          <a:p>
            <a:pPr lvl="1"/>
            <a:r>
              <a:rPr lang="en-GB" dirty="0"/>
              <a:t>Parameter estimates of fixed effects</a:t>
            </a:r>
          </a:p>
          <a:p>
            <a:pPr lvl="1"/>
            <a:r>
              <a:rPr lang="en-GB" dirty="0"/>
              <a:t>Standard error of estimate</a:t>
            </a:r>
          </a:p>
          <a:p>
            <a:pPr lvl="1"/>
            <a:r>
              <a:rPr lang="en-GB" dirty="0"/>
              <a:t>T statistic (or in generalised multilevel models, a Z statistic).</a:t>
            </a:r>
          </a:p>
        </p:txBody>
      </p:sp>
    </p:spTree>
    <p:extLst>
      <p:ext uri="{BB962C8B-B14F-4D97-AF65-F5344CB8AC3E}">
        <p14:creationId xmlns:p14="http://schemas.microsoft.com/office/powerpoint/2010/main" val="132737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BA9B-2D54-4640-86C9-D899941C5AEE}"/>
              </a:ext>
            </a:extLst>
          </p:cNvPr>
          <p:cNvSpPr>
            <a:spLocks noGrp="1"/>
          </p:cNvSpPr>
          <p:nvPr>
            <p:ph type="title"/>
          </p:nvPr>
        </p:nvSpPr>
        <p:spPr/>
        <p:txBody>
          <a:bodyPr/>
          <a:lstStyle/>
          <a:p>
            <a:r>
              <a:rPr lang="en-GB" dirty="0"/>
              <a:t>Computing P-values (for the Frequentists out there)</a:t>
            </a:r>
          </a:p>
        </p:txBody>
      </p:sp>
      <p:sp>
        <p:nvSpPr>
          <p:cNvPr id="3" name="Content Placeholder 2">
            <a:extLst>
              <a:ext uri="{FF2B5EF4-FFF2-40B4-BE49-F238E27FC236}">
                <a16:creationId xmlns:a16="http://schemas.microsoft.com/office/drawing/2014/main" id="{6766038D-F8CA-8840-8BE0-D401847C9744}"/>
              </a:ext>
            </a:extLst>
          </p:cNvPr>
          <p:cNvSpPr>
            <a:spLocks noGrp="1"/>
          </p:cNvSpPr>
          <p:nvPr>
            <p:ph idx="1"/>
          </p:nvPr>
        </p:nvSpPr>
        <p:spPr/>
        <p:txBody>
          <a:bodyPr>
            <a:normAutofit fontScale="92500" lnSpcReduction="20000"/>
          </a:bodyPr>
          <a:lstStyle/>
          <a:p>
            <a:r>
              <a:rPr lang="en-GB" dirty="0"/>
              <a:t>Generating p-values can be problematic in multilevel modelling, as the introduction of random effects in your model can make estimating degrees of freedom a complex ordeal.</a:t>
            </a:r>
          </a:p>
          <a:p>
            <a:endParaRPr lang="en-GB" dirty="0"/>
          </a:p>
          <a:p>
            <a:r>
              <a:rPr lang="en-GB" dirty="0"/>
              <a:t>However, if you want to estimate statistical significance and are in need of probability values to support your results, there are different ways to do this with multilevel modelling.</a:t>
            </a:r>
          </a:p>
          <a:p>
            <a:endParaRPr lang="en-GB" dirty="0"/>
          </a:p>
          <a:p>
            <a:r>
              <a:rPr lang="en-GB" dirty="0"/>
              <a:t>A frequently used method is likelihood ratio tests (LRTs), which generates a chi-square statistic and a corresponding p-value, by comparing the full model against a reduced model (i.e., with specific fixed or random effects removed).</a:t>
            </a:r>
          </a:p>
          <a:p>
            <a:endParaRPr lang="en-GB" dirty="0"/>
          </a:p>
          <a:p>
            <a:r>
              <a:rPr lang="en-GB" dirty="0"/>
              <a:t>Likewise, some R packages integrate DF approximation using different methods (e.g., Satterthwaite, Kenward-Rogers), which can be more or less conservative.</a:t>
            </a:r>
          </a:p>
        </p:txBody>
      </p:sp>
    </p:spTree>
    <p:extLst>
      <p:ext uri="{BB962C8B-B14F-4D97-AF65-F5344CB8AC3E}">
        <p14:creationId xmlns:p14="http://schemas.microsoft.com/office/powerpoint/2010/main" val="126632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826F-691C-E448-9C0C-299CE76FF314}"/>
              </a:ext>
            </a:extLst>
          </p:cNvPr>
          <p:cNvSpPr>
            <a:spLocks noGrp="1"/>
          </p:cNvSpPr>
          <p:nvPr>
            <p:ph type="title"/>
          </p:nvPr>
        </p:nvSpPr>
        <p:spPr/>
        <p:txBody>
          <a:bodyPr/>
          <a:lstStyle/>
          <a:p>
            <a:r>
              <a:rPr lang="en-GB" dirty="0"/>
              <a:t>Example 1: One fixed effect</a:t>
            </a:r>
          </a:p>
        </p:txBody>
      </p:sp>
      <p:sp>
        <p:nvSpPr>
          <p:cNvPr id="3" name="Content Placeholder 2">
            <a:extLst>
              <a:ext uri="{FF2B5EF4-FFF2-40B4-BE49-F238E27FC236}">
                <a16:creationId xmlns:a16="http://schemas.microsoft.com/office/drawing/2014/main" id="{90D7929D-25FC-5747-9FA3-2FC09ECB802B}"/>
              </a:ext>
            </a:extLst>
          </p:cNvPr>
          <p:cNvSpPr>
            <a:spLocks noGrp="1"/>
          </p:cNvSpPr>
          <p:nvPr>
            <p:ph idx="1"/>
          </p:nvPr>
        </p:nvSpPr>
        <p:spPr/>
        <p:txBody>
          <a:bodyPr/>
          <a:lstStyle/>
          <a:p>
            <a:r>
              <a:rPr lang="en-GB" dirty="0"/>
              <a:t>We want to assess the impact of fixed effect X on outcome Y, and conducted an experimental study to assess this.</a:t>
            </a:r>
          </a:p>
          <a:p>
            <a:pPr lvl="1"/>
            <a:r>
              <a:rPr lang="en-GB" dirty="0"/>
              <a:t>Fixed effect: Control(0), 1, 2.</a:t>
            </a:r>
          </a:p>
          <a:p>
            <a:pPr lvl="1"/>
            <a:r>
              <a:rPr lang="en-GB" dirty="0"/>
              <a:t>Y measured as reaction time in milliseconds (RT).</a:t>
            </a:r>
          </a:p>
          <a:p>
            <a:pPr lvl="1"/>
            <a:r>
              <a:rPr lang="en-GB" dirty="0"/>
              <a:t>36 participants each completed 15 trials.</a:t>
            </a:r>
          </a:p>
          <a:p>
            <a:pPr lvl="1"/>
            <a:endParaRPr lang="en-GB" dirty="0"/>
          </a:p>
          <a:p>
            <a:r>
              <a:rPr lang="en-GB" dirty="0"/>
              <a:t>In this example, we are going to treat participants (</a:t>
            </a:r>
            <a:r>
              <a:rPr lang="en-GB" i="1" dirty="0"/>
              <a:t>subj</a:t>
            </a:r>
            <a:r>
              <a:rPr lang="en-GB" dirty="0"/>
              <a:t>) and the stimuli used in the trials (</a:t>
            </a:r>
            <a:r>
              <a:rPr lang="en-GB" i="1" dirty="0"/>
              <a:t>items</a:t>
            </a:r>
            <a:r>
              <a:rPr lang="en-GB" dirty="0"/>
              <a:t>) as potential random effects.</a:t>
            </a:r>
          </a:p>
          <a:p>
            <a:endParaRPr lang="en-GB" dirty="0"/>
          </a:p>
          <a:p>
            <a:r>
              <a:rPr lang="en-GB" dirty="0"/>
              <a:t>We are now going to use a data driven approach to estimate the random effects structure for this mixed effects model.</a:t>
            </a:r>
          </a:p>
          <a:p>
            <a:endParaRPr lang="en-GB" dirty="0"/>
          </a:p>
        </p:txBody>
      </p:sp>
    </p:spTree>
    <p:extLst>
      <p:ext uri="{BB962C8B-B14F-4D97-AF65-F5344CB8AC3E}">
        <p14:creationId xmlns:p14="http://schemas.microsoft.com/office/powerpoint/2010/main" val="348220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77BD-BC2F-F04F-B103-619174099387}"/>
              </a:ext>
            </a:extLst>
          </p:cNvPr>
          <p:cNvSpPr>
            <a:spLocks noGrp="1"/>
          </p:cNvSpPr>
          <p:nvPr>
            <p:ph type="title"/>
          </p:nvPr>
        </p:nvSpPr>
        <p:spPr/>
        <p:txBody>
          <a:bodyPr/>
          <a:lstStyle/>
          <a:p>
            <a:r>
              <a:rPr lang="en-GB" dirty="0"/>
              <a:t>Example 2: Factorial design</a:t>
            </a:r>
          </a:p>
        </p:txBody>
      </p:sp>
      <p:sp>
        <p:nvSpPr>
          <p:cNvPr id="3" name="Content Placeholder 2">
            <a:extLst>
              <a:ext uri="{FF2B5EF4-FFF2-40B4-BE49-F238E27FC236}">
                <a16:creationId xmlns:a16="http://schemas.microsoft.com/office/drawing/2014/main" id="{5B0FF4A3-583C-CA46-B005-11DE68C0845B}"/>
              </a:ext>
            </a:extLst>
          </p:cNvPr>
          <p:cNvSpPr>
            <a:spLocks noGrp="1"/>
          </p:cNvSpPr>
          <p:nvPr>
            <p:ph idx="1"/>
          </p:nvPr>
        </p:nvSpPr>
        <p:spPr/>
        <p:txBody>
          <a:bodyPr/>
          <a:lstStyle/>
          <a:p>
            <a:r>
              <a:rPr lang="en-GB" dirty="0"/>
              <a:t>What happens if we want to integrate a second fixed effect in our model, and look at the interaction effect of the two fixed factors?</a:t>
            </a:r>
          </a:p>
          <a:p>
            <a:pPr lvl="1"/>
            <a:r>
              <a:rPr lang="en-GB" dirty="0"/>
              <a:t>Main effects of X1 and X2 on Y, plus the interaction effect.</a:t>
            </a:r>
          </a:p>
          <a:p>
            <a:pPr lvl="1"/>
            <a:r>
              <a:rPr lang="en-GB" dirty="0"/>
              <a:t>Now a 3 × 3 within-subjects experiment.</a:t>
            </a:r>
          </a:p>
          <a:p>
            <a:pPr lvl="1"/>
            <a:r>
              <a:rPr lang="en-GB" dirty="0"/>
              <a:t>We can keep the random effects structure the same from the previous example, but you would want to recheck this in the </a:t>
            </a:r>
            <a:r>
              <a:rPr lang="en-GB"/>
              <a:t>real world.</a:t>
            </a:r>
            <a:endParaRPr lang="en-GB" dirty="0"/>
          </a:p>
          <a:p>
            <a:r>
              <a:rPr lang="en-GB" dirty="0"/>
              <a:t>The code is very similar, but we can use different operators.</a:t>
            </a:r>
          </a:p>
          <a:p>
            <a:pPr lvl="1"/>
            <a:r>
              <a:rPr lang="en-GB" dirty="0"/>
              <a:t>X1*X2 provides both the main effects AND the interaction term; good to use in the full model.</a:t>
            </a:r>
          </a:p>
          <a:p>
            <a:pPr lvl="1"/>
            <a:r>
              <a:rPr lang="en-GB" dirty="0"/>
              <a:t>X1+X2 provides the main effects.</a:t>
            </a:r>
          </a:p>
          <a:p>
            <a:pPr lvl="1"/>
            <a:r>
              <a:rPr lang="en-GB" dirty="0"/>
              <a:t>X1:X2 provides the interaction only.</a:t>
            </a:r>
          </a:p>
        </p:txBody>
      </p:sp>
    </p:spTree>
    <p:extLst>
      <p:ext uri="{BB962C8B-B14F-4D97-AF65-F5344CB8AC3E}">
        <p14:creationId xmlns:p14="http://schemas.microsoft.com/office/powerpoint/2010/main" val="120217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DC75-B438-0C45-8527-FD698852A233}"/>
              </a:ext>
            </a:extLst>
          </p:cNvPr>
          <p:cNvSpPr>
            <a:spLocks noGrp="1"/>
          </p:cNvSpPr>
          <p:nvPr>
            <p:ph type="title"/>
          </p:nvPr>
        </p:nvSpPr>
        <p:spPr/>
        <p:txBody>
          <a:bodyPr/>
          <a:lstStyle/>
          <a:p>
            <a:r>
              <a:rPr lang="en-GB" dirty="0"/>
              <a:t>Example 3: Non-continuous outcome</a:t>
            </a:r>
          </a:p>
        </p:txBody>
      </p:sp>
      <p:sp>
        <p:nvSpPr>
          <p:cNvPr id="3" name="Content Placeholder 2">
            <a:extLst>
              <a:ext uri="{FF2B5EF4-FFF2-40B4-BE49-F238E27FC236}">
                <a16:creationId xmlns:a16="http://schemas.microsoft.com/office/drawing/2014/main" id="{D2B9A817-26F5-CD4D-80DB-9FC2B99488CE}"/>
              </a:ext>
            </a:extLst>
          </p:cNvPr>
          <p:cNvSpPr>
            <a:spLocks noGrp="1"/>
          </p:cNvSpPr>
          <p:nvPr>
            <p:ph idx="1"/>
          </p:nvPr>
        </p:nvSpPr>
        <p:spPr/>
        <p:txBody>
          <a:bodyPr/>
          <a:lstStyle/>
          <a:p>
            <a:r>
              <a:rPr lang="en-GB" dirty="0"/>
              <a:t>What happens if we want to analyse something other than a continuous measure? We can use a generalised linear mixed model!</a:t>
            </a:r>
          </a:p>
          <a:p>
            <a:endParaRPr lang="en-GB" dirty="0"/>
          </a:p>
          <a:p>
            <a:r>
              <a:rPr lang="en-GB" dirty="0"/>
              <a:t>Let’s say we now want to assess the effect of fixed factors X1 and X2 on a dichotomous response variable (Y2) which has been coded as 0 or 1.</a:t>
            </a:r>
          </a:p>
          <a:p>
            <a:endParaRPr lang="en-GB" dirty="0"/>
          </a:p>
          <a:p>
            <a:r>
              <a:rPr lang="en-GB" dirty="0"/>
              <a:t>We will need to run generalised multilevel models (or generalised linear mixed models) to analyse binomial data.</a:t>
            </a:r>
          </a:p>
          <a:p>
            <a:endParaRPr lang="en-GB" dirty="0"/>
          </a:p>
          <a:p>
            <a:r>
              <a:rPr lang="en-GB" dirty="0"/>
              <a:t>We can use the </a:t>
            </a:r>
            <a:r>
              <a:rPr lang="en-GB" dirty="0" err="1">
                <a:latin typeface="Courier New" panose="02070309020205020404" pitchFamily="49" charset="0"/>
                <a:cs typeface="Courier New" panose="02070309020205020404" pitchFamily="49" charset="0"/>
              </a:rPr>
              <a:t>glmer</a:t>
            </a:r>
            <a:r>
              <a:rPr lang="en-GB" dirty="0"/>
              <a:t> function in </a:t>
            </a:r>
            <a:r>
              <a:rPr lang="en-GB" i="1" dirty="0"/>
              <a:t>lme4</a:t>
            </a:r>
            <a:r>
              <a:rPr lang="en-GB" dirty="0"/>
              <a:t>, and define the family of data we want to run; other than that, the code is near identical.</a:t>
            </a:r>
          </a:p>
        </p:txBody>
      </p:sp>
    </p:spTree>
    <p:extLst>
      <p:ext uri="{BB962C8B-B14F-4D97-AF65-F5344CB8AC3E}">
        <p14:creationId xmlns:p14="http://schemas.microsoft.com/office/powerpoint/2010/main" val="177637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1BB7-0027-8E4A-A7FD-4291094B670E}"/>
              </a:ext>
            </a:extLst>
          </p:cNvPr>
          <p:cNvSpPr>
            <a:spLocks noGrp="1"/>
          </p:cNvSpPr>
          <p:nvPr>
            <p:ph type="title"/>
          </p:nvPr>
        </p:nvSpPr>
        <p:spPr/>
        <p:txBody>
          <a:bodyPr/>
          <a:lstStyle/>
          <a:p>
            <a:r>
              <a:rPr lang="en-GB" dirty="0"/>
              <a:t>Workshop Schedule</a:t>
            </a:r>
          </a:p>
        </p:txBody>
      </p:sp>
      <p:sp>
        <p:nvSpPr>
          <p:cNvPr id="3" name="Content Placeholder 2">
            <a:extLst>
              <a:ext uri="{FF2B5EF4-FFF2-40B4-BE49-F238E27FC236}">
                <a16:creationId xmlns:a16="http://schemas.microsoft.com/office/drawing/2014/main" id="{53694B32-48B4-5743-9E1E-C625909E9BC9}"/>
              </a:ext>
            </a:extLst>
          </p:cNvPr>
          <p:cNvSpPr>
            <a:spLocks noGrp="1"/>
          </p:cNvSpPr>
          <p:nvPr>
            <p:ph idx="1"/>
          </p:nvPr>
        </p:nvSpPr>
        <p:spPr/>
        <p:txBody>
          <a:bodyPr>
            <a:normAutofit lnSpcReduction="10000"/>
          </a:bodyPr>
          <a:lstStyle/>
          <a:p>
            <a:r>
              <a:rPr lang="en-GB" dirty="0"/>
              <a:t>What is a multilevel model?</a:t>
            </a:r>
          </a:p>
          <a:p>
            <a:r>
              <a:rPr lang="en-GB" dirty="0"/>
              <a:t>Fixed effects and random effects</a:t>
            </a:r>
          </a:p>
          <a:p>
            <a:r>
              <a:rPr lang="en-GB" dirty="0"/>
              <a:t>Assumptions</a:t>
            </a:r>
          </a:p>
          <a:p>
            <a:r>
              <a:rPr lang="en-GB" dirty="0"/>
              <a:t>Estimating the random effects structure</a:t>
            </a:r>
          </a:p>
          <a:p>
            <a:r>
              <a:rPr lang="en-GB" dirty="0"/>
              <a:t>Convergence issues</a:t>
            </a:r>
          </a:p>
          <a:p>
            <a:r>
              <a:rPr lang="en-GB" dirty="0"/>
              <a:t>P-values</a:t>
            </a:r>
          </a:p>
          <a:p>
            <a:r>
              <a:rPr lang="en-GB" dirty="0"/>
              <a:t>The code!</a:t>
            </a:r>
          </a:p>
          <a:p>
            <a:r>
              <a:rPr lang="en-GB" dirty="0"/>
              <a:t>Examples</a:t>
            </a:r>
          </a:p>
          <a:p>
            <a:r>
              <a:rPr lang="en-GB" dirty="0"/>
              <a:t>Power analysis</a:t>
            </a:r>
          </a:p>
          <a:p>
            <a:r>
              <a:rPr lang="en-GB" dirty="0"/>
              <a:t>Bayesian multilevel models</a:t>
            </a:r>
          </a:p>
          <a:p>
            <a:endParaRPr lang="en-GB" dirty="0"/>
          </a:p>
          <a:p>
            <a:endParaRPr lang="en-GB" dirty="0"/>
          </a:p>
        </p:txBody>
      </p:sp>
    </p:spTree>
    <p:extLst>
      <p:ext uri="{BB962C8B-B14F-4D97-AF65-F5344CB8AC3E}">
        <p14:creationId xmlns:p14="http://schemas.microsoft.com/office/powerpoint/2010/main" val="26989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ED26-4809-4441-AC65-A545DE1F0511}"/>
              </a:ext>
            </a:extLst>
          </p:cNvPr>
          <p:cNvSpPr>
            <a:spLocks noGrp="1"/>
          </p:cNvSpPr>
          <p:nvPr>
            <p:ph type="title"/>
          </p:nvPr>
        </p:nvSpPr>
        <p:spPr/>
        <p:txBody>
          <a:bodyPr/>
          <a:lstStyle/>
          <a:p>
            <a:r>
              <a:rPr lang="en-GB" dirty="0"/>
              <a:t>Following up: Post-hoc analysis</a:t>
            </a:r>
          </a:p>
        </p:txBody>
      </p:sp>
      <p:sp>
        <p:nvSpPr>
          <p:cNvPr id="3" name="Content Placeholder 2">
            <a:extLst>
              <a:ext uri="{FF2B5EF4-FFF2-40B4-BE49-F238E27FC236}">
                <a16:creationId xmlns:a16="http://schemas.microsoft.com/office/drawing/2014/main" id="{038CEB11-CDCA-7E40-BA2C-137E9B34A5DF}"/>
              </a:ext>
            </a:extLst>
          </p:cNvPr>
          <p:cNvSpPr>
            <a:spLocks noGrp="1"/>
          </p:cNvSpPr>
          <p:nvPr>
            <p:ph idx="1"/>
          </p:nvPr>
        </p:nvSpPr>
        <p:spPr/>
        <p:txBody>
          <a:bodyPr/>
          <a:lstStyle/>
          <a:p>
            <a:r>
              <a:rPr lang="en-GB" dirty="0"/>
              <a:t>You can follow-up on significant effects of categorical variables (&gt;2 levels) mixed-effects models in the same methods as ANOVA.</a:t>
            </a:r>
          </a:p>
          <a:p>
            <a:endParaRPr lang="en-GB" dirty="0"/>
          </a:p>
          <a:p>
            <a:r>
              <a:rPr lang="en-GB" dirty="0"/>
              <a:t>Planned contrasts</a:t>
            </a:r>
          </a:p>
          <a:p>
            <a:endParaRPr lang="en-GB" dirty="0"/>
          </a:p>
          <a:p>
            <a:r>
              <a:rPr lang="en-GB" dirty="0"/>
              <a:t>Pairwise comparisons with adjustments.</a:t>
            </a:r>
          </a:p>
          <a:p>
            <a:endParaRPr lang="en-GB" dirty="0"/>
          </a:p>
          <a:p>
            <a:r>
              <a:rPr lang="en-GB" dirty="0"/>
              <a:t>Many packages exist for this, although I recommend the </a:t>
            </a:r>
            <a:r>
              <a:rPr lang="en-GB" i="1" dirty="0" err="1"/>
              <a:t>emmeans</a:t>
            </a:r>
            <a:r>
              <a:rPr lang="en-GB" i="1" dirty="0"/>
              <a:t> </a:t>
            </a:r>
            <a:r>
              <a:rPr lang="en-GB" dirty="0"/>
              <a:t>(</a:t>
            </a:r>
            <a:r>
              <a:rPr lang="en-GB" dirty="0" err="1"/>
              <a:t>Lenth</a:t>
            </a:r>
            <a:r>
              <a:rPr lang="en-GB" dirty="0"/>
              <a:t>, 2021) package.</a:t>
            </a:r>
          </a:p>
        </p:txBody>
      </p:sp>
    </p:spTree>
    <p:extLst>
      <p:ext uri="{BB962C8B-B14F-4D97-AF65-F5344CB8AC3E}">
        <p14:creationId xmlns:p14="http://schemas.microsoft.com/office/powerpoint/2010/main" val="3366312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1E60-EF94-EA4D-9AF7-FACCD68BA0B7}"/>
              </a:ext>
            </a:extLst>
          </p:cNvPr>
          <p:cNvSpPr>
            <a:spLocks noGrp="1"/>
          </p:cNvSpPr>
          <p:nvPr>
            <p:ph type="title"/>
          </p:nvPr>
        </p:nvSpPr>
        <p:spPr/>
        <p:txBody>
          <a:bodyPr/>
          <a:lstStyle/>
          <a:p>
            <a:r>
              <a:rPr lang="en-GB" dirty="0"/>
              <a:t>Power estimation: </a:t>
            </a:r>
            <a:r>
              <a:rPr lang="en-GB" dirty="0" err="1"/>
              <a:t>Apriori</a:t>
            </a:r>
            <a:r>
              <a:rPr lang="en-GB" dirty="0"/>
              <a:t> and post-hoc</a:t>
            </a:r>
          </a:p>
        </p:txBody>
      </p:sp>
      <p:sp>
        <p:nvSpPr>
          <p:cNvPr id="3" name="Content Placeholder 2">
            <a:extLst>
              <a:ext uri="{FF2B5EF4-FFF2-40B4-BE49-F238E27FC236}">
                <a16:creationId xmlns:a16="http://schemas.microsoft.com/office/drawing/2014/main" id="{9D4CA684-2033-1449-80B8-EB3898BC25E0}"/>
              </a:ext>
            </a:extLst>
          </p:cNvPr>
          <p:cNvSpPr>
            <a:spLocks noGrp="1"/>
          </p:cNvSpPr>
          <p:nvPr>
            <p:ph idx="1"/>
          </p:nvPr>
        </p:nvSpPr>
        <p:spPr/>
        <p:txBody>
          <a:bodyPr>
            <a:normAutofit fontScale="85000" lnSpcReduction="10000"/>
          </a:bodyPr>
          <a:lstStyle/>
          <a:p>
            <a:r>
              <a:rPr lang="en-GB" dirty="0"/>
              <a:t>Estimating statistical power can be tricky for multi-level models, especially for those without the technical know-how.</a:t>
            </a:r>
          </a:p>
          <a:p>
            <a:endParaRPr lang="en-GB" dirty="0"/>
          </a:p>
          <a:p>
            <a:r>
              <a:rPr lang="en-GB" dirty="0"/>
              <a:t>However, it is certainly possible!</a:t>
            </a:r>
          </a:p>
          <a:p>
            <a:endParaRPr lang="en-GB" dirty="0"/>
          </a:p>
          <a:p>
            <a:r>
              <a:rPr lang="en-GB" dirty="0"/>
              <a:t>Some websites provide calculations in which you can input specific model parameters and effect sizes to generate power estimations. </a:t>
            </a:r>
          </a:p>
          <a:p>
            <a:endParaRPr lang="en-GB" dirty="0"/>
          </a:p>
          <a:p>
            <a:r>
              <a:rPr lang="en-GB" dirty="0"/>
              <a:t>Likewise, power simulations are a reliable method of analysing post-hoc power, as well as sample sizes/items required for a sufficiently powered model.</a:t>
            </a:r>
          </a:p>
          <a:p>
            <a:endParaRPr lang="en-GB" dirty="0"/>
          </a:p>
          <a:p>
            <a:r>
              <a:rPr lang="en-GB" dirty="0" err="1"/>
              <a:t>Brysbaert</a:t>
            </a:r>
            <a:r>
              <a:rPr lang="en-GB" dirty="0"/>
              <a:t> and Stevens (2018) provide a tutorial on how to estimate post-hoc and </a:t>
            </a:r>
            <a:r>
              <a:rPr lang="en-GB" dirty="0" err="1"/>
              <a:t>apriori</a:t>
            </a:r>
            <a:r>
              <a:rPr lang="en-GB" dirty="0"/>
              <a:t> power analysis via simulation using the </a:t>
            </a:r>
            <a:r>
              <a:rPr lang="en-GB" i="1" dirty="0" err="1"/>
              <a:t>simr</a:t>
            </a:r>
            <a:r>
              <a:rPr lang="en-GB" dirty="0"/>
              <a:t> package (Green &amp; Macleod, 2016).</a:t>
            </a:r>
          </a:p>
        </p:txBody>
      </p:sp>
    </p:spTree>
    <p:extLst>
      <p:ext uri="{BB962C8B-B14F-4D97-AF65-F5344CB8AC3E}">
        <p14:creationId xmlns:p14="http://schemas.microsoft.com/office/powerpoint/2010/main" val="3942524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E294-D9B0-A641-9B40-E7F3FF55E555}"/>
              </a:ext>
            </a:extLst>
          </p:cNvPr>
          <p:cNvSpPr>
            <a:spLocks noGrp="1"/>
          </p:cNvSpPr>
          <p:nvPr>
            <p:ph type="title"/>
          </p:nvPr>
        </p:nvSpPr>
        <p:spPr/>
        <p:txBody>
          <a:bodyPr/>
          <a:lstStyle/>
          <a:p>
            <a:r>
              <a:rPr lang="en-GB" dirty="0"/>
              <a:t>Not a frequentist? Make it Bayesian!</a:t>
            </a:r>
          </a:p>
        </p:txBody>
      </p:sp>
      <p:sp>
        <p:nvSpPr>
          <p:cNvPr id="3" name="Content Placeholder 2">
            <a:extLst>
              <a:ext uri="{FF2B5EF4-FFF2-40B4-BE49-F238E27FC236}">
                <a16:creationId xmlns:a16="http://schemas.microsoft.com/office/drawing/2014/main" id="{CDF3A51B-BCCC-9447-9590-88D0982A1D17}"/>
              </a:ext>
            </a:extLst>
          </p:cNvPr>
          <p:cNvSpPr>
            <a:spLocks noGrp="1"/>
          </p:cNvSpPr>
          <p:nvPr>
            <p:ph idx="1"/>
          </p:nvPr>
        </p:nvSpPr>
        <p:spPr/>
        <p:txBody>
          <a:bodyPr>
            <a:normAutofit/>
          </a:bodyPr>
          <a:lstStyle/>
          <a:p>
            <a:r>
              <a:rPr lang="en-GB" dirty="0"/>
              <a:t>Without going too far into the whole frequentist-Bayesian debate, if you prefer Bayes theorem approaches, Bayesian mixed-models are available and are in fact very popular in he field!</a:t>
            </a:r>
          </a:p>
          <a:p>
            <a:endParaRPr lang="en-GB" dirty="0"/>
          </a:p>
          <a:p>
            <a:r>
              <a:rPr lang="en-GB" dirty="0"/>
              <a:t>Involves selecting a suitable prior distribution and generating parameters of a Bayesian mixed model.</a:t>
            </a:r>
          </a:p>
          <a:p>
            <a:endParaRPr lang="en-GB" dirty="0"/>
          </a:p>
          <a:p>
            <a:r>
              <a:rPr lang="en-GB" dirty="0"/>
              <a:t>Also possible to get Bayes factors of your fixed effects.</a:t>
            </a:r>
          </a:p>
          <a:p>
            <a:endParaRPr lang="en-GB" dirty="0"/>
          </a:p>
          <a:p>
            <a:r>
              <a:rPr lang="en-GB" dirty="0"/>
              <a:t>I personally recommend using the </a:t>
            </a:r>
            <a:r>
              <a:rPr lang="en-GB" i="1" dirty="0"/>
              <a:t>brms </a:t>
            </a:r>
            <a:r>
              <a:rPr lang="en-GB" dirty="0"/>
              <a:t>package (R-Stan interface; </a:t>
            </a:r>
            <a:r>
              <a:rPr lang="en-GB" dirty="0" err="1"/>
              <a:t>Bürkner</a:t>
            </a:r>
            <a:r>
              <a:rPr lang="en-GB" dirty="0"/>
              <a:t>, 2017) if interested, although there are certainly other alternatives.</a:t>
            </a:r>
          </a:p>
        </p:txBody>
      </p:sp>
    </p:spTree>
    <p:extLst>
      <p:ext uri="{BB962C8B-B14F-4D97-AF65-F5344CB8AC3E}">
        <p14:creationId xmlns:p14="http://schemas.microsoft.com/office/powerpoint/2010/main" val="2556103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82E8-EE9F-E84F-9FF3-79DB27DAC92A}"/>
              </a:ext>
            </a:extLst>
          </p:cNvPr>
          <p:cNvSpPr>
            <a:spLocks noGrp="1"/>
          </p:cNvSpPr>
          <p:nvPr>
            <p:ph type="title"/>
          </p:nvPr>
        </p:nvSpPr>
        <p:spPr/>
        <p:txBody>
          <a:bodyPr/>
          <a:lstStyle/>
          <a:p>
            <a:r>
              <a:rPr lang="en-GB" dirty="0"/>
              <a:t>Alternatives to R for multilevel modelling</a:t>
            </a:r>
          </a:p>
        </p:txBody>
      </p:sp>
      <p:sp>
        <p:nvSpPr>
          <p:cNvPr id="3" name="Content Placeholder 2">
            <a:extLst>
              <a:ext uri="{FF2B5EF4-FFF2-40B4-BE49-F238E27FC236}">
                <a16:creationId xmlns:a16="http://schemas.microsoft.com/office/drawing/2014/main" id="{F0621765-F809-6F4B-B1AA-84E8D1001218}"/>
              </a:ext>
            </a:extLst>
          </p:cNvPr>
          <p:cNvSpPr>
            <a:spLocks noGrp="1"/>
          </p:cNvSpPr>
          <p:nvPr>
            <p:ph idx="1"/>
          </p:nvPr>
        </p:nvSpPr>
        <p:spPr/>
        <p:txBody>
          <a:bodyPr/>
          <a:lstStyle/>
          <a:p>
            <a:r>
              <a:rPr lang="en-GB" dirty="0"/>
              <a:t>SPSS</a:t>
            </a:r>
          </a:p>
          <a:p>
            <a:endParaRPr lang="en-GB" dirty="0"/>
          </a:p>
          <a:p>
            <a:r>
              <a:rPr lang="en-GB" dirty="0"/>
              <a:t>JASP</a:t>
            </a:r>
          </a:p>
          <a:p>
            <a:endParaRPr lang="en-GB" dirty="0"/>
          </a:p>
          <a:p>
            <a:r>
              <a:rPr lang="en-GB" dirty="0"/>
              <a:t>STATA</a:t>
            </a:r>
          </a:p>
          <a:p>
            <a:endParaRPr lang="en-GB" dirty="0"/>
          </a:p>
          <a:p>
            <a:r>
              <a:rPr lang="en-GB" dirty="0"/>
              <a:t>SAS</a:t>
            </a:r>
          </a:p>
        </p:txBody>
      </p:sp>
    </p:spTree>
    <p:extLst>
      <p:ext uri="{BB962C8B-B14F-4D97-AF65-F5344CB8AC3E}">
        <p14:creationId xmlns:p14="http://schemas.microsoft.com/office/powerpoint/2010/main" val="302275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FAE9-5FD1-A349-8D48-DCD7DA3B814D}"/>
              </a:ext>
            </a:extLst>
          </p:cNvPr>
          <p:cNvSpPr>
            <a:spLocks noGrp="1"/>
          </p:cNvSpPr>
          <p:nvPr>
            <p:ph type="title"/>
          </p:nvPr>
        </p:nvSpPr>
        <p:spPr/>
        <p:txBody>
          <a:bodyPr/>
          <a:lstStyle/>
          <a:p>
            <a:r>
              <a:rPr lang="en-GB" dirty="0"/>
              <a:t>Further Resources</a:t>
            </a:r>
          </a:p>
        </p:txBody>
      </p:sp>
      <p:sp>
        <p:nvSpPr>
          <p:cNvPr id="3" name="Content Placeholder 2">
            <a:extLst>
              <a:ext uri="{FF2B5EF4-FFF2-40B4-BE49-F238E27FC236}">
                <a16:creationId xmlns:a16="http://schemas.microsoft.com/office/drawing/2014/main" id="{256DAF89-0458-444D-A27E-E26324893FB2}"/>
              </a:ext>
            </a:extLst>
          </p:cNvPr>
          <p:cNvSpPr>
            <a:spLocks noGrp="1"/>
          </p:cNvSpPr>
          <p:nvPr>
            <p:ph idx="1"/>
          </p:nvPr>
        </p:nvSpPr>
        <p:spPr/>
        <p:txBody>
          <a:bodyPr/>
          <a:lstStyle/>
          <a:p>
            <a:r>
              <a:rPr lang="en-GB" dirty="0"/>
              <a:t>Winter (2013): Open-access, pre-print article that includes a tutorial. Very accessible and great if you are not hugely confident in the use of R.</a:t>
            </a:r>
          </a:p>
          <a:p>
            <a:endParaRPr lang="en-GB" dirty="0"/>
          </a:p>
          <a:p>
            <a:r>
              <a:rPr lang="en-GB" dirty="0"/>
              <a:t>Andy Field (of course) has some good online resources on multilevel modelling (including a YouTube video!) and covers multilevel modelling in his book </a:t>
            </a:r>
            <a:r>
              <a:rPr lang="en-GB" i="1" dirty="0"/>
              <a:t>Discovering Statistics using R.</a:t>
            </a:r>
          </a:p>
          <a:p>
            <a:endParaRPr lang="en-GB" i="1" dirty="0"/>
          </a:p>
          <a:p>
            <a:r>
              <a:rPr lang="en-GB" dirty="0"/>
              <a:t>University of Bristol: Centre for Multilevel Modelling </a:t>
            </a:r>
            <a:r>
              <a:rPr lang="en-GB" dirty="0">
                <a:hlinkClick r:id="rId2"/>
              </a:rPr>
              <a:t>http://www.bristol.ac.uk/cmm/learning/support/books.html</a:t>
            </a:r>
            <a:endParaRPr lang="en-GB" dirty="0"/>
          </a:p>
          <a:p>
            <a:endParaRPr lang="en-GB" dirty="0"/>
          </a:p>
          <a:p>
            <a:endParaRPr lang="en-GB" dirty="0"/>
          </a:p>
        </p:txBody>
      </p:sp>
    </p:spTree>
    <p:extLst>
      <p:ext uri="{BB962C8B-B14F-4D97-AF65-F5344CB8AC3E}">
        <p14:creationId xmlns:p14="http://schemas.microsoft.com/office/powerpoint/2010/main" val="170806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B7B0-CF9B-AE4D-870D-FA66011B26EA}"/>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0E41824-55E3-664E-BE09-73D71ED83442}"/>
              </a:ext>
            </a:extLst>
          </p:cNvPr>
          <p:cNvSpPr>
            <a:spLocks noGrp="1"/>
          </p:cNvSpPr>
          <p:nvPr>
            <p:ph idx="1"/>
          </p:nvPr>
        </p:nvSpPr>
        <p:spPr/>
        <p:txBody>
          <a:bodyPr>
            <a:normAutofit fontScale="62500" lnSpcReduction="20000"/>
          </a:bodyPr>
          <a:lstStyle/>
          <a:p>
            <a:r>
              <a:rPr lang="en-GB" dirty="0"/>
              <a:t>Barr, D. J., Levy, R., Scheepers, C., &amp; </a:t>
            </a:r>
            <a:r>
              <a:rPr lang="en-GB" dirty="0" err="1"/>
              <a:t>Tily</a:t>
            </a:r>
            <a:r>
              <a:rPr lang="en-GB" dirty="0"/>
              <a:t>, H. J. (2013). Random effects structure for confirmatory hypothesis testing: Keep it maximal. </a:t>
            </a:r>
            <a:r>
              <a:rPr lang="en-GB" i="1" dirty="0"/>
              <a:t>Journal of Memory and Language, 68 </a:t>
            </a:r>
            <a:r>
              <a:rPr lang="en-GB" dirty="0"/>
              <a:t>(3), 255-278. </a:t>
            </a:r>
            <a:r>
              <a:rPr lang="en-GB" dirty="0">
                <a:hlinkClick r:id="rId2"/>
              </a:rPr>
              <a:t>https://dx.doi.org/10.1016%2Fj.jml.2012.11.001</a:t>
            </a:r>
            <a:endParaRPr lang="en-GB" dirty="0"/>
          </a:p>
          <a:p>
            <a:r>
              <a:rPr lang="en-GB" dirty="0" err="1"/>
              <a:t>Brysbaert</a:t>
            </a:r>
            <a:r>
              <a:rPr lang="en-GB" dirty="0"/>
              <a:t>, M., &amp; Stevens, M. (2018). Power Analysis and Effect Size in Mixed Effects Models: A Tutorial. </a:t>
            </a:r>
            <a:r>
              <a:rPr lang="en-GB" i="1" dirty="0"/>
              <a:t>Journal of Cognition</a:t>
            </a:r>
            <a:r>
              <a:rPr lang="en-GB" dirty="0"/>
              <a:t>, </a:t>
            </a:r>
            <a:r>
              <a:rPr lang="en-GB" i="1" dirty="0"/>
              <a:t>1</a:t>
            </a:r>
            <a:r>
              <a:rPr lang="en-GB" dirty="0"/>
              <a:t>(1), 9. </a:t>
            </a:r>
            <a:r>
              <a:rPr lang="en-GB" dirty="0">
                <a:hlinkClick r:id="rId3"/>
              </a:rPr>
              <a:t>http://doi.org/10.5334/joc.10</a:t>
            </a:r>
            <a:endParaRPr lang="en-GB" dirty="0"/>
          </a:p>
          <a:p>
            <a:r>
              <a:rPr lang="en-GB" dirty="0" err="1"/>
              <a:t>Bürkner</a:t>
            </a:r>
            <a:r>
              <a:rPr lang="en-GB" dirty="0"/>
              <a:t>, P. C. (2017). brms: An R Package for Bayesian Multilevel Models using Stan. </a:t>
            </a:r>
            <a:r>
              <a:rPr lang="en-GB" i="1" dirty="0"/>
              <a:t>Journal of Statistical Software, 80 </a:t>
            </a:r>
            <a:r>
              <a:rPr lang="en-GB" dirty="0"/>
              <a:t>(1), 1-28. </a:t>
            </a:r>
            <a:r>
              <a:rPr lang="en-GB" dirty="0">
                <a:hlinkClick r:id="rId4"/>
              </a:rPr>
              <a:t>http://dx.doi.org/10.18637/jss.v080.i01</a:t>
            </a:r>
            <a:endParaRPr lang="en-GB" dirty="0"/>
          </a:p>
          <a:p>
            <a:r>
              <a:rPr lang="en-GB" dirty="0"/>
              <a:t>Field, A. Miles, J., &amp; Field, Z. (2012). </a:t>
            </a:r>
            <a:r>
              <a:rPr lang="en-GB" i="1" dirty="0"/>
              <a:t>Discovering Statistics using R. </a:t>
            </a:r>
            <a:r>
              <a:rPr lang="en-GB" dirty="0"/>
              <a:t>SAGE Publications Ltd.</a:t>
            </a:r>
          </a:p>
          <a:p>
            <a:r>
              <a:rPr lang="en-GB" dirty="0"/>
              <a:t>Green, P., &amp; MacLeod, C. J. (2016). </a:t>
            </a:r>
            <a:r>
              <a:rPr lang="en-GB" dirty="0" err="1"/>
              <a:t>simr</a:t>
            </a:r>
            <a:r>
              <a:rPr lang="en-GB" dirty="0"/>
              <a:t>: an R package for power analysis of generalised linear mixed models by simulation. </a:t>
            </a:r>
            <a:r>
              <a:rPr lang="en-GB" i="1" dirty="0"/>
              <a:t>Methods in Ecology and Evolution</a:t>
            </a:r>
            <a:r>
              <a:rPr lang="en-GB" dirty="0"/>
              <a:t>, </a:t>
            </a:r>
            <a:r>
              <a:rPr lang="en-GB" i="1" dirty="0"/>
              <a:t>7</a:t>
            </a:r>
            <a:r>
              <a:rPr lang="en-GB" dirty="0"/>
              <a:t>(4), 493–498. </a:t>
            </a:r>
            <a:r>
              <a:rPr lang="en-GB" dirty="0">
                <a:hlinkClick r:id="rId5"/>
              </a:rPr>
              <a:t>10.1111/2041-210X.12504</a:t>
            </a:r>
            <a:endParaRPr lang="en-GB" dirty="0"/>
          </a:p>
          <a:p>
            <a:r>
              <a:rPr lang="en-GB" dirty="0"/>
              <a:t>Kuznetsova, A., </a:t>
            </a:r>
            <a:r>
              <a:rPr lang="en-GB" dirty="0" err="1"/>
              <a:t>Brockhoff</a:t>
            </a:r>
            <a:r>
              <a:rPr lang="en-GB" dirty="0"/>
              <a:t>, P. B., &amp; Christensen, R. H. B. (2017). </a:t>
            </a:r>
            <a:r>
              <a:rPr lang="en-GB" dirty="0" err="1"/>
              <a:t>lmerTest</a:t>
            </a:r>
            <a:r>
              <a:rPr lang="en-GB" dirty="0"/>
              <a:t> Package: Tests in Linear Mixed Effects Models. </a:t>
            </a:r>
            <a:r>
              <a:rPr lang="en-GB" i="1" dirty="0"/>
              <a:t>Journal of Statistical Software</a:t>
            </a:r>
            <a:r>
              <a:rPr lang="en-GB" dirty="0"/>
              <a:t>,</a:t>
            </a:r>
            <a:r>
              <a:rPr lang="en-GB" i="1" dirty="0"/>
              <a:t> 82</a:t>
            </a:r>
            <a:r>
              <a:rPr lang="en-GB" dirty="0"/>
              <a:t>(13), 1–26. </a:t>
            </a:r>
            <a:r>
              <a:rPr lang="en-GB" dirty="0">
                <a:hlinkClick r:id="rId6"/>
              </a:rPr>
              <a:t>10.18637/jss.v082.i13</a:t>
            </a:r>
            <a:r>
              <a:rPr lang="en-GB" dirty="0"/>
              <a:t>.</a:t>
            </a:r>
          </a:p>
          <a:p>
            <a:r>
              <a:rPr lang="en-GB" dirty="0" err="1"/>
              <a:t>Lenth</a:t>
            </a:r>
            <a:r>
              <a:rPr lang="en-GB" dirty="0"/>
              <a:t>, R. V. (2021). </a:t>
            </a:r>
            <a:r>
              <a:rPr lang="en-GB" dirty="0" err="1"/>
              <a:t>emmeans</a:t>
            </a:r>
            <a:r>
              <a:rPr lang="en-GB" dirty="0"/>
              <a:t>: Estimated Marginal Means, aka Least-Squares Means. </a:t>
            </a:r>
            <a:r>
              <a:rPr lang="en-GB" i="1" dirty="0"/>
              <a:t>R package version 1.6.2-1</a:t>
            </a:r>
            <a:r>
              <a:rPr lang="en-GB" dirty="0"/>
              <a:t>. </a:t>
            </a:r>
            <a:r>
              <a:rPr lang="en-GB" dirty="0">
                <a:hlinkClick r:id="rId7"/>
              </a:rPr>
              <a:t>https://CRAN.R-project.org/package=emmeans</a:t>
            </a:r>
            <a:endParaRPr lang="en-GB" dirty="0"/>
          </a:p>
          <a:p>
            <a:r>
              <a:rPr lang="en-GB" dirty="0" err="1"/>
              <a:t>Schielzeth</a:t>
            </a:r>
            <a:r>
              <a:rPr lang="en-GB" dirty="0"/>
              <a:t>, H., </a:t>
            </a:r>
            <a:r>
              <a:rPr lang="en-GB" dirty="0" err="1"/>
              <a:t>Dingemanse</a:t>
            </a:r>
            <a:r>
              <a:rPr lang="en-GB" dirty="0"/>
              <a:t>, N. J., Nakagawa, S., </a:t>
            </a:r>
            <a:r>
              <a:rPr lang="en-GB" dirty="0" err="1"/>
              <a:t>Westneat</a:t>
            </a:r>
            <a:r>
              <a:rPr lang="en-GB" dirty="0"/>
              <a:t>, D. F., </a:t>
            </a:r>
            <a:r>
              <a:rPr lang="en-GB" dirty="0" err="1"/>
              <a:t>Allegue</a:t>
            </a:r>
            <a:r>
              <a:rPr lang="en-GB" dirty="0"/>
              <a:t>, H., </a:t>
            </a:r>
            <a:r>
              <a:rPr lang="en-GB" dirty="0" err="1"/>
              <a:t>Teplitsky</a:t>
            </a:r>
            <a:r>
              <a:rPr lang="en-GB" dirty="0"/>
              <a:t>, C., ... &amp; Araya‐</a:t>
            </a:r>
            <a:r>
              <a:rPr lang="en-GB" dirty="0" err="1"/>
              <a:t>Ajoy</a:t>
            </a:r>
            <a:r>
              <a:rPr lang="en-GB" dirty="0"/>
              <a:t>, Y. G. (2020). Robustness of linear mixed‐effects models to violations of distributional assumptions. </a:t>
            </a:r>
            <a:r>
              <a:rPr lang="en-GB" i="1" dirty="0"/>
              <a:t>Methods in Ecology and Evolution, 11</a:t>
            </a:r>
            <a:r>
              <a:rPr lang="en-GB" dirty="0"/>
              <a:t>(9), 1141-1152. </a:t>
            </a:r>
            <a:r>
              <a:rPr lang="en-GB" dirty="0">
                <a:hlinkClick r:id="rId8"/>
              </a:rPr>
              <a:t>https://doi.org/10.1111/2041-210X.13434</a:t>
            </a:r>
            <a:endParaRPr lang="en-GB" dirty="0"/>
          </a:p>
          <a:p>
            <a:r>
              <a:rPr lang="en-GB" dirty="0"/>
              <a:t>Winter, B. (2013). </a:t>
            </a:r>
            <a:r>
              <a:rPr lang="en-GB" i="1" dirty="0"/>
              <a:t>Linear models and linear mixed effects models in R with linguistic applications.</a:t>
            </a:r>
            <a:r>
              <a:rPr lang="en-GB" dirty="0"/>
              <a:t> </a:t>
            </a:r>
            <a:r>
              <a:rPr lang="en-GB" dirty="0" err="1"/>
              <a:t>Arxiv</a:t>
            </a:r>
            <a:r>
              <a:rPr lang="en-GB" dirty="0"/>
              <a:t>, </a:t>
            </a:r>
            <a:r>
              <a:rPr lang="en-GB" dirty="0">
                <a:hlinkClick r:id="rId9"/>
              </a:rPr>
              <a:t>https://arxiv.org/pdf/1308.5499v1.pdf</a:t>
            </a:r>
            <a:r>
              <a:rPr lang="en-GB" dirty="0"/>
              <a:t>.</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828556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 Placeholder 4">
            <a:extLst>
              <a:ext uri="{FF2B5EF4-FFF2-40B4-BE49-F238E27FC236}">
                <a16:creationId xmlns:a16="http://schemas.microsoft.com/office/drawing/2014/main" id="{C492400C-0C9A-B341-A93F-82249E99C58D}"/>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sz="1800">
                <a:solidFill>
                  <a:srgbClr val="FFFFFF"/>
                </a:solidFill>
              </a:rPr>
              <a:t>Thank you for your time, and happy modelling!</a:t>
            </a:r>
          </a:p>
        </p:txBody>
      </p:sp>
      <p:sp>
        <p:nvSpPr>
          <p:cNvPr id="4" name="Title 3">
            <a:extLst>
              <a:ext uri="{FF2B5EF4-FFF2-40B4-BE49-F238E27FC236}">
                <a16:creationId xmlns:a16="http://schemas.microsoft.com/office/drawing/2014/main" id="{243DD81B-8E0C-704C-A8E0-77BE8288F1D9}"/>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solidFill>
                  <a:srgbClr val="FFFFFF"/>
                </a:solidFill>
              </a:rPr>
              <a:t>Any questions?</a:t>
            </a:r>
          </a:p>
        </p:txBody>
      </p:sp>
    </p:spTree>
    <p:extLst>
      <p:ext uri="{BB962C8B-B14F-4D97-AF65-F5344CB8AC3E}">
        <p14:creationId xmlns:p14="http://schemas.microsoft.com/office/powerpoint/2010/main" val="146607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62EA-864E-DF46-848E-A2957D23BFD6}"/>
              </a:ext>
            </a:extLst>
          </p:cNvPr>
          <p:cNvSpPr>
            <a:spLocks noGrp="1"/>
          </p:cNvSpPr>
          <p:nvPr>
            <p:ph type="title"/>
          </p:nvPr>
        </p:nvSpPr>
        <p:spPr/>
        <p:txBody>
          <a:bodyPr/>
          <a:lstStyle/>
          <a:p>
            <a:r>
              <a:rPr lang="en-GB" dirty="0"/>
              <a:t>Within-subjects designs: Classic approaches</a:t>
            </a:r>
          </a:p>
        </p:txBody>
      </p:sp>
      <p:sp>
        <p:nvSpPr>
          <p:cNvPr id="3" name="Content Placeholder 2">
            <a:extLst>
              <a:ext uri="{FF2B5EF4-FFF2-40B4-BE49-F238E27FC236}">
                <a16:creationId xmlns:a16="http://schemas.microsoft.com/office/drawing/2014/main" id="{FB864FCE-DC7C-3D44-B5D9-F6C482AFD4FF}"/>
              </a:ext>
            </a:extLst>
          </p:cNvPr>
          <p:cNvSpPr>
            <a:spLocks noGrp="1"/>
          </p:cNvSpPr>
          <p:nvPr>
            <p:ph idx="1"/>
          </p:nvPr>
        </p:nvSpPr>
        <p:spPr/>
        <p:txBody>
          <a:bodyPr/>
          <a:lstStyle/>
          <a:p>
            <a:r>
              <a:rPr lang="en-GB" dirty="0"/>
              <a:t>Data is collected across repeated trials (conditions) based on experimental manipulations defined in the design.</a:t>
            </a:r>
          </a:p>
          <a:p>
            <a:endParaRPr lang="en-GB" dirty="0"/>
          </a:p>
          <a:p>
            <a:r>
              <a:rPr lang="en-GB" dirty="0"/>
              <a:t>Responses from trials are then reduced (for each participant) into averages for each level of the manipulation per participant (short-entry method).</a:t>
            </a:r>
          </a:p>
          <a:p>
            <a:endParaRPr lang="en-GB" dirty="0"/>
          </a:p>
          <a:p>
            <a:r>
              <a:rPr lang="en-GB" dirty="0"/>
              <a:t>The Repeated Measures Analysis of Variances (RM ANOVA), or a multivariate equivalent (e.g., RM MANOVA, RM ANCOVA) is used to assess mean differences between conditions.</a:t>
            </a:r>
          </a:p>
        </p:txBody>
      </p:sp>
    </p:spTree>
    <p:extLst>
      <p:ext uri="{BB962C8B-B14F-4D97-AF65-F5344CB8AC3E}">
        <p14:creationId xmlns:p14="http://schemas.microsoft.com/office/powerpoint/2010/main" val="38971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717F-F6EF-0E45-AB14-B9CE80A0EFC7}"/>
              </a:ext>
            </a:extLst>
          </p:cNvPr>
          <p:cNvSpPr>
            <a:spLocks noGrp="1"/>
          </p:cNvSpPr>
          <p:nvPr>
            <p:ph type="title"/>
          </p:nvPr>
        </p:nvSpPr>
        <p:spPr/>
        <p:txBody>
          <a:bodyPr/>
          <a:lstStyle/>
          <a:p>
            <a:r>
              <a:rPr lang="en-GB" dirty="0"/>
              <a:t>Why you should consider ditching the RM ANOVA</a:t>
            </a:r>
          </a:p>
        </p:txBody>
      </p:sp>
      <p:sp>
        <p:nvSpPr>
          <p:cNvPr id="3" name="Content Placeholder 2">
            <a:extLst>
              <a:ext uri="{FF2B5EF4-FFF2-40B4-BE49-F238E27FC236}">
                <a16:creationId xmlns:a16="http://schemas.microsoft.com/office/drawing/2014/main" id="{6727961A-0C43-3341-8272-2105D62A9B17}"/>
              </a:ext>
            </a:extLst>
          </p:cNvPr>
          <p:cNvSpPr>
            <a:spLocks noGrp="1"/>
          </p:cNvSpPr>
          <p:nvPr>
            <p:ph idx="1"/>
          </p:nvPr>
        </p:nvSpPr>
        <p:spPr/>
        <p:txBody>
          <a:bodyPr>
            <a:normAutofit fontScale="85000" lnSpcReduction="10000"/>
          </a:bodyPr>
          <a:lstStyle/>
          <a:p>
            <a:r>
              <a:rPr lang="en-GB" dirty="0"/>
              <a:t>Loss of raw data by averaging individual trials for condition scores via short-entry method.</a:t>
            </a:r>
          </a:p>
          <a:p>
            <a:endParaRPr lang="en-GB" dirty="0"/>
          </a:p>
          <a:p>
            <a:r>
              <a:rPr lang="en-GB" dirty="0"/>
              <a:t>Very sensitive to deviations in basic assumptions, especially in regards to variance-covariance matrices and sphericity.</a:t>
            </a:r>
          </a:p>
          <a:p>
            <a:endParaRPr lang="en-GB" dirty="0"/>
          </a:p>
          <a:p>
            <a:r>
              <a:rPr lang="en-GB" dirty="0"/>
              <a:t>Cannot handle missing data (has to apply listwise deletion).</a:t>
            </a:r>
          </a:p>
          <a:p>
            <a:endParaRPr lang="en-GB" dirty="0"/>
          </a:p>
          <a:p>
            <a:r>
              <a:rPr lang="en-GB" dirty="0"/>
              <a:t>Cannot handle non-continuous predictors (e.g., time) or outcomes (e.g., dichotomous response).</a:t>
            </a:r>
          </a:p>
          <a:p>
            <a:endParaRPr lang="en-GB" dirty="0"/>
          </a:p>
          <a:p>
            <a:r>
              <a:rPr lang="en-GB" dirty="0"/>
              <a:t>Does not consider that variables may be cross-categorical or nested within other variables (e.g., pupils in a sample may be nested in different schools, which in turn are nested in different geographical locations).</a:t>
            </a:r>
          </a:p>
          <a:p>
            <a:endParaRPr lang="en-GB" dirty="0"/>
          </a:p>
          <a:p>
            <a:endParaRPr lang="en-GB" dirty="0"/>
          </a:p>
        </p:txBody>
      </p:sp>
    </p:spTree>
    <p:extLst>
      <p:ext uri="{BB962C8B-B14F-4D97-AF65-F5344CB8AC3E}">
        <p14:creationId xmlns:p14="http://schemas.microsoft.com/office/powerpoint/2010/main" val="279138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055C-7287-3147-B321-A291B69A3B7B}"/>
              </a:ext>
            </a:extLst>
          </p:cNvPr>
          <p:cNvSpPr>
            <a:spLocks noGrp="1"/>
          </p:cNvSpPr>
          <p:nvPr>
            <p:ph type="title"/>
          </p:nvPr>
        </p:nvSpPr>
        <p:spPr/>
        <p:txBody>
          <a:bodyPr/>
          <a:lstStyle/>
          <a:p>
            <a:r>
              <a:rPr lang="en-GB" dirty="0"/>
              <a:t>What are multilevel models?</a:t>
            </a:r>
          </a:p>
        </p:txBody>
      </p:sp>
      <p:sp>
        <p:nvSpPr>
          <p:cNvPr id="3" name="Content Placeholder 2">
            <a:extLst>
              <a:ext uri="{FF2B5EF4-FFF2-40B4-BE49-F238E27FC236}">
                <a16:creationId xmlns:a16="http://schemas.microsoft.com/office/drawing/2014/main" id="{AF038D73-B006-2A46-8A2C-3379A2769E65}"/>
              </a:ext>
            </a:extLst>
          </p:cNvPr>
          <p:cNvSpPr>
            <a:spLocks noGrp="1"/>
          </p:cNvSpPr>
          <p:nvPr>
            <p:ph idx="1"/>
          </p:nvPr>
        </p:nvSpPr>
        <p:spPr/>
        <p:txBody>
          <a:bodyPr/>
          <a:lstStyle/>
          <a:p>
            <a:r>
              <a:rPr lang="en-GB" dirty="0"/>
              <a:t>A statistical model that allows elements of the model parameters to vary at different (multiple) levels of a defined factor. </a:t>
            </a:r>
          </a:p>
          <a:p>
            <a:endParaRPr lang="en-GB" dirty="0"/>
          </a:p>
          <a:p>
            <a:r>
              <a:rPr lang="en-GB" dirty="0"/>
              <a:t>Identifiable by the inclusion of fixed effects and random effects.</a:t>
            </a:r>
          </a:p>
          <a:p>
            <a:endParaRPr lang="en-GB" dirty="0"/>
          </a:p>
          <a:p>
            <a:r>
              <a:rPr lang="en-GB" dirty="0"/>
              <a:t>A bit like a regression analysis in appearance (level 1), but includes an additional part in the equation for random effects (level 2).</a:t>
            </a:r>
          </a:p>
          <a:p>
            <a:endParaRPr lang="en-GB" dirty="0"/>
          </a:p>
          <a:p>
            <a:r>
              <a:rPr lang="en-GB" dirty="0"/>
              <a:t>Also referred to as mixed-effects modelling.</a:t>
            </a:r>
          </a:p>
        </p:txBody>
      </p:sp>
    </p:spTree>
    <p:extLst>
      <p:ext uri="{BB962C8B-B14F-4D97-AF65-F5344CB8AC3E}">
        <p14:creationId xmlns:p14="http://schemas.microsoft.com/office/powerpoint/2010/main" val="41056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E73D-CA22-B340-9E18-9ED95E4110DC}"/>
              </a:ext>
            </a:extLst>
          </p:cNvPr>
          <p:cNvSpPr>
            <a:spLocks noGrp="1"/>
          </p:cNvSpPr>
          <p:nvPr>
            <p:ph type="title"/>
          </p:nvPr>
        </p:nvSpPr>
        <p:spPr/>
        <p:txBody>
          <a:bodyPr/>
          <a:lstStyle/>
          <a:p>
            <a:r>
              <a:rPr lang="en-GB" dirty="0"/>
              <a:t>Benefits of Multilevel Models over RM ANOVA</a:t>
            </a:r>
          </a:p>
        </p:txBody>
      </p:sp>
      <p:sp>
        <p:nvSpPr>
          <p:cNvPr id="3" name="Content Placeholder 2">
            <a:extLst>
              <a:ext uri="{FF2B5EF4-FFF2-40B4-BE49-F238E27FC236}">
                <a16:creationId xmlns:a16="http://schemas.microsoft.com/office/drawing/2014/main" id="{73579EDE-194C-BC4B-9489-ECF730291C5A}"/>
              </a:ext>
            </a:extLst>
          </p:cNvPr>
          <p:cNvSpPr>
            <a:spLocks noGrp="1"/>
          </p:cNvSpPr>
          <p:nvPr>
            <p:ph idx="1"/>
          </p:nvPr>
        </p:nvSpPr>
        <p:spPr/>
        <p:txBody>
          <a:bodyPr>
            <a:normAutofit/>
          </a:bodyPr>
          <a:lstStyle/>
          <a:p>
            <a:r>
              <a:rPr lang="en-GB" dirty="0"/>
              <a:t>Data is entered using long-entry method (score for each trial for each participant), so no data loss.</a:t>
            </a:r>
          </a:p>
          <a:p>
            <a:r>
              <a:rPr lang="en-GB" dirty="0"/>
              <a:t>Has some basic assumptions, but is robust to breaches in some of these (</a:t>
            </a:r>
            <a:r>
              <a:rPr lang="en-GB" dirty="0" err="1"/>
              <a:t>Schielzeth</a:t>
            </a:r>
            <a:r>
              <a:rPr lang="en-GB" dirty="0"/>
              <a:t> et al., 2020), and alternative forms are available for others.</a:t>
            </a:r>
          </a:p>
          <a:p>
            <a:r>
              <a:rPr lang="en-GB" dirty="0"/>
              <a:t>Robust at handling missing data.</a:t>
            </a:r>
          </a:p>
          <a:p>
            <a:r>
              <a:rPr lang="en-GB" dirty="0"/>
              <a:t>Can incorporate non-continuous predictors (e.g., time) and outcomes (e.g., dichotomous response) into models.</a:t>
            </a:r>
          </a:p>
          <a:p>
            <a:r>
              <a:rPr lang="en-GB" dirty="0"/>
              <a:t>For variables that may be cross-categorical or nested within other variables, you can enter random effects into model to account for this.</a:t>
            </a:r>
          </a:p>
          <a:p>
            <a:endParaRPr lang="en-GB" dirty="0"/>
          </a:p>
          <a:p>
            <a:r>
              <a:rPr lang="en-GB" dirty="0"/>
              <a:t>In a nutshell, it resolves many of the issues with RM ANOVA.</a:t>
            </a:r>
          </a:p>
        </p:txBody>
      </p:sp>
    </p:spTree>
    <p:extLst>
      <p:ext uri="{BB962C8B-B14F-4D97-AF65-F5344CB8AC3E}">
        <p14:creationId xmlns:p14="http://schemas.microsoft.com/office/powerpoint/2010/main" val="40806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5862-A852-F246-ABC2-CBDBE667BE5F}"/>
              </a:ext>
            </a:extLst>
          </p:cNvPr>
          <p:cNvSpPr>
            <a:spLocks noGrp="1"/>
          </p:cNvSpPr>
          <p:nvPr>
            <p:ph type="title"/>
          </p:nvPr>
        </p:nvSpPr>
        <p:spPr/>
        <p:txBody>
          <a:bodyPr/>
          <a:lstStyle/>
          <a:p>
            <a:r>
              <a:rPr lang="en-GB" dirty="0"/>
              <a:t>Fixed effects</a:t>
            </a:r>
          </a:p>
        </p:txBody>
      </p:sp>
      <p:sp>
        <p:nvSpPr>
          <p:cNvPr id="3" name="Content Placeholder 2">
            <a:extLst>
              <a:ext uri="{FF2B5EF4-FFF2-40B4-BE49-F238E27FC236}">
                <a16:creationId xmlns:a16="http://schemas.microsoft.com/office/drawing/2014/main" id="{29DE08A7-4FF0-B142-B0D9-33072699E3AE}"/>
              </a:ext>
            </a:extLst>
          </p:cNvPr>
          <p:cNvSpPr>
            <a:spLocks noGrp="1"/>
          </p:cNvSpPr>
          <p:nvPr>
            <p:ph idx="1"/>
          </p:nvPr>
        </p:nvSpPr>
        <p:spPr/>
        <p:txBody>
          <a:bodyPr/>
          <a:lstStyle/>
          <a:p>
            <a:r>
              <a:rPr lang="en-GB" dirty="0"/>
              <a:t>Predictor variables where all levels of interest are included in the analysis, and are fixed across observations.</a:t>
            </a:r>
          </a:p>
          <a:p>
            <a:endParaRPr lang="en-GB" dirty="0"/>
          </a:p>
          <a:p>
            <a:r>
              <a:rPr lang="en-GB" dirty="0"/>
              <a:t>In experimental settings, this would form the subject of our within-subjects manipulation, i.e., our independent variable. As such, it would be a categorical variable (just like in RM ANOVA).</a:t>
            </a:r>
          </a:p>
          <a:p>
            <a:endParaRPr lang="en-GB" dirty="0"/>
          </a:p>
          <a:p>
            <a:r>
              <a:rPr lang="en-GB" dirty="0"/>
              <a:t>However, you can also include continuous predictors in multilevel modelling (not possible in RM ANOVA).</a:t>
            </a:r>
          </a:p>
          <a:p>
            <a:endParaRPr lang="en-GB" dirty="0"/>
          </a:p>
          <a:p>
            <a:endParaRPr lang="en-GB" dirty="0"/>
          </a:p>
        </p:txBody>
      </p:sp>
    </p:spTree>
    <p:extLst>
      <p:ext uri="{BB962C8B-B14F-4D97-AF65-F5344CB8AC3E}">
        <p14:creationId xmlns:p14="http://schemas.microsoft.com/office/powerpoint/2010/main" val="223104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4A3F-556B-C548-9273-89BF38A43DB1}"/>
              </a:ext>
            </a:extLst>
          </p:cNvPr>
          <p:cNvSpPr>
            <a:spLocks noGrp="1"/>
          </p:cNvSpPr>
          <p:nvPr>
            <p:ph type="title"/>
          </p:nvPr>
        </p:nvSpPr>
        <p:spPr/>
        <p:txBody>
          <a:bodyPr/>
          <a:lstStyle/>
          <a:p>
            <a:r>
              <a:rPr lang="en-GB" dirty="0"/>
              <a:t>Random effects</a:t>
            </a:r>
          </a:p>
        </p:txBody>
      </p:sp>
      <p:sp>
        <p:nvSpPr>
          <p:cNvPr id="3" name="Content Placeholder 2">
            <a:extLst>
              <a:ext uri="{FF2B5EF4-FFF2-40B4-BE49-F238E27FC236}">
                <a16:creationId xmlns:a16="http://schemas.microsoft.com/office/drawing/2014/main" id="{21C45BAE-4117-6845-9326-9EE6088F5BA8}"/>
              </a:ext>
            </a:extLst>
          </p:cNvPr>
          <p:cNvSpPr>
            <a:spLocks noGrp="1"/>
          </p:cNvSpPr>
          <p:nvPr>
            <p:ph idx="1"/>
          </p:nvPr>
        </p:nvSpPr>
        <p:spPr/>
        <p:txBody>
          <a:bodyPr>
            <a:normAutofit fontScale="85000" lnSpcReduction="10000"/>
          </a:bodyPr>
          <a:lstStyle/>
          <a:p>
            <a:r>
              <a:rPr lang="en-GB" dirty="0"/>
              <a:t>Variables which are formed from a sample collected from a population of interest, and may be expected to vary (i.e., not fixed).</a:t>
            </a:r>
          </a:p>
          <a:p>
            <a:endParaRPr lang="en-GB" dirty="0"/>
          </a:p>
          <a:p>
            <a:r>
              <a:rPr lang="en-GB" dirty="0"/>
              <a:t>For example, your participants form a sample collected from your target population, and you will try and generalise the former to the latter. However, there is variation </a:t>
            </a:r>
            <a:r>
              <a:rPr lang="en-GB" i="1" dirty="0"/>
              <a:t>between</a:t>
            </a:r>
            <a:r>
              <a:rPr lang="en-GB" dirty="0"/>
              <a:t> your participants, even when collected through repeated observations.</a:t>
            </a:r>
          </a:p>
          <a:p>
            <a:endParaRPr lang="en-GB" dirty="0"/>
          </a:p>
          <a:p>
            <a:r>
              <a:rPr lang="en-GB" dirty="0"/>
              <a:t>Therefore, the differences between your participants or ‘subjects’ may be considered a random effect. Likewise, the different materials used in your experimental trials (items) or other form of nesting variable (e.g., schools, geographic location) can be random effects.</a:t>
            </a:r>
          </a:p>
          <a:p>
            <a:endParaRPr lang="en-GB" dirty="0"/>
          </a:p>
          <a:p>
            <a:r>
              <a:rPr lang="en-GB" dirty="0"/>
              <a:t>Makes these multi-level, or mixed-effects, models: Integrating random effects allows variation of model components at the multiple levels of the random effects.</a:t>
            </a:r>
          </a:p>
        </p:txBody>
      </p:sp>
    </p:spTree>
    <p:extLst>
      <p:ext uri="{BB962C8B-B14F-4D97-AF65-F5344CB8AC3E}">
        <p14:creationId xmlns:p14="http://schemas.microsoft.com/office/powerpoint/2010/main" val="100406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0F90-C237-5946-9410-C5466F5E4F20}"/>
              </a:ext>
            </a:extLst>
          </p:cNvPr>
          <p:cNvSpPr>
            <a:spLocks noGrp="1"/>
          </p:cNvSpPr>
          <p:nvPr>
            <p:ph type="title"/>
          </p:nvPr>
        </p:nvSpPr>
        <p:spPr/>
        <p:txBody>
          <a:bodyPr/>
          <a:lstStyle/>
          <a:p>
            <a:r>
              <a:rPr lang="en-GB" dirty="0"/>
              <a:t>Assumptions (and bypassing breaches)</a:t>
            </a:r>
          </a:p>
        </p:txBody>
      </p:sp>
      <p:sp>
        <p:nvSpPr>
          <p:cNvPr id="3" name="Content Placeholder 2">
            <a:extLst>
              <a:ext uri="{FF2B5EF4-FFF2-40B4-BE49-F238E27FC236}">
                <a16:creationId xmlns:a16="http://schemas.microsoft.com/office/drawing/2014/main" id="{0E31C712-1C0D-FE43-82E3-F3D8C639721D}"/>
              </a:ext>
            </a:extLst>
          </p:cNvPr>
          <p:cNvSpPr>
            <a:spLocks noGrp="1"/>
          </p:cNvSpPr>
          <p:nvPr>
            <p:ph idx="1"/>
          </p:nvPr>
        </p:nvSpPr>
        <p:spPr/>
        <p:txBody>
          <a:bodyPr>
            <a:normAutofit/>
          </a:bodyPr>
          <a:lstStyle/>
          <a:p>
            <a:r>
              <a:rPr lang="en-GB" dirty="0"/>
              <a:t>Absence of influential outliers</a:t>
            </a:r>
          </a:p>
          <a:p>
            <a:r>
              <a:rPr lang="en-GB" dirty="0"/>
              <a:t>Linearity</a:t>
            </a:r>
          </a:p>
          <a:p>
            <a:pPr lvl="1"/>
            <a:r>
              <a:rPr lang="en-GB" dirty="0"/>
              <a:t>Non-linear mixed models are available.</a:t>
            </a:r>
          </a:p>
          <a:p>
            <a:r>
              <a:rPr lang="en-GB" dirty="0"/>
              <a:t>Normality of residuals</a:t>
            </a:r>
          </a:p>
          <a:p>
            <a:pPr lvl="1"/>
            <a:r>
              <a:rPr lang="en-GB" dirty="0"/>
              <a:t>Generalised linear mixed model equivalents; data transformation</a:t>
            </a:r>
          </a:p>
          <a:p>
            <a:r>
              <a:rPr lang="en-GB" dirty="0"/>
              <a:t>Homoscedasticity</a:t>
            </a:r>
          </a:p>
          <a:p>
            <a:pPr lvl="1"/>
            <a:r>
              <a:rPr lang="en-GB" dirty="0"/>
              <a:t>Data transformation</a:t>
            </a:r>
          </a:p>
          <a:p>
            <a:r>
              <a:rPr lang="en-GB" dirty="0"/>
              <a:t>Independence of observations</a:t>
            </a:r>
          </a:p>
          <a:p>
            <a:pPr lvl="1"/>
            <a:r>
              <a:rPr lang="en-GB" dirty="0"/>
              <a:t>Obviously an issue with within-subjects designs, but another benefit of introducing random effects to the model!</a:t>
            </a:r>
          </a:p>
        </p:txBody>
      </p:sp>
    </p:spTree>
    <p:extLst>
      <p:ext uri="{BB962C8B-B14F-4D97-AF65-F5344CB8AC3E}">
        <p14:creationId xmlns:p14="http://schemas.microsoft.com/office/powerpoint/2010/main" val="3213495424"/>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Lecture</Template>
  <TotalTime>6365</TotalTime>
  <Words>2586</Words>
  <Application>Microsoft Macintosh PowerPoint</Application>
  <PresentationFormat>Widescreen</PresentationFormat>
  <Paragraphs>222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Courier New</vt:lpstr>
      <vt:lpstr>Trebuchet MS</vt:lpstr>
      <vt:lpstr>Wingdings 3</vt:lpstr>
      <vt:lpstr>Lecture</vt:lpstr>
      <vt:lpstr>Analysing within-subjects data with multilevel models using R </vt:lpstr>
      <vt:lpstr>Workshop Schedule</vt:lpstr>
      <vt:lpstr>Within-subjects designs: Classic approaches</vt:lpstr>
      <vt:lpstr>Why you should consider ditching the RM ANOVA</vt:lpstr>
      <vt:lpstr>What are multilevel models?</vt:lpstr>
      <vt:lpstr>Benefits of Multilevel Models over RM ANOVA</vt:lpstr>
      <vt:lpstr>Fixed effects</vt:lpstr>
      <vt:lpstr>Random effects</vt:lpstr>
      <vt:lpstr>Assumptions (and bypassing breaches)</vt:lpstr>
      <vt:lpstr>Random-effects Structures: Intercepts, slopes, or both?</vt:lpstr>
      <vt:lpstr>Estimating the random-effects structure</vt:lpstr>
      <vt:lpstr>The conundrum of convergence!</vt:lpstr>
      <vt:lpstr>R packages for multilevel models</vt:lpstr>
      <vt:lpstr>The code!</vt:lpstr>
      <vt:lpstr>The output!</vt:lpstr>
      <vt:lpstr>Computing P-values (for the Frequentists out there)</vt:lpstr>
      <vt:lpstr>Example 1: One fixed effect</vt:lpstr>
      <vt:lpstr>Example 2: Factorial design</vt:lpstr>
      <vt:lpstr>Example 3: Non-continuous outcome</vt:lpstr>
      <vt:lpstr>Following up: Post-hoc analysis</vt:lpstr>
      <vt:lpstr>Power estimation: Apriori and post-hoc</vt:lpstr>
      <vt:lpstr>Not a frequentist? Make it Bayesian!</vt:lpstr>
      <vt:lpstr>Alternatives to R for multilevel modelling</vt:lpstr>
      <vt:lpstr>Further Resources</vt:lpstr>
      <vt:lpstr>References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within-subjects data with multilevel models using R </dc:title>
  <dc:creator>Christopher Robus</dc:creator>
  <cp:lastModifiedBy>Christopher Robus</cp:lastModifiedBy>
  <cp:revision>38</cp:revision>
  <dcterms:created xsi:type="dcterms:W3CDTF">2021-07-20T11:04:06Z</dcterms:created>
  <dcterms:modified xsi:type="dcterms:W3CDTF">2021-07-28T12:16:58Z</dcterms:modified>
</cp:coreProperties>
</file>