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90ad87f918_0_1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90ad87f918_0_1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90ad87f918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90ad87f918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912b2b98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912b2b98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90ad87f918_0_1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90ad87f918_0_1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912b2b984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912b2b984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912b2b984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912b2b984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912b2b984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912b2b984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90ad87f918_0_1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90ad87f918_0_1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90ad87f918_0_1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90ad87f918_0_1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0ad87f918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0ad87f918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0ad87f918_0_1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0ad87f918_0_1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0ad87f918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90ad87f918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90ad87f918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90ad87f918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90ad87f918_0_1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90ad87f918_0_1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90ad87f918_0_1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90ad87f918_0_1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90ad87f918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90ad87f918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0ad87f918_0_1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0ad87f918_0_1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microsoft.com/en-us/learn/modules/use-automated-machine-learning/deploy-mode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microsoft.com/en-us/learn/modules/use-automated-machine-learning/" TargetMode="External"/><Relationship Id="rId4" Type="http://schemas.openxmlformats.org/officeDocument/2006/relationships/hyperlink" Target="https://portal.azure.com/" TargetMode="External"/><Relationship Id="rId5" Type="http://schemas.openxmlformats.org/officeDocument/2006/relationships/hyperlink" Target="https://docs.microsoft.com/en-us/learn/modules/use-automated-machine-learning/create-comput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rchive.ics.uci.edu/ml/datasets/default+of+credit+card+clien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516951"/>
            <a:ext cx="4255500" cy="196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Creating Automated Predictive Models using Microsoft Azure</a:t>
            </a:r>
            <a:endParaRPr sz="32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Christopher Rutherford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the models: ROC AUC</a:t>
            </a:r>
            <a:endParaRPr/>
          </a:p>
        </p:txBody>
      </p:sp>
      <p:sp>
        <p:nvSpPr>
          <p:cNvPr id="341" name="Google Shape;341;p22"/>
          <p:cNvSpPr txBox="1"/>
          <p:nvPr>
            <p:ph idx="1" type="body"/>
          </p:nvPr>
        </p:nvSpPr>
        <p:spPr>
          <a:xfrm>
            <a:off x="571500" y="1372100"/>
            <a:ext cx="5258700" cy="3185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ROC AUC stands for “receiving operator characteristic, area under the curve”</a:t>
            </a:r>
            <a:endParaRPr/>
          </a:p>
          <a:p>
            <a:pPr indent="-311150" lvl="0" marL="457200" rtl="0" algn="l">
              <a:spcBef>
                <a:spcPts val="1600"/>
              </a:spcBef>
              <a:spcAft>
                <a:spcPts val="0"/>
              </a:spcAft>
              <a:buSzPts val="1300"/>
              <a:buChar char="●"/>
            </a:pPr>
            <a:r>
              <a:rPr lang="en"/>
              <a:t>This curve plots the false positive rate against the true positive rate at different decision thresholds</a:t>
            </a:r>
            <a:endParaRPr/>
          </a:p>
          <a:p>
            <a:pPr indent="-311150" lvl="0" marL="457200" rtl="0" algn="l">
              <a:spcBef>
                <a:spcPts val="1600"/>
              </a:spcBef>
              <a:spcAft>
                <a:spcPts val="0"/>
              </a:spcAft>
              <a:buSzPts val="1300"/>
              <a:buChar char="●"/>
            </a:pPr>
            <a:r>
              <a:rPr lang="en"/>
              <a:t>The closer to the top left, the better the model performance. </a:t>
            </a:r>
            <a:r>
              <a:rPr lang="en"/>
              <a:t>An AUC of 1 is perfect while an AUC of 0.5 is the same as randomly guessing</a:t>
            </a:r>
            <a:endParaRPr/>
          </a:p>
          <a:p>
            <a:pPr indent="-311150" lvl="0" marL="457200" rtl="0" algn="l">
              <a:spcBef>
                <a:spcPts val="1600"/>
              </a:spcBef>
              <a:spcAft>
                <a:spcPts val="1600"/>
              </a:spcAft>
              <a:buSzPts val="1300"/>
              <a:buChar char="●"/>
            </a:pPr>
            <a:r>
              <a:rPr lang="en"/>
              <a:t>This model’s performance is </a:t>
            </a:r>
            <a:r>
              <a:rPr lang="en"/>
              <a:t>adequate, with a weighted AUC of 0.78</a:t>
            </a:r>
            <a:endParaRPr/>
          </a:p>
        </p:txBody>
      </p:sp>
      <p:pic>
        <p:nvPicPr>
          <p:cNvPr id="342" name="Google Shape;342;p22"/>
          <p:cNvPicPr preferRelativeResize="0"/>
          <p:nvPr/>
        </p:nvPicPr>
        <p:blipFill rotWithShape="1">
          <a:blip r:embed="rId3">
            <a:alphaModFix/>
          </a:blip>
          <a:srcRect b="2572" l="3509" r="9176" t="0"/>
          <a:stretch/>
        </p:blipFill>
        <p:spPr>
          <a:xfrm>
            <a:off x="5830275" y="1269626"/>
            <a:ext cx="3313724" cy="3641050"/>
          </a:xfrm>
          <a:prstGeom prst="rect">
            <a:avLst/>
          </a:prstGeom>
          <a:noFill/>
          <a:ln>
            <a:noFill/>
          </a:ln>
        </p:spPr>
      </p:pic>
      <p:pic>
        <p:nvPicPr>
          <p:cNvPr id="343" name="Google Shape;343;p22"/>
          <p:cNvPicPr preferRelativeResize="0"/>
          <p:nvPr/>
        </p:nvPicPr>
        <p:blipFill rotWithShape="1">
          <a:blip r:embed="rId4">
            <a:alphaModFix/>
          </a:blip>
          <a:srcRect b="0" l="17361" r="22314" t="0"/>
          <a:stretch/>
        </p:blipFill>
        <p:spPr>
          <a:xfrm>
            <a:off x="7048500" y="924538"/>
            <a:ext cx="2095499" cy="347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the models: Precision-Recall</a:t>
            </a:r>
            <a:endParaRPr/>
          </a:p>
        </p:txBody>
      </p:sp>
      <p:sp>
        <p:nvSpPr>
          <p:cNvPr id="349" name="Google Shape;349;p23"/>
          <p:cNvSpPr txBox="1"/>
          <p:nvPr>
            <p:ph idx="1" type="body"/>
          </p:nvPr>
        </p:nvSpPr>
        <p:spPr>
          <a:xfrm>
            <a:off x="571500" y="1372100"/>
            <a:ext cx="5497800" cy="3603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Precision-Recall curve is particularly useful for models that have class imbalance, such as the one we are working with</a:t>
            </a:r>
            <a:endParaRPr/>
          </a:p>
          <a:p>
            <a:pPr indent="-311150" lvl="0" marL="457200" rtl="0" algn="l">
              <a:spcBef>
                <a:spcPts val="1600"/>
              </a:spcBef>
              <a:spcAft>
                <a:spcPts val="0"/>
              </a:spcAft>
              <a:buSzPts val="1300"/>
              <a:buChar char="●"/>
            </a:pPr>
            <a:r>
              <a:rPr lang="en"/>
              <a:t>This curve plots the precision and recall rates at different decision thresholds</a:t>
            </a:r>
            <a:endParaRPr/>
          </a:p>
          <a:p>
            <a:pPr indent="-311150" lvl="0" marL="457200" rtl="0" algn="l">
              <a:spcBef>
                <a:spcPts val="1600"/>
              </a:spcBef>
              <a:spcAft>
                <a:spcPts val="0"/>
              </a:spcAft>
              <a:buSzPts val="1300"/>
              <a:buChar char="●"/>
            </a:pPr>
            <a:r>
              <a:rPr lang="en"/>
              <a:t>The closer to the top right the curve is, the better the model performance. An AP (average precision-recall) of 1 is a perfect model. This model attained an AP of 0.76</a:t>
            </a:r>
            <a:endParaRPr/>
          </a:p>
          <a:p>
            <a:pPr indent="-311150" lvl="0" marL="457200" rtl="0" algn="l">
              <a:spcBef>
                <a:spcPts val="1600"/>
              </a:spcBef>
              <a:spcAft>
                <a:spcPts val="0"/>
              </a:spcAft>
              <a:buSzPts val="1300"/>
              <a:buChar char="●"/>
            </a:pPr>
            <a:r>
              <a:rPr lang="en"/>
              <a:t>Precision is defined as # of true positives divided by the sum of the # of true and # of false positives</a:t>
            </a:r>
            <a:endParaRPr/>
          </a:p>
          <a:p>
            <a:pPr indent="-311150" lvl="0" marL="457200" rtl="0" algn="l">
              <a:spcBef>
                <a:spcPts val="1600"/>
              </a:spcBef>
              <a:spcAft>
                <a:spcPts val="1600"/>
              </a:spcAft>
              <a:buSzPts val="1300"/>
              <a:buChar char="●"/>
            </a:pPr>
            <a:r>
              <a:rPr lang="en"/>
              <a:t>Recall is defined as # of true positive divided by the sum of # of true positive and # of false negatives</a:t>
            </a:r>
            <a:endParaRPr/>
          </a:p>
        </p:txBody>
      </p:sp>
      <p:pic>
        <p:nvPicPr>
          <p:cNvPr id="350" name="Google Shape;350;p23"/>
          <p:cNvPicPr preferRelativeResize="0"/>
          <p:nvPr/>
        </p:nvPicPr>
        <p:blipFill rotWithShape="1">
          <a:blip r:embed="rId3">
            <a:alphaModFix/>
          </a:blip>
          <a:srcRect b="4159" l="4269" r="0" t="3196"/>
          <a:stretch/>
        </p:blipFill>
        <p:spPr>
          <a:xfrm>
            <a:off x="6069343" y="1372100"/>
            <a:ext cx="3138158" cy="34398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the models: Confusion Matrix</a:t>
            </a:r>
            <a:endParaRPr/>
          </a:p>
        </p:txBody>
      </p:sp>
      <p:sp>
        <p:nvSpPr>
          <p:cNvPr id="356" name="Google Shape;356;p24"/>
          <p:cNvSpPr txBox="1"/>
          <p:nvPr>
            <p:ph idx="1" type="body"/>
          </p:nvPr>
        </p:nvSpPr>
        <p:spPr>
          <a:xfrm>
            <a:off x="1025400" y="1680900"/>
            <a:ext cx="7093200" cy="3153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confusion matrix provides a simple and convenient way to see how the model classified/misclassified the data</a:t>
            </a:r>
            <a:endParaRPr/>
          </a:p>
          <a:p>
            <a:pPr indent="-311150" lvl="0" marL="457200" rtl="0" algn="l">
              <a:spcBef>
                <a:spcPts val="1000"/>
              </a:spcBef>
              <a:spcAft>
                <a:spcPts val="0"/>
              </a:spcAft>
              <a:buSzPts val="1300"/>
              <a:buChar char="●"/>
            </a:pPr>
            <a:r>
              <a:rPr lang="en"/>
              <a:t>For instance, the top row tells us that 2231 data points were correctly labeled as false (no default), while only incorrectly predicting 105 of the non-defaults as defaults</a:t>
            </a:r>
            <a:endParaRPr/>
          </a:p>
          <a:p>
            <a:pPr indent="-311150" lvl="0" marL="457200" rtl="0" algn="l">
              <a:spcBef>
                <a:spcPts val="1000"/>
              </a:spcBef>
              <a:spcAft>
                <a:spcPts val="0"/>
              </a:spcAft>
              <a:buSzPts val="1300"/>
              <a:buChar char="●"/>
            </a:pPr>
            <a:r>
              <a:rPr lang="en"/>
              <a:t>The bottom row tells us 426 defaults were incorrectly classified as non-default, and 238 defaults were correctly classified as such</a:t>
            </a:r>
            <a:endParaRPr/>
          </a:p>
          <a:p>
            <a:pPr indent="-311150" lvl="0" marL="457200" rtl="0" algn="l">
              <a:spcBef>
                <a:spcPts val="1000"/>
              </a:spcBef>
              <a:spcAft>
                <a:spcPts val="1000"/>
              </a:spcAft>
              <a:buSzPts val="1300"/>
              <a:buChar char="●"/>
            </a:pPr>
            <a:r>
              <a:rPr lang="en"/>
              <a:t>The model may be biased towards classifying people as non-defaulting simply because it is the majority class. Additionally, outside factors, such as economic health or personal financial hardship, which are not in our data/model can influence a person’s default outcome</a:t>
            </a:r>
            <a:endParaRPr/>
          </a:p>
        </p:txBody>
      </p:sp>
      <p:pic>
        <p:nvPicPr>
          <p:cNvPr id="357" name="Google Shape;357;p24"/>
          <p:cNvPicPr preferRelativeResize="0"/>
          <p:nvPr/>
        </p:nvPicPr>
        <p:blipFill rotWithShape="1">
          <a:blip r:embed="rId3">
            <a:alphaModFix/>
          </a:blip>
          <a:srcRect b="6522" l="0" r="0" t="3638"/>
          <a:stretch/>
        </p:blipFill>
        <p:spPr>
          <a:xfrm>
            <a:off x="3066251" y="4175525"/>
            <a:ext cx="2682376" cy="967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the models: feature importance</a:t>
            </a:r>
            <a:endParaRPr/>
          </a:p>
        </p:txBody>
      </p:sp>
      <p:sp>
        <p:nvSpPr>
          <p:cNvPr id="363" name="Google Shape;363;p25"/>
          <p:cNvSpPr txBox="1"/>
          <p:nvPr>
            <p:ph idx="1" type="body"/>
          </p:nvPr>
        </p:nvSpPr>
        <p:spPr>
          <a:xfrm>
            <a:off x="111450" y="1496900"/>
            <a:ext cx="5283300" cy="3351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order to figure out which X variables were the most important/useful for predicting credit card defaults, we select “Explain model” and allow that to run, then go to the “Explanations” tab once it is finished</a:t>
            </a:r>
            <a:endParaRPr/>
          </a:p>
          <a:p>
            <a:pPr indent="-311150" lvl="0" marL="457200" rtl="0" algn="l">
              <a:spcBef>
                <a:spcPts val="1000"/>
              </a:spcBef>
              <a:spcAft>
                <a:spcPts val="0"/>
              </a:spcAft>
              <a:buSzPts val="1300"/>
              <a:buChar char="●"/>
            </a:pPr>
            <a:r>
              <a:rPr lang="en"/>
              <a:t>From this chart, we can see PAY_0 is the most important feature in our classifier, with LIMIT_BAL a close second</a:t>
            </a:r>
            <a:endParaRPr/>
          </a:p>
          <a:p>
            <a:pPr indent="-311150" lvl="0" marL="457200" rtl="0" algn="l">
              <a:spcBef>
                <a:spcPts val="1000"/>
              </a:spcBef>
              <a:spcAft>
                <a:spcPts val="1000"/>
              </a:spcAft>
              <a:buSzPts val="1300"/>
              <a:buChar char="●"/>
            </a:pPr>
            <a:r>
              <a:rPr lang="en"/>
              <a:t>LIMIT_BAL and some of the other variables have “MeanImputer” appended to them as these columns may have had missing values. These missing values were filled in  (imputed) with the mean of the column</a:t>
            </a:r>
            <a:endParaRPr/>
          </a:p>
        </p:txBody>
      </p:sp>
      <p:pic>
        <p:nvPicPr>
          <p:cNvPr id="364" name="Google Shape;364;p25"/>
          <p:cNvPicPr preferRelativeResize="0"/>
          <p:nvPr/>
        </p:nvPicPr>
        <p:blipFill>
          <a:blip r:embed="rId3">
            <a:alphaModFix/>
          </a:blip>
          <a:stretch>
            <a:fillRect/>
          </a:stretch>
        </p:blipFill>
        <p:spPr>
          <a:xfrm>
            <a:off x="5394750" y="1369150"/>
            <a:ext cx="3749250" cy="31933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Deploying the model</a:t>
            </a:r>
            <a:endParaRPr/>
          </a:p>
        </p:txBody>
      </p:sp>
      <p:sp>
        <p:nvSpPr>
          <p:cNvPr id="370" name="Google Shape;370;p26"/>
          <p:cNvSpPr txBox="1"/>
          <p:nvPr>
            <p:ph idx="1" type="body"/>
          </p:nvPr>
        </p:nvSpPr>
        <p:spPr>
          <a:xfrm>
            <a:off x="281800" y="1741400"/>
            <a:ext cx="4402500" cy="3133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Once we are satisfied with our model, we can click “Deploy” to deploy the model we selected to create predictions</a:t>
            </a:r>
            <a:endParaRPr/>
          </a:p>
          <a:p>
            <a:pPr indent="-311150" lvl="0" marL="457200" rtl="0" algn="l">
              <a:spcBef>
                <a:spcPts val="1000"/>
              </a:spcBef>
              <a:spcAft>
                <a:spcPts val="0"/>
              </a:spcAft>
              <a:buSzPts val="1300"/>
              <a:buChar char="●"/>
            </a:pPr>
            <a:r>
              <a:rPr lang="en"/>
              <a:t>Use suitable names and descriptions for the data. Select “Azure Container Instance” for compute type and enable authentication</a:t>
            </a:r>
            <a:endParaRPr/>
          </a:p>
          <a:p>
            <a:pPr indent="-311150" lvl="0" marL="457200" rtl="0" algn="l">
              <a:spcBef>
                <a:spcPts val="1000"/>
              </a:spcBef>
              <a:spcAft>
                <a:spcPts val="0"/>
              </a:spcAft>
              <a:buSzPts val="1300"/>
              <a:buChar char="●"/>
            </a:pPr>
            <a:r>
              <a:rPr lang="en"/>
              <a:t>Now just click Deploy and let Azure take care of the deployment</a:t>
            </a:r>
            <a:endParaRPr/>
          </a:p>
          <a:p>
            <a:pPr indent="-311150" lvl="0" marL="457200" rtl="0" algn="l">
              <a:spcBef>
                <a:spcPts val="1000"/>
              </a:spcBef>
              <a:spcAft>
                <a:spcPts val="1000"/>
              </a:spcAft>
              <a:buSzPts val="1300"/>
              <a:buChar char="●"/>
            </a:pPr>
            <a:r>
              <a:rPr lang="en"/>
              <a:t>Under the “Model” tab, the Model summary box displays the progress of the deployment </a:t>
            </a:r>
            <a:endParaRPr/>
          </a:p>
        </p:txBody>
      </p:sp>
      <p:pic>
        <p:nvPicPr>
          <p:cNvPr id="371" name="Google Shape;371;p26"/>
          <p:cNvPicPr preferRelativeResize="0"/>
          <p:nvPr/>
        </p:nvPicPr>
        <p:blipFill>
          <a:blip r:embed="rId3">
            <a:alphaModFix/>
          </a:blip>
          <a:stretch>
            <a:fillRect/>
          </a:stretch>
        </p:blipFill>
        <p:spPr>
          <a:xfrm>
            <a:off x="4684322" y="1698730"/>
            <a:ext cx="4459675" cy="229784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Deploying the model cont.</a:t>
            </a:r>
            <a:endParaRPr/>
          </a:p>
        </p:txBody>
      </p:sp>
      <p:sp>
        <p:nvSpPr>
          <p:cNvPr id="377" name="Google Shape;377;p27"/>
          <p:cNvSpPr txBox="1"/>
          <p:nvPr>
            <p:ph idx="1" type="body"/>
          </p:nvPr>
        </p:nvSpPr>
        <p:spPr>
          <a:xfrm>
            <a:off x="1303800" y="1990050"/>
            <a:ext cx="7030500" cy="2743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Once the model has successfully deployed, go to the </a:t>
            </a:r>
            <a:r>
              <a:rPr b="1" lang="en"/>
              <a:t>Endpoints</a:t>
            </a:r>
            <a:r>
              <a:rPr lang="en"/>
              <a:t> page from the navigation menu on the left, select the one we just made, then select </a:t>
            </a:r>
            <a:r>
              <a:rPr b="1" lang="en"/>
              <a:t>Consume</a:t>
            </a:r>
            <a:r>
              <a:rPr lang="en"/>
              <a:t> at the top - we need the REST endpoint and primary keys to connect to the model</a:t>
            </a:r>
            <a:endParaRPr/>
          </a:p>
          <a:p>
            <a:pPr indent="-311150" lvl="0" marL="457200" rtl="0" algn="l">
              <a:spcBef>
                <a:spcPts val="1000"/>
              </a:spcBef>
              <a:spcAft>
                <a:spcPts val="0"/>
              </a:spcAft>
              <a:buSzPts val="1300"/>
              <a:buChar char="●"/>
            </a:pPr>
            <a:r>
              <a:rPr lang="en"/>
              <a:t>Next we head to the </a:t>
            </a:r>
            <a:r>
              <a:rPr b="1" lang="en"/>
              <a:t>Notebooks</a:t>
            </a:r>
            <a:r>
              <a:rPr lang="en"/>
              <a:t> page and create a new notebook called default_test with file type Notebook. Create it and let the notebook connect</a:t>
            </a:r>
            <a:endParaRPr/>
          </a:p>
          <a:p>
            <a:pPr indent="-311150" lvl="0" marL="457200" rtl="0" algn="l">
              <a:spcBef>
                <a:spcPts val="1000"/>
              </a:spcBef>
              <a:spcAft>
                <a:spcPts val="0"/>
              </a:spcAft>
              <a:buSzPts val="1300"/>
              <a:buChar char="●"/>
            </a:pPr>
            <a:r>
              <a:rPr lang="en" u="sng">
                <a:solidFill>
                  <a:schemeClr val="hlink"/>
                </a:solidFill>
                <a:hlinkClick r:id="rId3"/>
              </a:rPr>
              <a:t>A block of code</a:t>
            </a:r>
            <a:r>
              <a:rPr lang="en"/>
              <a:t> is provided that we will copy and paste into the notebook, adding our keys from the deployed model</a:t>
            </a:r>
            <a:endParaRPr/>
          </a:p>
          <a:p>
            <a:pPr indent="-311150" lvl="0" marL="457200" rtl="0" algn="l">
              <a:spcBef>
                <a:spcPts val="1000"/>
              </a:spcBef>
              <a:spcAft>
                <a:spcPts val="1000"/>
              </a:spcAft>
              <a:buSzPts val="1300"/>
              <a:buChar char="●"/>
            </a:pPr>
            <a:r>
              <a:rPr lang="en"/>
              <a:t>We just need to change the values in the X variable to look like values of credit card customers and predict if they will default, but otherwise the rest of the code is unchanged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our deployed model</a:t>
            </a:r>
            <a:endParaRPr/>
          </a:p>
        </p:txBody>
      </p:sp>
      <p:sp>
        <p:nvSpPr>
          <p:cNvPr id="383" name="Google Shape;383;p28"/>
          <p:cNvSpPr txBox="1"/>
          <p:nvPr>
            <p:ph idx="1" type="body"/>
          </p:nvPr>
        </p:nvSpPr>
        <p:spPr>
          <a:xfrm>
            <a:off x="60500" y="1122700"/>
            <a:ext cx="5025000" cy="367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notebook page should be identical to the screenshot on the right (my keys are whited out)</a:t>
            </a:r>
            <a:endParaRPr/>
          </a:p>
          <a:p>
            <a:pPr indent="-311150" lvl="0" marL="457200" rtl="0" algn="l">
              <a:spcBef>
                <a:spcPts val="1000"/>
              </a:spcBef>
              <a:spcAft>
                <a:spcPts val="0"/>
              </a:spcAft>
              <a:buSzPts val="1300"/>
              <a:buChar char="●"/>
            </a:pPr>
            <a:r>
              <a:rPr lang="en"/>
              <a:t>Once the notebook is prepared, we just save it and click the green start button on the left</a:t>
            </a:r>
            <a:endParaRPr/>
          </a:p>
          <a:p>
            <a:pPr indent="-311150" lvl="0" marL="457200" rtl="0" algn="l">
              <a:spcBef>
                <a:spcPts val="1000"/>
              </a:spcBef>
              <a:spcAft>
                <a:spcPts val="0"/>
              </a:spcAft>
              <a:buSzPts val="1300"/>
              <a:buChar char="●"/>
            </a:pPr>
            <a:r>
              <a:rPr lang="en"/>
              <a:t>The output in the </a:t>
            </a:r>
            <a:r>
              <a:rPr b="1" lang="en"/>
              <a:t>print</a:t>
            </a:r>
            <a:r>
              <a:rPr lang="en"/>
              <a:t> statement can be adjusted to reflect your data, but this will not change the actual predictions (it is optional!)</a:t>
            </a:r>
            <a:endParaRPr/>
          </a:p>
          <a:p>
            <a:pPr indent="-311150" lvl="0" marL="457200" rtl="0" algn="l">
              <a:spcBef>
                <a:spcPts val="1000"/>
              </a:spcBef>
              <a:spcAft>
                <a:spcPts val="0"/>
              </a:spcAft>
              <a:buSzPts val="1300"/>
              <a:buChar char="●"/>
            </a:pPr>
            <a:r>
              <a:rPr lang="en"/>
              <a:t>After running, you should be presented with output for your predicted values</a:t>
            </a:r>
            <a:endParaRPr/>
          </a:p>
          <a:p>
            <a:pPr indent="-311150" lvl="0" marL="457200" rtl="0" algn="l">
              <a:spcBef>
                <a:spcPts val="1000"/>
              </a:spcBef>
              <a:spcAft>
                <a:spcPts val="0"/>
              </a:spcAft>
              <a:buSzPts val="1300"/>
              <a:buChar char="●"/>
            </a:pPr>
            <a:r>
              <a:rPr lang="en"/>
              <a:t>Our model predicted 1 default and 4 non-defaults</a:t>
            </a:r>
            <a:endParaRPr/>
          </a:p>
          <a:p>
            <a:pPr indent="-311150" lvl="0" marL="457200" rtl="0" algn="l">
              <a:spcBef>
                <a:spcPts val="1000"/>
              </a:spcBef>
              <a:spcAft>
                <a:spcPts val="1000"/>
              </a:spcAft>
              <a:buSzPts val="1300"/>
              <a:buChar char="●"/>
            </a:pPr>
            <a:r>
              <a:rPr lang="en"/>
              <a:t>And that’s it! The entire model has been created from start to finish with no knowledge of code necessary</a:t>
            </a:r>
            <a:endParaRPr/>
          </a:p>
        </p:txBody>
      </p:sp>
      <p:pic>
        <p:nvPicPr>
          <p:cNvPr id="384" name="Google Shape;384;p28"/>
          <p:cNvPicPr preferRelativeResize="0"/>
          <p:nvPr/>
        </p:nvPicPr>
        <p:blipFill>
          <a:blip r:embed="rId3">
            <a:alphaModFix/>
          </a:blip>
          <a:stretch>
            <a:fillRect/>
          </a:stretch>
        </p:blipFill>
        <p:spPr>
          <a:xfrm>
            <a:off x="5001575" y="1344700"/>
            <a:ext cx="4142424" cy="2982901"/>
          </a:xfrm>
          <a:prstGeom prst="rect">
            <a:avLst/>
          </a:prstGeom>
          <a:noFill/>
          <a:ln>
            <a:noFill/>
          </a:ln>
        </p:spPr>
      </p:pic>
      <p:pic>
        <p:nvPicPr>
          <p:cNvPr id="385" name="Google Shape;385;p28"/>
          <p:cNvPicPr preferRelativeResize="0"/>
          <p:nvPr/>
        </p:nvPicPr>
        <p:blipFill>
          <a:blip r:embed="rId4">
            <a:alphaModFix/>
          </a:blip>
          <a:stretch>
            <a:fillRect/>
          </a:stretch>
        </p:blipFill>
        <p:spPr>
          <a:xfrm>
            <a:off x="6120413" y="4327596"/>
            <a:ext cx="1961025" cy="845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Knowledge Check</a:t>
            </a:r>
            <a:endParaRPr/>
          </a:p>
        </p:txBody>
      </p:sp>
      <p:sp>
        <p:nvSpPr>
          <p:cNvPr id="391" name="Google Shape;391;p29"/>
          <p:cNvSpPr txBox="1"/>
          <p:nvPr>
            <p:ph idx="1" type="body"/>
          </p:nvPr>
        </p:nvSpPr>
        <p:spPr>
          <a:xfrm>
            <a:off x="218725" y="1300950"/>
            <a:ext cx="8798400" cy="38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1. An automobile dealership wants to use historic car sales data to train a machine learning model. The model should predict the price of a pre-owned car based on characteristics like its age, engine size, and mileage. What kind of machine learning model does the dealership need to create?</a:t>
            </a:r>
            <a:endParaRPr sz="1100"/>
          </a:p>
          <a:p>
            <a:pPr indent="-298450" lvl="0" marL="457200" rtl="0" algn="l">
              <a:spcBef>
                <a:spcPts val="1000"/>
              </a:spcBef>
              <a:spcAft>
                <a:spcPts val="0"/>
              </a:spcAft>
              <a:buSzPts val="1100"/>
              <a:buAutoNum type="alphaUcPeriod"/>
            </a:pPr>
            <a:r>
              <a:rPr lang="en" sz="1100"/>
              <a:t>Classification</a:t>
            </a:r>
            <a:endParaRPr sz="1100"/>
          </a:p>
          <a:p>
            <a:pPr indent="-298450" lvl="0" marL="457200" rtl="0" algn="l">
              <a:spcBef>
                <a:spcPts val="0"/>
              </a:spcBef>
              <a:spcAft>
                <a:spcPts val="0"/>
              </a:spcAft>
              <a:buSzPts val="1100"/>
              <a:buAutoNum type="alphaUcPeriod"/>
            </a:pPr>
            <a:r>
              <a:rPr lang="en" sz="1100"/>
              <a:t>Regression</a:t>
            </a:r>
            <a:endParaRPr sz="1100"/>
          </a:p>
          <a:p>
            <a:pPr indent="-298450" lvl="0" marL="457200" rtl="0" algn="l">
              <a:spcBef>
                <a:spcPts val="0"/>
              </a:spcBef>
              <a:spcAft>
                <a:spcPts val="0"/>
              </a:spcAft>
              <a:buSzPts val="1100"/>
              <a:buAutoNum type="alphaUcPeriod"/>
            </a:pPr>
            <a:r>
              <a:rPr lang="en" sz="1100"/>
              <a:t>Clustering</a:t>
            </a:r>
            <a:endParaRPr sz="1100"/>
          </a:p>
          <a:p>
            <a:pPr indent="0" lvl="0" marL="0" rtl="0" algn="l">
              <a:spcBef>
                <a:spcPts val="1600"/>
              </a:spcBef>
              <a:spcAft>
                <a:spcPts val="0"/>
              </a:spcAft>
              <a:buNone/>
            </a:pPr>
            <a:r>
              <a:rPr lang="en" sz="1100"/>
              <a:t>2. A bank wants to use historic loan repayment records to categorize loan applications as low-risk or high-risk based on characteristics like the loan amount, the income of the borrower, and the loan period. What kind of machine learning model does the bank need to create?</a:t>
            </a:r>
            <a:endParaRPr sz="1100"/>
          </a:p>
          <a:p>
            <a:pPr indent="-298450" lvl="0" marL="457200" rtl="0" algn="l">
              <a:spcBef>
                <a:spcPts val="1000"/>
              </a:spcBef>
              <a:spcAft>
                <a:spcPts val="0"/>
              </a:spcAft>
              <a:buSzPts val="1100"/>
              <a:buAutoNum type="alphaUcPeriod"/>
            </a:pPr>
            <a:r>
              <a:rPr lang="en" sz="1100"/>
              <a:t>Classification</a:t>
            </a:r>
            <a:endParaRPr sz="1100"/>
          </a:p>
          <a:p>
            <a:pPr indent="-298450" lvl="0" marL="457200" rtl="0" algn="l">
              <a:spcBef>
                <a:spcPts val="0"/>
              </a:spcBef>
              <a:spcAft>
                <a:spcPts val="0"/>
              </a:spcAft>
              <a:buSzPts val="1100"/>
              <a:buAutoNum type="alphaUcPeriod"/>
            </a:pPr>
            <a:r>
              <a:rPr lang="en" sz="1100"/>
              <a:t>Regression</a:t>
            </a:r>
            <a:endParaRPr sz="1100"/>
          </a:p>
          <a:p>
            <a:pPr indent="-298450" lvl="0" marL="457200" rtl="0" algn="l">
              <a:spcBef>
                <a:spcPts val="0"/>
              </a:spcBef>
              <a:spcAft>
                <a:spcPts val="0"/>
              </a:spcAft>
              <a:buSzPts val="1100"/>
              <a:buAutoNum type="alphaUcPeriod"/>
            </a:pPr>
            <a:r>
              <a:rPr lang="en" sz="1100"/>
              <a:t>Clustering</a:t>
            </a:r>
            <a:endParaRPr sz="1100"/>
          </a:p>
          <a:p>
            <a:pPr indent="0" lvl="0" marL="0" rtl="0" algn="l">
              <a:spcBef>
                <a:spcPts val="1600"/>
              </a:spcBef>
              <a:spcAft>
                <a:spcPts val="0"/>
              </a:spcAft>
              <a:buNone/>
            </a:pPr>
            <a:r>
              <a:rPr lang="en" sz="1100"/>
              <a:t>3. </a:t>
            </a:r>
            <a:r>
              <a:rPr lang="en" sz="1100"/>
              <a:t>Which of the following types of machine learning is an example of unsupervised machine learning?</a:t>
            </a:r>
            <a:endParaRPr sz="1100"/>
          </a:p>
          <a:p>
            <a:pPr indent="-298450" lvl="0" marL="457200" rtl="0" algn="l">
              <a:spcBef>
                <a:spcPts val="1000"/>
              </a:spcBef>
              <a:spcAft>
                <a:spcPts val="0"/>
              </a:spcAft>
              <a:buSzPts val="1100"/>
              <a:buAutoNum type="alphaUcPeriod"/>
            </a:pPr>
            <a:r>
              <a:rPr lang="en" sz="1100"/>
              <a:t>Classification</a:t>
            </a:r>
            <a:endParaRPr sz="1100"/>
          </a:p>
          <a:p>
            <a:pPr indent="-298450" lvl="0" marL="457200" rtl="0" algn="l">
              <a:spcBef>
                <a:spcPts val="0"/>
              </a:spcBef>
              <a:spcAft>
                <a:spcPts val="0"/>
              </a:spcAft>
              <a:buSzPts val="1100"/>
              <a:buAutoNum type="alphaUcPeriod"/>
            </a:pPr>
            <a:r>
              <a:rPr lang="en" sz="1100"/>
              <a:t>Regression</a:t>
            </a:r>
            <a:endParaRPr sz="1100"/>
          </a:p>
          <a:p>
            <a:pPr indent="-298450" lvl="0" marL="457200" rtl="0" algn="l">
              <a:spcBef>
                <a:spcPts val="0"/>
              </a:spcBef>
              <a:spcAft>
                <a:spcPts val="0"/>
              </a:spcAft>
              <a:buSzPts val="1100"/>
              <a:buAutoNum type="alphaUcPeriod"/>
            </a:pPr>
            <a:r>
              <a:rPr lang="en" sz="1100"/>
              <a:t>Clustering</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Knowledge Check: Answers</a:t>
            </a:r>
            <a:endParaRPr/>
          </a:p>
        </p:txBody>
      </p:sp>
      <p:sp>
        <p:nvSpPr>
          <p:cNvPr id="397" name="Google Shape;397;p3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This would be a </a:t>
            </a:r>
            <a:r>
              <a:rPr b="1" lang="en"/>
              <a:t>regression</a:t>
            </a:r>
            <a:r>
              <a:rPr lang="en"/>
              <a:t> model, as the dealer is using continuous, numeric data to predict the value of a </a:t>
            </a:r>
            <a:r>
              <a:rPr lang="en"/>
              <a:t>continuous</a:t>
            </a:r>
            <a:r>
              <a:rPr lang="en"/>
              <a:t>, numeric output.</a:t>
            </a:r>
            <a:endParaRPr/>
          </a:p>
          <a:p>
            <a:pPr indent="-311150" lvl="0" marL="457200" rtl="0" algn="l">
              <a:spcBef>
                <a:spcPts val="1000"/>
              </a:spcBef>
              <a:spcAft>
                <a:spcPts val="0"/>
              </a:spcAft>
              <a:buSzPts val="1300"/>
              <a:buAutoNum type="arabicPeriod"/>
            </a:pPr>
            <a:r>
              <a:rPr lang="en"/>
              <a:t>This would be </a:t>
            </a:r>
            <a:r>
              <a:rPr b="1" lang="en"/>
              <a:t>classification</a:t>
            </a:r>
            <a:r>
              <a:rPr lang="en"/>
              <a:t>, as the bank has two specified classes - low-risk and high-risk - to assign to their clients based on other features.</a:t>
            </a:r>
            <a:endParaRPr/>
          </a:p>
          <a:p>
            <a:pPr indent="-311150" lvl="0" marL="457200" rtl="0" algn="l">
              <a:spcBef>
                <a:spcPts val="1000"/>
              </a:spcBef>
              <a:spcAft>
                <a:spcPts val="1000"/>
              </a:spcAft>
              <a:buSzPts val="1300"/>
              <a:buAutoNum type="arabicPeriod"/>
            </a:pPr>
            <a:r>
              <a:rPr lang="en"/>
              <a:t>This would be </a:t>
            </a:r>
            <a:r>
              <a:rPr b="1" lang="en"/>
              <a:t>clustering</a:t>
            </a:r>
            <a:r>
              <a:rPr lang="en"/>
              <a:t>, as the actual label/value of the output is not known. In clustering algorithms, data points are grouped together based on how similar they are to one another; they are not assigned a specific target class like they would be in supervised classification models.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Machine Learning in Microsoft Azure</a:t>
            </a:r>
            <a:endParaRPr/>
          </a:p>
        </p:txBody>
      </p:sp>
      <p:sp>
        <p:nvSpPr>
          <p:cNvPr id="284" name="Google Shape;284;p14"/>
          <p:cNvSpPr txBox="1"/>
          <p:nvPr>
            <p:ph idx="1" type="body"/>
          </p:nvPr>
        </p:nvSpPr>
        <p:spPr>
          <a:xfrm>
            <a:off x="1303800" y="1990050"/>
            <a:ext cx="7030500" cy="2652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Microsoft Azure is a cloud computing platform that allows data scientists and researchers to create machine learning models</a:t>
            </a:r>
            <a:endParaRPr/>
          </a:p>
          <a:p>
            <a:pPr indent="-311150" lvl="0" marL="457200" rtl="0" algn="l">
              <a:spcBef>
                <a:spcPts val="1000"/>
              </a:spcBef>
              <a:spcAft>
                <a:spcPts val="0"/>
              </a:spcAft>
              <a:buSzPts val="1300"/>
              <a:buChar char="●"/>
            </a:pPr>
            <a:r>
              <a:rPr lang="en"/>
              <a:t>Azure Learning helps reduce the amount of time spent </a:t>
            </a:r>
            <a:r>
              <a:rPr lang="en"/>
              <a:t>preparing </a:t>
            </a:r>
            <a:r>
              <a:rPr lang="en"/>
              <a:t>data, training the model, and deploying the predictive model</a:t>
            </a:r>
            <a:endParaRPr/>
          </a:p>
          <a:p>
            <a:pPr indent="-311150" lvl="0" marL="457200" rtl="0" algn="l">
              <a:spcBef>
                <a:spcPts val="1000"/>
              </a:spcBef>
              <a:spcAft>
                <a:spcPts val="0"/>
              </a:spcAft>
              <a:buSzPts val="1300"/>
              <a:buChar char="●"/>
            </a:pPr>
            <a:r>
              <a:rPr lang="en"/>
              <a:t>Many of these processes can even be automated, further reducing the time spent creating machine learning models</a:t>
            </a:r>
            <a:endParaRPr/>
          </a:p>
          <a:p>
            <a:pPr indent="-311150" lvl="0" marL="457200" rtl="0" algn="l">
              <a:spcBef>
                <a:spcPts val="1000"/>
              </a:spcBef>
              <a:spcAft>
                <a:spcPts val="1000"/>
              </a:spcAft>
              <a:buSzPts val="1300"/>
              <a:buChar char="●"/>
            </a:pPr>
            <a:r>
              <a:rPr lang="en"/>
              <a:t>We will be using the </a:t>
            </a:r>
            <a:r>
              <a:rPr b="1" lang="en"/>
              <a:t>automated machine learning</a:t>
            </a:r>
            <a:r>
              <a:rPr lang="en"/>
              <a:t> interface to automate these processes when putting together our model. This allows us to create a machine learning model without typing any code!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a:t>
            </a:r>
            <a:endParaRPr/>
          </a:p>
        </p:txBody>
      </p:sp>
      <p:sp>
        <p:nvSpPr>
          <p:cNvPr id="290" name="Google Shape;290;p15"/>
          <p:cNvSpPr txBox="1"/>
          <p:nvPr>
            <p:ph idx="1" type="body"/>
          </p:nvPr>
        </p:nvSpPr>
        <p:spPr>
          <a:xfrm>
            <a:off x="1303800" y="1990050"/>
            <a:ext cx="7030500" cy="29346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We will be using Microsoft’s provided guide to set up the workspace: </a:t>
            </a:r>
            <a:r>
              <a:rPr lang="en" sz="1100" u="sng">
                <a:solidFill>
                  <a:schemeClr val="hlink"/>
                </a:solidFill>
                <a:latin typeface="Arial"/>
                <a:ea typeface="Arial"/>
                <a:cs typeface="Arial"/>
                <a:sym typeface="Arial"/>
                <a:hlinkClick r:id="rId3"/>
              </a:rPr>
              <a:t>https://docs.microsoft.com/en-us/learn/modules/use-automated-machine-learning/</a:t>
            </a:r>
            <a:endParaRPr/>
          </a:p>
          <a:p>
            <a:pPr indent="-311150" lvl="0" marL="457200" rtl="0" algn="l">
              <a:lnSpc>
                <a:spcPct val="100000"/>
              </a:lnSpc>
              <a:spcBef>
                <a:spcPts val="1000"/>
              </a:spcBef>
              <a:spcAft>
                <a:spcPts val="0"/>
              </a:spcAft>
              <a:buSzPts val="1300"/>
              <a:buChar char="●"/>
            </a:pPr>
            <a:r>
              <a:rPr lang="en"/>
              <a:t>We begin by signing into </a:t>
            </a:r>
            <a:r>
              <a:rPr lang="en" u="sng">
                <a:solidFill>
                  <a:schemeClr val="hlink"/>
                </a:solidFill>
                <a:hlinkClick r:id="rId4"/>
              </a:rPr>
              <a:t>https://portal.azure.com/</a:t>
            </a:r>
            <a:r>
              <a:rPr lang="en"/>
              <a:t> and creating a new </a:t>
            </a:r>
            <a:r>
              <a:rPr b="1" lang="en"/>
              <a:t>Machine Learning</a:t>
            </a:r>
            <a:r>
              <a:rPr lang="en"/>
              <a:t> workspace, then entering the workspace we just created by selecting it</a:t>
            </a:r>
            <a:endParaRPr/>
          </a:p>
          <a:p>
            <a:pPr indent="-311150" lvl="0" marL="457200" rtl="0" algn="l">
              <a:lnSpc>
                <a:spcPct val="100000"/>
              </a:lnSpc>
              <a:spcBef>
                <a:spcPts val="1000"/>
              </a:spcBef>
              <a:spcAft>
                <a:spcPts val="0"/>
              </a:spcAft>
              <a:buSzPts val="1300"/>
              <a:buChar char="●"/>
            </a:pPr>
            <a:r>
              <a:rPr lang="en"/>
              <a:t>After creating the workspace, we select </a:t>
            </a:r>
            <a:r>
              <a:rPr b="1" lang="en"/>
              <a:t>Launch now</a:t>
            </a:r>
            <a:r>
              <a:rPr lang="en"/>
              <a:t> on the overview page of the workspace</a:t>
            </a:r>
            <a:endParaRPr/>
          </a:p>
          <a:p>
            <a:pPr indent="-311150" lvl="0" marL="457200" rtl="0" algn="l">
              <a:lnSpc>
                <a:spcPct val="100000"/>
              </a:lnSpc>
              <a:spcBef>
                <a:spcPts val="1000"/>
              </a:spcBef>
              <a:spcAft>
                <a:spcPts val="0"/>
              </a:spcAft>
              <a:buSzPts val="1300"/>
              <a:buChar char="●"/>
            </a:pPr>
            <a:r>
              <a:rPr lang="en"/>
              <a:t>On the left menu bar, select </a:t>
            </a:r>
            <a:r>
              <a:rPr b="1" lang="en"/>
              <a:t>Compute</a:t>
            </a:r>
            <a:r>
              <a:rPr lang="en"/>
              <a:t> under manage to create new computing resources. We will create a </a:t>
            </a:r>
            <a:r>
              <a:rPr b="1" lang="en"/>
              <a:t>compute instance</a:t>
            </a:r>
            <a:r>
              <a:rPr lang="en"/>
              <a:t> to test our model and a </a:t>
            </a:r>
            <a:r>
              <a:rPr b="1" lang="en"/>
              <a:t>compute cluster</a:t>
            </a:r>
            <a:r>
              <a:rPr lang="en"/>
              <a:t> for training the model</a:t>
            </a:r>
            <a:endParaRPr/>
          </a:p>
          <a:p>
            <a:pPr indent="-311150" lvl="0" marL="457200" rtl="0" algn="l">
              <a:lnSpc>
                <a:spcPct val="100000"/>
              </a:lnSpc>
              <a:spcBef>
                <a:spcPts val="1000"/>
              </a:spcBef>
              <a:spcAft>
                <a:spcPts val="1000"/>
              </a:spcAft>
              <a:buSzPts val="1300"/>
              <a:buChar char="●"/>
            </a:pPr>
            <a:r>
              <a:rPr lang="en"/>
              <a:t>More specific details are provided at </a:t>
            </a:r>
            <a:r>
              <a:rPr lang="en" sz="1100" u="sng">
                <a:solidFill>
                  <a:schemeClr val="hlink"/>
                </a:solidFill>
                <a:latin typeface="Arial"/>
                <a:ea typeface="Arial"/>
                <a:cs typeface="Arial"/>
                <a:sym typeface="Arial"/>
                <a:hlinkClick r:id="rId5"/>
              </a:rPr>
              <a:t>https://docs.microsoft.com/en-us/learn/modules/use-automated-machine-learning/create-compute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overview</a:t>
            </a:r>
            <a:endParaRPr/>
          </a:p>
        </p:txBody>
      </p:sp>
      <p:sp>
        <p:nvSpPr>
          <p:cNvPr id="296" name="Google Shape;296;p16"/>
          <p:cNvSpPr txBox="1"/>
          <p:nvPr>
            <p:ph idx="1" type="body"/>
          </p:nvPr>
        </p:nvSpPr>
        <p:spPr>
          <a:xfrm>
            <a:off x="1303800" y="1242150"/>
            <a:ext cx="7030500" cy="36543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The data we are using contains clients’ credit card spending/repayment data and comes from the </a:t>
            </a:r>
            <a:r>
              <a:rPr lang="en" u="sng">
                <a:solidFill>
                  <a:schemeClr val="accent5"/>
                </a:solidFill>
                <a:hlinkClick r:id="rId3">
                  <a:extLst>
                    <a:ext uri="{A12FA001-AC4F-418D-AE19-62706E023703}">
                      <ahyp:hlinkClr val="tx"/>
                    </a:ext>
                  </a:extLst>
                </a:hlinkClick>
              </a:rPr>
              <a:t>UCI Machine Learning Repository</a:t>
            </a:r>
            <a:endParaRPr/>
          </a:p>
          <a:p>
            <a:pPr indent="-311150" lvl="0" marL="457200" rtl="0" algn="l">
              <a:spcBef>
                <a:spcPts val="1000"/>
              </a:spcBef>
              <a:spcAft>
                <a:spcPts val="0"/>
              </a:spcAft>
              <a:buSzPts val="1300"/>
              <a:buChar char="●"/>
            </a:pPr>
            <a:r>
              <a:rPr lang="en"/>
              <a:t>This dataset determines whether or not clients default on their credit card payments</a:t>
            </a:r>
            <a:endParaRPr/>
          </a:p>
          <a:p>
            <a:pPr indent="-311150" lvl="0" marL="457200" rtl="0" algn="l">
              <a:spcBef>
                <a:spcPts val="1000"/>
              </a:spcBef>
              <a:spcAft>
                <a:spcPts val="0"/>
              </a:spcAft>
              <a:buSzPts val="1300"/>
              <a:buChar char="●"/>
            </a:pPr>
            <a:r>
              <a:rPr lang="en"/>
              <a:t>This contains the following variables:</a:t>
            </a:r>
            <a:endParaRPr/>
          </a:p>
          <a:p>
            <a:pPr indent="-298450" lvl="1" marL="914400" rtl="0" algn="l">
              <a:lnSpc>
                <a:spcPct val="115000"/>
              </a:lnSpc>
              <a:spcBef>
                <a:spcPts val="1000"/>
              </a:spcBef>
              <a:spcAft>
                <a:spcPts val="0"/>
              </a:spcAft>
              <a:buSzPts val="1100"/>
              <a:buChar char="○"/>
            </a:pPr>
            <a:r>
              <a:rPr lang="en"/>
              <a:t>LIMIT_BAL: Credit card Limit</a:t>
            </a:r>
            <a:endParaRPr/>
          </a:p>
          <a:p>
            <a:pPr indent="-298450" lvl="1" marL="914400" rtl="0" algn="l">
              <a:lnSpc>
                <a:spcPct val="115000"/>
              </a:lnSpc>
              <a:spcBef>
                <a:spcPts val="0"/>
              </a:spcBef>
              <a:spcAft>
                <a:spcPts val="0"/>
              </a:spcAft>
              <a:buSzPts val="1100"/>
              <a:buChar char="○"/>
            </a:pPr>
            <a:r>
              <a:rPr lang="en"/>
              <a:t>Age in years</a:t>
            </a:r>
            <a:endParaRPr/>
          </a:p>
          <a:p>
            <a:pPr indent="-298450" lvl="1" marL="914400" rtl="0" algn="l">
              <a:lnSpc>
                <a:spcPct val="115000"/>
              </a:lnSpc>
              <a:spcBef>
                <a:spcPts val="0"/>
              </a:spcBef>
              <a:spcAft>
                <a:spcPts val="0"/>
              </a:spcAft>
              <a:buSzPts val="1100"/>
              <a:buChar char="○"/>
            </a:pPr>
            <a:r>
              <a:rPr lang="en"/>
              <a:t>Sex (1 = male; 2 = female)</a:t>
            </a:r>
            <a:endParaRPr/>
          </a:p>
          <a:p>
            <a:pPr indent="-298450" lvl="1" marL="914400" rtl="0" algn="l">
              <a:lnSpc>
                <a:spcPct val="115000"/>
              </a:lnSpc>
              <a:spcBef>
                <a:spcPts val="0"/>
              </a:spcBef>
              <a:spcAft>
                <a:spcPts val="0"/>
              </a:spcAft>
              <a:buSzPts val="1100"/>
              <a:buChar char="○"/>
            </a:pPr>
            <a:r>
              <a:rPr lang="en"/>
              <a:t>Education level (1 = graduate school; 2 = university; 3 = high school; 4 = others)</a:t>
            </a:r>
            <a:endParaRPr/>
          </a:p>
          <a:p>
            <a:pPr indent="-298450" lvl="1" marL="914400" rtl="0" algn="l">
              <a:lnSpc>
                <a:spcPct val="115000"/>
              </a:lnSpc>
              <a:spcBef>
                <a:spcPts val="0"/>
              </a:spcBef>
              <a:spcAft>
                <a:spcPts val="0"/>
              </a:spcAft>
              <a:buSzPts val="1100"/>
              <a:buChar char="○"/>
            </a:pPr>
            <a:r>
              <a:rPr lang="en"/>
              <a:t>Marital status (1 = married; 2 = single; 3 = others)</a:t>
            </a:r>
            <a:endParaRPr/>
          </a:p>
          <a:p>
            <a:pPr indent="-298450" lvl="1" marL="914400" rtl="0" algn="l">
              <a:lnSpc>
                <a:spcPct val="115000"/>
              </a:lnSpc>
              <a:spcBef>
                <a:spcPts val="0"/>
              </a:spcBef>
              <a:spcAft>
                <a:spcPts val="0"/>
              </a:spcAft>
              <a:buSzPts val="1100"/>
              <a:buChar char="○"/>
            </a:pPr>
            <a:r>
              <a:rPr lang="en"/>
              <a:t>PAY_0, PAY_2, PAY_3, …, PAY_6: current and historical repayment status (-1 means paid on time, 1 means 1 month late, 2 means 2 months late, etc.) from April-September 2005</a:t>
            </a:r>
            <a:endParaRPr/>
          </a:p>
          <a:p>
            <a:pPr indent="-298450" lvl="1" marL="914400" rtl="0" algn="l">
              <a:lnSpc>
                <a:spcPct val="115000"/>
              </a:lnSpc>
              <a:spcBef>
                <a:spcPts val="0"/>
              </a:spcBef>
              <a:spcAft>
                <a:spcPts val="0"/>
              </a:spcAft>
              <a:buSzPts val="1100"/>
              <a:buChar char="○"/>
            </a:pPr>
            <a:r>
              <a:rPr lang="en"/>
              <a:t>BILL_AMT1, …, BILL_AMT6: amount owed each month (April-Sep 2005)</a:t>
            </a:r>
            <a:endParaRPr/>
          </a:p>
          <a:p>
            <a:pPr indent="-298450" lvl="1" marL="914400" rtl="0" algn="l">
              <a:lnSpc>
                <a:spcPct val="115000"/>
              </a:lnSpc>
              <a:spcBef>
                <a:spcPts val="0"/>
              </a:spcBef>
              <a:spcAft>
                <a:spcPts val="0"/>
              </a:spcAft>
              <a:buSzPts val="1100"/>
              <a:buChar char="○"/>
            </a:pPr>
            <a:r>
              <a:rPr lang="en"/>
              <a:t>PAY_AMT1, …, PAY_AMT 6: amount paid towards each month’s balance (April-Sep 2005)</a:t>
            </a:r>
            <a:endParaRPr/>
          </a:p>
          <a:p>
            <a:pPr indent="-298450" lvl="1" marL="914400" rtl="0" algn="l">
              <a:lnSpc>
                <a:spcPct val="115000"/>
              </a:lnSpc>
              <a:spcBef>
                <a:spcPts val="0"/>
              </a:spcBef>
              <a:spcAft>
                <a:spcPts val="0"/>
              </a:spcAft>
              <a:buSzPts val="1100"/>
              <a:buChar char="○"/>
            </a:pPr>
            <a:r>
              <a:rPr lang="en"/>
              <a:t>Default payment status (the output/Y variable)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Importing the data</a:t>
            </a:r>
            <a:endParaRPr/>
          </a:p>
        </p:txBody>
      </p:sp>
      <p:sp>
        <p:nvSpPr>
          <p:cNvPr id="302" name="Google Shape;302;p17"/>
          <p:cNvSpPr txBox="1"/>
          <p:nvPr>
            <p:ph idx="1" type="body"/>
          </p:nvPr>
        </p:nvSpPr>
        <p:spPr>
          <a:xfrm>
            <a:off x="457125" y="1369175"/>
            <a:ext cx="4876800" cy="3463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Under </a:t>
            </a:r>
            <a:r>
              <a:rPr b="1" lang="en"/>
              <a:t>A</a:t>
            </a:r>
            <a:r>
              <a:rPr b="1" lang="en"/>
              <a:t>ssets</a:t>
            </a:r>
            <a:r>
              <a:rPr lang="en"/>
              <a:t>, select </a:t>
            </a:r>
            <a:r>
              <a:rPr b="1" lang="en"/>
              <a:t>Datasets</a:t>
            </a:r>
            <a:r>
              <a:rPr lang="en"/>
              <a:t> and then </a:t>
            </a:r>
            <a:r>
              <a:rPr b="1" lang="en"/>
              <a:t>Create dataset </a:t>
            </a:r>
            <a:r>
              <a:rPr lang="en"/>
              <a:t>to begin importing the data</a:t>
            </a:r>
            <a:endParaRPr/>
          </a:p>
          <a:p>
            <a:pPr indent="-311150" lvl="0" marL="457200" rtl="0" algn="l">
              <a:spcBef>
                <a:spcPts val="1000"/>
              </a:spcBef>
              <a:spcAft>
                <a:spcPts val="0"/>
              </a:spcAft>
              <a:buSzPts val="1300"/>
              <a:buChar char="●"/>
            </a:pPr>
            <a:r>
              <a:rPr lang="en"/>
              <a:t>Select “web files” to paste a dataset from a URL, or “local files” to upload one from your computer. We will be uploading the web file from GitHub</a:t>
            </a:r>
            <a:endParaRPr/>
          </a:p>
          <a:p>
            <a:pPr indent="-311150" lvl="0" marL="457200" rtl="0" algn="l">
              <a:spcBef>
                <a:spcPts val="1000"/>
              </a:spcBef>
              <a:spcAft>
                <a:spcPts val="0"/>
              </a:spcAft>
              <a:buSzPts val="1300"/>
              <a:buChar char="●"/>
            </a:pPr>
            <a:r>
              <a:rPr lang="en"/>
              <a:t>Set a suitable name and the dataset type to tabular, as we have several rows and columns to make up the table</a:t>
            </a:r>
            <a:endParaRPr/>
          </a:p>
          <a:p>
            <a:pPr indent="-311150" lvl="0" marL="457200" rtl="0" algn="l">
              <a:spcBef>
                <a:spcPts val="1000"/>
              </a:spcBef>
              <a:spcAft>
                <a:spcPts val="1000"/>
              </a:spcAft>
              <a:buSzPts val="1300"/>
              <a:buChar char="●"/>
            </a:pPr>
            <a:r>
              <a:rPr lang="en"/>
              <a:t>The data is quite imbalanced, as there are about 2300 negatives (no default) while only about 650 positives (default)</a:t>
            </a:r>
            <a:endParaRPr/>
          </a:p>
        </p:txBody>
      </p:sp>
      <p:pic>
        <p:nvPicPr>
          <p:cNvPr id="303" name="Google Shape;303;p17"/>
          <p:cNvPicPr preferRelativeResize="0"/>
          <p:nvPr/>
        </p:nvPicPr>
        <p:blipFill>
          <a:blip r:embed="rId3">
            <a:alphaModFix/>
          </a:blip>
          <a:stretch>
            <a:fillRect/>
          </a:stretch>
        </p:blipFill>
        <p:spPr>
          <a:xfrm>
            <a:off x="5393975" y="1521675"/>
            <a:ext cx="3750025" cy="2621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Importing the data cont.</a:t>
            </a:r>
            <a:endParaRPr/>
          </a:p>
        </p:txBody>
      </p:sp>
      <p:sp>
        <p:nvSpPr>
          <p:cNvPr id="309" name="Google Shape;309;p18"/>
          <p:cNvSpPr txBox="1"/>
          <p:nvPr>
            <p:ph idx="1" type="body"/>
          </p:nvPr>
        </p:nvSpPr>
        <p:spPr>
          <a:xfrm>
            <a:off x="259575" y="1300950"/>
            <a:ext cx="4312500" cy="358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Since we are using a .csv file, we will make our file delimited with a comma delimiter</a:t>
            </a:r>
            <a:endParaRPr/>
          </a:p>
          <a:p>
            <a:pPr indent="-311150" lvl="0" marL="457200" rtl="0" algn="l">
              <a:spcBef>
                <a:spcPts val="1000"/>
              </a:spcBef>
              <a:spcAft>
                <a:spcPts val="0"/>
              </a:spcAft>
              <a:buSzPts val="1300"/>
              <a:buChar char="●"/>
            </a:pPr>
            <a:r>
              <a:rPr lang="en"/>
              <a:t>We use the headers from the first file since we are only importing one file</a:t>
            </a:r>
            <a:endParaRPr/>
          </a:p>
          <a:p>
            <a:pPr indent="-311150" lvl="0" marL="457200" rtl="0" algn="l">
              <a:spcBef>
                <a:spcPts val="1000"/>
              </a:spcBef>
              <a:spcAft>
                <a:spcPts val="0"/>
              </a:spcAft>
              <a:buSzPts val="1300"/>
              <a:buChar char="●"/>
            </a:pPr>
            <a:r>
              <a:rPr lang="en"/>
              <a:t>Since the first row of this particular file contains an extra row of headers (X1, X2, etc.), we will skip it and use the row with actual names for our headers</a:t>
            </a:r>
            <a:endParaRPr/>
          </a:p>
          <a:p>
            <a:pPr indent="-311150" lvl="0" marL="457200" rtl="0" algn="l">
              <a:spcBef>
                <a:spcPts val="1000"/>
              </a:spcBef>
              <a:spcAft>
                <a:spcPts val="0"/>
              </a:spcAft>
              <a:buSzPts val="1300"/>
              <a:buChar char="●"/>
            </a:pPr>
            <a:r>
              <a:rPr lang="en"/>
              <a:t>We have a convenient preview to make sure that the data is being imported correctly</a:t>
            </a:r>
            <a:endParaRPr/>
          </a:p>
          <a:p>
            <a:pPr indent="-311150" lvl="0" marL="457200" rtl="0" algn="l">
              <a:spcBef>
                <a:spcPts val="1000"/>
              </a:spcBef>
              <a:spcAft>
                <a:spcPts val="1000"/>
              </a:spcAft>
              <a:buSzPts val="1300"/>
              <a:buChar char="●"/>
            </a:pPr>
            <a:r>
              <a:rPr lang="en"/>
              <a:t>We can see each column’s header along with the values in each column</a:t>
            </a:r>
            <a:endParaRPr/>
          </a:p>
        </p:txBody>
      </p:sp>
      <p:pic>
        <p:nvPicPr>
          <p:cNvPr id="310" name="Google Shape;310;p18"/>
          <p:cNvPicPr preferRelativeResize="0"/>
          <p:nvPr/>
        </p:nvPicPr>
        <p:blipFill rotWithShape="1">
          <a:blip r:embed="rId3">
            <a:alphaModFix/>
          </a:blip>
          <a:srcRect b="0" l="0" r="0" t="43378"/>
          <a:stretch/>
        </p:blipFill>
        <p:spPr>
          <a:xfrm>
            <a:off x="4572075" y="3139696"/>
            <a:ext cx="4571926" cy="1878176"/>
          </a:xfrm>
          <a:prstGeom prst="rect">
            <a:avLst/>
          </a:prstGeom>
          <a:noFill/>
          <a:ln>
            <a:noFill/>
          </a:ln>
        </p:spPr>
      </p:pic>
      <p:pic>
        <p:nvPicPr>
          <p:cNvPr id="311" name="Google Shape;311;p18"/>
          <p:cNvPicPr preferRelativeResize="0"/>
          <p:nvPr/>
        </p:nvPicPr>
        <p:blipFill rotWithShape="1">
          <a:blip r:embed="rId3">
            <a:alphaModFix/>
          </a:blip>
          <a:srcRect b="56538" l="0" r="48087" t="0"/>
          <a:stretch/>
        </p:blipFill>
        <p:spPr>
          <a:xfrm>
            <a:off x="4999650" y="1175950"/>
            <a:ext cx="3232999" cy="19637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the models</a:t>
            </a:r>
            <a:endParaRPr/>
          </a:p>
        </p:txBody>
      </p:sp>
      <p:sp>
        <p:nvSpPr>
          <p:cNvPr id="317" name="Google Shape;317;p19"/>
          <p:cNvSpPr txBox="1"/>
          <p:nvPr>
            <p:ph idx="1" type="body"/>
          </p:nvPr>
        </p:nvSpPr>
        <p:spPr>
          <a:xfrm>
            <a:off x="1303800" y="1467550"/>
            <a:ext cx="7030500" cy="3520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Once our dataset is ready, we can start training our model by selecting </a:t>
            </a:r>
            <a:r>
              <a:rPr b="1" lang="en"/>
              <a:t>Automated ML</a:t>
            </a:r>
            <a:r>
              <a:rPr lang="en"/>
              <a:t> in the </a:t>
            </a:r>
            <a:r>
              <a:rPr b="1" lang="en"/>
              <a:t>Author</a:t>
            </a:r>
            <a:r>
              <a:rPr lang="en"/>
              <a:t> section of the menu on the left</a:t>
            </a:r>
            <a:endParaRPr/>
          </a:p>
          <a:p>
            <a:pPr indent="-311150" lvl="0" marL="457200" rtl="0" algn="l">
              <a:spcBef>
                <a:spcPts val="1000"/>
              </a:spcBef>
              <a:spcAft>
                <a:spcPts val="0"/>
              </a:spcAft>
              <a:buSzPts val="1300"/>
              <a:buChar char="●"/>
            </a:pPr>
            <a:r>
              <a:rPr lang="en"/>
              <a:t>We select our dataset from the list provided, giving it a suitable name - I simply called mine “ccdefault” - and select the proper target column. In this dataset, the target column is “default payment next month”</a:t>
            </a:r>
            <a:endParaRPr/>
          </a:p>
          <a:p>
            <a:pPr indent="-311150" lvl="0" marL="457200" rtl="0" algn="l">
              <a:spcBef>
                <a:spcPts val="1000"/>
              </a:spcBef>
              <a:spcAft>
                <a:spcPts val="0"/>
              </a:spcAft>
              <a:buSzPts val="1300"/>
              <a:buChar char="●"/>
            </a:pPr>
            <a:r>
              <a:rPr lang="en"/>
              <a:t>The target column is the variable we are predicting. In this case, we want to predict a binary outcome - whether or not a customer defaults, so for task type, we select </a:t>
            </a:r>
            <a:r>
              <a:rPr b="1" lang="en"/>
              <a:t>classification</a:t>
            </a:r>
            <a:endParaRPr/>
          </a:p>
          <a:p>
            <a:pPr indent="-311150" lvl="0" marL="457200" rtl="0" algn="l">
              <a:spcBef>
                <a:spcPts val="1000"/>
              </a:spcBef>
              <a:spcAft>
                <a:spcPts val="0"/>
              </a:spcAft>
              <a:buSzPts val="1300"/>
              <a:buChar char="●"/>
            </a:pPr>
            <a:r>
              <a:rPr lang="en"/>
              <a:t>For classification, the primary metric it uses defaults to </a:t>
            </a:r>
            <a:r>
              <a:rPr b="1" lang="en"/>
              <a:t>accuracy</a:t>
            </a:r>
            <a:r>
              <a:rPr lang="en"/>
              <a:t>, but we can look at more detailed metrics after the models are done training</a:t>
            </a:r>
            <a:endParaRPr/>
          </a:p>
          <a:p>
            <a:pPr indent="-311150" lvl="0" marL="457200" rtl="0" algn="l">
              <a:spcBef>
                <a:spcPts val="1000"/>
              </a:spcBef>
              <a:spcAft>
                <a:spcPts val="1000"/>
              </a:spcAft>
              <a:buSzPts val="1300"/>
              <a:buChar char="●"/>
            </a:pPr>
            <a:r>
              <a:rPr lang="en"/>
              <a:t>Depending on the dataset size, training can take several minutes. While the models are training, you can view the progress on the </a:t>
            </a:r>
            <a:r>
              <a:rPr b="1" lang="en"/>
              <a:t>Models</a:t>
            </a:r>
            <a:r>
              <a:rPr lang="en"/>
              <a:t> tab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the models</a:t>
            </a:r>
            <a:endParaRPr/>
          </a:p>
        </p:txBody>
      </p:sp>
      <p:sp>
        <p:nvSpPr>
          <p:cNvPr id="323" name="Google Shape;323;p20"/>
          <p:cNvSpPr txBox="1"/>
          <p:nvPr>
            <p:ph idx="1" type="body"/>
          </p:nvPr>
        </p:nvSpPr>
        <p:spPr>
          <a:xfrm>
            <a:off x="825500" y="1375825"/>
            <a:ext cx="6081900" cy="3563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Once the models have finished training, we can go to the </a:t>
            </a:r>
            <a:r>
              <a:rPr b="1" lang="en"/>
              <a:t>Experiments</a:t>
            </a:r>
            <a:r>
              <a:rPr lang="en"/>
              <a:t> tab and select the session we just ran</a:t>
            </a:r>
            <a:endParaRPr/>
          </a:p>
          <a:p>
            <a:pPr indent="-311150" lvl="0" marL="457200" rtl="0" algn="l">
              <a:spcBef>
                <a:spcPts val="1000"/>
              </a:spcBef>
              <a:spcAft>
                <a:spcPts val="0"/>
              </a:spcAft>
              <a:buSzPts val="1300"/>
              <a:buChar char="●"/>
            </a:pPr>
            <a:r>
              <a:rPr lang="en"/>
              <a:t>By default, the models are sorted by accuracy from highest to lowest. We will select the first (most accurate) model</a:t>
            </a:r>
            <a:endParaRPr/>
          </a:p>
          <a:p>
            <a:pPr indent="-311150" lvl="0" marL="457200" rtl="0" algn="l">
              <a:spcBef>
                <a:spcPts val="1000"/>
              </a:spcBef>
              <a:spcAft>
                <a:spcPts val="0"/>
              </a:spcAft>
              <a:buSzPts val="1300"/>
              <a:buChar char="●"/>
            </a:pPr>
            <a:r>
              <a:rPr lang="en"/>
              <a:t>MaxAbsScaler scales down the data to the range [-1, 1] based on the largest absolute value of the original data. A smaller data range helps speed up model training</a:t>
            </a:r>
            <a:endParaRPr/>
          </a:p>
          <a:p>
            <a:pPr indent="-311150" lvl="0" marL="457200" rtl="0" algn="l">
              <a:spcBef>
                <a:spcPts val="1000"/>
              </a:spcBef>
              <a:spcAft>
                <a:spcPts val="0"/>
              </a:spcAft>
              <a:buSzPts val="1300"/>
              <a:buChar char="●"/>
            </a:pPr>
            <a:r>
              <a:rPr lang="en"/>
              <a:t>LightGBM (light gradient boosting machine) is a gradient boosting framework by Microsoft that is based on the gradient boosting decision tree machine learning algorithm, but is optimized for significantly faster computation with identical or even improved accuracy</a:t>
            </a:r>
            <a:endParaRPr/>
          </a:p>
          <a:p>
            <a:pPr indent="-311150" lvl="0" marL="457200" rtl="0" algn="l">
              <a:spcBef>
                <a:spcPts val="1000"/>
              </a:spcBef>
              <a:spcAft>
                <a:spcPts val="1000"/>
              </a:spcAft>
              <a:buSzPts val="1300"/>
              <a:buChar char="●"/>
            </a:pPr>
            <a:r>
              <a:rPr lang="en"/>
              <a:t>We can click on the model name, then select “Metrics” to get a more detailed look at its performance</a:t>
            </a:r>
            <a:endParaRPr/>
          </a:p>
        </p:txBody>
      </p:sp>
      <p:pic>
        <p:nvPicPr>
          <p:cNvPr id="324" name="Google Shape;324;p20"/>
          <p:cNvPicPr preferRelativeResize="0"/>
          <p:nvPr/>
        </p:nvPicPr>
        <p:blipFill rotWithShape="1">
          <a:blip r:embed="rId3">
            <a:alphaModFix/>
          </a:blip>
          <a:srcRect b="0" l="85715" r="0" t="0"/>
          <a:stretch/>
        </p:blipFill>
        <p:spPr>
          <a:xfrm>
            <a:off x="8661348" y="1154275"/>
            <a:ext cx="482652" cy="3650549"/>
          </a:xfrm>
          <a:prstGeom prst="rect">
            <a:avLst/>
          </a:prstGeom>
          <a:noFill/>
          <a:ln>
            <a:noFill/>
          </a:ln>
        </p:spPr>
      </p:pic>
      <p:pic>
        <p:nvPicPr>
          <p:cNvPr id="325" name="Google Shape;325;p20"/>
          <p:cNvPicPr preferRelativeResize="0"/>
          <p:nvPr/>
        </p:nvPicPr>
        <p:blipFill rotWithShape="1">
          <a:blip r:embed="rId3">
            <a:alphaModFix/>
          </a:blip>
          <a:srcRect b="0" l="0" r="50176" t="0"/>
          <a:stretch/>
        </p:blipFill>
        <p:spPr>
          <a:xfrm>
            <a:off x="6977950" y="1154275"/>
            <a:ext cx="1683398" cy="3650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the models cont.</a:t>
            </a:r>
            <a:endParaRPr/>
          </a:p>
        </p:txBody>
      </p:sp>
      <p:sp>
        <p:nvSpPr>
          <p:cNvPr id="331" name="Google Shape;331;p21"/>
          <p:cNvSpPr txBox="1"/>
          <p:nvPr>
            <p:ph idx="1" type="body"/>
          </p:nvPr>
        </p:nvSpPr>
        <p:spPr>
          <a:xfrm>
            <a:off x="571500" y="1372100"/>
            <a:ext cx="5164500" cy="3298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metrics page provides us with a variety of model performance metrics and curves</a:t>
            </a:r>
            <a:endParaRPr/>
          </a:p>
          <a:p>
            <a:pPr indent="-311150" lvl="0" marL="457200" rtl="0" algn="l">
              <a:spcBef>
                <a:spcPts val="1600"/>
              </a:spcBef>
              <a:spcAft>
                <a:spcPts val="0"/>
              </a:spcAft>
              <a:buSzPts val="1300"/>
              <a:buChar char="●"/>
            </a:pPr>
            <a:r>
              <a:rPr lang="en"/>
              <a:t>Since we are performing binary classification, we are particularly interested in the ROC AUC, precision and recall, accuracy, F1 score, and confusion matrix</a:t>
            </a:r>
            <a:endParaRPr/>
          </a:p>
          <a:p>
            <a:pPr indent="-311150" lvl="0" marL="457200" rtl="0" algn="l">
              <a:spcBef>
                <a:spcPts val="1600"/>
              </a:spcBef>
              <a:spcAft>
                <a:spcPts val="1600"/>
              </a:spcAft>
              <a:buSzPts val="1300"/>
              <a:buChar char="●"/>
            </a:pPr>
            <a:r>
              <a:rPr lang="en"/>
              <a:t>While it is important to focus on and optimize one metric, only one metric usually cannot tell the entire story, so we use a handful of important metrics to </a:t>
            </a:r>
            <a:r>
              <a:rPr lang="en"/>
              <a:t>gauge</a:t>
            </a:r>
            <a:r>
              <a:rPr lang="en"/>
              <a:t> our model’s overall performance</a:t>
            </a:r>
            <a:endParaRPr/>
          </a:p>
        </p:txBody>
      </p:sp>
      <p:pic>
        <p:nvPicPr>
          <p:cNvPr id="332" name="Google Shape;332;p21"/>
          <p:cNvPicPr preferRelativeResize="0"/>
          <p:nvPr/>
        </p:nvPicPr>
        <p:blipFill>
          <a:blip r:embed="rId3">
            <a:alphaModFix/>
          </a:blip>
          <a:stretch>
            <a:fillRect/>
          </a:stretch>
        </p:blipFill>
        <p:spPr>
          <a:xfrm>
            <a:off x="1416900" y="4091650"/>
            <a:ext cx="3473700" cy="347375"/>
          </a:xfrm>
          <a:prstGeom prst="rect">
            <a:avLst/>
          </a:prstGeom>
          <a:noFill/>
          <a:ln>
            <a:noFill/>
          </a:ln>
        </p:spPr>
      </p:pic>
      <p:pic>
        <p:nvPicPr>
          <p:cNvPr id="333" name="Google Shape;333;p21"/>
          <p:cNvPicPr preferRelativeResize="0"/>
          <p:nvPr/>
        </p:nvPicPr>
        <p:blipFill rotWithShape="1">
          <a:blip r:embed="rId4">
            <a:alphaModFix/>
          </a:blip>
          <a:srcRect b="0" l="57747" r="0" t="7364"/>
          <a:stretch/>
        </p:blipFill>
        <p:spPr>
          <a:xfrm>
            <a:off x="5761050" y="1130301"/>
            <a:ext cx="3299174" cy="1419525"/>
          </a:xfrm>
          <a:prstGeom prst="rect">
            <a:avLst/>
          </a:prstGeom>
          <a:noFill/>
          <a:ln>
            <a:noFill/>
          </a:ln>
        </p:spPr>
      </p:pic>
      <p:pic>
        <p:nvPicPr>
          <p:cNvPr id="334" name="Google Shape;334;p21"/>
          <p:cNvPicPr preferRelativeResize="0"/>
          <p:nvPr/>
        </p:nvPicPr>
        <p:blipFill rotWithShape="1">
          <a:blip r:embed="rId4">
            <a:alphaModFix/>
          </a:blip>
          <a:srcRect b="5457" l="1834" r="56654" t="6085"/>
          <a:stretch/>
        </p:blipFill>
        <p:spPr>
          <a:xfrm>
            <a:off x="5761047" y="2495558"/>
            <a:ext cx="3299174" cy="1379772"/>
          </a:xfrm>
          <a:prstGeom prst="rect">
            <a:avLst/>
          </a:prstGeom>
          <a:noFill/>
          <a:ln>
            <a:noFill/>
          </a:ln>
        </p:spPr>
      </p:pic>
      <p:pic>
        <p:nvPicPr>
          <p:cNvPr id="335" name="Google Shape;335;p21"/>
          <p:cNvPicPr preferRelativeResize="0"/>
          <p:nvPr/>
        </p:nvPicPr>
        <p:blipFill rotWithShape="1">
          <a:blip r:embed="rId5">
            <a:alphaModFix/>
          </a:blip>
          <a:srcRect b="6522" l="0" r="0" t="3638"/>
          <a:stretch/>
        </p:blipFill>
        <p:spPr>
          <a:xfrm>
            <a:off x="5761050" y="3868269"/>
            <a:ext cx="3299175" cy="1190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