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
      <p:font typeface="Roboto Mon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6.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8.xml"/><Relationship Id="rId44" Type="http://schemas.openxmlformats.org/officeDocument/2006/relationships/font" Target="fonts/Lato-boldItalic.fntdata"/><Relationship Id="rId21" Type="http://schemas.openxmlformats.org/officeDocument/2006/relationships/slide" Target="slides/slide17.xml"/><Relationship Id="rId43" Type="http://schemas.openxmlformats.org/officeDocument/2006/relationships/font" Target="fonts/Lato-italic.fntdata"/><Relationship Id="rId24" Type="http://schemas.openxmlformats.org/officeDocument/2006/relationships/slide" Target="slides/slide20.xml"/><Relationship Id="rId46" Type="http://schemas.openxmlformats.org/officeDocument/2006/relationships/font" Target="fonts/RobotoMono-bold.fntdata"/><Relationship Id="rId23" Type="http://schemas.openxmlformats.org/officeDocument/2006/relationships/slide" Target="slides/slide19.xml"/><Relationship Id="rId45"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RobotoMono-boldItalic.fntdata"/><Relationship Id="rId25" Type="http://schemas.openxmlformats.org/officeDocument/2006/relationships/slide" Target="slides/slide21.xml"/><Relationship Id="rId47" Type="http://schemas.openxmlformats.org/officeDocument/2006/relationships/font" Target="fonts/RobotoMono-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Montserrat-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Montserrat-italic.fntdata"/><Relationship Id="rId16" Type="http://schemas.openxmlformats.org/officeDocument/2006/relationships/slide" Target="slides/slide12.xml"/><Relationship Id="rId38" Type="http://schemas.openxmlformats.org/officeDocument/2006/relationships/font" Target="fonts/Montserra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fd80fdc7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fd80fdc7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f8f936c86_0_38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f8f936c86_0_3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f8f936c86_0_38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f8f936c86_0_3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fd80fdc7a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fd80fdc7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f8f936c86_0_38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f8f936c86_0_3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8fd80fdc7a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fd80fdc7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f8f936c86_0_38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f8f936c86_0_3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fd80fdc7a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fd80fdc7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8f8f936c86_0_38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f8f936c86_0_3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8fd80fdc7a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fd80fdc7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f8f936c86_0_38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f8f936c86_0_3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8fd80fdc7a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8fd80fdc7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8f8f936c86_0_38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f8f936c86_0_3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8f8f936c86_0_38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8f8f936c86_0_3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8f8f936c86_0_38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f8f936c86_0_3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909dc4fdb1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909dc4fdb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09dc4fdb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909dc4fd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909dc4fdb1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909dc4fdb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909dc4fdb1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909dc4fdb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09dc4fdb1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909dc4fdb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909dc4fdb1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909dc4fdb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f8f936c86_0_38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f8f936c86_0_3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909dc4fdb1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909dc4fdb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909dc4fdb1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909dc4fdb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f8f936c86_0_39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f8f936c86_0_3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09dc4fdb1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09dc4fdb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f8f936c86_0_38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f8f936c86_0_3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f8f936c86_0_38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f8f936c86_0_3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f8f936c86_0_38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f8f936c86_0_3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fd80fdc7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fd80fdc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8fd80fdc7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fd80fdc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0" y="654"/>
            <a:ext cx="6871435" cy="6845694"/>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4716200" y="2104533"/>
            <a:ext cx="6690000" cy="2105100"/>
          </a:xfrm>
          <a:prstGeom prst="rect">
            <a:avLst/>
          </a:prstGeom>
        </p:spPr>
        <p:txBody>
          <a:bodyPr anchorCtr="0" anchor="t" bIns="121900" lIns="121900" spcFirstLastPara="1" rIns="121900" wrap="square" tIns="12190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p2"/>
          <p:cNvSpPr txBox="1"/>
          <p:nvPr>
            <p:ph idx="1" type="subTitle"/>
          </p:nvPr>
        </p:nvSpPr>
        <p:spPr>
          <a:xfrm>
            <a:off x="6778600" y="5233233"/>
            <a:ext cx="4627500" cy="6747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5875053" y="0"/>
            <a:ext cx="6316642" cy="6857248"/>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p11"/>
          <p:cNvSpPr txBox="1"/>
          <p:nvPr>
            <p:ph idx="1" type="body"/>
          </p:nvPr>
        </p:nvSpPr>
        <p:spPr>
          <a:xfrm>
            <a:off x="1098467" y="3524166"/>
            <a:ext cx="6368100" cy="1625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27" name="Google Shape;12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FFFFFF"/>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p13"/>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lvl1pPr indent="-342900" lvl="0" marL="457200" rtl="0" algn="l">
              <a:lnSpc>
                <a:spcPct val="90000"/>
              </a:lnSpc>
              <a:spcBef>
                <a:spcPts val="1200"/>
              </a:spcBef>
              <a:spcAft>
                <a:spcPts val="0"/>
              </a:spcAft>
              <a:buSzPts val="1800"/>
              <a:buChar char="●"/>
              <a:defRPr/>
            </a:lvl1pPr>
            <a:lvl2pPr indent="-342900" lvl="1" marL="914400" rtl="0" algn="l">
              <a:lnSpc>
                <a:spcPct val="90000"/>
              </a:lnSpc>
              <a:spcBef>
                <a:spcPts val="2100"/>
              </a:spcBef>
              <a:spcAft>
                <a:spcPts val="0"/>
              </a:spcAft>
              <a:buSzPts val="1800"/>
              <a:buChar char="○"/>
              <a:defRPr/>
            </a:lvl2pPr>
            <a:lvl3pPr indent="-342900" lvl="2" marL="1371600" rtl="0" algn="l">
              <a:lnSpc>
                <a:spcPct val="90000"/>
              </a:lnSpc>
              <a:spcBef>
                <a:spcPts val="250"/>
              </a:spcBef>
              <a:spcAft>
                <a:spcPts val="0"/>
              </a:spcAft>
              <a:buSzPts val="1800"/>
              <a:buChar char="■"/>
              <a:defRPr/>
            </a:lvl3pPr>
            <a:lvl4pPr indent="-342900" lvl="3" marL="1828800" rtl="0" algn="l">
              <a:lnSpc>
                <a:spcPct val="90000"/>
              </a:lnSpc>
              <a:spcBef>
                <a:spcPts val="250"/>
              </a:spcBef>
              <a:spcAft>
                <a:spcPts val="0"/>
              </a:spcAft>
              <a:buSzPts val="1800"/>
              <a:buChar char="●"/>
              <a:defRPr/>
            </a:lvl4pPr>
            <a:lvl5pPr indent="-342900" lvl="4" marL="2286000" rtl="0" algn="l">
              <a:lnSpc>
                <a:spcPct val="90000"/>
              </a:lnSpc>
              <a:spcBef>
                <a:spcPts val="250"/>
              </a:spcBef>
              <a:spcAft>
                <a:spcPts val="0"/>
              </a:spcAft>
              <a:buSzPts val="1800"/>
              <a:buChar char="○"/>
              <a:defRPr/>
            </a:lvl5pPr>
            <a:lvl6pPr indent="-342900" lvl="5" marL="2743200" rtl="0" algn="l">
              <a:lnSpc>
                <a:spcPct val="90000"/>
              </a:lnSpc>
              <a:spcBef>
                <a:spcPts val="250"/>
              </a:spcBef>
              <a:spcAft>
                <a:spcPts val="0"/>
              </a:spcAft>
              <a:buSzPts val="1800"/>
              <a:buChar char="■"/>
              <a:defRPr/>
            </a:lvl6pPr>
            <a:lvl7pPr indent="-342900" lvl="6" marL="3200400" rtl="0" algn="l">
              <a:lnSpc>
                <a:spcPct val="90000"/>
              </a:lnSpc>
              <a:spcBef>
                <a:spcPts val="250"/>
              </a:spcBef>
              <a:spcAft>
                <a:spcPts val="0"/>
              </a:spcAft>
              <a:buSzPts val="1800"/>
              <a:buChar char="●"/>
              <a:defRPr/>
            </a:lvl7pPr>
            <a:lvl8pPr indent="-342900" lvl="7" marL="3657600" rtl="0" algn="l">
              <a:lnSpc>
                <a:spcPct val="90000"/>
              </a:lnSpc>
              <a:spcBef>
                <a:spcPts val="250"/>
              </a:spcBef>
              <a:spcAft>
                <a:spcPts val="0"/>
              </a:spcAft>
              <a:buSzPts val="1800"/>
              <a:buChar char="○"/>
              <a:defRPr/>
            </a:lvl8pPr>
            <a:lvl9pPr indent="-342900" lvl="8" marL="4114800" rtl="0" algn="l">
              <a:lnSpc>
                <a:spcPct val="90000"/>
              </a:lnSpc>
              <a:spcBef>
                <a:spcPts val="250"/>
              </a:spcBef>
              <a:spcAft>
                <a:spcPts val="250"/>
              </a:spcAft>
              <a:buSzPts val="1800"/>
              <a:buChar char="■"/>
              <a:defRPr/>
            </a:lvl9pPr>
          </a:lstStyle>
          <a:p/>
        </p:txBody>
      </p:sp>
      <p:sp>
        <p:nvSpPr>
          <p:cNvPr id="133" name="Google Shape;133;p13"/>
          <p:cNvSpPr txBox="1"/>
          <p:nvPr>
            <p:ph idx="10" type="dt"/>
          </p:nvPr>
        </p:nvSpPr>
        <p:spPr>
          <a:xfrm>
            <a:off x="262465"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3"/>
          <p:cNvSpPr txBox="1"/>
          <p:nvPr>
            <p:ph idx="11" type="ftr"/>
          </p:nvPr>
        </p:nvSpPr>
        <p:spPr>
          <a:xfrm>
            <a:off x="3869268" y="6356350"/>
            <a:ext cx="59115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3"/>
          <p:cNvSpPr txBox="1"/>
          <p:nvPr>
            <p:ph idx="12" type="sldNum"/>
          </p:nvPr>
        </p:nvSpPr>
        <p:spPr>
          <a:xfrm>
            <a:off x="10634135" y="6356350"/>
            <a:ext cx="1530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5875053" y="0"/>
            <a:ext cx="6316642" cy="6857248"/>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1098467" y="2737333"/>
            <a:ext cx="6116100" cy="1531500"/>
          </a:xfrm>
          <a:prstGeom prst="rect">
            <a:avLst/>
          </a:prstGeom>
        </p:spPr>
        <p:txBody>
          <a:bodyPr anchorCtr="0" anchor="ctr"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507989"/>
            <a:ext cx="1383765" cy="1355016"/>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p4"/>
          <p:cNvSpPr txBox="1"/>
          <p:nvPr>
            <p:ph idx="1" type="body"/>
          </p:nvPr>
        </p:nvSpPr>
        <p:spPr>
          <a:xfrm>
            <a:off x="1730000" y="2090067"/>
            <a:ext cx="9385200" cy="3881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7" name="Google Shape;47;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507989"/>
            <a:ext cx="1383765" cy="1355016"/>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p5"/>
          <p:cNvSpPr txBox="1"/>
          <p:nvPr>
            <p:ph idx="1" type="body"/>
          </p:nvPr>
        </p:nvSpPr>
        <p:spPr>
          <a:xfrm>
            <a:off x="1730000" y="2090067"/>
            <a:ext cx="4537500" cy="3881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4" name="Google Shape;54;p5"/>
          <p:cNvSpPr txBox="1"/>
          <p:nvPr>
            <p:ph idx="2" type="body"/>
          </p:nvPr>
        </p:nvSpPr>
        <p:spPr>
          <a:xfrm>
            <a:off x="6577628" y="2090067"/>
            <a:ext cx="4537500" cy="3881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5" name="Google Shape;55;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507989"/>
            <a:ext cx="1383765" cy="1355016"/>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507989"/>
            <a:ext cx="1383765" cy="1355016"/>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730000" y="525000"/>
            <a:ext cx="5065200" cy="19908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p7"/>
          <p:cNvSpPr txBox="1"/>
          <p:nvPr>
            <p:ph idx="1" type="body"/>
          </p:nvPr>
        </p:nvSpPr>
        <p:spPr>
          <a:xfrm>
            <a:off x="1730000" y="2630067"/>
            <a:ext cx="5065200" cy="3221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68" name="Google Shape;68;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5875053" y="0"/>
            <a:ext cx="6316642" cy="6857829"/>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1098467" y="1155700"/>
            <a:ext cx="6116100" cy="4694700"/>
          </a:xfrm>
          <a:prstGeom prst="rect">
            <a:avLst/>
          </a:prstGeom>
        </p:spPr>
        <p:txBody>
          <a:bodyPr anchorCtr="0" anchor="ctr"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507989"/>
            <a:ext cx="1383765" cy="1355016"/>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730000" y="2211100"/>
            <a:ext cx="4048500" cy="23355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p9"/>
          <p:cNvSpPr txBox="1"/>
          <p:nvPr>
            <p:ph idx="1" type="subTitle"/>
          </p:nvPr>
        </p:nvSpPr>
        <p:spPr>
          <a:xfrm>
            <a:off x="1730000" y="4717333"/>
            <a:ext cx="4048500" cy="6747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p9"/>
          <p:cNvSpPr txBox="1"/>
          <p:nvPr>
            <p:ph idx="2" type="body"/>
          </p:nvPr>
        </p:nvSpPr>
        <p:spPr>
          <a:xfrm>
            <a:off x="6197600" y="2262133"/>
            <a:ext cx="4902300" cy="31299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98" name="Google Shape;98;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5504636"/>
            <a:ext cx="931877" cy="912853"/>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1083633" y="5740500"/>
            <a:ext cx="9248100" cy="6984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104" name="Google Shape;104;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8.png"/><Relationship Id="rId4" Type="http://schemas.openxmlformats.org/officeDocument/2006/relationships/image" Target="../media/image24.png"/><Relationship Id="rId5"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0" Type="http://schemas.openxmlformats.org/officeDocument/2006/relationships/hyperlink" Target="https://statisticsbyjim.com/fun/monty-hall-problem/" TargetMode="External"/><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courses.edx.org/courses/course-v1:HarvardX+PH125.3x+2T2020/course/" TargetMode="External"/><Relationship Id="rId4" Type="http://schemas.openxmlformats.org/officeDocument/2006/relationships/hyperlink" Target="https://rafalab.github.io/dsbook/" TargetMode="External"/><Relationship Id="rId9" Type="http://schemas.openxmlformats.org/officeDocument/2006/relationships/hyperlink" Target="https://betanalpha.github.io/assets/case_studies/probability_theory.html" TargetMode="External"/><Relationship Id="rId5" Type="http://schemas.openxmlformats.org/officeDocument/2006/relationships/hyperlink" Target="https://www.onlinemathlearning.com/conditional-probability.html" TargetMode="External"/><Relationship Id="rId6" Type="http://schemas.openxmlformats.org/officeDocument/2006/relationships/hyperlink" Target="https://medium.com/analytics-vidhya/probability-distributions-444e7babf2e1" TargetMode="External"/><Relationship Id="rId7" Type="http://schemas.openxmlformats.org/officeDocument/2006/relationships/hyperlink" Target="https://www.investopedia.com/terms/m/montecarlosimulation.asp" TargetMode="External"/><Relationship Id="rId8" Type="http://schemas.openxmlformats.org/officeDocument/2006/relationships/hyperlink" Target="https://www.investopedia.com/terms/l/lawoflargenumbers.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sp>
        <p:nvSpPr>
          <p:cNvPr id="140" name="Google Shape;140;p14"/>
          <p:cNvSpPr txBox="1"/>
          <p:nvPr>
            <p:ph type="ctrTitle"/>
          </p:nvPr>
        </p:nvSpPr>
        <p:spPr>
          <a:xfrm>
            <a:off x="4716200" y="2104533"/>
            <a:ext cx="6690000" cy="2105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5000"/>
              <a:buFont typeface="Corbel"/>
              <a:buNone/>
            </a:pPr>
            <a:r>
              <a:rPr lang="en-US" sz="5000"/>
              <a:t>Probability Theory for Data Scientists</a:t>
            </a:r>
            <a:endParaRPr/>
          </a:p>
        </p:txBody>
      </p:sp>
      <p:sp>
        <p:nvSpPr>
          <p:cNvPr id="141" name="Google Shape;141;p14"/>
          <p:cNvSpPr txBox="1"/>
          <p:nvPr>
            <p:ph idx="1" type="subTitle"/>
          </p:nvPr>
        </p:nvSpPr>
        <p:spPr>
          <a:xfrm>
            <a:off x="6778600" y="5233223"/>
            <a:ext cx="4627500" cy="82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200"/>
              <a:buNone/>
            </a:pPr>
            <a:r>
              <a:rPr lang="en-US"/>
              <a:t>Based on PH125.3x (Probability) from Harvard edX</a:t>
            </a:r>
            <a:endParaRPr/>
          </a:p>
          <a:p>
            <a:pPr indent="0" lvl="0" marL="0" rtl="0" algn="l">
              <a:lnSpc>
                <a:spcPct val="90000"/>
              </a:lnSpc>
              <a:spcBef>
                <a:spcPts val="0"/>
              </a:spcBef>
              <a:spcAft>
                <a:spcPts val="0"/>
              </a:spcAft>
              <a:buSzPts val="2200"/>
              <a:buNone/>
            </a:pPr>
            <a:r>
              <a:rPr lang="en-US"/>
              <a:t>Christopher Rutherford</a:t>
            </a:r>
            <a:endParaRPr/>
          </a:p>
        </p:txBody>
      </p:sp>
      <p:sp>
        <p:nvSpPr>
          <p:cNvPr id="142" name="Google Shape;142;p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Combinations and Permutations</a:t>
            </a:r>
            <a:endParaRPr/>
          </a:p>
        </p:txBody>
      </p:sp>
      <p:sp>
        <p:nvSpPr>
          <p:cNvPr id="210" name="Google Shape;210;p23"/>
          <p:cNvSpPr txBox="1"/>
          <p:nvPr>
            <p:ph idx="1" type="body"/>
          </p:nvPr>
        </p:nvSpPr>
        <p:spPr>
          <a:xfrm>
            <a:off x="1730000" y="2090075"/>
            <a:ext cx="9566700" cy="43377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Combinations and permutations tell us how many ways a set of </a:t>
            </a:r>
            <a:r>
              <a:rPr b="1" lang="en-US"/>
              <a:t>n</a:t>
            </a:r>
            <a:r>
              <a:rPr lang="en-US"/>
              <a:t> objects can be arranged in </a:t>
            </a:r>
            <a:r>
              <a:rPr b="1" lang="en-US"/>
              <a:t>k</a:t>
            </a:r>
            <a:r>
              <a:rPr lang="en-US"/>
              <a:t> different ways</a:t>
            </a:r>
            <a:endParaRPr/>
          </a:p>
          <a:p>
            <a:pPr indent="-336550" lvl="0" marL="457200" rtl="0" algn="l">
              <a:spcBef>
                <a:spcPts val="1000"/>
              </a:spcBef>
              <a:spcAft>
                <a:spcPts val="0"/>
              </a:spcAft>
              <a:buSzPts val="1700"/>
              <a:buChar char="●"/>
            </a:pPr>
            <a:r>
              <a:rPr lang="en-US"/>
              <a:t>The order in which these objects are arranged does not matter with combinations, but does matter for permutations</a:t>
            </a:r>
            <a:endParaRPr/>
          </a:p>
          <a:p>
            <a:pPr indent="-336550" lvl="0" marL="457200" rtl="0" algn="l">
              <a:spcBef>
                <a:spcPts val="1000"/>
              </a:spcBef>
              <a:spcAft>
                <a:spcPts val="0"/>
              </a:spcAft>
              <a:buSzPts val="1700"/>
              <a:buChar char="●"/>
            </a:pPr>
            <a:r>
              <a:rPr lang="en-US"/>
              <a:t>For instance, getting 21 in blackjack would be a combination, as the order the cards are received does not matter - getting a 5, 10, and 6 in that order is the same as getting a 6, 5, and 10 in that order</a:t>
            </a:r>
            <a:endParaRPr/>
          </a:p>
          <a:p>
            <a:pPr indent="-336550" lvl="0" marL="457200" rtl="0" algn="l">
              <a:spcBef>
                <a:spcPts val="1000"/>
              </a:spcBef>
              <a:spcAft>
                <a:spcPts val="0"/>
              </a:spcAft>
              <a:buSzPts val="1700"/>
              <a:buChar char="●"/>
            </a:pPr>
            <a:r>
              <a:rPr lang="en-US"/>
              <a:t>Ex: with phone numbers or passcodes, the order/position of the numbers </a:t>
            </a:r>
            <a:r>
              <a:rPr i="1" lang="en-US"/>
              <a:t>does</a:t>
            </a:r>
            <a:r>
              <a:rPr lang="en-US"/>
              <a:t> matter, as changing the order will result in a different number/passcode. These are permutations</a:t>
            </a:r>
            <a:endParaRPr/>
          </a:p>
          <a:p>
            <a:pPr indent="-336550" lvl="0" marL="457200" rtl="0" algn="l">
              <a:spcBef>
                <a:spcPts val="1000"/>
              </a:spcBef>
              <a:spcAft>
                <a:spcPts val="1000"/>
              </a:spcAft>
              <a:buSzPts val="1700"/>
              <a:buChar char="●"/>
            </a:pPr>
            <a:r>
              <a:rPr lang="en-US"/>
              <a:t>1234 would </a:t>
            </a:r>
            <a:r>
              <a:rPr i="1" lang="en-US"/>
              <a:t>not</a:t>
            </a:r>
            <a:r>
              <a:rPr lang="en-US"/>
              <a:t> be the same as 1324 for a permutation, but would be the same for a combination</a:t>
            </a:r>
            <a:endParaRPr/>
          </a:p>
        </p:txBody>
      </p:sp>
      <p:sp>
        <p:nvSpPr>
          <p:cNvPr id="211" name="Google Shape;211;p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Continuous Probability</a:t>
            </a:r>
            <a:endParaRPr/>
          </a:p>
        </p:txBody>
      </p:sp>
      <p:sp>
        <p:nvSpPr>
          <p:cNvPr id="217" name="Google Shape;217;p24"/>
          <p:cNvSpPr txBox="1"/>
          <p:nvPr>
            <p:ph idx="1" type="body"/>
          </p:nvPr>
        </p:nvSpPr>
        <p:spPr>
          <a:xfrm>
            <a:off x="1730000" y="2090067"/>
            <a:ext cx="9385200" cy="38817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For data that can be measured with precision and in a large population, such as height or weight, we use continuous probability distributions</a:t>
            </a:r>
            <a:endParaRPr/>
          </a:p>
          <a:p>
            <a:pPr indent="-336550" lvl="0" marL="457200" rtl="0" algn="l">
              <a:spcBef>
                <a:spcPts val="1000"/>
              </a:spcBef>
              <a:spcAft>
                <a:spcPts val="0"/>
              </a:spcAft>
              <a:buSzPts val="1700"/>
              <a:buChar char="●"/>
            </a:pPr>
            <a:r>
              <a:rPr lang="en-US"/>
              <a:t>We use continuous functions that help describe how these values are distributed instead of using single values</a:t>
            </a:r>
            <a:endParaRPr/>
          </a:p>
          <a:p>
            <a:pPr indent="-336550" lvl="0" marL="457200" rtl="0" algn="l">
              <a:spcBef>
                <a:spcPts val="1000"/>
              </a:spcBef>
              <a:spcAft>
                <a:spcPts val="0"/>
              </a:spcAft>
              <a:buSzPts val="1700"/>
              <a:buChar char="●"/>
            </a:pPr>
            <a:r>
              <a:rPr lang="en-US"/>
              <a:t>The cumulative distribution function (CDF), typically denoted as F, tells us the proportion of a population that is equal to or less than a specified value</a:t>
            </a:r>
            <a:endParaRPr/>
          </a:p>
          <a:p>
            <a:pPr indent="-336550" lvl="0" marL="457200" rtl="0" algn="l">
              <a:spcBef>
                <a:spcPts val="1000"/>
              </a:spcBef>
              <a:spcAft>
                <a:spcPts val="0"/>
              </a:spcAft>
              <a:buSzPts val="1700"/>
              <a:buChar char="●"/>
            </a:pPr>
            <a:r>
              <a:rPr lang="en-US"/>
              <a:t>For example, the proportion of males under 72 inches would be F(72) which is equal to P(X≤72), where X represents the height of a male randomly chosen from the population</a:t>
            </a:r>
            <a:endParaRPr/>
          </a:p>
          <a:p>
            <a:pPr indent="-336550" lvl="0" marL="457200" rtl="0" algn="l">
              <a:spcBef>
                <a:spcPts val="1000"/>
              </a:spcBef>
              <a:spcAft>
                <a:spcPts val="1000"/>
              </a:spcAft>
              <a:buSzPts val="1700"/>
              <a:buChar char="●"/>
            </a:pPr>
            <a:r>
              <a:rPr lang="en-US"/>
              <a:t>The probability of choosing someone who is between 70 and 78 inches tall would be F(78)-F(70)</a:t>
            </a:r>
            <a:endParaRPr/>
          </a:p>
        </p:txBody>
      </p:sp>
      <p:sp>
        <p:nvSpPr>
          <p:cNvPr id="218" name="Google Shape;218;p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Random Variables and Sampling Models</a:t>
            </a:r>
            <a:endParaRPr/>
          </a:p>
        </p:txBody>
      </p:sp>
      <p:sp>
        <p:nvSpPr>
          <p:cNvPr id="224" name="Google Shape;224;p25"/>
          <p:cNvSpPr txBox="1"/>
          <p:nvPr>
            <p:ph idx="1" type="body"/>
          </p:nvPr>
        </p:nvSpPr>
        <p:spPr>
          <a:xfrm>
            <a:off x="814150" y="1861475"/>
            <a:ext cx="10545600" cy="27957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A random variable is defined as “a numeric outcome that results from a random process” - the examples mentioned earlier, such as the number from a die roll, the card pulled from a deck, or the height of someone randomly chosen, are considered random variables</a:t>
            </a:r>
            <a:endParaRPr/>
          </a:p>
          <a:p>
            <a:pPr indent="-336550" lvl="0" marL="457200" rtl="0" algn="l">
              <a:spcBef>
                <a:spcPts val="1000"/>
              </a:spcBef>
              <a:spcAft>
                <a:spcPts val="0"/>
              </a:spcAft>
              <a:buSzPts val="1700"/>
              <a:buChar char="●"/>
            </a:pPr>
            <a:r>
              <a:rPr lang="en-US"/>
              <a:t>We can use Monte Carlo simulations to demonstrate how these random variables work</a:t>
            </a:r>
            <a:endParaRPr/>
          </a:p>
          <a:p>
            <a:pPr indent="-336550" lvl="0" marL="457200" rtl="0" algn="l">
              <a:spcBef>
                <a:spcPts val="1000"/>
              </a:spcBef>
              <a:spcAft>
                <a:spcPts val="0"/>
              </a:spcAft>
              <a:buSzPts val="1700"/>
              <a:buChar char="●"/>
            </a:pPr>
            <a:r>
              <a:rPr lang="en-US"/>
              <a:t>Set B to be equal to 10,000 - we will run 10,000 simulations</a:t>
            </a:r>
            <a:endParaRPr/>
          </a:p>
          <a:p>
            <a:pPr indent="-336550" lvl="0" marL="457200" rtl="0" algn="l">
              <a:spcBef>
                <a:spcPts val="1000"/>
              </a:spcBef>
              <a:spcAft>
                <a:spcPts val="1000"/>
              </a:spcAft>
              <a:buSzPts val="1700"/>
              <a:buChar char="●"/>
            </a:pPr>
            <a:r>
              <a:rPr lang="en-US"/>
              <a:t>Each simulation generates 800 random normally distributed variables with the specified mean and standard deviation. Returns the highest value from these 800 variables to our variable </a:t>
            </a:r>
            <a:r>
              <a:rPr lang="en-US">
                <a:latin typeface="Roboto Mono"/>
                <a:ea typeface="Roboto Mono"/>
                <a:cs typeface="Roboto Mono"/>
                <a:sym typeface="Roboto Mono"/>
              </a:rPr>
              <a:t>tallest</a:t>
            </a:r>
            <a:endParaRPr>
              <a:latin typeface="Roboto Mono"/>
              <a:ea typeface="Roboto Mono"/>
              <a:cs typeface="Roboto Mono"/>
              <a:sym typeface="Roboto Mono"/>
            </a:endParaRPr>
          </a:p>
        </p:txBody>
      </p:sp>
      <p:sp>
        <p:nvSpPr>
          <p:cNvPr id="225" name="Google Shape;225;p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226" name="Google Shape;226;p25"/>
          <p:cNvPicPr preferRelativeResize="0"/>
          <p:nvPr/>
        </p:nvPicPr>
        <p:blipFill>
          <a:blip r:embed="rId3">
            <a:alphaModFix/>
          </a:blip>
          <a:stretch>
            <a:fillRect/>
          </a:stretch>
        </p:blipFill>
        <p:spPr>
          <a:xfrm>
            <a:off x="1968299" y="4749150"/>
            <a:ext cx="7572650" cy="1686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Sampling Model cont.</a:t>
            </a:r>
            <a:endParaRPr/>
          </a:p>
        </p:txBody>
      </p:sp>
      <p:sp>
        <p:nvSpPr>
          <p:cNvPr id="232" name="Google Shape;232;p26"/>
          <p:cNvSpPr txBox="1"/>
          <p:nvPr>
            <p:ph idx="1" type="body"/>
          </p:nvPr>
        </p:nvSpPr>
        <p:spPr>
          <a:xfrm>
            <a:off x="1730000" y="2958350"/>
            <a:ext cx="9385200" cy="33438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In this example, the average and standard deviation of the heights are provided from a dataset built into R</a:t>
            </a:r>
            <a:endParaRPr/>
          </a:p>
          <a:p>
            <a:pPr indent="-336550" lvl="0" marL="457200" rtl="0" algn="l">
              <a:spcBef>
                <a:spcPts val="1000"/>
              </a:spcBef>
              <a:spcAft>
                <a:spcPts val="0"/>
              </a:spcAft>
              <a:buSzPts val="1700"/>
              <a:buChar char="●"/>
            </a:pPr>
            <a:r>
              <a:rPr lang="en-US"/>
              <a:t>The last line of this block of code returns how many times our sample of 800 people included someone who is 84 inches or taller</a:t>
            </a:r>
            <a:endParaRPr/>
          </a:p>
          <a:p>
            <a:pPr indent="-336550" lvl="0" marL="457200" rtl="0" algn="l">
              <a:spcBef>
                <a:spcPts val="1000"/>
              </a:spcBef>
              <a:spcAft>
                <a:spcPts val="1000"/>
              </a:spcAft>
              <a:buSzPts val="1700"/>
              <a:buChar char="●"/>
            </a:pPr>
            <a:r>
              <a:rPr lang="en-US"/>
              <a:t>Since the data is randomly generated, the answer will change each time the simulation is run, but the answer is around 0.018</a:t>
            </a:r>
            <a:endParaRPr/>
          </a:p>
        </p:txBody>
      </p:sp>
      <p:sp>
        <p:nvSpPr>
          <p:cNvPr id="233" name="Google Shape;233;p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234" name="Google Shape;234;p26"/>
          <p:cNvPicPr preferRelativeResize="0"/>
          <p:nvPr/>
        </p:nvPicPr>
        <p:blipFill>
          <a:blip r:embed="rId3">
            <a:alphaModFix/>
          </a:blip>
          <a:stretch>
            <a:fillRect/>
          </a:stretch>
        </p:blipFill>
        <p:spPr>
          <a:xfrm>
            <a:off x="3090600" y="1312675"/>
            <a:ext cx="6663999" cy="1484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Theoretical Continuous Distributions</a:t>
            </a:r>
            <a:endParaRPr/>
          </a:p>
        </p:txBody>
      </p:sp>
      <p:sp>
        <p:nvSpPr>
          <p:cNvPr id="240" name="Google Shape;240;p27"/>
          <p:cNvSpPr txBox="1"/>
          <p:nvPr>
            <p:ph idx="1" type="body"/>
          </p:nvPr>
        </p:nvSpPr>
        <p:spPr>
          <a:xfrm>
            <a:off x="125500" y="2090075"/>
            <a:ext cx="7010100" cy="4606500"/>
          </a:xfrm>
          <a:prstGeom prst="rect">
            <a:avLst/>
          </a:prstGeom>
        </p:spPr>
        <p:txBody>
          <a:bodyPr anchorCtr="0" anchor="t" bIns="121900" lIns="121900" spcFirstLastPara="1" rIns="121900" wrap="square" tIns="121900">
            <a:noAutofit/>
          </a:bodyPr>
          <a:lstStyle/>
          <a:p>
            <a:pPr indent="-330200" lvl="0" marL="457200" rtl="0" algn="l">
              <a:lnSpc>
                <a:spcPct val="100000"/>
              </a:lnSpc>
              <a:spcBef>
                <a:spcPts val="0"/>
              </a:spcBef>
              <a:spcAft>
                <a:spcPts val="0"/>
              </a:spcAft>
              <a:buSzPts val="1600"/>
              <a:buChar char="●"/>
            </a:pPr>
            <a:r>
              <a:rPr lang="en-US" sz="1600"/>
              <a:t>For continuous probability distributions, the mathematical equations can be quite complicated</a:t>
            </a:r>
            <a:endParaRPr sz="1600"/>
          </a:p>
          <a:p>
            <a:pPr indent="-330200" lvl="0" marL="457200" rtl="0" algn="l">
              <a:lnSpc>
                <a:spcPct val="100000"/>
              </a:lnSpc>
              <a:spcBef>
                <a:spcPts val="1000"/>
              </a:spcBef>
              <a:spcAft>
                <a:spcPts val="0"/>
              </a:spcAft>
              <a:buSzPts val="1600"/>
              <a:buChar char="●"/>
            </a:pPr>
            <a:r>
              <a:rPr lang="en-US" sz="1600"/>
              <a:t>R has built-in functions for calculating these probabilities very easily, such as </a:t>
            </a:r>
            <a:r>
              <a:rPr b="1" lang="en-US" sz="1600">
                <a:latin typeface="Roboto Mono"/>
                <a:ea typeface="Roboto Mono"/>
                <a:cs typeface="Roboto Mono"/>
                <a:sym typeface="Roboto Mono"/>
              </a:rPr>
              <a:t>pnorm</a:t>
            </a:r>
            <a:r>
              <a:rPr lang="en-US" sz="1600"/>
              <a:t> for the normal distribution</a:t>
            </a:r>
            <a:endParaRPr sz="1600"/>
          </a:p>
          <a:p>
            <a:pPr indent="-330200" lvl="0" marL="457200" rtl="0" algn="l">
              <a:lnSpc>
                <a:spcPct val="100000"/>
              </a:lnSpc>
              <a:spcBef>
                <a:spcPts val="1000"/>
              </a:spcBef>
              <a:spcAft>
                <a:spcPts val="0"/>
              </a:spcAft>
              <a:buSzPts val="1600"/>
              <a:buChar char="●"/>
            </a:pPr>
            <a:r>
              <a:rPr b="1" lang="en-US" sz="1600">
                <a:latin typeface="Roboto Mono"/>
                <a:ea typeface="Roboto Mono"/>
                <a:cs typeface="Roboto Mono"/>
                <a:sym typeface="Roboto Mono"/>
              </a:rPr>
              <a:t>pnorm</a:t>
            </a:r>
            <a:r>
              <a:rPr lang="en-US" sz="1600"/>
              <a:t> is identical to the CDF introduced in the previous slide</a:t>
            </a:r>
            <a:endParaRPr sz="1600"/>
          </a:p>
          <a:p>
            <a:pPr indent="-330200" lvl="0" marL="457200" rtl="0" algn="l">
              <a:lnSpc>
                <a:spcPct val="100000"/>
              </a:lnSpc>
              <a:spcBef>
                <a:spcPts val="1000"/>
              </a:spcBef>
              <a:spcAft>
                <a:spcPts val="0"/>
              </a:spcAft>
              <a:buSzPts val="1600"/>
              <a:buChar char="●"/>
            </a:pPr>
            <a:r>
              <a:rPr lang="en-US" sz="1600"/>
              <a:t>For example, suppose the mean height for our group is 70 inches and the standard deviation is 2 inches</a:t>
            </a:r>
            <a:endParaRPr sz="1600"/>
          </a:p>
          <a:p>
            <a:pPr indent="-330200" lvl="0" marL="457200" rtl="0" algn="l">
              <a:lnSpc>
                <a:spcPct val="100000"/>
              </a:lnSpc>
              <a:spcBef>
                <a:spcPts val="1000"/>
              </a:spcBef>
              <a:spcAft>
                <a:spcPts val="0"/>
              </a:spcAft>
              <a:buSzPts val="1600"/>
              <a:buChar char="●"/>
            </a:pPr>
            <a:r>
              <a:rPr lang="en-US" sz="1600"/>
              <a:t>To find the probability of picking someone </a:t>
            </a:r>
            <a:r>
              <a:rPr lang="en-US" sz="1600"/>
              <a:t>shorter than</a:t>
            </a:r>
            <a:r>
              <a:rPr lang="en-US" sz="1600"/>
              <a:t> 71 inches, we use </a:t>
            </a:r>
            <a:r>
              <a:rPr b="1" lang="en-US" sz="1600">
                <a:latin typeface="Roboto Mono"/>
                <a:ea typeface="Roboto Mono"/>
                <a:cs typeface="Roboto Mono"/>
                <a:sym typeface="Roboto Mono"/>
              </a:rPr>
              <a:t>pnorm</a:t>
            </a:r>
            <a:r>
              <a:rPr lang="en-US" sz="1600"/>
              <a:t> as follows:</a:t>
            </a:r>
            <a:endParaRPr sz="1600"/>
          </a:p>
          <a:p>
            <a:pPr indent="-330200" lvl="0" marL="457200" rtl="0" algn="l">
              <a:lnSpc>
                <a:spcPct val="100000"/>
              </a:lnSpc>
              <a:spcBef>
                <a:spcPts val="1000"/>
              </a:spcBef>
              <a:spcAft>
                <a:spcPts val="0"/>
              </a:spcAft>
              <a:buSzPts val="1600"/>
              <a:buFont typeface="Roboto Mono"/>
              <a:buChar char="●"/>
            </a:pPr>
            <a:r>
              <a:rPr lang="en-US" sz="1600">
                <a:latin typeface="Roboto Mono"/>
                <a:ea typeface="Roboto Mono"/>
                <a:cs typeface="Roboto Mono"/>
                <a:sym typeface="Roboto Mono"/>
              </a:rPr>
              <a:t>pnorm(71, 70, 2)</a:t>
            </a:r>
            <a:endParaRPr sz="1600">
              <a:latin typeface="Roboto Mono"/>
              <a:ea typeface="Roboto Mono"/>
              <a:cs typeface="Roboto Mono"/>
              <a:sym typeface="Roboto Mono"/>
            </a:endParaRPr>
          </a:p>
          <a:p>
            <a:pPr indent="-330200" lvl="0" marL="457200" rtl="0" algn="l">
              <a:lnSpc>
                <a:spcPct val="100000"/>
              </a:lnSpc>
              <a:spcBef>
                <a:spcPts val="1000"/>
              </a:spcBef>
              <a:spcAft>
                <a:spcPts val="0"/>
              </a:spcAft>
              <a:buSzPts val="1600"/>
              <a:buChar char="●"/>
            </a:pPr>
            <a:r>
              <a:rPr lang="en-US" sz="1600"/>
              <a:t>Running this command returns 0.691 (69.1%)</a:t>
            </a:r>
            <a:endParaRPr sz="1600"/>
          </a:p>
          <a:p>
            <a:pPr indent="-330200" lvl="0" marL="457200" rtl="0" algn="l">
              <a:lnSpc>
                <a:spcPct val="100000"/>
              </a:lnSpc>
              <a:spcBef>
                <a:spcPts val="1000"/>
              </a:spcBef>
              <a:spcAft>
                <a:spcPts val="1000"/>
              </a:spcAft>
              <a:buSzPts val="1600"/>
              <a:buChar char="●"/>
            </a:pPr>
            <a:r>
              <a:rPr lang="en-US" sz="1600">
                <a:latin typeface="Roboto Mono"/>
                <a:ea typeface="Roboto Mono"/>
                <a:cs typeface="Roboto Mono"/>
                <a:sym typeface="Roboto Mono"/>
              </a:rPr>
              <a:t>1-</a:t>
            </a:r>
            <a:r>
              <a:rPr lang="en-US" sz="1600">
                <a:latin typeface="Roboto Mono"/>
                <a:ea typeface="Roboto Mono"/>
                <a:cs typeface="Roboto Mono"/>
                <a:sym typeface="Roboto Mono"/>
              </a:rPr>
              <a:t>pnorm(71, 70, 2)</a:t>
            </a:r>
            <a:r>
              <a:rPr lang="en-US" sz="1600"/>
              <a:t> gives us the probability of picking someone taller than 71 inches, which returns 0.309 (30.9%)</a:t>
            </a:r>
            <a:endParaRPr sz="1600"/>
          </a:p>
        </p:txBody>
      </p:sp>
      <p:sp>
        <p:nvSpPr>
          <p:cNvPr id="241" name="Google Shape;241;p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242" name="Google Shape;242;p27"/>
          <p:cNvPicPr preferRelativeResize="0"/>
          <p:nvPr/>
        </p:nvPicPr>
        <p:blipFill>
          <a:blip r:embed="rId3">
            <a:alphaModFix/>
          </a:blip>
          <a:stretch>
            <a:fillRect/>
          </a:stretch>
        </p:blipFill>
        <p:spPr>
          <a:xfrm>
            <a:off x="7135825" y="2090075"/>
            <a:ext cx="4733925" cy="2162175"/>
          </a:xfrm>
          <a:prstGeom prst="rect">
            <a:avLst/>
          </a:prstGeom>
          <a:noFill/>
          <a:ln>
            <a:noFill/>
          </a:ln>
        </p:spPr>
      </p:pic>
      <p:sp>
        <p:nvSpPr>
          <p:cNvPr id="243" name="Google Shape;243;p27"/>
          <p:cNvSpPr txBox="1"/>
          <p:nvPr/>
        </p:nvSpPr>
        <p:spPr>
          <a:xfrm>
            <a:off x="7135825" y="4365800"/>
            <a:ext cx="4643700" cy="12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Lato"/>
                <a:ea typeface="Lato"/>
                <a:cs typeface="Lato"/>
                <a:sym typeface="Lato"/>
              </a:rPr>
              <a:t>Discrete probability distributions count frequencies; continuous probability distributions use the area under the curve between two values to find the proportion of data that lies between those two values</a:t>
            </a:r>
            <a:endParaRPr>
              <a:solidFill>
                <a:srgbClr val="FFFFFF"/>
              </a:solidFill>
              <a:latin typeface="Lato"/>
              <a:ea typeface="Lato"/>
              <a:cs typeface="Lato"/>
              <a:sym typeface="Lato"/>
            </a:endParaRPr>
          </a:p>
        </p:txBody>
      </p:sp>
      <p:pic>
        <p:nvPicPr>
          <p:cNvPr id="244" name="Google Shape;244;p27"/>
          <p:cNvPicPr preferRelativeResize="0"/>
          <p:nvPr/>
        </p:nvPicPr>
        <p:blipFill>
          <a:blip r:embed="rId4">
            <a:alphaModFix/>
          </a:blip>
          <a:stretch>
            <a:fillRect/>
          </a:stretch>
        </p:blipFill>
        <p:spPr>
          <a:xfrm>
            <a:off x="7018700" y="5387750"/>
            <a:ext cx="3177872" cy="524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The Standard Normal Distribution</a:t>
            </a:r>
            <a:endParaRPr/>
          </a:p>
        </p:txBody>
      </p:sp>
      <p:sp>
        <p:nvSpPr>
          <p:cNvPr id="250" name="Google Shape;250;p28"/>
          <p:cNvSpPr txBox="1"/>
          <p:nvPr>
            <p:ph idx="1" type="body"/>
          </p:nvPr>
        </p:nvSpPr>
        <p:spPr>
          <a:xfrm>
            <a:off x="1730000" y="2090075"/>
            <a:ext cx="9054600" cy="38817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When a variable follows a normal distribution, we can convert it to a standard normal variable for simpler probability calculations</a:t>
            </a:r>
            <a:endParaRPr/>
          </a:p>
          <a:p>
            <a:pPr indent="-336550" lvl="0" marL="457200" rtl="0" algn="l">
              <a:spcBef>
                <a:spcPts val="1000"/>
              </a:spcBef>
              <a:spcAft>
                <a:spcPts val="0"/>
              </a:spcAft>
              <a:buSzPts val="1700"/>
              <a:buChar char="●"/>
            </a:pPr>
            <a:r>
              <a:rPr lang="en-US"/>
              <a:t>Standard normal variables have a mean of 0, standard deviation of 1, and are commonly denoted as Z</a:t>
            </a:r>
            <a:endParaRPr/>
          </a:p>
          <a:p>
            <a:pPr indent="-336550" lvl="0" marL="457200" rtl="0" algn="l">
              <a:spcBef>
                <a:spcPts val="1000"/>
              </a:spcBef>
              <a:spcAft>
                <a:spcPts val="0"/>
              </a:spcAft>
              <a:buSzPts val="1700"/>
              <a:buChar char="●"/>
            </a:pPr>
            <a:r>
              <a:rPr lang="en-US"/>
              <a:t>For instance, if we want the probability of choosing a person who is shorter than 70 inches, and we choose from a normal distribution with mean 67 and standard deviation 2, we can rewrite it as follows: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where, in this example, X is the random variable, m is the mean (67), s is the standard deviation (2), and a is the given value (70). We subtract the mean, then divide by the standard deviation</a:t>
            </a:r>
            <a:endParaRPr/>
          </a:p>
          <a:p>
            <a:pPr indent="0" lvl="0" marL="0" rtl="0" algn="l">
              <a:spcBef>
                <a:spcPts val="1000"/>
              </a:spcBef>
              <a:spcAft>
                <a:spcPts val="1000"/>
              </a:spcAft>
              <a:buNone/>
            </a:pPr>
            <a:r>
              <a:rPr lang="en-US"/>
              <a:t>This is often rewritten as </a:t>
            </a:r>
            <a:endParaRPr/>
          </a:p>
        </p:txBody>
      </p:sp>
      <p:sp>
        <p:nvSpPr>
          <p:cNvPr id="251" name="Google Shape;251;p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252" name="Google Shape;252;p28"/>
          <p:cNvPicPr preferRelativeResize="0"/>
          <p:nvPr/>
        </p:nvPicPr>
        <p:blipFill>
          <a:blip r:embed="rId3">
            <a:alphaModFix/>
          </a:blip>
          <a:stretch>
            <a:fillRect/>
          </a:stretch>
        </p:blipFill>
        <p:spPr>
          <a:xfrm>
            <a:off x="5037050" y="4250575"/>
            <a:ext cx="2440475" cy="859325"/>
          </a:xfrm>
          <a:prstGeom prst="rect">
            <a:avLst/>
          </a:prstGeom>
          <a:noFill/>
          <a:ln>
            <a:noFill/>
          </a:ln>
        </p:spPr>
      </p:pic>
      <p:pic>
        <p:nvPicPr>
          <p:cNvPr id="253" name="Google Shape;253;p28"/>
          <p:cNvPicPr preferRelativeResize="0"/>
          <p:nvPr/>
        </p:nvPicPr>
        <p:blipFill>
          <a:blip r:embed="rId4">
            <a:alphaModFix/>
          </a:blip>
          <a:stretch>
            <a:fillRect/>
          </a:stretch>
        </p:blipFill>
        <p:spPr>
          <a:xfrm>
            <a:off x="4240325" y="5701575"/>
            <a:ext cx="1639250" cy="645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Other Continuous Distributions</a:t>
            </a:r>
            <a:endParaRPr/>
          </a:p>
        </p:txBody>
      </p:sp>
      <p:sp>
        <p:nvSpPr>
          <p:cNvPr id="259" name="Google Shape;259;p29"/>
          <p:cNvSpPr txBox="1"/>
          <p:nvPr>
            <p:ph idx="1" type="body"/>
          </p:nvPr>
        </p:nvSpPr>
        <p:spPr>
          <a:xfrm>
            <a:off x="690075" y="2090075"/>
            <a:ext cx="6051300" cy="38817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The normal distribution is one of the most commonly used continuous distributions, but several others are used in practice as well, such as the exponential, gamma, uniform, and t distributions</a:t>
            </a:r>
            <a:endParaRPr/>
          </a:p>
          <a:p>
            <a:pPr indent="-336550" lvl="0" marL="457200" rtl="0" algn="l">
              <a:spcBef>
                <a:spcPts val="1000"/>
              </a:spcBef>
              <a:spcAft>
                <a:spcPts val="1000"/>
              </a:spcAft>
              <a:buSzPts val="1700"/>
              <a:buChar char="●"/>
            </a:pPr>
            <a:r>
              <a:rPr lang="en-US"/>
              <a:t>However, for the sums and averages of variables sampled from any distribution, probabilities can be estimated and simulated using the normal distribution with the help of the central limit theorem (CLT)</a:t>
            </a:r>
            <a:endParaRPr/>
          </a:p>
        </p:txBody>
      </p:sp>
      <p:sp>
        <p:nvSpPr>
          <p:cNvPr id="260" name="Google Shape;260;p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261" name="Google Shape;261;p29"/>
          <p:cNvPicPr preferRelativeResize="0"/>
          <p:nvPr/>
        </p:nvPicPr>
        <p:blipFill rotWithShape="1">
          <a:blip r:embed="rId3">
            <a:alphaModFix/>
          </a:blip>
          <a:srcRect b="56464" l="0" r="0" t="0"/>
          <a:stretch/>
        </p:blipFill>
        <p:spPr>
          <a:xfrm>
            <a:off x="7180600" y="2409400"/>
            <a:ext cx="4411825" cy="2039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Distribution vs. Probability D</a:t>
            </a:r>
            <a:r>
              <a:rPr lang="en-US"/>
              <a:t>istribution</a:t>
            </a:r>
            <a:r>
              <a:rPr lang="en-US"/>
              <a:t>: What’s the Difference?</a:t>
            </a:r>
            <a:endParaRPr/>
          </a:p>
        </p:txBody>
      </p:sp>
      <p:sp>
        <p:nvSpPr>
          <p:cNvPr id="267" name="Google Shape;267;p30"/>
          <p:cNvSpPr txBox="1"/>
          <p:nvPr>
            <p:ph idx="1" type="body"/>
          </p:nvPr>
        </p:nvSpPr>
        <p:spPr>
          <a:xfrm>
            <a:off x="1730000" y="2090075"/>
            <a:ext cx="9385200" cy="40596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A list of numbers follows some distribution, but this list does not have a probability distribution</a:t>
            </a:r>
            <a:endParaRPr/>
          </a:p>
          <a:p>
            <a:pPr indent="-336550" lvl="0" marL="457200" rtl="0" algn="l">
              <a:spcBef>
                <a:spcPts val="1000"/>
              </a:spcBef>
              <a:spcAft>
                <a:spcPts val="0"/>
              </a:spcAft>
              <a:buSzPts val="1700"/>
              <a:buChar char="●"/>
            </a:pPr>
            <a:r>
              <a:rPr lang="en-US"/>
              <a:t>A random variable X has a probability distribution, F(a), which tells us P(X&lt;=a), which is the probability of X being less than or equal to a specified value a</a:t>
            </a:r>
            <a:endParaRPr/>
          </a:p>
          <a:p>
            <a:pPr indent="-336550" lvl="0" marL="457200" rtl="0" algn="l">
              <a:spcBef>
                <a:spcPts val="1000"/>
              </a:spcBef>
              <a:spcAft>
                <a:spcPts val="0"/>
              </a:spcAft>
              <a:buSzPts val="1700"/>
              <a:buChar char="●"/>
            </a:pPr>
            <a:r>
              <a:rPr lang="en-US"/>
              <a:t>Random variables are defined mathematically by their CDF, F, without using any lists of numbers</a:t>
            </a:r>
            <a:endParaRPr/>
          </a:p>
          <a:p>
            <a:pPr indent="-336550" lvl="0" marL="457200" rtl="0" algn="l">
              <a:spcBef>
                <a:spcPts val="1000"/>
              </a:spcBef>
              <a:spcAft>
                <a:spcPts val="0"/>
              </a:spcAft>
              <a:buSzPts val="1700"/>
              <a:buChar char="●"/>
            </a:pPr>
            <a:r>
              <a:rPr lang="en-US"/>
              <a:t>A list of numbers simulated from this random variable X, say through a Monte Carlo simulation, follows a distribution that is close to the probability distribution of X</a:t>
            </a:r>
            <a:endParaRPr/>
          </a:p>
          <a:p>
            <a:pPr indent="-336550" lvl="0" marL="457200" rtl="0" algn="l">
              <a:spcBef>
                <a:spcPts val="1000"/>
              </a:spcBef>
              <a:spcAft>
                <a:spcPts val="1000"/>
              </a:spcAft>
              <a:buSzPts val="1700"/>
              <a:buChar char="●"/>
            </a:pPr>
            <a:r>
              <a:rPr lang="en-US"/>
              <a:t>The mean and standard deviation of this list will be close to the mean/standard deviation of X as well. The more variables generated, the better the approximation</a:t>
            </a:r>
            <a:endParaRPr/>
          </a:p>
        </p:txBody>
      </p:sp>
      <p:sp>
        <p:nvSpPr>
          <p:cNvPr id="268" name="Google Shape;268;p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1"/>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The Central Limit Theorem (CLT)</a:t>
            </a:r>
            <a:endParaRPr/>
          </a:p>
        </p:txBody>
      </p:sp>
      <p:sp>
        <p:nvSpPr>
          <p:cNvPr id="274" name="Google Shape;274;p31"/>
          <p:cNvSpPr txBox="1"/>
          <p:nvPr>
            <p:ph idx="1" type="body"/>
          </p:nvPr>
        </p:nvSpPr>
        <p:spPr>
          <a:xfrm>
            <a:off x="1730000" y="2090076"/>
            <a:ext cx="9385200" cy="42570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The Central Limit Theorem (CLT) tells us that for large samples, the distribution for the sum and average of these samples follows an (approximately) normal distribution</a:t>
            </a:r>
            <a:endParaRPr/>
          </a:p>
          <a:p>
            <a:pPr indent="-336550" lvl="0" marL="457200" rtl="0" algn="l">
              <a:spcBef>
                <a:spcPts val="1000"/>
              </a:spcBef>
              <a:spcAft>
                <a:spcPts val="0"/>
              </a:spcAft>
              <a:buSzPts val="1700"/>
              <a:buChar char="●"/>
            </a:pPr>
            <a:r>
              <a:rPr lang="en-US"/>
              <a:t>“Large” is a bit subjective as larger samples are usually better, but 30 is an acceptable minimum for most samples</a:t>
            </a:r>
            <a:endParaRPr/>
          </a:p>
          <a:p>
            <a:pPr indent="-336550" lvl="0" marL="457200" rtl="0" algn="l">
              <a:spcBef>
                <a:spcPts val="1000"/>
              </a:spcBef>
              <a:spcAft>
                <a:spcPts val="0"/>
              </a:spcAft>
              <a:buSzPts val="1700"/>
              <a:buChar char="●"/>
            </a:pPr>
            <a:r>
              <a:rPr lang="en-US"/>
              <a:t>Distributions with extreme values, such as very small probabilities (i.e. an event with a probability of 1%), may require much larger samples to follow an approximately normal distribution</a:t>
            </a:r>
            <a:endParaRPr/>
          </a:p>
          <a:p>
            <a:pPr indent="-336550" lvl="0" marL="457200" rtl="0" algn="l">
              <a:spcBef>
                <a:spcPts val="1000"/>
              </a:spcBef>
              <a:spcAft>
                <a:spcPts val="0"/>
              </a:spcAft>
              <a:buSzPts val="1700"/>
              <a:buChar char="●"/>
            </a:pPr>
            <a:r>
              <a:rPr lang="en-US"/>
              <a:t>Our previous examples with simulations typically use 1,000 or 10,000 samples to guarantee that the sample sum and average follow a (nearly) normal distribution</a:t>
            </a:r>
            <a:endParaRPr/>
          </a:p>
          <a:p>
            <a:pPr indent="-336550" lvl="0" marL="457200" rtl="0" algn="l">
              <a:spcBef>
                <a:spcPts val="1000"/>
              </a:spcBef>
              <a:spcAft>
                <a:spcPts val="1000"/>
              </a:spcAft>
              <a:buSzPts val="1700"/>
              <a:buChar char="●"/>
            </a:pPr>
            <a:r>
              <a:rPr lang="en-US"/>
              <a:t>More extreme examples, such as the probability of winning the lottery, require other distributions to accurately model</a:t>
            </a:r>
            <a:endParaRPr/>
          </a:p>
        </p:txBody>
      </p:sp>
      <p:sp>
        <p:nvSpPr>
          <p:cNvPr id="275" name="Google Shape;275;p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Expected Value and Properties</a:t>
            </a:r>
            <a:endParaRPr/>
          </a:p>
        </p:txBody>
      </p:sp>
      <p:sp>
        <p:nvSpPr>
          <p:cNvPr id="281" name="Google Shape;281;p32"/>
          <p:cNvSpPr txBox="1"/>
          <p:nvPr>
            <p:ph idx="1" type="body"/>
          </p:nvPr>
        </p:nvSpPr>
        <p:spPr>
          <a:xfrm>
            <a:off x="1371500" y="1833525"/>
            <a:ext cx="10102200" cy="48216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The expected value, or average, of a random value X is denoted as E[X]</a:t>
            </a:r>
            <a:endParaRPr/>
          </a:p>
          <a:p>
            <a:pPr indent="-336550" lvl="0" marL="457200" rtl="0" algn="l">
              <a:spcBef>
                <a:spcPts val="1000"/>
              </a:spcBef>
              <a:spcAft>
                <a:spcPts val="0"/>
              </a:spcAft>
              <a:buSzPts val="1700"/>
              <a:buChar char="●"/>
            </a:pPr>
            <a:r>
              <a:rPr lang="en-US"/>
              <a:t>E[X] is the value we expect our sample values to be near when sampling from the probability distribution that X follows</a:t>
            </a:r>
            <a:endParaRPr/>
          </a:p>
          <a:p>
            <a:pPr indent="-336550" lvl="0" marL="457200" rtl="0" algn="l">
              <a:spcBef>
                <a:spcPts val="1000"/>
              </a:spcBef>
              <a:spcAft>
                <a:spcPts val="0"/>
              </a:spcAft>
              <a:buSzPts val="1700"/>
              <a:buChar char="●"/>
            </a:pPr>
            <a:r>
              <a:rPr lang="en-US"/>
              <a:t>We define E[X] as the sum of each possible outcome multiplied by its corresponding probability</a:t>
            </a:r>
            <a:endParaRPr/>
          </a:p>
          <a:p>
            <a:pPr indent="-336550" lvl="0" marL="457200" rtl="0" algn="l">
              <a:spcBef>
                <a:spcPts val="1000"/>
              </a:spcBef>
              <a:spcAft>
                <a:spcPts val="0"/>
              </a:spcAft>
              <a:buSzPts val="1700"/>
              <a:buChar char="●"/>
            </a:pPr>
            <a:r>
              <a:rPr lang="en-US"/>
              <a:t>For instance, suppose you bet $1 on a random card drawing and only win $10 if the card is an ace</a:t>
            </a:r>
            <a:endParaRPr/>
          </a:p>
          <a:p>
            <a:pPr indent="-336550" lvl="0" marL="457200" rtl="0" algn="l">
              <a:spcBef>
                <a:spcPts val="1000"/>
              </a:spcBef>
              <a:spcAft>
                <a:spcPts val="0"/>
              </a:spcAft>
              <a:buSzPts val="1700"/>
              <a:buChar char="●"/>
            </a:pPr>
            <a:r>
              <a:rPr lang="en-US"/>
              <a:t>The probability of losing is 48/52 and winning is 4/52</a:t>
            </a:r>
            <a:endParaRPr/>
          </a:p>
          <a:p>
            <a:pPr indent="-336550" lvl="0" marL="457200" rtl="0" algn="l">
              <a:spcBef>
                <a:spcPts val="1000"/>
              </a:spcBef>
              <a:spcAft>
                <a:spcPts val="0"/>
              </a:spcAft>
              <a:buSzPts val="1700"/>
              <a:buChar char="●"/>
            </a:pPr>
            <a:r>
              <a:rPr lang="en-US"/>
              <a:t>E[X] = 48/52*(-1) + 4/52*10 = -8/52</a:t>
            </a:r>
            <a:endParaRPr/>
          </a:p>
          <a:p>
            <a:pPr indent="-336550" lvl="0" marL="457200" rtl="0" algn="l">
              <a:spcBef>
                <a:spcPts val="1000"/>
              </a:spcBef>
              <a:spcAft>
                <a:spcPts val="0"/>
              </a:spcAft>
              <a:buSzPts val="1700"/>
              <a:buChar char="●"/>
            </a:pPr>
            <a:r>
              <a:rPr lang="en-US"/>
              <a:t>So, if we were to simulate this bet, we would expect our average earning to be about -$8/52 per bet</a:t>
            </a:r>
            <a:endParaRPr/>
          </a:p>
          <a:p>
            <a:pPr indent="-336550" lvl="0" marL="457200" rtl="0" algn="l">
              <a:spcBef>
                <a:spcPts val="1000"/>
              </a:spcBef>
              <a:spcAft>
                <a:spcPts val="0"/>
              </a:spcAft>
              <a:buSzPts val="1700"/>
              <a:buChar char="●"/>
            </a:pPr>
            <a:r>
              <a:rPr lang="en-US"/>
              <a:t>The average of the sample gets closer to E[X] the larger the sample (or simulation) is</a:t>
            </a:r>
            <a:endParaRPr/>
          </a:p>
          <a:p>
            <a:pPr indent="-336550" lvl="0" marL="457200" rtl="0" algn="l">
              <a:spcBef>
                <a:spcPts val="1000"/>
              </a:spcBef>
              <a:spcAft>
                <a:spcPts val="1000"/>
              </a:spcAft>
              <a:buSzPts val="1700"/>
              <a:buChar char="●"/>
            </a:pPr>
            <a:r>
              <a:rPr lang="en-US"/>
              <a:t>If we were to double our bet to $2, E[X] would also double to -16/52</a:t>
            </a:r>
            <a:endParaRPr/>
          </a:p>
        </p:txBody>
      </p:sp>
      <p:sp>
        <p:nvSpPr>
          <p:cNvPr id="282" name="Google Shape;282;p3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lt1"/>
              </a:buClr>
              <a:buSzPts val="3600"/>
              <a:buFont typeface="Corbel"/>
              <a:buNone/>
            </a:pPr>
            <a:r>
              <a:rPr lang="en-US" sz="3700"/>
              <a:t>Overview</a:t>
            </a:r>
            <a:endParaRPr sz="3700"/>
          </a:p>
          <a:p>
            <a:pPr indent="0" lvl="0" marL="0" rtl="0" algn="l">
              <a:spcBef>
                <a:spcPts val="0"/>
              </a:spcBef>
              <a:spcAft>
                <a:spcPts val="0"/>
              </a:spcAft>
              <a:buNone/>
            </a:pPr>
            <a:r>
              <a:t/>
            </a:r>
            <a:endParaRPr/>
          </a:p>
        </p:txBody>
      </p:sp>
      <p:sp>
        <p:nvSpPr>
          <p:cNvPr id="148" name="Google Shape;148;p15"/>
          <p:cNvSpPr txBox="1"/>
          <p:nvPr>
            <p:ph idx="1" type="body"/>
          </p:nvPr>
        </p:nvSpPr>
        <p:spPr>
          <a:xfrm>
            <a:off x="1730000" y="2090067"/>
            <a:ext cx="9385200" cy="3881700"/>
          </a:xfrm>
          <a:prstGeom prst="rect">
            <a:avLst/>
          </a:prstGeom>
        </p:spPr>
        <p:txBody>
          <a:bodyPr anchorCtr="0" anchor="t" bIns="121900" lIns="121900" spcFirstLastPara="1" rIns="121900" wrap="square" tIns="121900">
            <a:noAutofit/>
          </a:bodyPr>
          <a:lstStyle/>
          <a:p>
            <a:pPr indent="-182880" lvl="0" marL="182880" rtl="0" algn="l">
              <a:lnSpc>
                <a:spcPct val="90000"/>
              </a:lnSpc>
              <a:spcBef>
                <a:spcPts val="0"/>
              </a:spcBef>
              <a:spcAft>
                <a:spcPts val="0"/>
              </a:spcAft>
              <a:buSzPts val="2000"/>
              <a:buChar char="●"/>
            </a:pPr>
            <a:r>
              <a:rPr lang="en-US"/>
              <a:t>Discrete Probability and Probability Theory</a:t>
            </a:r>
            <a:endParaRPr/>
          </a:p>
          <a:p>
            <a:pPr indent="-182880" lvl="0" marL="182880" rtl="0" algn="l">
              <a:lnSpc>
                <a:spcPct val="90000"/>
              </a:lnSpc>
              <a:spcBef>
                <a:spcPts val="1200"/>
              </a:spcBef>
              <a:spcAft>
                <a:spcPts val="0"/>
              </a:spcAft>
              <a:buSzPts val="1800"/>
              <a:buChar char="●"/>
            </a:pPr>
            <a:r>
              <a:rPr lang="en-US"/>
              <a:t>Monte Carlo Simulations</a:t>
            </a:r>
            <a:endParaRPr/>
          </a:p>
          <a:p>
            <a:pPr indent="-182880" lvl="0" marL="182880" rtl="0" algn="l">
              <a:lnSpc>
                <a:spcPct val="90000"/>
              </a:lnSpc>
              <a:spcBef>
                <a:spcPts val="1200"/>
              </a:spcBef>
              <a:spcAft>
                <a:spcPts val="0"/>
              </a:spcAft>
              <a:buSzPts val="2000"/>
              <a:buChar char="●"/>
            </a:pPr>
            <a:r>
              <a:rPr lang="en-US"/>
              <a:t>Continuous Probability</a:t>
            </a:r>
            <a:endParaRPr/>
          </a:p>
          <a:p>
            <a:pPr indent="-170180" lvl="0" marL="182880" rtl="0" algn="l">
              <a:lnSpc>
                <a:spcPct val="90000"/>
              </a:lnSpc>
              <a:spcBef>
                <a:spcPts val="1200"/>
              </a:spcBef>
              <a:spcAft>
                <a:spcPts val="0"/>
              </a:spcAft>
              <a:buSzPts val="1800"/>
              <a:buChar char="●"/>
            </a:pPr>
            <a:r>
              <a:rPr lang="en-US"/>
              <a:t>Continuous Probability Distributions</a:t>
            </a:r>
            <a:endParaRPr/>
          </a:p>
          <a:p>
            <a:pPr indent="-170180" lvl="0" marL="182880" rtl="0" algn="l">
              <a:lnSpc>
                <a:spcPct val="90000"/>
              </a:lnSpc>
              <a:spcBef>
                <a:spcPts val="1200"/>
              </a:spcBef>
              <a:spcAft>
                <a:spcPts val="0"/>
              </a:spcAft>
              <a:buSzPts val="1800"/>
              <a:buChar char="●"/>
            </a:pPr>
            <a:r>
              <a:rPr lang="en-US"/>
              <a:t>Distributions and Probability Distributions</a:t>
            </a:r>
            <a:endParaRPr/>
          </a:p>
          <a:p>
            <a:pPr indent="-170180" lvl="0" marL="182880" rtl="0" algn="l">
              <a:lnSpc>
                <a:spcPct val="90000"/>
              </a:lnSpc>
              <a:spcBef>
                <a:spcPts val="1200"/>
              </a:spcBef>
              <a:spcAft>
                <a:spcPts val="0"/>
              </a:spcAft>
              <a:buSzPts val="1800"/>
              <a:buChar char="●"/>
            </a:pPr>
            <a:r>
              <a:rPr lang="en-US"/>
              <a:t>Expected Value and Standard Error</a:t>
            </a:r>
            <a:endParaRPr/>
          </a:p>
          <a:p>
            <a:pPr indent="-182880" lvl="0" marL="182880" rtl="0" algn="l">
              <a:lnSpc>
                <a:spcPct val="90000"/>
              </a:lnSpc>
              <a:spcBef>
                <a:spcPts val="1200"/>
              </a:spcBef>
              <a:spcAft>
                <a:spcPts val="2100"/>
              </a:spcAft>
              <a:buSzPts val="2000"/>
              <a:buChar char="●"/>
            </a:pPr>
            <a:r>
              <a:rPr lang="en-US"/>
              <a:t>Application: Interest Rates and The 2007 Financial Crisis</a:t>
            </a:r>
            <a:endParaRPr/>
          </a:p>
        </p:txBody>
      </p:sp>
      <p:sp>
        <p:nvSpPr>
          <p:cNvPr id="149" name="Google Shape;149;p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Standard Error and Properties</a:t>
            </a:r>
            <a:endParaRPr/>
          </a:p>
        </p:txBody>
      </p:sp>
      <p:sp>
        <p:nvSpPr>
          <p:cNvPr id="288" name="Google Shape;288;p33"/>
          <p:cNvSpPr txBox="1"/>
          <p:nvPr>
            <p:ph idx="1" type="body"/>
          </p:nvPr>
        </p:nvSpPr>
        <p:spPr>
          <a:xfrm>
            <a:off x="1264025" y="1869950"/>
            <a:ext cx="8749500" cy="45129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The standard error of a random variable X is denoted as SE[X]</a:t>
            </a:r>
            <a:endParaRPr/>
          </a:p>
          <a:p>
            <a:pPr indent="-336550" lvl="0" marL="457200" rtl="0" algn="l">
              <a:spcBef>
                <a:spcPts val="1000"/>
              </a:spcBef>
              <a:spcAft>
                <a:spcPts val="0"/>
              </a:spcAft>
              <a:buSzPts val="1700"/>
              <a:buChar char="●"/>
            </a:pPr>
            <a:r>
              <a:rPr lang="en-US"/>
              <a:t>Standard error gives us an idea of how much the values will vary around E[X] - the larger the standard error, the more likely a value will be further away from E[X]</a:t>
            </a:r>
            <a:endParaRPr/>
          </a:p>
          <a:p>
            <a:pPr indent="-336550" lvl="0" marL="457200" rtl="0" algn="l">
              <a:spcBef>
                <a:spcPts val="1000"/>
              </a:spcBef>
              <a:spcAft>
                <a:spcPts val="0"/>
              </a:spcAft>
              <a:buSzPts val="1700"/>
              <a:buChar char="●"/>
            </a:pPr>
            <a:r>
              <a:rPr lang="en-US"/>
              <a:t>The standard error of the sample average is the standard deviation divided by the square root of n - this approaches zero as the sample gets larger</a:t>
            </a:r>
            <a:endParaRPr/>
          </a:p>
          <a:p>
            <a:pPr indent="-336550" lvl="0" marL="457200" rtl="0" algn="l">
              <a:spcBef>
                <a:spcPts val="1000"/>
              </a:spcBef>
              <a:spcAft>
                <a:spcPts val="0"/>
              </a:spcAft>
              <a:buSzPts val="1700"/>
              <a:buChar char="●"/>
            </a:pPr>
            <a:r>
              <a:rPr lang="en-US"/>
              <a:t>For a variable X that can only take two values a and b, with probabilities p and 1-p, SE[X] = </a:t>
            </a:r>
            <a:endParaRPr/>
          </a:p>
          <a:p>
            <a:pPr indent="-336550" lvl="0" marL="457200" rtl="0" algn="l">
              <a:spcBef>
                <a:spcPts val="1000"/>
              </a:spcBef>
              <a:spcAft>
                <a:spcPts val="0"/>
              </a:spcAft>
              <a:buSzPts val="1700"/>
              <a:buChar char="●"/>
            </a:pPr>
            <a:r>
              <a:rPr lang="en-US"/>
              <a:t>So the standard error from the previous example would be </a:t>
            </a:r>
            <a:endParaRPr/>
          </a:p>
          <a:p>
            <a:pPr indent="-336550" lvl="0" marL="457200" rtl="0" algn="l">
              <a:spcBef>
                <a:spcPts val="1000"/>
              </a:spcBef>
              <a:spcAft>
                <a:spcPts val="1000"/>
              </a:spcAft>
              <a:buSzPts val="1700"/>
              <a:buChar char="●"/>
            </a:pPr>
            <a:r>
              <a:rPr lang="en-US"/>
              <a:t>Like the previous example, if we doubled our bet, SE[X] would also double</a:t>
            </a:r>
            <a:endParaRPr/>
          </a:p>
        </p:txBody>
      </p:sp>
      <p:sp>
        <p:nvSpPr>
          <p:cNvPr id="289" name="Google Shape;289;p3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290" name="Google Shape;290;p33"/>
          <p:cNvPicPr preferRelativeResize="0"/>
          <p:nvPr/>
        </p:nvPicPr>
        <p:blipFill rotWithShape="1">
          <a:blip r:embed="rId3">
            <a:alphaModFix/>
          </a:blip>
          <a:srcRect b="16957" l="9836" r="0" t="22910"/>
          <a:stretch/>
        </p:blipFill>
        <p:spPr>
          <a:xfrm>
            <a:off x="2572900" y="4132765"/>
            <a:ext cx="1778525" cy="420475"/>
          </a:xfrm>
          <a:prstGeom prst="rect">
            <a:avLst/>
          </a:prstGeom>
          <a:noFill/>
          <a:ln>
            <a:noFill/>
          </a:ln>
        </p:spPr>
      </p:pic>
      <p:pic>
        <p:nvPicPr>
          <p:cNvPr id="291" name="Google Shape;291;p33"/>
          <p:cNvPicPr preferRelativeResize="0"/>
          <p:nvPr/>
        </p:nvPicPr>
        <p:blipFill rotWithShape="1">
          <a:blip r:embed="rId4">
            <a:alphaModFix/>
          </a:blip>
          <a:srcRect b="16791" l="0" r="0" t="0"/>
          <a:stretch/>
        </p:blipFill>
        <p:spPr>
          <a:xfrm>
            <a:off x="7369000" y="4460975"/>
            <a:ext cx="1999900" cy="483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The Law of Large Numbers</a:t>
            </a:r>
            <a:endParaRPr/>
          </a:p>
        </p:txBody>
      </p:sp>
      <p:sp>
        <p:nvSpPr>
          <p:cNvPr id="297" name="Google Shape;297;p34"/>
          <p:cNvSpPr txBox="1"/>
          <p:nvPr>
            <p:ph idx="1" type="body"/>
          </p:nvPr>
        </p:nvSpPr>
        <p:spPr>
          <a:xfrm>
            <a:off x="1021975" y="2090075"/>
            <a:ext cx="6894000" cy="42660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The law of large numbers tells us that as an experiment is repeated, the average of the sample approaches E[X]</a:t>
            </a:r>
            <a:endParaRPr/>
          </a:p>
          <a:p>
            <a:pPr indent="-336550" lvl="0" marL="457200" rtl="0" algn="l">
              <a:spcBef>
                <a:spcPts val="1000"/>
              </a:spcBef>
              <a:spcAft>
                <a:spcPts val="0"/>
              </a:spcAft>
              <a:buSzPts val="1700"/>
              <a:buChar char="●"/>
            </a:pPr>
            <a:r>
              <a:rPr lang="en-US"/>
              <a:t>That is, as the sample grows larger, the sample mean approaches the true/theoretical mean</a:t>
            </a:r>
            <a:endParaRPr/>
          </a:p>
          <a:p>
            <a:pPr indent="-336550" lvl="0" marL="457200" rtl="0" algn="l">
              <a:spcBef>
                <a:spcPts val="1000"/>
              </a:spcBef>
              <a:spcAft>
                <a:spcPts val="0"/>
              </a:spcAft>
              <a:buSzPts val="1700"/>
              <a:buChar char="●"/>
            </a:pPr>
            <a:r>
              <a:rPr lang="en-US"/>
              <a:t>The standard error of the sample mean also gets closer to zero, so the sample mean is very close to the true mean for very large samples</a:t>
            </a:r>
            <a:endParaRPr/>
          </a:p>
          <a:p>
            <a:pPr indent="-336550" lvl="0" marL="457200" rtl="0" algn="l">
              <a:spcBef>
                <a:spcPts val="1000"/>
              </a:spcBef>
              <a:spcAft>
                <a:spcPts val="0"/>
              </a:spcAft>
              <a:buSzPts val="1700"/>
              <a:buChar char="●"/>
            </a:pPr>
            <a:r>
              <a:rPr lang="en-US"/>
              <a:t>The events must be independent as well - common examples include rolling a die and tossing a coin (using 0 to represent tails and 1 for heads)</a:t>
            </a:r>
            <a:endParaRPr/>
          </a:p>
          <a:p>
            <a:pPr indent="-336550" lvl="0" marL="457200" rtl="0" algn="l">
              <a:spcBef>
                <a:spcPts val="1000"/>
              </a:spcBef>
              <a:spcAft>
                <a:spcPts val="1000"/>
              </a:spcAft>
              <a:buSzPts val="1700"/>
              <a:buChar char="●"/>
            </a:pPr>
            <a:r>
              <a:rPr lang="en-US"/>
              <a:t>The graph shows how the sample mean from rolling a die 1,000 times becomes nearly equivalent to the true mean</a:t>
            </a:r>
            <a:endParaRPr/>
          </a:p>
        </p:txBody>
      </p:sp>
      <p:sp>
        <p:nvSpPr>
          <p:cNvPr id="298" name="Google Shape;298;p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299" name="Google Shape;299;p34"/>
          <p:cNvPicPr preferRelativeResize="0"/>
          <p:nvPr/>
        </p:nvPicPr>
        <p:blipFill>
          <a:blip r:embed="rId3">
            <a:alphaModFix/>
          </a:blip>
          <a:stretch>
            <a:fillRect/>
          </a:stretch>
        </p:blipFill>
        <p:spPr>
          <a:xfrm>
            <a:off x="8068100" y="1896300"/>
            <a:ext cx="3971500" cy="26460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5"/>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Application: Interest Rates and The 2007 Financial Crisis</a:t>
            </a:r>
            <a:endParaRPr/>
          </a:p>
        </p:txBody>
      </p:sp>
      <p:sp>
        <p:nvSpPr>
          <p:cNvPr id="305" name="Google Shape;305;p35"/>
          <p:cNvSpPr txBox="1"/>
          <p:nvPr>
            <p:ph idx="1" type="body"/>
          </p:nvPr>
        </p:nvSpPr>
        <p:spPr>
          <a:xfrm>
            <a:off x="1730000" y="2090075"/>
            <a:ext cx="9385200" cy="40509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We can use these tools and their properties to apply this to insurance policies and see how they affected and influenced the 2007 financial crisis</a:t>
            </a:r>
            <a:endParaRPr/>
          </a:p>
          <a:p>
            <a:pPr indent="-336550" lvl="0" marL="457200" rtl="0" algn="l">
              <a:spcBef>
                <a:spcPts val="1000"/>
              </a:spcBef>
              <a:spcAft>
                <a:spcPts val="0"/>
              </a:spcAft>
              <a:buSzPts val="1700"/>
              <a:buChar char="●"/>
            </a:pPr>
            <a:r>
              <a:rPr lang="en-US"/>
              <a:t>Historical default rates can be used to help banks and other financial institutions decide how much interest they should charge clients</a:t>
            </a:r>
            <a:endParaRPr/>
          </a:p>
          <a:p>
            <a:pPr indent="-336550" lvl="0" marL="457200" rtl="0" algn="l">
              <a:spcBef>
                <a:spcPts val="1000"/>
              </a:spcBef>
              <a:spcAft>
                <a:spcPts val="0"/>
              </a:spcAft>
              <a:buSzPts val="1700"/>
              <a:buChar char="●"/>
            </a:pPr>
            <a:r>
              <a:rPr lang="en-US"/>
              <a:t>An interest rate that is too low, or even zero, will not make up for operating costs and the losses incurred from customers who default, while a rate that is too high will attract less customers</a:t>
            </a:r>
            <a:endParaRPr/>
          </a:p>
          <a:p>
            <a:pPr indent="-336550" lvl="0" marL="457200" rtl="0" algn="l">
              <a:spcBef>
                <a:spcPts val="1000"/>
              </a:spcBef>
              <a:spcAft>
                <a:spcPts val="1000"/>
              </a:spcAft>
              <a:buSzPts val="1700"/>
              <a:buChar char="●"/>
            </a:pPr>
            <a:r>
              <a:rPr lang="en-US"/>
              <a:t>We can mathematically model how to find the optimal interest rate to both make a profit and compete with other interest rates</a:t>
            </a:r>
            <a:endParaRPr/>
          </a:p>
        </p:txBody>
      </p:sp>
      <p:sp>
        <p:nvSpPr>
          <p:cNvPr id="306" name="Google Shape;306;p3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Interest Rates</a:t>
            </a:r>
            <a:endParaRPr/>
          </a:p>
        </p:txBody>
      </p:sp>
      <p:sp>
        <p:nvSpPr>
          <p:cNvPr id="312" name="Google Shape;312;p36"/>
          <p:cNvSpPr txBox="1"/>
          <p:nvPr>
            <p:ph idx="1" type="body"/>
          </p:nvPr>
        </p:nvSpPr>
        <p:spPr>
          <a:xfrm>
            <a:off x="1730000" y="2090076"/>
            <a:ext cx="9385200" cy="45258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There is always risk involved when banks loan money to clients, so they attach interest rates to to the loan to make up for operating costs and any potential losses incurred</a:t>
            </a:r>
            <a:endParaRPr/>
          </a:p>
          <a:p>
            <a:pPr indent="-336550" lvl="0" marL="457200" rtl="0" algn="l">
              <a:spcBef>
                <a:spcPts val="1000"/>
              </a:spcBef>
              <a:spcAft>
                <a:spcPts val="0"/>
              </a:spcAft>
              <a:buSzPts val="1700"/>
              <a:buChar char="●"/>
            </a:pPr>
            <a:r>
              <a:rPr lang="en-US"/>
              <a:t>Each client is assumed to have some probability, albeit very small, of defaulting on a loan</a:t>
            </a:r>
            <a:endParaRPr/>
          </a:p>
          <a:p>
            <a:pPr indent="-336550" lvl="0" marL="457200" rtl="0" algn="l">
              <a:spcBef>
                <a:spcPts val="1000"/>
              </a:spcBef>
              <a:spcAft>
                <a:spcPts val="0"/>
              </a:spcAft>
              <a:buSzPts val="1700"/>
              <a:buChar char="●"/>
            </a:pPr>
            <a:r>
              <a:rPr lang="en-US"/>
              <a:t>We can use Monte Carlo simulations or the CLT to help us decide on an interest rate that will minimize the impact of losses while not pushing away clients</a:t>
            </a:r>
            <a:endParaRPr/>
          </a:p>
          <a:p>
            <a:pPr indent="-336550" lvl="0" marL="457200" rtl="0" algn="l">
              <a:spcBef>
                <a:spcPts val="1000"/>
              </a:spcBef>
              <a:spcAft>
                <a:spcPts val="0"/>
              </a:spcAft>
              <a:buSzPts val="1700"/>
              <a:buChar char="●"/>
            </a:pPr>
            <a:r>
              <a:rPr lang="en-US"/>
              <a:t>The following code simulates how much we could lose loaning out money to 1,000 clients. Each client has a 2% chance of defaulting. A default results in a loss of $200,000</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ctr">
              <a:spcBef>
                <a:spcPts val="1000"/>
              </a:spcBef>
              <a:spcAft>
                <a:spcPts val="0"/>
              </a:spcAft>
              <a:buNone/>
            </a:pPr>
            <a:r>
              <a:rPr lang="en-US"/>
              <a:t>This specific simulation yielded a loss of 3,000,000, which means 15 clients (1.5%) defaulted</a:t>
            </a:r>
            <a:endParaRPr/>
          </a:p>
        </p:txBody>
      </p:sp>
      <p:sp>
        <p:nvSpPr>
          <p:cNvPr id="313" name="Google Shape;313;p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314" name="Google Shape;314;p36"/>
          <p:cNvPicPr preferRelativeResize="0"/>
          <p:nvPr/>
        </p:nvPicPr>
        <p:blipFill>
          <a:blip r:embed="rId3">
            <a:alphaModFix/>
          </a:blip>
          <a:stretch>
            <a:fillRect/>
          </a:stretch>
        </p:blipFill>
        <p:spPr>
          <a:xfrm>
            <a:off x="4055550" y="4727150"/>
            <a:ext cx="4080899" cy="1371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7"/>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Interest Rates cont.</a:t>
            </a:r>
            <a:endParaRPr/>
          </a:p>
        </p:txBody>
      </p:sp>
      <p:sp>
        <p:nvSpPr>
          <p:cNvPr id="320" name="Google Shape;320;p37"/>
          <p:cNvSpPr txBox="1"/>
          <p:nvPr>
            <p:ph idx="1" type="body"/>
          </p:nvPr>
        </p:nvSpPr>
        <p:spPr>
          <a:xfrm>
            <a:off x="1192300" y="2090075"/>
            <a:ext cx="7342200" cy="38817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For 1,000 loans, E[S] and SE[S] are calculated accordingly in the code block to the right</a:t>
            </a:r>
            <a:endParaRPr/>
          </a:p>
          <a:p>
            <a:pPr indent="-336550" lvl="0" marL="457200" rtl="0" algn="l">
              <a:spcBef>
                <a:spcPts val="1000"/>
              </a:spcBef>
              <a:spcAft>
                <a:spcPts val="0"/>
              </a:spcAft>
              <a:buSzPts val="1700"/>
              <a:buChar char="●"/>
            </a:pPr>
            <a:r>
              <a:rPr lang="en-US"/>
              <a:t>The expected value is negative because the interest rate is 0% - there is no way to make up for money lost to people who default</a:t>
            </a:r>
            <a:endParaRPr/>
          </a:p>
          <a:p>
            <a:pPr indent="-336550" lvl="0" marL="457200" rtl="0" algn="l">
              <a:spcBef>
                <a:spcPts val="1000"/>
              </a:spcBef>
              <a:spcAft>
                <a:spcPts val="0"/>
              </a:spcAft>
              <a:buSzPts val="1700"/>
              <a:buChar char="●"/>
            </a:pPr>
            <a:r>
              <a:rPr lang="en-US"/>
              <a:t>To find the interest rate to break even, we use the following formula:</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where </a:t>
            </a:r>
            <a:r>
              <a:rPr i="1" lang="en-US"/>
              <a:t>l</a:t>
            </a:r>
            <a:r>
              <a:rPr lang="en-US"/>
              <a:t> is the loss from a default,  </a:t>
            </a:r>
            <a:r>
              <a:rPr i="1" lang="en-US"/>
              <a:t>p</a:t>
            </a:r>
            <a:r>
              <a:rPr lang="en-US"/>
              <a:t> is the probability of defaulting, and </a:t>
            </a:r>
            <a:r>
              <a:rPr i="1" lang="en-US"/>
              <a:t>x</a:t>
            </a:r>
            <a:r>
              <a:rPr lang="en-US"/>
              <a:t> is the desired interest rate. Solving for </a:t>
            </a:r>
            <a:r>
              <a:rPr i="1" lang="en-US"/>
              <a:t>x</a:t>
            </a:r>
            <a:r>
              <a:rPr lang="en-US"/>
              <a:t> yields 2.3%</a:t>
            </a:r>
            <a:endParaRPr/>
          </a:p>
          <a:p>
            <a:pPr indent="-336550" lvl="0" marL="457200" rtl="0" algn="l">
              <a:spcBef>
                <a:spcPts val="1000"/>
              </a:spcBef>
              <a:spcAft>
                <a:spcPts val="0"/>
              </a:spcAft>
              <a:buSzPts val="1700"/>
              <a:buChar char="●"/>
            </a:pPr>
            <a:r>
              <a:rPr lang="en-US"/>
              <a:t>This leads into our next question: What should our interest rate be to actually make money?</a:t>
            </a:r>
            <a:endParaRPr/>
          </a:p>
        </p:txBody>
      </p:sp>
      <p:sp>
        <p:nvSpPr>
          <p:cNvPr id="321" name="Google Shape;321;p3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322" name="Google Shape;322;p37"/>
          <p:cNvPicPr preferRelativeResize="0"/>
          <p:nvPr/>
        </p:nvPicPr>
        <p:blipFill>
          <a:blip r:embed="rId3">
            <a:alphaModFix/>
          </a:blip>
          <a:stretch>
            <a:fillRect/>
          </a:stretch>
        </p:blipFill>
        <p:spPr>
          <a:xfrm>
            <a:off x="8624050" y="2396100"/>
            <a:ext cx="3567950" cy="1170878"/>
          </a:xfrm>
          <a:prstGeom prst="rect">
            <a:avLst/>
          </a:prstGeom>
          <a:noFill/>
          <a:ln>
            <a:noFill/>
          </a:ln>
        </p:spPr>
      </p:pic>
      <p:pic>
        <p:nvPicPr>
          <p:cNvPr id="323" name="Google Shape;323;p37"/>
          <p:cNvPicPr preferRelativeResize="0"/>
          <p:nvPr/>
        </p:nvPicPr>
        <p:blipFill>
          <a:blip r:embed="rId4">
            <a:alphaModFix/>
          </a:blip>
          <a:stretch>
            <a:fillRect/>
          </a:stretch>
        </p:blipFill>
        <p:spPr>
          <a:xfrm>
            <a:off x="3729800" y="3982610"/>
            <a:ext cx="2169000" cy="468625"/>
          </a:xfrm>
          <a:prstGeom prst="rect">
            <a:avLst/>
          </a:prstGeom>
          <a:noFill/>
          <a:ln>
            <a:noFill/>
          </a:ln>
        </p:spPr>
      </p:pic>
      <p:sp>
        <p:nvSpPr>
          <p:cNvPr id="324" name="Google Shape;324;p37"/>
          <p:cNvSpPr txBox="1"/>
          <p:nvPr/>
        </p:nvSpPr>
        <p:spPr>
          <a:xfrm>
            <a:off x="8624050" y="3478300"/>
            <a:ext cx="3567900" cy="98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chemeClr val="lt1"/>
                </a:solidFill>
                <a:latin typeface="Lato"/>
                <a:ea typeface="Lato"/>
                <a:cs typeface="Lato"/>
                <a:sym typeface="Lato"/>
              </a:rPr>
              <a:t>The above block of code calculates the expected value and standard error of S for 1,000 loans</a:t>
            </a:r>
            <a:endParaRPr>
              <a:solidFill>
                <a:schemeClr val="l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8"/>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Interest Rates cont.</a:t>
            </a:r>
            <a:endParaRPr/>
          </a:p>
        </p:txBody>
      </p:sp>
      <p:sp>
        <p:nvSpPr>
          <p:cNvPr id="330" name="Google Shape;330;p38"/>
          <p:cNvSpPr txBox="1"/>
          <p:nvPr>
            <p:ph idx="1" type="body"/>
          </p:nvPr>
        </p:nvSpPr>
        <p:spPr>
          <a:xfrm>
            <a:off x="1730000" y="2090075"/>
            <a:ext cx="9566700" cy="40506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Our goal is to minimize the probability of losing money</a:t>
            </a:r>
            <a:endParaRPr/>
          </a:p>
          <a:p>
            <a:pPr indent="-336550" lvl="0" marL="457200" rtl="0" algn="l">
              <a:spcBef>
                <a:spcPts val="1000"/>
              </a:spcBef>
              <a:spcAft>
                <a:spcPts val="0"/>
              </a:spcAft>
              <a:buSzPts val="1700"/>
              <a:buChar char="●"/>
            </a:pPr>
            <a:r>
              <a:rPr lang="en-US"/>
              <a:t>Suppose we want only a 1% chance of losing money</a:t>
            </a:r>
            <a:endParaRPr/>
          </a:p>
          <a:p>
            <a:pPr indent="-336550" lvl="0" marL="457200" rtl="0" algn="l">
              <a:spcBef>
                <a:spcPts val="1000"/>
              </a:spcBef>
              <a:spcAft>
                <a:spcPts val="0"/>
              </a:spcAft>
              <a:buSzPts val="1700"/>
              <a:buChar char="●"/>
            </a:pPr>
            <a:r>
              <a:rPr lang="en-US"/>
              <a:t>Mathematically, letting S be the sum money earned, we want P(S&lt;0) to be 1% (or less)</a:t>
            </a:r>
            <a:endParaRPr/>
          </a:p>
          <a:p>
            <a:pPr indent="-336550" lvl="0" marL="457200" rtl="0" algn="l">
              <a:spcBef>
                <a:spcPts val="1000"/>
              </a:spcBef>
              <a:spcAft>
                <a:spcPts val="0"/>
              </a:spcAft>
              <a:buSzPts val="1700"/>
              <a:buChar char="●"/>
            </a:pPr>
            <a:r>
              <a:rPr lang="en-US"/>
              <a:t>Since S is approximately normal by the CLT, our calculations and simulations will be much easier to perform</a:t>
            </a:r>
            <a:endParaRPr/>
          </a:p>
          <a:p>
            <a:pPr indent="-336550" lvl="0" marL="457200" rtl="0" algn="l">
              <a:spcBef>
                <a:spcPts val="1000"/>
              </a:spcBef>
              <a:spcAft>
                <a:spcPts val="0"/>
              </a:spcAft>
              <a:buSzPts val="1700"/>
              <a:buChar char="●"/>
            </a:pPr>
            <a:r>
              <a:rPr lang="en-US"/>
              <a:t>We can use the expected value and standard error of this sum to help us with said calculations</a:t>
            </a:r>
            <a:endParaRPr/>
          </a:p>
          <a:p>
            <a:pPr indent="-336550" lvl="0" marL="457200" rtl="0" algn="l">
              <a:spcBef>
                <a:spcPts val="1000"/>
              </a:spcBef>
              <a:spcAft>
                <a:spcPts val="1000"/>
              </a:spcAft>
              <a:buSzPts val="1700"/>
              <a:buChar char="●"/>
            </a:pPr>
            <a:r>
              <a:rPr lang="en-US"/>
              <a:t>As calculated in the previous slide, we have the following values for E[S] and SD[S] (this time, for any amount of clients n)</a:t>
            </a:r>
            <a:endParaRPr/>
          </a:p>
        </p:txBody>
      </p:sp>
      <p:sp>
        <p:nvSpPr>
          <p:cNvPr id="331" name="Google Shape;331;p3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332" name="Google Shape;332;p38"/>
          <p:cNvPicPr preferRelativeResize="0"/>
          <p:nvPr/>
        </p:nvPicPr>
        <p:blipFill>
          <a:blip r:embed="rId3">
            <a:alphaModFix/>
          </a:blip>
          <a:stretch>
            <a:fillRect/>
          </a:stretch>
        </p:blipFill>
        <p:spPr>
          <a:xfrm>
            <a:off x="5095875" y="5129875"/>
            <a:ext cx="2000250" cy="342900"/>
          </a:xfrm>
          <a:prstGeom prst="rect">
            <a:avLst/>
          </a:prstGeom>
          <a:noFill/>
          <a:ln>
            <a:noFill/>
          </a:ln>
        </p:spPr>
      </p:pic>
      <p:pic>
        <p:nvPicPr>
          <p:cNvPr id="333" name="Google Shape;333;p38"/>
          <p:cNvPicPr preferRelativeResize="0"/>
          <p:nvPr/>
        </p:nvPicPr>
        <p:blipFill>
          <a:blip r:embed="rId4">
            <a:alphaModFix/>
          </a:blip>
          <a:stretch>
            <a:fillRect/>
          </a:stretch>
        </p:blipFill>
        <p:spPr>
          <a:xfrm>
            <a:off x="5000625" y="5548975"/>
            <a:ext cx="2190750" cy="361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9"/>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Interest Rates cont.</a:t>
            </a:r>
            <a:endParaRPr/>
          </a:p>
        </p:txBody>
      </p:sp>
      <p:sp>
        <p:nvSpPr>
          <p:cNvPr id="339" name="Google Shape;339;p39"/>
          <p:cNvSpPr txBox="1"/>
          <p:nvPr>
            <p:ph idx="1" type="body"/>
          </p:nvPr>
        </p:nvSpPr>
        <p:spPr>
          <a:xfrm>
            <a:off x="1730000" y="2090067"/>
            <a:ext cx="9385200" cy="38817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Now that we have the mean and standard error, we can do a bit of algebra and calculate the probability</a:t>
            </a:r>
            <a:endParaRPr/>
          </a:p>
          <a:p>
            <a:pPr indent="-336550" lvl="0" marL="457200" rtl="0" algn="l">
              <a:spcBef>
                <a:spcPts val="1000"/>
              </a:spcBef>
              <a:spcAft>
                <a:spcPts val="0"/>
              </a:spcAft>
              <a:buSzPts val="1700"/>
              <a:buChar char="●"/>
            </a:pPr>
            <a:r>
              <a:rPr lang="en-US"/>
              <a:t>As mentioned previously, we can convert any normally distributed variable to a standard normal variable. We will do this to simplify our calculation of P(S&lt;0), which becomes</a:t>
            </a:r>
            <a:endParaRPr/>
          </a:p>
          <a:p>
            <a:pPr indent="0" lvl="0" marL="0" rtl="0" algn="l">
              <a:spcBef>
                <a:spcPts val="2100"/>
              </a:spcBef>
              <a:spcAft>
                <a:spcPts val="0"/>
              </a:spcAft>
              <a:buNone/>
            </a:pPr>
            <a:r>
              <a:t/>
            </a:r>
            <a:endParaRPr/>
          </a:p>
          <a:p>
            <a:pPr indent="0" lvl="0" marL="0" rtl="0" algn="l">
              <a:spcBef>
                <a:spcPts val="2100"/>
              </a:spcBef>
              <a:spcAft>
                <a:spcPts val="0"/>
              </a:spcAft>
              <a:buNone/>
            </a:pPr>
            <a:r>
              <a:rPr lang="en-US"/>
              <a:t>The left hand side is now a standard normal variable, so now we plug in our values of E[S] and SE[S] on the right hand side</a:t>
            </a:r>
            <a:endParaRPr/>
          </a:p>
          <a:p>
            <a:pPr indent="0" lvl="0" marL="0" rtl="0" algn="l">
              <a:spcBef>
                <a:spcPts val="2100"/>
              </a:spcBef>
              <a:spcAft>
                <a:spcPts val="2100"/>
              </a:spcAft>
              <a:buNone/>
            </a:pPr>
            <a:r>
              <a:rPr lang="en-US"/>
              <a:t>To recap:</a:t>
            </a:r>
            <a:endParaRPr/>
          </a:p>
        </p:txBody>
      </p:sp>
      <p:sp>
        <p:nvSpPr>
          <p:cNvPr id="340" name="Google Shape;340;p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341" name="Google Shape;341;p39"/>
          <p:cNvPicPr preferRelativeResize="0"/>
          <p:nvPr/>
        </p:nvPicPr>
        <p:blipFill>
          <a:blip r:embed="rId3">
            <a:alphaModFix/>
          </a:blip>
          <a:stretch>
            <a:fillRect/>
          </a:stretch>
        </p:blipFill>
        <p:spPr>
          <a:xfrm>
            <a:off x="5578600" y="5100947"/>
            <a:ext cx="1730747" cy="524700"/>
          </a:xfrm>
          <a:prstGeom prst="rect">
            <a:avLst/>
          </a:prstGeom>
          <a:noFill/>
          <a:ln>
            <a:noFill/>
          </a:ln>
        </p:spPr>
      </p:pic>
      <p:pic>
        <p:nvPicPr>
          <p:cNvPr id="342" name="Google Shape;342;p39"/>
          <p:cNvPicPr preferRelativeResize="0"/>
          <p:nvPr/>
        </p:nvPicPr>
        <p:blipFill rotWithShape="1">
          <a:blip r:embed="rId4">
            <a:alphaModFix/>
          </a:blip>
          <a:srcRect b="12862" l="2507" r="2867" t="12270"/>
          <a:stretch/>
        </p:blipFill>
        <p:spPr>
          <a:xfrm>
            <a:off x="8559000" y="5100950"/>
            <a:ext cx="2628965" cy="524700"/>
          </a:xfrm>
          <a:prstGeom prst="rect">
            <a:avLst/>
          </a:prstGeom>
          <a:noFill/>
          <a:ln>
            <a:noFill/>
          </a:ln>
        </p:spPr>
      </p:pic>
      <p:pic>
        <p:nvPicPr>
          <p:cNvPr id="343" name="Google Shape;343;p39"/>
          <p:cNvPicPr preferRelativeResize="0"/>
          <p:nvPr/>
        </p:nvPicPr>
        <p:blipFill>
          <a:blip r:embed="rId5">
            <a:alphaModFix/>
          </a:blip>
          <a:stretch>
            <a:fillRect/>
          </a:stretch>
        </p:blipFill>
        <p:spPr>
          <a:xfrm>
            <a:off x="2814707" y="5198225"/>
            <a:ext cx="1425200" cy="346924"/>
          </a:xfrm>
          <a:prstGeom prst="rect">
            <a:avLst/>
          </a:prstGeom>
          <a:noFill/>
          <a:ln>
            <a:noFill/>
          </a:ln>
        </p:spPr>
      </p:pic>
      <p:cxnSp>
        <p:nvCxnSpPr>
          <p:cNvPr id="344" name="Google Shape;344;p39"/>
          <p:cNvCxnSpPr/>
          <p:nvPr/>
        </p:nvCxnSpPr>
        <p:spPr>
          <a:xfrm flipH="1" rot="10800000">
            <a:off x="4362200" y="5362249"/>
            <a:ext cx="941700" cy="210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345" name="Google Shape;345;p39"/>
          <p:cNvCxnSpPr/>
          <p:nvPr/>
        </p:nvCxnSpPr>
        <p:spPr>
          <a:xfrm flipH="1" rot="10800000">
            <a:off x="7463325" y="5362249"/>
            <a:ext cx="941700" cy="210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pic>
        <p:nvPicPr>
          <p:cNvPr id="346" name="Google Shape;346;p39"/>
          <p:cNvPicPr preferRelativeResize="0"/>
          <p:nvPr/>
        </p:nvPicPr>
        <p:blipFill rotWithShape="1">
          <a:blip r:embed="rId4">
            <a:alphaModFix/>
          </a:blip>
          <a:srcRect b="12862" l="2507" r="2867" t="12270"/>
          <a:stretch/>
        </p:blipFill>
        <p:spPr>
          <a:xfrm>
            <a:off x="5074527" y="3616450"/>
            <a:ext cx="3043700" cy="607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0"/>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Interest Rates cont.</a:t>
            </a:r>
            <a:endParaRPr/>
          </a:p>
        </p:txBody>
      </p:sp>
      <p:sp>
        <p:nvSpPr>
          <p:cNvPr id="352" name="Google Shape;352;p40"/>
          <p:cNvSpPr txBox="1"/>
          <p:nvPr>
            <p:ph idx="1" type="body"/>
          </p:nvPr>
        </p:nvSpPr>
        <p:spPr>
          <a:xfrm>
            <a:off x="1443125" y="2090075"/>
            <a:ext cx="6714900" cy="38817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Complicated math aside, solving for x gives us x=6249, which is an interest rate of 3.5%</a:t>
            </a:r>
            <a:endParaRPr/>
          </a:p>
          <a:p>
            <a:pPr indent="-336550" lvl="0" marL="457200" rtl="0" algn="l">
              <a:spcBef>
                <a:spcPts val="1000"/>
              </a:spcBef>
              <a:spcAft>
                <a:spcPts val="0"/>
              </a:spcAft>
              <a:buSzPts val="1700"/>
              <a:buChar char="●"/>
            </a:pPr>
            <a:r>
              <a:rPr lang="en-US"/>
              <a:t>We now expect a profit of $2,124 per loan, or, using the </a:t>
            </a:r>
            <a:r>
              <a:rPr lang="en-US"/>
              <a:t>previous</a:t>
            </a:r>
            <a:r>
              <a:rPr lang="en-US"/>
              <a:t> example, $2,124,198 for 1,000 loans</a:t>
            </a:r>
            <a:endParaRPr/>
          </a:p>
          <a:p>
            <a:pPr indent="-336550" lvl="0" marL="457200" rtl="0" algn="l">
              <a:spcBef>
                <a:spcPts val="0"/>
              </a:spcBef>
              <a:spcAft>
                <a:spcPts val="0"/>
              </a:spcAft>
              <a:buSzPts val="1700"/>
              <a:buChar char="●"/>
            </a:pPr>
            <a:r>
              <a:rPr lang="en-US"/>
              <a:t>A Monte Carlo simulation is run using these values to verify these claims:</a:t>
            </a:r>
            <a:endParaRPr/>
          </a:p>
        </p:txBody>
      </p:sp>
      <p:sp>
        <p:nvSpPr>
          <p:cNvPr id="353" name="Google Shape;353;p4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354" name="Google Shape;354;p40"/>
          <p:cNvPicPr preferRelativeResize="0"/>
          <p:nvPr/>
        </p:nvPicPr>
        <p:blipFill>
          <a:blip r:embed="rId3">
            <a:alphaModFix/>
          </a:blip>
          <a:stretch>
            <a:fillRect/>
          </a:stretch>
        </p:blipFill>
        <p:spPr>
          <a:xfrm>
            <a:off x="8157900" y="2213750"/>
            <a:ext cx="3979201" cy="1075850"/>
          </a:xfrm>
          <a:prstGeom prst="rect">
            <a:avLst/>
          </a:prstGeom>
          <a:noFill/>
          <a:ln>
            <a:noFill/>
          </a:ln>
        </p:spPr>
      </p:pic>
      <p:pic>
        <p:nvPicPr>
          <p:cNvPr id="355" name="Google Shape;355;p40"/>
          <p:cNvPicPr preferRelativeResize="0"/>
          <p:nvPr/>
        </p:nvPicPr>
        <p:blipFill>
          <a:blip r:embed="rId4">
            <a:alphaModFix/>
          </a:blip>
          <a:stretch>
            <a:fillRect/>
          </a:stretch>
        </p:blipFill>
        <p:spPr>
          <a:xfrm>
            <a:off x="3388800" y="3809550"/>
            <a:ext cx="3729175" cy="2306533"/>
          </a:xfrm>
          <a:prstGeom prst="rect">
            <a:avLst/>
          </a:prstGeom>
          <a:noFill/>
          <a:ln>
            <a:noFill/>
          </a:ln>
        </p:spPr>
      </p:pic>
      <p:sp>
        <p:nvSpPr>
          <p:cNvPr id="356" name="Google Shape;356;p40"/>
          <p:cNvSpPr txBox="1"/>
          <p:nvPr/>
        </p:nvSpPr>
        <p:spPr>
          <a:xfrm>
            <a:off x="7117975" y="4897175"/>
            <a:ext cx="3281100" cy="12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Lato"/>
                <a:ea typeface="Lato"/>
                <a:cs typeface="Lato"/>
                <a:sym typeface="Lato"/>
              </a:rPr>
              <a:t>On average, we earned $2,128,972</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US">
                <a:solidFill>
                  <a:schemeClr val="lt1"/>
                </a:solidFill>
                <a:latin typeface="Lato"/>
                <a:ea typeface="Lato"/>
                <a:cs typeface="Lato"/>
                <a:sym typeface="Lato"/>
              </a:rPr>
              <a:t>We lost money in 1.27% of the simulations</a:t>
            </a:r>
            <a:endParaRPr>
              <a:solidFill>
                <a:schemeClr val="lt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1"/>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Tying it all together: The 2007 Financial Crisis</a:t>
            </a:r>
            <a:endParaRPr/>
          </a:p>
        </p:txBody>
      </p:sp>
      <p:sp>
        <p:nvSpPr>
          <p:cNvPr id="362" name="Google Shape;362;p41"/>
          <p:cNvSpPr txBox="1"/>
          <p:nvPr>
            <p:ph idx="1" type="body"/>
          </p:nvPr>
        </p:nvSpPr>
        <p:spPr>
          <a:xfrm>
            <a:off x="1730000" y="2090075"/>
            <a:ext cx="9385200" cy="44094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So, what’s all of this got to do with the 2007 financial crisis?</a:t>
            </a:r>
            <a:endParaRPr/>
          </a:p>
          <a:p>
            <a:pPr indent="-336550" lvl="0" marL="457200" rtl="0" algn="l">
              <a:spcBef>
                <a:spcPts val="1000"/>
              </a:spcBef>
              <a:spcAft>
                <a:spcPts val="0"/>
              </a:spcAft>
              <a:buSzPts val="1700"/>
              <a:buChar char="●"/>
            </a:pPr>
            <a:r>
              <a:rPr lang="en-US"/>
              <a:t>An important property of standard error come into play</a:t>
            </a:r>
            <a:endParaRPr/>
          </a:p>
          <a:p>
            <a:pPr indent="0" lvl="0" marL="0" rtl="0" algn="l">
              <a:spcBef>
                <a:spcPts val="1000"/>
              </a:spcBef>
              <a:spcAft>
                <a:spcPts val="0"/>
              </a:spcAft>
              <a:buNone/>
            </a:pPr>
            <a:r>
              <a:t/>
            </a:r>
            <a:endParaRPr/>
          </a:p>
          <a:p>
            <a:pPr indent="-336550" lvl="0" marL="457200" rtl="0" algn="l">
              <a:spcBef>
                <a:spcPts val="1000"/>
              </a:spcBef>
              <a:spcAft>
                <a:spcPts val="0"/>
              </a:spcAft>
              <a:buSzPts val="1700"/>
              <a:buChar char="●"/>
            </a:pPr>
            <a:r>
              <a:rPr lang="en-US"/>
              <a:t>This property only holds if each X in the sample is independent. However, this was not the case for loans - the probability of defaulting varied slightly per client</a:t>
            </a:r>
            <a:endParaRPr/>
          </a:p>
          <a:p>
            <a:pPr indent="-336550" lvl="0" marL="457200" rtl="0" algn="l">
              <a:spcBef>
                <a:spcPts val="1000"/>
              </a:spcBef>
              <a:spcAft>
                <a:spcPts val="0"/>
              </a:spcAft>
              <a:buSzPts val="1700"/>
              <a:buChar char="●"/>
            </a:pPr>
            <a:r>
              <a:rPr lang="en-US"/>
              <a:t>If something happens that affects a large group of people’s probability of defaulting, the draws are no longer independent. As such, the above properties no longer hold. We end up with the following property:</a:t>
            </a:r>
            <a:endParaRPr/>
          </a:p>
          <a:p>
            <a:pPr indent="-336550" lvl="0" marL="457200" rtl="0" algn="l">
              <a:spcBef>
                <a:spcPts val="1000"/>
              </a:spcBef>
              <a:spcAft>
                <a:spcPts val="1000"/>
              </a:spcAft>
              <a:buSzPts val="1700"/>
              <a:buChar char="●"/>
            </a:pPr>
            <a:r>
              <a:rPr lang="en-US"/>
              <a:t>Notice that no matter what the sample size, n, is, the standard error does not change</a:t>
            </a:r>
            <a:endParaRPr/>
          </a:p>
        </p:txBody>
      </p:sp>
      <p:sp>
        <p:nvSpPr>
          <p:cNvPr id="363" name="Google Shape;363;p4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364" name="Google Shape;364;p41"/>
          <p:cNvPicPr preferRelativeResize="0"/>
          <p:nvPr/>
        </p:nvPicPr>
        <p:blipFill>
          <a:blip r:embed="rId3">
            <a:alphaModFix/>
          </a:blip>
          <a:stretch>
            <a:fillRect/>
          </a:stretch>
        </p:blipFill>
        <p:spPr>
          <a:xfrm>
            <a:off x="4936700" y="2963379"/>
            <a:ext cx="2971800" cy="285750"/>
          </a:xfrm>
          <a:prstGeom prst="rect">
            <a:avLst/>
          </a:prstGeom>
          <a:noFill/>
          <a:ln>
            <a:noFill/>
          </a:ln>
        </p:spPr>
      </p:pic>
      <p:pic>
        <p:nvPicPr>
          <p:cNvPr id="365" name="Google Shape;365;p41"/>
          <p:cNvPicPr preferRelativeResize="0"/>
          <p:nvPr/>
        </p:nvPicPr>
        <p:blipFill>
          <a:blip r:embed="rId4">
            <a:alphaModFix/>
          </a:blip>
          <a:stretch>
            <a:fillRect/>
          </a:stretch>
        </p:blipFill>
        <p:spPr>
          <a:xfrm>
            <a:off x="4998618" y="4814770"/>
            <a:ext cx="4371975" cy="304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2"/>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Simulating the Flaw</a:t>
            </a:r>
            <a:endParaRPr/>
          </a:p>
        </p:txBody>
      </p:sp>
      <p:sp>
        <p:nvSpPr>
          <p:cNvPr id="371" name="Google Shape;371;p42"/>
          <p:cNvSpPr txBox="1"/>
          <p:nvPr>
            <p:ph idx="1" type="body"/>
          </p:nvPr>
        </p:nvSpPr>
        <p:spPr>
          <a:xfrm>
            <a:off x="1730000" y="2090068"/>
            <a:ext cx="9385200" cy="7263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We can run a Monte Carlo simulation to demonstrate how much this fatal error can affect the company’s earnings and risk of losing money</a:t>
            </a:r>
            <a:endParaRPr/>
          </a:p>
        </p:txBody>
      </p:sp>
      <p:sp>
        <p:nvSpPr>
          <p:cNvPr id="372" name="Google Shape;372;p4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373" name="Google Shape;373;p42"/>
          <p:cNvPicPr preferRelativeResize="0"/>
          <p:nvPr/>
        </p:nvPicPr>
        <p:blipFill>
          <a:blip r:embed="rId3">
            <a:alphaModFix/>
          </a:blip>
          <a:stretch>
            <a:fillRect/>
          </a:stretch>
        </p:blipFill>
        <p:spPr>
          <a:xfrm>
            <a:off x="4065213" y="2816475"/>
            <a:ext cx="4061575" cy="1762125"/>
          </a:xfrm>
          <a:prstGeom prst="rect">
            <a:avLst/>
          </a:prstGeom>
          <a:noFill/>
          <a:ln>
            <a:noFill/>
          </a:ln>
        </p:spPr>
      </p:pic>
      <p:sp>
        <p:nvSpPr>
          <p:cNvPr id="374" name="Google Shape;374;p42"/>
          <p:cNvSpPr txBox="1"/>
          <p:nvPr>
            <p:ph idx="1" type="body"/>
          </p:nvPr>
        </p:nvSpPr>
        <p:spPr>
          <a:xfrm>
            <a:off x="1730000" y="4578612"/>
            <a:ext cx="9385200" cy="19926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AutoNum type="arabicPeriod"/>
            </a:pPr>
            <a:r>
              <a:rPr lang="en-US"/>
              <a:t>The initial probability of defaulting is 4%, the interest rate is 5%</a:t>
            </a:r>
            <a:endParaRPr/>
          </a:p>
          <a:p>
            <a:pPr indent="-336550" lvl="0" marL="457200" rtl="0" algn="l">
              <a:spcBef>
                <a:spcPts val="0"/>
              </a:spcBef>
              <a:spcAft>
                <a:spcPts val="0"/>
              </a:spcAft>
              <a:buSzPts val="1700"/>
              <a:buAutoNum type="arabicPeriod"/>
            </a:pPr>
            <a:r>
              <a:rPr lang="en-US"/>
              <a:t>Each simulation randomly changes the probability of defaulting, setting it to be a random value between 3% and 5%</a:t>
            </a:r>
            <a:endParaRPr/>
          </a:p>
          <a:p>
            <a:pPr indent="-336550" lvl="0" marL="457200" rtl="0" algn="l">
              <a:spcBef>
                <a:spcPts val="0"/>
              </a:spcBef>
              <a:spcAft>
                <a:spcPts val="0"/>
              </a:spcAft>
              <a:buSzPts val="1700"/>
              <a:buAutoNum type="arabicPeriod"/>
            </a:pPr>
            <a:r>
              <a:rPr lang="en-US"/>
              <a:t>Each sample draws 1,000 people with this new, adjusted probability, and counts how much money was earned/lost</a:t>
            </a:r>
            <a:endParaRPr/>
          </a:p>
          <a:p>
            <a:pPr indent="-336550" lvl="0" marL="457200" rtl="0" algn="l">
              <a:spcBef>
                <a:spcPts val="0"/>
              </a:spcBef>
              <a:spcAft>
                <a:spcPts val="0"/>
              </a:spcAft>
              <a:buSzPts val="1700"/>
              <a:buAutoNum type="arabicPeriod"/>
            </a:pPr>
            <a:r>
              <a:rPr lang="en-US"/>
              <a:t>Repeat 2 and 3 10,000 times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lnSpc>
                <a:spcPct val="90000"/>
              </a:lnSpc>
              <a:spcBef>
                <a:spcPts val="0"/>
              </a:spcBef>
              <a:spcAft>
                <a:spcPts val="0"/>
              </a:spcAft>
              <a:buNone/>
            </a:pPr>
            <a:r>
              <a:rPr lang="en-US" sz="3700"/>
              <a:t>Introduction</a:t>
            </a:r>
            <a:endParaRPr/>
          </a:p>
        </p:txBody>
      </p:sp>
      <p:sp>
        <p:nvSpPr>
          <p:cNvPr id="155" name="Google Shape;155;p16"/>
          <p:cNvSpPr txBox="1"/>
          <p:nvPr>
            <p:ph idx="1" type="body"/>
          </p:nvPr>
        </p:nvSpPr>
        <p:spPr>
          <a:xfrm>
            <a:off x="1730000" y="2090075"/>
            <a:ext cx="5217600" cy="4283700"/>
          </a:xfrm>
          <a:prstGeom prst="rect">
            <a:avLst/>
          </a:prstGeom>
        </p:spPr>
        <p:txBody>
          <a:bodyPr anchorCtr="0" anchor="t" bIns="121900" lIns="121900" spcFirstLastPara="1" rIns="121900" wrap="square" tIns="121900">
            <a:noAutofit/>
          </a:bodyPr>
          <a:lstStyle/>
          <a:p>
            <a:pPr indent="-342900" lvl="0" marL="457200" rtl="0" algn="l">
              <a:lnSpc>
                <a:spcPct val="90000"/>
              </a:lnSpc>
              <a:spcBef>
                <a:spcPts val="0"/>
              </a:spcBef>
              <a:spcAft>
                <a:spcPts val="0"/>
              </a:spcAft>
              <a:buSzPts val="1800"/>
              <a:buChar char="●"/>
            </a:pPr>
            <a:r>
              <a:rPr lang="en-US"/>
              <a:t>Probability theory is very useful in helping us answer questions about the uncertainty of events</a:t>
            </a:r>
            <a:endParaRPr/>
          </a:p>
          <a:p>
            <a:pPr indent="-342900" lvl="0" marL="457200" rtl="0" algn="l">
              <a:lnSpc>
                <a:spcPct val="90000"/>
              </a:lnSpc>
              <a:spcBef>
                <a:spcPts val="1000"/>
              </a:spcBef>
              <a:spcAft>
                <a:spcPts val="0"/>
              </a:spcAft>
              <a:buSzPts val="1800"/>
              <a:buChar char="●"/>
            </a:pPr>
            <a:r>
              <a:rPr lang="en-US"/>
              <a:t>An “event” is defined as “an outcome that can occur when when something happens by chance”</a:t>
            </a:r>
            <a:endParaRPr/>
          </a:p>
          <a:p>
            <a:pPr indent="-342900" lvl="0" marL="457200" rtl="0" algn="l">
              <a:lnSpc>
                <a:spcPct val="90000"/>
              </a:lnSpc>
              <a:spcBef>
                <a:spcPts val="1000"/>
              </a:spcBef>
              <a:spcAft>
                <a:spcPts val="0"/>
              </a:spcAft>
              <a:buSzPts val="1800"/>
              <a:buChar char="●"/>
            </a:pPr>
            <a:r>
              <a:rPr lang="en-US"/>
              <a:t>Being able to quantify uncertainty gives us a better idea of how often we should expect events to occur, or not occur</a:t>
            </a:r>
            <a:endParaRPr/>
          </a:p>
          <a:p>
            <a:pPr indent="-342900" lvl="0" marL="457200" rtl="0" algn="l">
              <a:lnSpc>
                <a:spcPct val="90000"/>
              </a:lnSpc>
              <a:spcBef>
                <a:spcPts val="1000"/>
              </a:spcBef>
              <a:spcAft>
                <a:spcPts val="0"/>
              </a:spcAft>
              <a:buSzPts val="1800"/>
              <a:buChar char="●"/>
            </a:pPr>
            <a:r>
              <a:rPr lang="en-US"/>
              <a:t>Some of these events could include rolling a 3 on a die, it raining tomorrow, getting the winning lottery numbers, and just about anything else with some degree of uncertainty to it</a:t>
            </a:r>
            <a:endParaRPr/>
          </a:p>
          <a:p>
            <a:pPr indent="0" lvl="0" marL="0" rtl="0" algn="l">
              <a:spcBef>
                <a:spcPts val="1000"/>
              </a:spcBef>
              <a:spcAft>
                <a:spcPts val="2100"/>
              </a:spcAft>
              <a:buNone/>
            </a:pPr>
            <a:r>
              <a:t/>
            </a:r>
            <a:endParaRPr/>
          </a:p>
        </p:txBody>
      </p:sp>
      <p:pic>
        <p:nvPicPr>
          <p:cNvPr id="156" name="Google Shape;156;p16"/>
          <p:cNvPicPr preferRelativeResize="0"/>
          <p:nvPr/>
        </p:nvPicPr>
        <p:blipFill>
          <a:blip r:embed="rId3">
            <a:alphaModFix/>
          </a:blip>
          <a:stretch>
            <a:fillRect/>
          </a:stretch>
        </p:blipFill>
        <p:spPr>
          <a:xfrm>
            <a:off x="6774847" y="1552200"/>
            <a:ext cx="4730949" cy="3031750"/>
          </a:xfrm>
          <a:prstGeom prst="rect">
            <a:avLst/>
          </a:prstGeom>
          <a:noFill/>
          <a:ln>
            <a:noFill/>
          </a:ln>
        </p:spPr>
      </p:pic>
      <p:sp>
        <p:nvSpPr>
          <p:cNvPr id="157" name="Google Shape;157;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3"/>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So, what happened?</a:t>
            </a:r>
            <a:endParaRPr/>
          </a:p>
        </p:txBody>
      </p:sp>
      <p:sp>
        <p:nvSpPr>
          <p:cNvPr id="380" name="Google Shape;380;p43"/>
          <p:cNvSpPr txBox="1"/>
          <p:nvPr>
            <p:ph idx="1" type="body"/>
          </p:nvPr>
        </p:nvSpPr>
        <p:spPr>
          <a:xfrm>
            <a:off x="1730000" y="2090069"/>
            <a:ext cx="9385200" cy="10923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The results of the slight modification to the original simulation are quite startling</a:t>
            </a:r>
            <a:endParaRPr/>
          </a:p>
          <a:p>
            <a:pPr indent="-336550" lvl="0" marL="457200" rtl="0" algn="l">
              <a:spcBef>
                <a:spcPts val="1000"/>
              </a:spcBef>
              <a:spcAft>
                <a:spcPts val="1000"/>
              </a:spcAft>
              <a:buSzPts val="1700"/>
              <a:buChar char="●"/>
            </a:pPr>
            <a:r>
              <a:rPr lang="en-US"/>
              <a:t>We still manage to have a large expected value of over $14 million:</a:t>
            </a:r>
            <a:endParaRPr/>
          </a:p>
        </p:txBody>
      </p:sp>
      <p:sp>
        <p:nvSpPr>
          <p:cNvPr id="381" name="Google Shape;381;p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382" name="Google Shape;382;p43"/>
          <p:cNvPicPr preferRelativeResize="0"/>
          <p:nvPr/>
        </p:nvPicPr>
        <p:blipFill>
          <a:blip r:embed="rId3">
            <a:alphaModFix/>
          </a:blip>
          <a:stretch>
            <a:fillRect/>
          </a:stretch>
        </p:blipFill>
        <p:spPr>
          <a:xfrm>
            <a:off x="5467350" y="2904575"/>
            <a:ext cx="1257300" cy="561975"/>
          </a:xfrm>
          <a:prstGeom prst="rect">
            <a:avLst/>
          </a:prstGeom>
          <a:noFill/>
          <a:ln>
            <a:noFill/>
          </a:ln>
        </p:spPr>
      </p:pic>
      <p:sp>
        <p:nvSpPr>
          <p:cNvPr id="383" name="Google Shape;383;p43"/>
          <p:cNvSpPr txBox="1"/>
          <p:nvPr>
            <p:ph idx="1" type="body"/>
          </p:nvPr>
        </p:nvSpPr>
        <p:spPr>
          <a:xfrm>
            <a:off x="1730000" y="3428306"/>
            <a:ext cx="9385200" cy="7737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1000"/>
              </a:spcAft>
              <a:buSzPts val="1700"/>
              <a:buChar char="●"/>
            </a:pPr>
            <a:r>
              <a:rPr lang="en-US"/>
              <a:t>Unfortunately, the lack of independence means our standard error stays the same, no matter the sample size. Our probability of losing money has drastically increased:</a:t>
            </a:r>
            <a:endParaRPr/>
          </a:p>
        </p:txBody>
      </p:sp>
      <p:pic>
        <p:nvPicPr>
          <p:cNvPr id="384" name="Google Shape;384;p43"/>
          <p:cNvPicPr preferRelativeResize="0"/>
          <p:nvPr/>
        </p:nvPicPr>
        <p:blipFill>
          <a:blip r:embed="rId4">
            <a:alphaModFix/>
          </a:blip>
          <a:stretch>
            <a:fillRect/>
          </a:stretch>
        </p:blipFill>
        <p:spPr>
          <a:xfrm>
            <a:off x="5491163" y="4141675"/>
            <a:ext cx="1209675" cy="561975"/>
          </a:xfrm>
          <a:prstGeom prst="rect">
            <a:avLst/>
          </a:prstGeom>
          <a:noFill/>
          <a:ln>
            <a:noFill/>
          </a:ln>
        </p:spPr>
      </p:pic>
      <p:sp>
        <p:nvSpPr>
          <p:cNvPr id="385" name="Google Shape;385;p43"/>
          <p:cNvSpPr txBox="1"/>
          <p:nvPr>
            <p:ph idx="1" type="body"/>
          </p:nvPr>
        </p:nvSpPr>
        <p:spPr>
          <a:xfrm>
            <a:off x="1730000" y="4649652"/>
            <a:ext cx="9385200" cy="5619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1000"/>
              </a:spcAft>
              <a:buSzPts val="1700"/>
              <a:buChar char="●"/>
            </a:pPr>
            <a:r>
              <a:rPr lang="en-US"/>
              <a:t>And our probability of losing $10 million (!!!) is very high as well:</a:t>
            </a:r>
            <a:endParaRPr/>
          </a:p>
        </p:txBody>
      </p:sp>
      <p:pic>
        <p:nvPicPr>
          <p:cNvPr id="386" name="Google Shape;386;p43"/>
          <p:cNvPicPr preferRelativeResize="0"/>
          <p:nvPr/>
        </p:nvPicPr>
        <p:blipFill>
          <a:blip r:embed="rId5">
            <a:alphaModFix/>
          </a:blip>
          <a:stretch>
            <a:fillRect/>
          </a:stretch>
        </p:blipFill>
        <p:spPr>
          <a:xfrm>
            <a:off x="5157800" y="5073731"/>
            <a:ext cx="1876425" cy="523875"/>
          </a:xfrm>
          <a:prstGeom prst="rect">
            <a:avLst/>
          </a:prstGeom>
          <a:noFill/>
          <a:ln>
            <a:noFill/>
          </a:ln>
        </p:spPr>
      </p:pic>
      <p:sp>
        <p:nvSpPr>
          <p:cNvPr id="387" name="Google Shape;387;p43"/>
          <p:cNvSpPr txBox="1"/>
          <p:nvPr>
            <p:ph idx="1" type="body"/>
          </p:nvPr>
        </p:nvSpPr>
        <p:spPr>
          <a:xfrm>
            <a:off x="1730000" y="5569549"/>
            <a:ext cx="9385200" cy="9120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1000"/>
              </a:spcAft>
              <a:buSzPts val="1700"/>
              <a:buChar char="●"/>
            </a:pPr>
            <a:r>
              <a:rPr lang="en-US"/>
              <a:t>This all goes to show how careful one must be when mathematically modeling real world situations, particularly in the realm of finance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4"/>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Summary</a:t>
            </a:r>
            <a:endParaRPr/>
          </a:p>
        </p:txBody>
      </p:sp>
      <p:sp>
        <p:nvSpPr>
          <p:cNvPr id="393" name="Google Shape;393;p44"/>
          <p:cNvSpPr txBox="1"/>
          <p:nvPr>
            <p:ph idx="1" type="body"/>
          </p:nvPr>
        </p:nvSpPr>
        <p:spPr>
          <a:xfrm>
            <a:off x="1730000" y="2090067"/>
            <a:ext cx="9385200" cy="38817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Both discrete and continuous probability have their uses in modeling everyday events we may overlook as having some sort of probability</a:t>
            </a:r>
            <a:endParaRPr/>
          </a:p>
          <a:p>
            <a:pPr indent="-336550" lvl="0" marL="457200" rtl="0" algn="l">
              <a:spcBef>
                <a:spcPts val="1000"/>
              </a:spcBef>
              <a:spcAft>
                <a:spcPts val="0"/>
              </a:spcAft>
              <a:buSzPts val="1700"/>
              <a:buChar char="●"/>
            </a:pPr>
            <a:r>
              <a:rPr lang="en-US"/>
              <a:t>Monte Carlo simulations are an excellent way of assessing how these events would likely unfold in the real world. In mere minutes, we can simulate thousands of events that may take months or years to occur in real-time</a:t>
            </a:r>
            <a:endParaRPr/>
          </a:p>
          <a:p>
            <a:pPr indent="-336550" lvl="0" marL="457200" rtl="0" algn="l">
              <a:spcBef>
                <a:spcPts val="1000"/>
              </a:spcBef>
              <a:spcAft>
                <a:spcPts val="0"/>
              </a:spcAft>
              <a:buSzPts val="1700"/>
              <a:buChar char="●"/>
            </a:pPr>
            <a:r>
              <a:rPr lang="en-US"/>
              <a:t>Independence is an extremely useful property of random variables, but careful consideration must be taken into to ensure that independence actually holds</a:t>
            </a:r>
            <a:endParaRPr/>
          </a:p>
          <a:p>
            <a:pPr indent="-336550" lvl="0" marL="457200" rtl="0" algn="l">
              <a:spcBef>
                <a:spcPts val="1000"/>
              </a:spcBef>
              <a:spcAft>
                <a:spcPts val="1000"/>
              </a:spcAft>
              <a:buSzPts val="1700"/>
              <a:buChar char="●"/>
            </a:pPr>
            <a:r>
              <a:rPr lang="en-US"/>
              <a:t>These tools are very powerful, but a thorough understanding of both the mathematical theory and financial domain knowledge are equally important for employing these tools effectively and properly</a:t>
            </a:r>
            <a:endParaRPr/>
          </a:p>
        </p:txBody>
      </p:sp>
      <p:sp>
        <p:nvSpPr>
          <p:cNvPr id="394" name="Google Shape;394;p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5"/>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Sources and further reading</a:t>
            </a:r>
            <a:endParaRPr/>
          </a:p>
        </p:txBody>
      </p:sp>
      <p:sp>
        <p:nvSpPr>
          <p:cNvPr id="400" name="Google Shape;400;p45"/>
          <p:cNvSpPr txBox="1"/>
          <p:nvPr>
            <p:ph idx="1" type="body"/>
          </p:nvPr>
        </p:nvSpPr>
        <p:spPr>
          <a:xfrm>
            <a:off x="1730000" y="2090067"/>
            <a:ext cx="9385200" cy="3881700"/>
          </a:xfrm>
          <a:prstGeom prst="rect">
            <a:avLst/>
          </a:prstGeom>
        </p:spPr>
        <p:txBody>
          <a:bodyPr anchorCtr="0" anchor="t" bIns="121900" lIns="121900" spcFirstLastPara="1" rIns="121900" wrap="square" tIns="121900">
            <a:noAutofit/>
          </a:bodyPr>
          <a:lstStyle/>
          <a:p>
            <a:pPr indent="0" lvl="0" marL="0" rtl="0" algn="l">
              <a:lnSpc>
                <a:spcPct val="150000"/>
              </a:lnSpc>
              <a:spcBef>
                <a:spcPts val="0"/>
              </a:spcBef>
              <a:spcAft>
                <a:spcPts val="0"/>
              </a:spcAft>
              <a:buNone/>
            </a:pPr>
            <a:r>
              <a:rPr lang="en-US"/>
              <a:t>Primary Sources</a:t>
            </a:r>
            <a:endParaRPr/>
          </a:p>
          <a:p>
            <a:pPr indent="0" lvl="0" marL="0" rtl="0" algn="l">
              <a:lnSpc>
                <a:spcPct val="150000"/>
              </a:lnSpc>
              <a:spcBef>
                <a:spcPts val="0"/>
              </a:spcBef>
              <a:spcAft>
                <a:spcPts val="0"/>
              </a:spcAft>
              <a:buNone/>
            </a:pPr>
            <a:r>
              <a:rPr lang="en-US" sz="1100" u="sng">
                <a:solidFill>
                  <a:schemeClr val="hlink"/>
                </a:solidFill>
                <a:latin typeface="Arial"/>
                <a:ea typeface="Arial"/>
                <a:cs typeface="Arial"/>
                <a:sym typeface="Arial"/>
                <a:hlinkClick r:id="rId3"/>
              </a:rPr>
              <a:t>https://courses.edx.org/courses/course-v1:HarvardX+PH125.3x+2T2020/course/</a:t>
            </a:r>
            <a:endParaRPr/>
          </a:p>
          <a:p>
            <a:pPr indent="0" lvl="0" marL="0" rtl="0" algn="l">
              <a:lnSpc>
                <a:spcPct val="150000"/>
              </a:lnSpc>
              <a:spcBef>
                <a:spcPts val="0"/>
              </a:spcBef>
              <a:spcAft>
                <a:spcPts val="0"/>
              </a:spcAft>
              <a:buNone/>
            </a:pPr>
            <a:r>
              <a:rPr lang="en-US" sz="1100" u="sng">
                <a:solidFill>
                  <a:schemeClr val="hlink"/>
                </a:solidFill>
                <a:latin typeface="Arial"/>
                <a:ea typeface="Arial"/>
                <a:cs typeface="Arial"/>
                <a:sym typeface="Arial"/>
                <a:hlinkClick r:id="rId4"/>
              </a:rPr>
              <a:t>https://rafalab.github.io/dsbook/</a:t>
            </a:r>
            <a:endParaRPr/>
          </a:p>
          <a:p>
            <a:pPr indent="0" lvl="0" marL="0" rtl="0" algn="l">
              <a:lnSpc>
                <a:spcPct val="150000"/>
              </a:lnSpc>
              <a:spcBef>
                <a:spcPts val="0"/>
              </a:spcBef>
              <a:spcAft>
                <a:spcPts val="0"/>
              </a:spcAft>
              <a:buNone/>
            </a:pPr>
            <a:r>
              <a:rPr lang="en-US"/>
              <a:t>Further reading</a:t>
            </a:r>
            <a:endParaRPr/>
          </a:p>
          <a:p>
            <a:pPr indent="0" lvl="0" marL="0" rtl="0" algn="l">
              <a:lnSpc>
                <a:spcPct val="150000"/>
              </a:lnSpc>
              <a:spcBef>
                <a:spcPts val="0"/>
              </a:spcBef>
              <a:spcAft>
                <a:spcPts val="0"/>
              </a:spcAft>
              <a:buNone/>
            </a:pPr>
            <a:r>
              <a:rPr lang="en-US" sz="1100" u="sng">
                <a:solidFill>
                  <a:schemeClr val="hlink"/>
                </a:solidFill>
                <a:latin typeface="Arial"/>
                <a:ea typeface="Arial"/>
                <a:cs typeface="Arial"/>
                <a:sym typeface="Arial"/>
                <a:hlinkClick r:id="rId5"/>
              </a:rPr>
              <a:t>https://www.onlinemathlearning.com/conditional-probability.html</a:t>
            </a:r>
            <a:endParaRPr/>
          </a:p>
          <a:p>
            <a:pPr indent="0" lvl="0" marL="0" rtl="0" algn="l">
              <a:lnSpc>
                <a:spcPct val="150000"/>
              </a:lnSpc>
              <a:spcBef>
                <a:spcPts val="0"/>
              </a:spcBef>
              <a:spcAft>
                <a:spcPts val="0"/>
              </a:spcAft>
              <a:buNone/>
            </a:pPr>
            <a:r>
              <a:rPr lang="en-US" sz="1100" u="sng">
                <a:solidFill>
                  <a:schemeClr val="hlink"/>
                </a:solidFill>
                <a:latin typeface="Arial"/>
                <a:ea typeface="Arial"/>
                <a:cs typeface="Arial"/>
                <a:sym typeface="Arial"/>
                <a:hlinkClick r:id="rId6"/>
              </a:rPr>
              <a:t>https://medium.com/analytics-vidhya/probability-distributions-444e7babf2e1</a:t>
            </a:r>
            <a:endParaRPr/>
          </a:p>
          <a:p>
            <a:pPr indent="0" lvl="0" marL="0" rtl="0" algn="l">
              <a:lnSpc>
                <a:spcPct val="150000"/>
              </a:lnSpc>
              <a:spcBef>
                <a:spcPts val="0"/>
              </a:spcBef>
              <a:spcAft>
                <a:spcPts val="0"/>
              </a:spcAft>
              <a:buNone/>
            </a:pPr>
            <a:r>
              <a:rPr lang="en-US" sz="1100" u="sng">
                <a:solidFill>
                  <a:schemeClr val="hlink"/>
                </a:solidFill>
                <a:latin typeface="Arial"/>
                <a:ea typeface="Arial"/>
                <a:cs typeface="Arial"/>
                <a:sym typeface="Arial"/>
                <a:hlinkClick r:id="rId7"/>
              </a:rPr>
              <a:t>https://www.investopedia.com/terms/m/montecarlosimulation.asp</a:t>
            </a:r>
            <a:endParaRPr/>
          </a:p>
          <a:p>
            <a:pPr indent="0" lvl="0" marL="0" rtl="0" algn="l">
              <a:lnSpc>
                <a:spcPct val="150000"/>
              </a:lnSpc>
              <a:spcBef>
                <a:spcPts val="0"/>
              </a:spcBef>
              <a:spcAft>
                <a:spcPts val="0"/>
              </a:spcAft>
              <a:buNone/>
            </a:pPr>
            <a:r>
              <a:rPr lang="en-US" sz="1100" u="sng">
                <a:solidFill>
                  <a:schemeClr val="hlink"/>
                </a:solidFill>
                <a:latin typeface="Arial"/>
                <a:ea typeface="Arial"/>
                <a:cs typeface="Arial"/>
                <a:sym typeface="Arial"/>
                <a:hlinkClick r:id="rId8"/>
              </a:rPr>
              <a:t>https://www.investopedia.com/terms/l/lawoflargenumbers.asp</a:t>
            </a:r>
            <a:endParaRPr/>
          </a:p>
          <a:p>
            <a:pPr indent="0" lvl="0" marL="0" rtl="0" algn="l">
              <a:lnSpc>
                <a:spcPct val="150000"/>
              </a:lnSpc>
              <a:spcBef>
                <a:spcPts val="0"/>
              </a:spcBef>
              <a:spcAft>
                <a:spcPts val="0"/>
              </a:spcAft>
              <a:buNone/>
            </a:pPr>
            <a:r>
              <a:rPr lang="en-US" sz="1100" u="sng">
                <a:solidFill>
                  <a:schemeClr val="hlink"/>
                </a:solidFill>
                <a:latin typeface="Arial"/>
                <a:ea typeface="Arial"/>
                <a:cs typeface="Arial"/>
                <a:sym typeface="Arial"/>
                <a:hlinkClick r:id="rId9"/>
              </a:rPr>
              <a:t>https://betanalpha.github.io/assets/case_studies/probability_theory.html</a:t>
            </a:r>
            <a:endParaRPr/>
          </a:p>
          <a:p>
            <a:pPr indent="0" lvl="0" marL="0" rtl="0" algn="l">
              <a:lnSpc>
                <a:spcPct val="150000"/>
              </a:lnSpc>
              <a:spcBef>
                <a:spcPts val="0"/>
              </a:spcBef>
              <a:spcAft>
                <a:spcPts val="0"/>
              </a:spcAft>
              <a:buNone/>
            </a:pPr>
            <a:r>
              <a:rPr lang="en-US" sz="1100" u="sng">
                <a:solidFill>
                  <a:schemeClr val="hlink"/>
                </a:solidFill>
                <a:latin typeface="Arial"/>
                <a:ea typeface="Arial"/>
                <a:cs typeface="Arial"/>
                <a:sym typeface="Arial"/>
                <a:hlinkClick r:id="rId10"/>
              </a:rPr>
              <a:t>https://statisticsbyjim.com/fun/monty-hall-problem/</a:t>
            </a:r>
            <a:endParaRPr/>
          </a:p>
          <a:p>
            <a:pPr indent="0" lvl="0" marL="0" rtl="0" algn="l">
              <a:lnSpc>
                <a:spcPct val="150000"/>
              </a:lnSpc>
              <a:spcBef>
                <a:spcPts val="0"/>
              </a:spcBef>
              <a:spcAft>
                <a:spcPts val="0"/>
              </a:spcAft>
              <a:buNone/>
            </a:pPr>
            <a:r>
              <a:t/>
            </a:r>
            <a:endParaRPr/>
          </a:p>
        </p:txBody>
      </p:sp>
      <p:sp>
        <p:nvSpPr>
          <p:cNvPr id="401" name="Google Shape;401;p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Some Probability Notation</a:t>
            </a:r>
            <a:endParaRPr/>
          </a:p>
        </p:txBody>
      </p:sp>
      <p:sp>
        <p:nvSpPr>
          <p:cNvPr id="163" name="Google Shape;163;p17"/>
          <p:cNvSpPr txBox="1"/>
          <p:nvPr>
            <p:ph idx="1" type="body"/>
          </p:nvPr>
        </p:nvSpPr>
        <p:spPr>
          <a:xfrm>
            <a:off x="1730000" y="2090067"/>
            <a:ext cx="9385200" cy="38817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Capital letters, typically A, B, C, are shorthand for an event</a:t>
            </a:r>
            <a:endParaRPr/>
          </a:p>
          <a:p>
            <a:pPr indent="-336550" lvl="0" marL="457200" rtl="0" algn="l">
              <a:spcBef>
                <a:spcPts val="1000"/>
              </a:spcBef>
              <a:spcAft>
                <a:spcPts val="0"/>
              </a:spcAft>
              <a:buSzPts val="1700"/>
              <a:buChar char="●"/>
            </a:pPr>
            <a:r>
              <a:rPr lang="en-US"/>
              <a:t>P(A): the probability of event A occurring</a:t>
            </a:r>
            <a:endParaRPr/>
          </a:p>
          <a:p>
            <a:pPr indent="-336550" lvl="0" marL="457200" rtl="0" algn="l">
              <a:spcBef>
                <a:spcPts val="1000"/>
              </a:spcBef>
              <a:spcAft>
                <a:spcPts val="0"/>
              </a:spcAft>
              <a:buSzPts val="1700"/>
              <a:buChar char="●"/>
            </a:pPr>
            <a:r>
              <a:rPr lang="en-US"/>
              <a:t>P(A|B): the probability of event A occurring, given that event B occurred</a:t>
            </a:r>
            <a:endParaRPr/>
          </a:p>
          <a:p>
            <a:pPr indent="-336550" lvl="0" marL="457200" rtl="0" algn="l">
              <a:spcBef>
                <a:spcPts val="1000"/>
              </a:spcBef>
              <a:spcAft>
                <a:spcPts val="0"/>
              </a:spcAft>
              <a:buSzPts val="1700"/>
              <a:buChar char="●"/>
            </a:pPr>
            <a:r>
              <a:rPr lang="en-US"/>
              <a:t>P(A and B): the probability of both events A and B occurring</a:t>
            </a:r>
            <a:endParaRPr/>
          </a:p>
          <a:p>
            <a:pPr indent="-336550" lvl="0" marL="457200" rtl="0" algn="l">
              <a:spcBef>
                <a:spcPts val="1000"/>
              </a:spcBef>
              <a:spcAft>
                <a:spcPts val="1000"/>
              </a:spcAft>
              <a:buSzPts val="1700"/>
              <a:buChar char="●"/>
            </a:pPr>
            <a:r>
              <a:rPr lang="en-US"/>
              <a:t>P(A or B): the probability of event A, event B, or both events occurring</a:t>
            </a:r>
            <a:endParaRPr/>
          </a:p>
        </p:txBody>
      </p:sp>
      <p:sp>
        <p:nvSpPr>
          <p:cNvPr id="164" name="Google Shape;164;p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The Mathematics Behind Discrete Probability</a:t>
            </a:r>
            <a:endParaRPr/>
          </a:p>
        </p:txBody>
      </p:sp>
      <p:sp>
        <p:nvSpPr>
          <p:cNvPr id="170" name="Google Shape;170;p18"/>
          <p:cNvSpPr txBox="1"/>
          <p:nvPr>
            <p:ph idx="1" type="body"/>
          </p:nvPr>
        </p:nvSpPr>
        <p:spPr>
          <a:xfrm>
            <a:off x="1730000" y="2090067"/>
            <a:ext cx="9385200" cy="3881700"/>
          </a:xfrm>
          <a:prstGeom prst="rect">
            <a:avLst/>
          </a:prstGeom>
        </p:spPr>
        <p:txBody>
          <a:bodyPr anchorCtr="0" anchor="t" bIns="121900" lIns="121900" spcFirstLastPara="1" rIns="121900" wrap="square" tIns="121900">
            <a:noAutofit/>
          </a:bodyPr>
          <a:lstStyle/>
          <a:p>
            <a:pPr indent="-336550" lvl="0" marL="457200" rtl="0" algn="l">
              <a:lnSpc>
                <a:spcPct val="100000"/>
              </a:lnSpc>
              <a:spcBef>
                <a:spcPts val="0"/>
              </a:spcBef>
              <a:spcAft>
                <a:spcPts val="0"/>
              </a:spcAft>
              <a:buSzPts val="1700"/>
              <a:buChar char="●"/>
            </a:pPr>
            <a:r>
              <a:rPr lang="en-US"/>
              <a:t>The probability of some event A occurring is typically written as  P(A) or Pr(A)</a:t>
            </a:r>
            <a:endParaRPr/>
          </a:p>
          <a:p>
            <a:pPr indent="-336550" lvl="0" marL="457200" rtl="0" algn="l">
              <a:lnSpc>
                <a:spcPct val="100000"/>
              </a:lnSpc>
              <a:spcBef>
                <a:spcPts val="1000"/>
              </a:spcBef>
              <a:spcAft>
                <a:spcPts val="0"/>
              </a:spcAft>
              <a:buSzPts val="1700"/>
              <a:buChar char="●"/>
            </a:pPr>
            <a:r>
              <a:rPr lang="en-US"/>
              <a:t>A common example involves flipping coins: if A is flipping a fair coin and getting tails, then P(A) = 0.5 or 50%</a:t>
            </a:r>
            <a:endParaRPr/>
          </a:p>
          <a:p>
            <a:pPr indent="-336550" lvl="0" marL="457200" rtl="0" algn="l">
              <a:lnSpc>
                <a:spcPct val="100000"/>
              </a:lnSpc>
              <a:spcBef>
                <a:spcPts val="1000"/>
              </a:spcBef>
              <a:spcAft>
                <a:spcPts val="0"/>
              </a:spcAft>
              <a:buSzPts val="1700"/>
              <a:buChar char="●"/>
            </a:pPr>
            <a:r>
              <a:rPr lang="en-US"/>
              <a:t>Probabilities for simple events can typically be calculated by dividing the number of outcomes we are interested in by the total number of outcomes that can occur</a:t>
            </a:r>
            <a:endParaRPr/>
          </a:p>
          <a:p>
            <a:pPr indent="-336550" lvl="0" marL="457200" rtl="0" algn="l">
              <a:lnSpc>
                <a:spcPct val="100000"/>
              </a:lnSpc>
              <a:spcBef>
                <a:spcPts val="1000"/>
              </a:spcBef>
              <a:spcAft>
                <a:spcPts val="0"/>
              </a:spcAft>
              <a:buSzPts val="1700"/>
              <a:buChar char="●"/>
            </a:pPr>
            <a:r>
              <a:rPr lang="en-US"/>
              <a:t>For example: What is the probability of rolling an even number on a fair die?</a:t>
            </a:r>
            <a:endParaRPr/>
          </a:p>
          <a:p>
            <a:pPr indent="-336550" lvl="0" marL="457200" rtl="0" algn="l">
              <a:lnSpc>
                <a:spcPct val="100000"/>
              </a:lnSpc>
              <a:spcBef>
                <a:spcPts val="1000"/>
              </a:spcBef>
              <a:spcAft>
                <a:spcPts val="0"/>
              </a:spcAft>
              <a:buSzPts val="1700"/>
              <a:buChar char="●"/>
            </a:pPr>
            <a:r>
              <a:rPr lang="en-US"/>
              <a:t>Our outcomes of interest are the even numbers we can roll, which are the numbers 2, 4, and 6, so we have </a:t>
            </a:r>
            <a:r>
              <a:rPr i="1" lang="en-US"/>
              <a:t>three</a:t>
            </a:r>
            <a:r>
              <a:rPr lang="en-US"/>
              <a:t> outcomes of interest</a:t>
            </a:r>
            <a:endParaRPr/>
          </a:p>
          <a:p>
            <a:pPr indent="-336550" lvl="0" marL="457200" rtl="0" algn="l">
              <a:lnSpc>
                <a:spcPct val="100000"/>
              </a:lnSpc>
              <a:spcBef>
                <a:spcPts val="1000"/>
              </a:spcBef>
              <a:spcAft>
                <a:spcPts val="0"/>
              </a:spcAft>
              <a:buSzPts val="1700"/>
              <a:buChar char="●"/>
            </a:pPr>
            <a:r>
              <a:rPr lang="en-US"/>
              <a:t>There are </a:t>
            </a:r>
            <a:r>
              <a:rPr i="1" lang="en-US"/>
              <a:t>six</a:t>
            </a:r>
            <a:r>
              <a:rPr lang="en-US"/>
              <a:t> total outcomes from rolling a die</a:t>
            </a:r>
            <a:endParaRPr/>
          </a:p>
          <a:p>
            <a:pPr indent="-336550" lvl="0" marL="457200" rtl="0" algn="l">
              <a:lnSpc>
                <a:spcPct val="100000"/>
              </a:lnSpc>
              <a:spcBef>
                <a:spcPts val="1000"/>
              </a:spcBef>
              <a:spcAft>
                <a:spcPts val="1000"/>
              </a:spcAft>
              <a:buSzPts val="1700"/>
              <a:buChar char="●"/>
            </a:pPr>
            <a:r>
              <a:rPr lang="en-US"/>
              <a:t>To find the probability, we divide three by six which is just 3/6=½ or 0.5</a:t>
            </a:r>
            <a:endParaRPr/>
          </a:p>
        </p:txBody>
      </p:sp>
      <p:sp>
        <p:nvSpPr>
          <p:cNvPr id="171" name="Google Shape;171;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Monte Carlo Simulations</a:t>
            </a:r>
            <a:endParaRPr/>
          </a:p>
        </p:txBody>
      </p:sp>
      <p:sp>
        <p:nvSpPr>
          <p:cNvPr id="177" name="Google Shape;177;p19"/>
          <p:cNvSpPr txBox="1"/>
          <p:nvPr>
            <p:ph idx="1" type="body"/>
          </p:nvPr>
        </p:nvSpPr>
        <p:spPr>
          <a:xfrm>
            <a:off x="0" y="1946625"/>
            <a:ext cx="4741200" cy="46335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These events and outcomes can be modeled through what are known as Monte Carlo simulations</a:t>
            </a:r>
            <a:endParaRPr/>
          </a:p>
          <a:p>
            <a:pPr indent="-336550" lvl="0" marL="457200" rtl="0" algn="l">
              <a:spcBef>
                <a:spcPts val="1000"/>
              </a:spcBef>
              <a:spcAft>
                <a:spcPts val="0"/>
              </a:spcAft>
              <a:buSzPts val="1700"/>
              <a:buChar char="●"/>
            </a:pPr>
            <a:r>
              <a:rPr lang="en-US"/>
              <a:t>These simulations</a:t>
            </a:r>
            <a:r>
              <a:rPr lang="en-US"/>
              <a:t> provide demonstrations of the underlying theory by performing repeated simulations</a:t>
            </a:r>
            <a:endParaRPr/>
          </a:p>
          <a:p>
            <a:pPr indent="-336550" lvl="0" marL="457200" rtl="0" algn="l">
              <a:spcBef>
                <a:spcPts val="1000"/>
              </a:spcBef>
              <a:spcAft>
                <a:spcPts val="0"/>
              </a:spcAft>
              <a:buSzPts val="1700"/>
              <a:buChar char="●"/>
            </a:pPr>
            <a:r>
              <a:rPr lang="en-US"/>
              <a:t>Another common probability example is an urn containing different colored beads</a:t>
            </a:r>
            <a:endParaRPr/>
          </a:p>
          <a:p>
            <a:pPr indent="-336550" lvl="0" marL="457200" rtl="0" algn="l">
              <a:spcBef>
                <a:spcPts val="1000"/>
              </a:spcBef>
              <a:spcAft>
                <a:spcPts val="1000"/>
              </a:spcAft>
              <a:buSzPts val="1700"/>
              <a:buChar char="●"/>
            </a:pPr>
            <a:r>
              <a:rPr lang="en-US"/>
              <a:t>This block of code allows us to pretend we are drawing one bead from an urn that contains 2 red and 3 blue beads, 10,000 times</a:t>
            </a:r>
            <a:endParaRPr/>
          </a:p>
        </p:txBody>
      </p:sp>
      <p:sp>
        <p:nvSpPr>
          <p:cNvPr id="178" name="Google Shape;178;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179" name="Google Shape;179;p19"/>
          <p:cNvPicPr preferRelativeResize="0"/>
          <p:nvPr/>
        </p:nvPicPr>
        <p:blipFill>
          <a:blip r:embed="rId3">
            <a:alphaModFix/>
          </a:blip>
          <a:stretch>
            <a:fillRect/>
          </a:stretch>
        </p:blipFill>
        <p:spPr>
          <a:xfrm>
            <a:off x="4616875" y="1881475"/>
            <a:ext cx="7543800" cy="2305050"/>
          </a:xfrm>
          <a:prstGeom prst="rect">
            <a:avLst/>
          </a:prstGeom>
          <a:noFill/>
          <a:ln>
            <a:noFill/>
          </a:ln>
        </p:spPr>
      </p:pic>
      <p:sp>
        <p:nvSpPr>
          <p:cNvPr id="180" name="Google Shape;180;p19"/>
          <p:cNvSpPr txBox="1"/>
          <p:nvPr/>
        </p:nvSpPr>
        <p:spPr>
          <a:xfrm>
            <a:off x="4616875" y="4324100"/>
            <a:ext cx="6696600" cy="142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chemeClr val="lt1"/>
                </a:solidFill>
                <a:latin typeface="Lato"/>
                <a:ea typeface="Lato"/>
                <a:cs typeface="Lato"/>
                <a:sym typeface="Lato"/>
              </a:rPr>
              <a:t>The urn contains 2 red beads and 3 blue beads</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US">
                <a:solidFill>
                  <a:schemeClr val="lt1"/>
                </a:solidFill>
                <a:latin typeface="Lato"/>
                <a:ea typeface="Lato"/>
                <a:cs typeface="Lato"/>
                <a:sym typeface="Lato"/>
              </a:rPr>
              <a:t>We draw one bead, record our answer, and return it</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US">
                <a:solidFill>
                  <a:schemeClr val="lt1"/>
                </a:solidFill>
                <a:latin typeface="Lato"/>
                <a:ea typeface="Lato"/>
                <a:cs typeface="Lato"/>
                <a:sym typeface="Lato"/>
              </a:rPr>
              <a:t>Repeat this process 10,000 times</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US">
                <a:solidFill>
                  <a:schemeClr val="lt1"/>
                </a:solidFill>
                <a:latin typeface="Lato"/>
                <a:ea typeface="Lato"/>
                <a:cs typeface="Lato"/>
                <a:sym typeface="Lato"/>
              </a:rPr>
              <a:t>Intuition tells us the probability of a red bead should be 0.4 and blue 0.6</a:t>
            </a:r>
            <a:r>
              <a:rPr lang="en-US">
                <a:solidFill>
                  <a:schemeClr val="lt1"/>
                </a:solidFill>
                <a:latin typeface="Lato"/>
                <a:ea typeface="Lato"/>
                <a:cs typeface="Lato"/>
                <a:sym typeface="Lato"/>
              </a:rPr>
              <a:t> </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US">
                <a:solidFill>
                  <a:schemeClr val="lt1"/>
                </a:solidFill>
                <a:latin typeface="Lato"/>
                <a:ea typeface="Lato"/>
                <a:cs typeface="Lato"/>
                <a:sym typeface="Lato"/>
              </a:rPr>
              <a:t>This is confirmed by the output of the table</a:t>
            </a:r>
            <a:endParaRPr>
              <a:solidFill>
                <a:schemeClr val="lt1"/>
              </a:solidFill>
              <a:latin typeface="Lato"/>
              <a:ea typeface="Lato"/>
              <a:cs typeface="Lato"/>
              <a:sym typeface="Lato"/>
            </a:endParaRPr>
          </a:p>
        </p:txBody>
      </p:sp>
      <p:pic>
        <p:nvPicPr>
          <p:cNvPr id="181" name="Google Shape;181;p19"/>
          <p:cNvPicPr preferRelativeResize="0"/>
          <p:nvPr/>
        </p:nvPicPr>
        <p:blipFill>
          <a:blip r:embed="rId4">
            <a:alphaModFix/>
          </a:blip>
          <a:stretch>
            <a:fillRect/>
          </a:stretch>
        </p:blipFill>
        <p:spPr>
          <a:xfrm>
            <a:off x="8119975" y="5396675"/>
            <a:ext cx="1383393" cy="1278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Independence of Events</a:t>
            </a:r>
            <a:endParaRPr/>
          </a:p>
        </p:txBody>
      </p:sp>
      <p:sp>
        <p:nvSpPr>
          <p:cNvPr id="187" name="Google Shape;187;p20"/>
          <p:cNvSpPr txBox="1"/>
          <p:nvPr>
            <p:ph idx="1" type="body"/>
          </p:nvPr>
        </p:nvSpPr>
        <p:spPr>
          <a:xfrm>
            <a:off x="1730000" y="2090067"/>
            <a:ext cx="9385200" cy="38817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Two events are considered independent if the outcome of one event, say A, does not affect the other event, say B</a:t>
            </a:r>
            <a:endParaRPr/>
          </a:p>
          <a:p>
            <a:pPr indent="-336550" lvl="0" marL="457200" rtl="0" algn="l">
              <a:spcBef>
                <a:spcPts val="1000"/>
              </a:spcBef>
              <a:spcAft>
                <a:spcPts val="0"/>
              </a:spcAft>
              <a:buSzPts val="1700"/>
              <a:buChar char="●"/>
            </a:pPr>
            <a:r>
              <a:rPr lang="en-US"/>
              <a:t>Example: let event A be rolling a three on a die, and let event B be picking a king from a standard deck of cards</a:t>
            </a:r>
            <a:endParaRPr/>
          </a:p>
          <a:p>
            <a:pPr indent="-336550" lvl="0" marL="457200" rtl="0" algn="l">
              <a:spcBef>
                <a:spcPts val="1000"/>
              </a:spcBef>
              <a:spcAft>
                <a:spcPts val="0"/>
              </a:spcAft>
              <a:buSzPts val="1700"/>
              <a:buChar char="●"/>
            </a:pPr>
            <a:r>
              <a:rPr lang="en-US"/>
              <a:t>Rolling a three on the die has no effect on the card being pulled</a:t>
            </a:r>
            <a:endParaRPr/>
          </a:p>
          <a:p>
            <a:pPr indent="-336550" lvl="0" marL="457200" rtl="0" algn="l">
              <a:spcBef>
                <a:spcPts val="1000"/>
              </a:spcBef>
              <a:spcAft>
                <a:spcPts val="0"/>
              </a:spcAft>
              <a:buSzPts val="1700"/>
              <a:buChar char="●"/>
            </a:pPr>
            <a:r>
              <a:rPr lang="en-US"/>
              <a:t>That is, event A has no effect on event B - the probability of B is unchanged whether or not event A occurs</a:t>
            </a:r>
            <a:endParaRPr/>
          </a:p>
          <a:p>
            <a:pPr indent="-336550" lvl="0" marL="457200" rtl="0" algn="l">
              <a:spcBef>
                <a:spcPts val="1000"/>
              </a:spcBef>
              <a:spcAft>
                <a:spcPts val="0"/>
              </a:spcAft>
              <a:buSzPts val="1700"/>
              <a:buChar char="●"/>
            </a:pPr>
            <a:r>
              <a:rPr lang="en-US"/>
              <a:t>Therefore events A and B are independent</a:t>
            </a:r>
            <a:endParaRPr/>
          </a:p>
          <a:p>
            <a:pPr indent="-336550" lvl="0" marL="457200" rtl="0" algn="l">
              <a:spcBef>
                <a:spcPts val="1000"/>
              </a:spcBef>
              <a:spcAft>
                <a:spcPts val="0"/>
              </a:spcAft>
              <a:buSzPts val="1700"/>
              <a:buChar char="●"/>
            </a:pPr>
            <a:r>
              <a:rPr lang="en-US"/>
              <a:t>When two events are independent, P(A and B)=P(A)*P(B)</a:t>
            </a:r>
            <a:endParaRPr/>
          </a:p>
          <a:p>
            <a:pPr indent="0" lvl="0" marL="0" rtl="0" algn="l">
              <a:spcBef>
                <a:spcPts val="1000"/>
              </a:spcBef>
              <a:spcAft>
                <a:spcPts val="2100"/>
              </a:spcAft>
              <a:buNone/>
            </a:pPr>
            <a:r>
              <a:t/>
            </a:r>
            <a:endParaRPr/>
          </a:p>
        </p:txBody>
      </p:sp>
      <p:sp>
        <p:nvSpPr>
          <p:cNvPr id="188" name="Google Shape;188;p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C</a:t>
            </a:r>
            <a:r>
              <a:rPr lang="en-US"/>
              <a:t>onditional Probability</a:t>
            </a:r>
            <a:endParaRPr/>
          </a:p>
        </p:txBody>
      </p:sp>
      <p:sp>
        <p:nvSpPr>
          <p:cNvPr id="194" name="Google Shape;194;p21"/>
          <p:cNvSpPr txBox="1"/>
          <p:nvPr>
            <p:ph idx="1" type="body"/>
          </p:nvPr>
        </p:nvSpPr>
        <p:spPr>
          <a:xfrm>
            <a:off x="412175" y="2090075"/>
            <a:ext cx="7458900" cy="45258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Conditional probability lets us calculate probabilities when two events are not independent (one event occurring changes the probability of the other event)</a:t>
            </a:r>
            <a:endParaRPr/>
          </a:p>
          <a:p>
            <a:pPr indent="-336550" lvl="0" marL="457200" rtl="0" algn="l">
              <a:spcBef>
                <a:spcPts val="1000"/>
              </a:spcBef>
              <a:spcAft>
                <a:spcPts val="0"/>
              </a:spcAft>
              <a:buSzPts val="1700"/>
              <a:buChar char="●"/>
            </a:pPr>
            <a:r>
              <a:rPr lang="en-US"/>
              <a:t>Let event A be drawing an ace on the second draw and event B be drawing a king on the first draw from a 52 card deck</a:t>
            </a:r>
            <a:endParaRPr/>
          </a:p>
          <a:p>
            <a:pPr indent="-336550" lvl="0" marL="457200" rtl="0" algn="l">
              <a:spcBef>
                <a:spcPts val="1000"/>
              </a:spcBef>
              <a:spcAft>
                <a:spcPts val="0"/>
              </a:spcAft>
              <a:buSzPts val="1700"/>
              <a:buChar char="●"/>
            </a:pPr>
            <a:r>
              <a:rPr lang="en-US"/>
              <a:t>We know that P(B) = 4/52 since there are 4 kings in the deck</a:t>
            </a:r>
            <a:endParaRPr/>
          </a:p>
          <a:p>
            <a:pPr indent="-336550" lvl="0" marL="457200" rtl="0" algn="l">
              <a:spcBef>
                <a:spcPts val="1000"/>
              </a:spcBef>
              <a:spcAft>
                <a:spcPts val="0"/>
              </a:spcAft>
              <a:buSzPts val="1700"/>
              <a:buChar char="●"/>
            </a:pPr>
            <a:r>
              <a:rPr lang="en-US"/>
              <a:t>However, we do not place this king back into the deck, so there are only 51 cards left</a:t>
            </a:r>
            <a:endParaRPr/>
          </a:p>
          <a:p>
            <a:pPr indent="-336550" lvl="0" marL="457200" rtl="0" algn="l">
              <a:spcBef>
                <a:spcPts val="1000"/>
              </a:spcBef>
              <a:spcAft>
                <a:spcPts val="0"/>
              </a:spcAft>
              <a:buSzPts val="1700"/>
              <a:buChar char="●"/>
            </a:pPr>
            <a:r>
              <a:rPr lang="en-US"/>
              <a:t>Thus P(A|B) (the probability of drawing an ace, given we drew a king) becomes 4/51</a:t>
            </a:r>
            <a:endParaRPr/>
          </a:p>
          <a:p>
            <a:pPr indent="-336550" lvl="0" marL="457200" rtl="0" algn="l">
              <a:spcBef>
                <a:spcPts val="1000"/>
              </a:spcBef>
              <a:spcAft>
                <a:spcPts val="1000"/>
              </a:spcAft>
              <a:buSzPts val="1700"/>
              <a:buChar char="●"/>
            </a:pPr>
            <a:r>
              <a:rPr lang="en-US"/>
              <a:t>When two events A and B are independent, P(A|B)=P(A) since B occurring (or not) does not affect the probability of A occurring</a:t>
            </a:r>
            <a:endParaRPr/>
          </a:p>
        </p:txBody>
      </p:sp>
      <p:sp>
        <p:nvSpPr>
          <p:cNvPr id="195" name="Google Shape;195;p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196" name="Google Shape;196;p21"/>
          <p:cNvPicPr preferRelativeResize="0"/>
          <p:nvPr/>
        </p:nvPicPr>
        <p:blipFill>
          <a:blip r:embed="rId3">
            <a:alphaModFix/>
          </a:blip>
          <a:stretch>
            <a:fillRect/>
          </a:stretch>
        </p:blipFill>
        <p:spPr>
          <a:xfrm>
            <a:off x="7810500" y="2640275"/>
            <a:ext cx="4381500" cy="278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Addition and Multiplication Rules</a:t>
            </a:r>
            <a:endParaRPr/>
          </a:p>
        </p:txBody>
      </p:sp>
      <p:sp>
        <p:nvSpPr>
          <p:cNvPr id="202" name="Google Shape;202;p22"/>
          <p:cNvSpPr txBox="1"/>
          <p:nvPr>
            <p:ph idx="1" type="body"/>
          </p:nvPr>
        </p:nvSpPr>
        <p:spPr>
          <a:xfrm>
            <a:off x="1039718" y="2090075"/>
            <a:ext cx="7086900" cy="44811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For the probability of one of, or both, events A and B occurring, we use the addition formula: P(A or B) = P(A) + P(B) - P(A and B)</a:t>
            </a:r>
            <a:endParaRPr/>
          </a:p>
          <a:p>
            <a:pPr indent="-336550" lvl="0" marL="457200" rtl="0" algn="l">
              <a:spcBef>
                <a:spcPts val="1000"/>
              </a:spcBef>
              <a:spcAft>
                <a:spcPts val="0"/>
              </a:spcAft>
              <a:buSzPts val="1700"/>
              <a:buChar char="●"/>
            </a:pPr>
            <a:r>
              <a:rPr lang="en-US"/>
              <a:t>P(A and B) is subtracted because adding P(A) and P(B) causes the overlap, or intersection, to be counted twice</a:t>
            </a:r>
            <a:endParaRPr/>
          </a:p>
          <a:p>
            <a:pPr indent="-336550" lvl="0" marL="457200" rtl="0" algn="l">
              <a:spcBef>
                <a:spcPts val="1000"/>
              </a:spcBef>
              <a:spcAft>
                <a:spcPts val="0"/>
              </a:spcAft>
              <a:buSzPts val="1700"/>
              <a:buChar char="●"/>
            </a:pPr>
            <a:r>
              <a:rPr lang="en-US"/>
              <a:t>For the probability of both A and B occurring, we use P(A and B) = P(A)*P(B|A)</a:t>
            </a:r>
            <a:endParaRPr/>
          </a:p>
          <a:p>
            <a:pPr indent="-336550" lvl="0" marL="457200" rtl="0" algn="l">
              <a:spcBef>
                <a:spcPts val="1000"/>
              </a:spcBef>
              <a:spcAft>
                <a:spcPts val="0"/>
              </a:spcAft>
              <a:buSzPts val="1700"/>
              <a:buChar char="●"/>
            </a:pPr>
            <a:r>
              <a:rPr lang="en-US"/>
              <a:t>This in turn gives us a formula for computing conditional probabilities: P(B|A) = P(A and B)/P(A)</a:t>
            </a:r>
            <a:endParaRPr/>
          </a:p>
          <a:p>
            <a:pPr indent="-336550" lvl="0" marL="457200" rtl="0" algn="l">
              <a:spcBef>
                <a:spcPts val="1000"/>
              </a:spcBef>
              <a:spcAft>
                <a:spcPts val="0"/>
              </a:spcAft>
              <a:buSzPts val="1700"/>
              <a:buChar char="●"/>
            </a:pPr>
            <a:r>
              <a:rPr lang="en-US"/>
              <a:t>For example: what is the probability of rolling a 2, given that we rolled an even number?</a:t>
            </a:r>
            <a:endParaRPr/>
          </a:p>
          <a:p>
            <a:pPr indent="-336550" lvl="0" marL="457200" rtl="0" algn="l">
              <a:spcBef>
                <a:spcPts val="1000"/>
              </a:spcBef>
              <a:spcAft>
                <a:spcPts val="1000"/>
              </a:spcAft>
              <a:buSzPts val="1700"/>
              <a:buChar char="●"/>
            </a:pPr>
            <a:r>
              <a:rPr lang="en-US"/>
              <a:t>Let B be the event of rolling a 2 and A be rolling an even number. P(B|A) = ⅙/½ = 2/6 = 1/3</a:t>
            </a:r>
            <a:endParaRPr/>
          </a:p>
        </p:txBody>
      </p:sp>
      <p:sp>
        <p:nvSpPr>
          <p:cNvPr id="203" name="Google Shape;203;p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204" name="Google Shape;204;p22"/>
          <p:cNvPicPr preferRelativeResize="0"/>
          <p:nvPr/>
        </p:nvPicPr>
        <p:blipFill>
          <a:blip r:embed="rId3">
            <a:alphaModFix/>
          </a:blip>
          <a:stretch>
            <a:fillRect/>
          </a:stretch>
        </p:blipFill>
        <p:spPr>
          <a:xfrm>
            <a:off x="8816800" y="2433925"/>
            <a:ext cx="2882149" cy="28821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