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github.com/chrisschmitz/oop-in-cfml" TargetMode="External"/><Relationship Id="rId2" Type="http://schemas.openxmlformats.org/officeDocument/2006/relationships/hyperlink" Target="https://framework-one.github.io/" TargetMode="External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732960" y="5715000"/>
            <a:ext cx="11427840" cy="102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2000"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Object Oriented Programming in CFML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A Few Key Concepts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6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Abstraction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6" name="Content Placeholder 5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Abstraction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class can perform operations without disclosing how something is done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is not neccessary for anyone calling object methods to know how something is done inside those methods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Data Abstaction leads to data hiding, a design principle in OOP and functional programming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Encapsulation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Encapsulation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data is invisible from the outside, it is “private” to the object as opposed to “public”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1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Nothing goes into or out of an object unless a method is used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a property value must be accessed from outside of the object, we use getter- and setter-methods, e.g.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getFirstname()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setFirstname(“Chris”) 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Methods can be public or private, too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Private methods hide the inner workings of an object from the outside 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the public method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getFullname()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may call the private method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Inheritance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Inheritance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that inherits from another object has access to all properties and methods of the parent object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a person has an age, a gender, a last name, a first name, etc.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employee is a person but has additional properties (department, position, salary, etc.)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employee extends person, it still has last name, first name, etc. and the corresponding methods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Inheritance usually is described as a “is-a-type-of”-relationship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Composition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2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Composition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can be a property of another object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Composition usually is described as a “has-a”-relationship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 address can be an object. A person has an address, so the address object is a property of the person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Key Concepts – Polymorphism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4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Polymorphism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when calling code can be agnostic as to whether a method belongs to a parent class or one of its descendants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E.g. </a:t>
            </a:r>
            <a:r>
              <a:rPr b="0" lang="en-US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will work, whether it is executed for a person or for an employee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Both classes can have a method of the same name, that is called Method Overriding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Another way to implement polymorphism would be “Method Overloading” (same method name, but different number or types of arguments)</a:t>
            </a:r>
            <a:br/>
            <a:r>
              <a:rPr b="0" lang="en-US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We don’t have Method Overloading in CFML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A Few More Rules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Rules To Follow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07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 output happens in an object!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Do not use the this-scope for variables!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Use the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var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keyword or the </a:t>
            </a:r>
            <a:r>
              <a:rPr b="0" lang="en-IN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local</a:t>
            </a: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scope for variables inside a method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Nothing goes in or out of an object unless a method is used (we already said that)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That includes information about the environment it’s in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knows nothing about other objects or their inner workings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 MUST NOT know anything about the implementation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No queries, no file access, nothing that has to do with the “outside world”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So… if all these rules are being followed, how is the object going to read or save it’s data? How is it to write log files?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Different Kinds of Objects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Different Kinds of Objects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 objects we discussed until now describe “things” (person, employee, car, engine,…)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Those objects are frequently called “beans” (name borrowed from JavaBeans)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Other objects are not “things”, they either serve a special purpose or represent an abstraction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Examples are a log writer or some kind of utility class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bean may use such a class for data access</a:t>
            </a:r>
            <a:endParaRPr b="0" lang="en-US" sz="2200" spc="-1" strike="noStrike">
              <a:latin typeface="Arial"/>
            </a:endParaRPr>
          </a:p>
          <a:p>
            <a:pPr lvl="1"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Introducing ...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Introduction to Object Orientation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78" name="Content Placeholder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Introduction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Why Object Orientation?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OO Basics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What is an Object?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How to use an object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Some theory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Code examples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Connecting the object to the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The Data Access Object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Data Access Object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3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data access object (DAO) does the data work for a bean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It‘s not a bean, it MAY access databases, files, etc.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Other rules (encapsulation, etc.)  still apply!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So if a DAO has to know a datasource name, it must be passed in as an argument!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the DAO is a property of the bean, the bean then can use the DAO as a means to read or write data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Time for more code….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The DAO-Pattern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DAO pattern I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6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bean represents a single instance of an object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More objects of the same kind means more instances of the same class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more abstract, it can work for many objects, no need for multiple instances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There can be only one DAO (for every type of bean)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a so-called „Singleton“: only one instance in the application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Beans are so-called „Transients“: we may have many instances of the same class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The DAO pattern II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1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 DAO is as close to the physical data layer as it gets, we should not access it directly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we need to handle multiple objects of the same kind we need another „singleton“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This class is a service class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From our code, we (usually) call the just service who handles the beans and daos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Bean, DAO and Service complete (this variant of) the DAO pattern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Conventions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Conventions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This is just a suggestion, you may organize your code as you wish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Naming conventions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classes start with an upper case letter</a:t>
            </a:r>
            <a:endParaRPr b="0" lang="en-US" sz="2200" spc="-1" strike="noStrike">
              <a:latin typeface="Arial"/>
            </a:endParaRPr>
          </a:p>
          <a:p>
            <a:pPr lvl="1" marL="8002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For the singletons, ‚DAO‘ and ‚Service‘ are just appended to the beans name</a:t>
            </a:r>
            <a:endParaRPr b="0" lang="en-US" sz="2200" spc="-1" strike="noStrike">
              <a:latin typeface="Arial"/>
            </a:endParaRPr>
          </a:p>
          <a:p>
            <a:pPr lvl="2" marL="1257480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Wingdings" charset="2"/>
              <a:buChar char="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Person.cfc, PersonDAO.cfc, PersonService.cfc</a:t>
            </a:r>
            <a:endParaRPr b="0" lang="en-US" sz="2200" spc="-1" strike="noStrike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All classes are grouped under a folder ‚model‘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algn="l" pos="0"/>
              </a:tabLst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Either use one folder for each type of class or one per type of object: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173240" y="4876560"/>
            <a:ext cx="2799000" cy="19731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3" descr=""/>
          <p:cNvPicPr/>
          <p:nvPr/>
        </p:nvPicPr>
        <p:blipFill>
          <a:blip r:embed="rId2"/>
          <a:stretch/>
        </p:blipFill>
        <p:spPr>
          <a:xfrm>
            <a:off x="5334120" y="4872960"/>
            <a:ext cx="2415960" cy="19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Dependencies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Dependencies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26" name="Content Placeholder 2"/>
          <p:cNvSpPr/>
          <p:nvPr/>
        </p:nvSpPr>
        <p:spPr>
          <a:xfrm>
            <a:off x="439560" y="1663560"/>
            <a:ext cx="10595520" cy="35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Image a small to medium sized application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You easily get like 20-30 different kinds of objects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Per object you have to instanciate the DAO first, then the Service, then the Bean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a Service is needed in a different object or if an object is a property of another object, you have to follow the correct order.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We can not simply instantiate a person without instantiating an address first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Seems complicated and like a lot of work … at least one </a:t>
            </a:r>
            <a:r>
              <a:rPr b="0" lang="de-DE" sz="2200" spc="-1" strike="noStrike">
                <a:solidFill>
                  <a:srgbClr val="595959"/>
                </a:solidFill>
                <a:latin typeface="Arial"/>
                <a:ea typeface="DejaVu Sans"/>
              </a:rPr>
              <a:t>createObject()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b="0" lang="de-DE" sz="2200" spc="-1" strike="noStrike">
                <a:solidFill>
                  <a:srgbClr val="595959"/>
                </a:solidFill>
                <a:latin typeface="Courier New"/>
                <a:ea typeface="DejaVu Sans"/>
              </a:rPr>
              <a:t>new Object()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per class, done in the right order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If only your application could automagically discover the dependencies between all classes and instantiate them in the right order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469800" y="5159880"/>
            <a:ext cx="2057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Yes, it can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Dependency Injection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3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About me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0" name="Content Placeholder 1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First contact with computers  and programming ~ 1980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Cancelled study of human medicine in order to become a “professional” programmer ~1993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Got into Cold Fusion in 1996, version 1.5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Used all versions since then, including all Railo and Lucee versions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Second focus is on relational databases and SQL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“</a:t>
            </a: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Hobbies” include privacy awareness, security and educating new(er) developers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Dependency Injection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0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DI is just that… all classes are autowired and you don‘t have to keep track of everything manually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DI frameworks use so-called Bean Factories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Using them is pretty straightforward: instantiate the factory, tell it where to find the classes and you‘re good to go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There are many DI frameworks or DI components in MVC frameworks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Let‘s look at two of them DI/1 (part of FW/1) and WireBox (part of the Box suite)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DI/1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Using DI/1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Pass model location (and optional additional config values) to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WireBox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WireBox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6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Pass config location to the factory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Config file contains model location (and optional additional config values)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5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Links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39" name="Content Placeholder 3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https://github.com/chrisschmitz/oop-in-cfml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 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Slides and code samples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https://www.ortussolutions.com/products/coldbox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ColdBox framework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https://www.ortussolutions.com/products/commandbox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CommandBox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https://framework-one.github.io/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	</a:t>
            </a: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Framework/1 </a:t>
            </a:r>
            <a:endParaRPr b="0" lang="en-US" sz="2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de-DE" sz="2200" spc="-1" strike="noStrike">
                <a:solidFill>
                  <a:srgbClr val="595959"/>
                </a:solidFill>
                <a:latin typeface="Calibri"/>
                <a:ea typeface="DejaVu Sans"/>
              </a:rPr>
              <a:t>Find me on CFML slack chris-schmitz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8861760" y="5392800"/>
            <a:ext cx="2993040" cy="13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4400" spc="-1" strike="noStrike">
                <a:solidFill>
                  <a:srgbClr val="ffffff"/>
                </a:solidFill>
                <a:latin typeface="Adobe Clean"/>
                <a:ea typeface="DejaVu Sans"/>
              </a:rPr>
              <a:t>Thank you!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2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Disclaimer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2" name="Content Placeholder 4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This presentation is necessarily incomplete, you could talk about OOP for days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Only some basics are covered, not the advanced uses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The goal of this session is to get you a basic understanding of object orientation and to show you a simple way to implement it in your application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CFML was not designed to be an OOP language, but we can (to a certain degree) use it for OOP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Because of this, some terms are “borrowed” from other languages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Some examples are only meant to illustrate a point, they are not best practices (sometimes they can not even be considered “good code”)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Syntax is shown in the code samples and (almost) never in the slides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Why Object Orientation?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Why Object  Orientation?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439560" y="1663560"/>
            <a:ext cx="1059552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58000"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OOP has been around a really long time (~ 50 years) and is still one of the “things to do”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Widely adopted, there’s a big variety of OOP languages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Real world modelling (we use objects in the real world all the time)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Done “right” it can make code re-use easier (there is no one right way!)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Object Oriented Programming is all about separation of concerns </a:t>
            </a:r>
            <a:br/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==&gt; increased maintainability (once you get used to it)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dobe Clean"/>
              </a:rPr>
              <a:t>(Almost) Everything is an Object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Introducing Objects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8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Objects are all around you, why should they not be in your application?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Key characteristics of an object: properties and methods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 “class” is a template for objects (a.k.a “blueprint”)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An object comes to life when a class is instantiated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595959"/>
                </a:solidFill>
                <a:latin typeface="Calibri"/>
                <a:ea typeface="DejaVu Sans"/>
              </a:rPr>
              <a:t>Let’s see some CFML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4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5000" spc="-1" strike="noStrike">
                <a:solidFill>
                  <a:srgbClr val="ffff00"/>
                </a:solidFill>
                <a:latin typeface="Adobe Clean"/>
                <a:ea typeface="DejaVu Sans"/>
              </a:rPr>
              <a:t>Creating An Object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85800" y="2057400"/>
            <a:ext cx="5485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class in CFML is a CFC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85800" y="2453400"/>
            <a:ext cx="9142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-function is the constructor, which should return an instance of the object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685800" y="2813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Property values go into variables scope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" y="3209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instance: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createObject( ‘component’, MyCFC 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new MyCFC()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(executes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Application>LibreOffice/7.2.7.2$Linux_X86_64 LibreOffice_project/20$Build-2</Application>
  <AppVersion>15.0000</AppVersion>
  <Words>1344</Words>
  <Paragraphs>139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2016-08-11T08:06:09Z</dcterms:created>
  <dc:creator>Owais, Faisal</dc:creator>
  <dc:description/>
  <dc:language>en-US</dc:language>
  <cp:lastModifiedBy/>
  <dcterms:modified xsi:type="dcterms:W3CDTF">2022-08-26T22:32:22Z</dcterms:modified>
  <cp:revision>71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34</vt:i4>
  </property>
</Properties>
</file>