
<file path=[Content_Types].xml><?xml version="1.0" encoding="utf-8"?>
<Types xmlns="http://schemas.openxmlformats.org/package/2006/content-types">
  <Override PartName="/_rels/.rels" ContentType="application/vnd.openxmlformats-package.relationships+xml"/>
  <Override PartName="/ppt/comments/comment5.xml" ContentType="application/vnd.openxmlformats-officedocument.presentationml.comments+xml"/>
  <Override PartName="/ppt/comments/comment4.xml" ContentType="application/vnd.openxmlformats-officedocument.presentationml.comment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1.wmf" ContentType="image/x-wmf"/>
  <Override PartName="/ppt/media/image60.png" ContentType="image/png"/>
  <Override PartName="/ppt/media/image57.wmf" ContentType="image/x-wmf"/>
  <Override PartName="/ppt/media/image56.png" ContentType="image/png"/>
  <Override PartName="/ppt/media/image53.wmf" ContentType="image/x-wmf"/>
  <Override PartName="/ppt/media/image51.wmf" ContentType="image/x-wmf"/>
  <Override PartName="/ppt/media/image50.png" ContentType="image/png"/>
  <Override PartName="/ppt/media/image49.png" ContentType="image/png"/>
  <Override PartName="/ppt/media/image48.png" ContentType="image/png"/>
  <Override PartName="/ppt/media/image58.png" ContentType="image/png"/>
  <Override PartName="/ppt/media/image47.wmf" ContentType="image/x-wmf"/>
  <Override PartName="/ppt/media/image20.png" ContentType="image/png"/>
  <Override PartName="/ppt/media/image55.png" ContentType="image/png"/>
  <Override PartName="/ppt/media/image5.png" ContentType="image/png"/>
  <Override PartName="/ppt/media/image19.png" ContentType="image/png"/>
  <Override PartName="/ppt/media/image3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wmf" ContentType="image/x-wmf"/>
  <Override PartName="/ppt/media/image39.wmf" ContentType="image/x-wmf"/>
  <Override PartName="/ppt/media/image3.png" ContentType="image/png"/>
  <Override PartName="/ppt/media/image38.png" ContentType="image/png"/>
  <Override PartName="/ppt/media/image52.png" ContentType="image/png"/>
  <Override PartName="/ppt/media/image2.png" ContentType="image/png"/>
  <Override PartName="/ppt/media/image37.png" ContentType="image/png"/>
  <Override PartName="/ppt/media/image21.png" ContentType="image/png"/>
  <Override PartName="/ppt/media/image1.png" ContentType="image/png"/>
  <Override PartName="/ppt/media/image36.png" ContentType="image/png"/>
  <Override PartName="/ppt/media/image6.wmf" ContentType="image/x-wmf"/>
  <Override PartName="/ppt/media/image7.png" ContentType="image/png"/>
  <Override PartName="/ppt/media/image8.wmf" ContentType="image/x-wmf"/>
  <Override PartName="/ppt/media/image10.png" ContentType="image/png"/>
  <Override PartName="/ppt/media/image59.png" ContentType="image/png"/>
  <Override PartName="/ppt/media/image9.png" ContentType="image/png"/>
  <Override PartName="/ppt/media/image24.png" ContentType="image/png"/>
  <Override PartName="/ppt/media/image54.png" ContentType="image/png"/>
  <Override PartName="/ppt/media/image43.wmf" ContentType="image/x-wmf"/>
  <Override PartName="/ppt/media/image23.png" ContentType="image/png"/>
  <Override PartName="/ppt/media/image25.png" ContentType="image/png"/>
  <Override PartName="/ppt/media/image26.png" ContentType="image/png"/>
  <Override PartName="/ppt/media/image27.png" ContentType="image/png"/>
  <Override PartName="/ppt/media/image28.wmf" ContentType="image/x-wmf"/>
  <Override PartName="/ppt/media/image42.png" ContentType="image/png"/>
  <Override PartName="/ppt/media/image18.wmf" ContentType="image/x-wmf"/>
  <Override PartName="/ppt/media/image29.png" ContentType="image/png"/>
  <Override PartName="/ppt/media/image30.png" ContentType="image/png"/>
  <Override PartName="/ppt/media/image31.png" ContentType="image/png"/>
  <Override PartName="/ppt/media/image22.wmf" ContentType="image/x-wmf"/>
  <Override PartName="/ppt/media/image33.png" ContentType="image/png"/>
  <Override PartName="/ppt/media/image34.png" ContentType="image/png"/>
  <Override PartName="/ppt/media/image40.png" ContentType="image/png"/>
  <Override PartName="/ppt/media/image41.png" ContentType="image/png"/>
  <Override PartName="/ppt/media/image44.png" ContentType="image/png"/>
  <Override PartName="/ppt/media/image45.png" ContentType="image/png"/>
  <Override PartName="/ppt/media/image35.wmf" ContentType="image/x-wmf"/>
  <Override PartName="/ppt/media/image46.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commentAuthors.xml" ContentType="application/vnd.openxmlformats-officedocument.presentationml.commentAuthor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7772400" cy="10058400"/>
  <p:notesSz cx="6858000" cy="9144000"/>
</p:presentation>
</file>

<file path=ppt/commentAuthors.xml><?xml version="1.0" encoding="utf-8"?>
<p:cmAuthorLst xmlns:p="http://schemas.openxmlformats.org/presentationml/2006/main">
  <p:cmAuthor id="0" name="Raneem Al Ghawi" initials="RAG" lastIdx="2"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commentAuthors" Target="commentAuthors.xml"/>
</Relationships>
</file>

<file path=ppt/comments/comment4.xml><?xml version="1.0" encoding="utf-8"?>
<p:cmLst xmlns:p="http://schemas.openxmlformats.org/presentationml/2006/main">
  <p:cm authorId="0" dt="2020-03-29T17:19:40.912000000" idx="1">
    <p:pos x="0" y="0"/>
    <p:text/>
  </p:cm>
</p:cmLst>
</file>

<file path=ppt/comments/comment5.xml><?xml version="1.0" encoding="utf-8"?>
<p:cmLst xmlns:p="http://schemas.openxmlformats.org/presentationml/2006/main">
  <p:cm authorId="0" dt="2020-02-27T12:19:40.940000000" idx="2">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88440" y="2353320"/>
            <a:ext cx="699480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388440" y="5400360"/>
            <a:ext cx="699480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88440" y="235332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3972600" y="235332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3972600" y="540036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388440" y="540036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88440" y="2353320"/>
            <a:ext cx="6994800" cy="5833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88440" y="2353320"/>
            <a:ext cx="6994800" cy="5833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88440" y="2479680"/>
            <a:ext cx="6994800" cy="5580720"/>
          </a:xfrm>
          <a:prstGeom prst="rect">
            <a:avLst/>
          </a:prstGeom>
          <a:ln>
            <a:noFill/>
          </a:ln>
        </p:spPr>
      </p:pic>
      <p:pic>
        <p:nvPicPr>
          <p:cNvPr id="35" name="" descr=""/>
          <p:cNvPicPr/>
          <p:nvPr/>
        </p:nvPicPr>
        <p:blipFill>
          <a:blip r:embed="rId3"/>
          <a:stretch/>
        </p:blipFill>
        <p:spPr>
          <a:xfrm>
            <a:off x="388440" y="2479680"/>
            <a:ext cx="6994800" cy="55807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388440" y="2353320"/>
            <a:ext cx="6994800" cy="5833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388440" y="2353320"/>
            <a:ext cx="6994800" cy="5833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388440" y="2353320"/>
            <a:ext cx="3413160" cy="5833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3972600" y="2353320"/>
            <a:ext cx="3413160" cy="5833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82840" y="1646280"/>
            <a:ext cx="6606000" cy="16229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388440" y="235332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388440" y="540036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3972600" y="2353320"/>
            <a:ext cx="3413160" cy="5833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88440" y="2353320"/>
            <a:ext cx="3413160" cy="5833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3972600" y="235332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3972600" y="540036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88440" y="235332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3972600" y="2353320"/>
            <a:ext cx="341316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388440" y="5400360"/>
            <a:ext cx="6994800" cy="2782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82840" y="1646280"/>
            <a:ext cx="6606000" cy="3501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388440" y="2353320"/>
            <a:ext cx="6994800" cy="5833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wmf"/><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wmf"/><Relationship Id="rId5"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wmf"/><Relationship Id="rId5"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wmf"/><Relationship Id="rId5"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wmf"/><Relationship Id="rId5"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wmf"/><Relationship Id="rId5"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wmf"/><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wmf"/><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wmf"/><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wmf"/><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wmf"/><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Relationship Id="rId4" Type="http://schemas.openxmlformats.org/officeDocument/2006/relationships/comments" Target="../comments/comment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3.xml"/><Relationship Id="rId5" Type="http://schemas.openxmlformats.org/officeDocument/2006/relationships/comments" Target="../comments/comment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wmf"/><Relationship Id="rId6"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wmf"/><Relationship Id="rId5"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wmf"/><Relationship Id="rId7"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728280" y="1287000"/>
            <a:ext cx="6699240" cy="192816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sp>
      <p:pic>
        <p:nvPicPr>
          <p:cNvPr id="37" name="Picture 8" descr=""/>
          <p:cNvPicPr/>
          <p:nvPr/>
        </p:nvPicPr>
        <p:blipFill>
          <a:blip r:embed="rId1"/>
          <a:stretch/>
        </p:blipFill>
        <p:spPr>
          <a:xfrm>
            <a:off x="-495360" y="756720"/>
            <a:ext cx="3123360" cy="2913120"/>
          </a:xfrm>
          <a:prstGeom prst="rect">
            <a:avLst/>
          </a:prstGeom>
          <a:ln>
            <a:noFill/>
          </a:ln>
        </p:spPr>
      </p:pic>
      <p:sp>
        <p:nvSpPr>
          <p:cNvPr id="38" name="CustomShape 2"/>
          <p:cNvSpPr/>
          <p:nvPr/>
        </p:nvSpPr>
        <p:spPr>
          <a:xfrm>
            <a:off x="1693440" y="1520280"/>
            <a:ext cx="5734440" cy="1347120"/>
          </a:xfrm>
          <a:prstGeom prst="rect">
            <a:avLst/>
          </a:prstGeom>
          <a:noFill/>
          <a:ln>
            <a:noFill/>
          </a:ln>
        </p:spPr>
        <p:style>
          <a:lnRef idx="0"/>
          <a:fillRef idx="0"/>
          <a:effectRef idx="0"/>
          <a:fontRef idx="minor"/>
        </p:style>
        <p:txBody>
          <a:bodyPr lIns="103680" rIns="103680" tIns="51840" bIns="51840"/>
          <a:p>
            <a:pPr algn="ctr">
              <a:lnSpc>
                <a:spcPct val="100000"/>
              </a:lnSpc>
            </a:pPr>
            <a:r>
              <a:rPr b="1" lang="en-US" sz="8160" spc="52" strike="noStrike">
                <a:solidFill>
                  <a:srgbClr val="8cadea"/>
                </a:solidFill>
                <a:uFill>
                  <a:solidFill>
                    <a:srgbClr val="ffffff"/>
                  </a:solidFill>
                </a:uFill>
                <a:latin typeface="Calibri"/>
                <a:ea typeface="Calibri"/>
              </a:rPr>
              <a:t>OREO OS </a:t>
            </a:r>
            <a:endParaRPr b="0" lang="en-US" sz="1800" spc="-1" strike="noStrike">
              <a:solidFill>
                <a:srgbClr val="000000"/>
              </a:solidFill>
              <a:uFill>
                <a:solidFill>
                  <a:srgbClr val="ffffff"/>
                </a:solidFill>
              </a:uFill>
              <a:latin typeface="Arial"/>
            </a:endParaRPr>
          </a:p>
        </p:txBody>
      </p:sp>
      <p:sp>
        <p:nvSpPr>
          <p:cNvPr id="39" name="CustomShape 3"/>
          <p:cNvSpPr/>
          <p:nvPr/>
        </p:nvSpPr>
        <p:spPr>
          <a:xfrm>
            <a:off x="2956680" y="2774520"/>
            <a:ext cx="2872080" cy="419400"/>
          </a:xfrm>
          <a:prstGeom prst="rect">
            <a:avLst/>
          </a:prstGeom>
          <a:noFill/>
          <a:ln w="6480">
            <a:noFill/>
          </a:ln>
        </p:spPr>
        <p:style>
          <a:lnRef idx="0"/>
          <a:fillRef idx="0"/>
          <a:effectRef idx="0"/>
          <a:fontRef idx="minor"/>
        </p:style>
        <p:txBody>
          <a:bodyPr lIns="103680" rIns="103680" tIns="51840" bIns="51840"/>
          <a:p>
            <a:pPr algn="ctr">
              <a:lnSpc>
                <a:spcPct val="100000"/>
              </a:lnSpc>
            </a:pPr>
            <a:r>
              <a:rPr b="1" i="1" lang="en-US" sz="1360" spc="-1" strike="noStrike">
                <a:solidFill>
                  <a:srgbClr val="44546a"/>
                </a:solidFill>
                <a:uFill>
                  <a:solidFill>
                    <a:srgbClr val="ffffff"/>
                  </a:solidFill>
                </a:uFill>
                <a:latin typeface="Calibri"/>
                <a:ea typeface="Calibri"/>
              </a:rPr>
              <a:t>User Manual | Version 5.0</a:t>
            </a:r>
            <a:endParaRPr b="0" lang="en-US" sz="1800" spc="-1" strike="noStrike">
              <a:solidFill>
                <a:srgbClr val="000000"/>
              </a:solidFill>
              <a:uFill>
                <a:solidFill>
                  <a:srgbClr val="ffffff"/>
                </a:solidFill>
              </a:uFill>
              <a:latin typeface="Arial"/>
            </a:endParaRPr>
          </a:p>
        </p:txBody>
      </p:sp>
      <p:sp>
        <p:nvSpPr>
          <p:cNvPr id="40" name="CustomShape 4"/>
          <p:cNvSpPr/>
          <p:nvPr/>
        </p:nvSpPr>
        <p:spPr>
          <a:xfrm>
            <a:off x="889920" y="4284360"/>
            <a:ext cx="6217200" cy="455040"/>
          </a:xfrm>
          <a:prstGeom prst="roundRect">
            <a:avLst>
              <a:gd name="adj" fmla="val 16667"/>
            </a:avLst>
          </a:prstGeom>
          <a:solidFill>
            <a:schemeClr val="accent1">
              <a:shade val="50000"/>
              <a:hueOff val="0"/>
              <a:satOff val="0"/>
              <a:lumOff val="0"/>
              <a:alphaOff val="0"/>
            </a:schemeClr>
          </a:solidFill>
          <a:ln>
            <a:noFill/>
          </a:ln>
          <a:scene3d>
            <a:camera prst="orthographicFront"/>
            <a:lightRig dir="t" rig="chilly"/>
          </a:scene3d>
          <a:sp3d prstMaterial="translucentPowder">
            <a:bevelT prst="softRound" w="127000" h="25400"/>
          </a:sp3d>
        </p:spPr>
        <p:style>
          <a:lnRef idx="0"/>
          <a:fillRef idx="0"/>
          <a:effectRef idx="0"/>
          <a:fontRef idx="minor"/>
        </p:style>
        <p:txBody>
          <a:bodyPr lIns="94680" rIns="72360" tIns="94680" bIns="94680" anchor="ctr"/>
          <a:p>
            <a:pPr algn="ctr">
              <a:lnSpc>
                <a:spcPct val="90000"/>
              </a:lnSpc>
            </a:pPr>
            <a:r>
              <a:rPr b="1" lang="en-US" sz="1900" spc="-1" strike="noStrike">
                <a:solidFill>
                  <a:srgbClr val="000000"/>
                </a:solidFill>
                <a:uFill>
                  <a:solidFill>
                    <a:srgbClr val="ffffff"/>
                  </a:solidFill>
                </a:uFill>
                <a:latin typeface="Calibri"/>
                <a:ea typeface="DejaVu Sans"/>
              </a:rPr>
              <a:t>Course Information</a:t>
            </a:r>
            <a:endParaRPr b="0" lang="en-US" sz="1800" spc="-1" strike="noStrike">
              <a:solidFill>
                <a:srgbClr val="000000"/>
              </a:solidFill>
              <a:uFill>
                <a:solidFill>
                  <a:srgbClr val="ffffff"/>
                </a:solidFill>
              </a:uFill>
              <a:latin typeface="Arial"/>
            </a:endParaRPr>
          </a:p>
        </p:txBody>
      </p:sp>
      <p:sp>
        <p:nvSpPr>
          <p:cNvPr id="41" name="CustomShape 5"/>
          <p:cNvSpPr/>
          <p:nvPr/>
        </p:nvSpPr>
        <p:spPr>
          <a:xfrm>
            <a:off x="889920" y="4740120"/>
            <a:ext cx="6217200" cy="1297080"/>
          </a:xfrm>
          <a:prstGeom prst="rect">
            <a:avLst/>
          </a:prstGeom>
          <a:noFill/>
          <a:ln>
            <a:noFill/>
          </a:ln>
        </p:spPr>
        <p:style>
          <a:lnRef idx="0"/>
          <a:fillRef idx="0"/>
          <a:effectRef idx="0"/>
          <a:fontRef idx="minor"/>
        </p:style>
        <p:txBody>
          <a:bodyPr lIns="197280" rIns="135000" tIns="24120" bIns="24120"/>
          <a:p>
            <a:pPr>
              <a:lnSpc>
                <a:spcPct val="90000"/>
              </a:lnSpc>
            </a:pPr>
            <a:endParaRPr b="0" lang="en-US" sz="1800" spc="-1" strike="noStrike">
              <a:solidFill>
                <a:srgbClr val="000000"/>
              </a:solidFill>
              <a:uFill>
                <a:solidFill>
                  <a:srgbClr val="ffffff"/>
                </a:solidFill>
              </a:uFill>
              <a:latin typeface="Arial"/>
            </a:endParaRPr>
          </a:p>
          <a:p>
            <a:pPr lvl="1" marL="114480" indent="-113760">
              <a:lnSpc>
                <a:spcPct val="90000"/>
              </a:lnSpc>
              <a:buClr>
                <a:srgbClr val="000000"/>
              </a:buClr>
              <a:buFont typeface="Symbol"/>
              <a:buChar char=""/>
            </a:pPr>
            <a:r>
              <a:rPr b="0" i="1" lang="en-US" sz="1500" spc="-1" strike="noStrike">
                <a:solidFill>
                  <a:srgbClr val="000000"/>
                </a:solidFill>
                <a:uFill>
                  <a:solidFill>
                    <a:srgbClr val="ffffff"/>
                  </a:solidFill>
                </a:uFill>
                <a:latin typeface="Calibri Light"/>
                <a:ea typeface="DejaVu Sans"/>
              </a:rPr>
              <a:t>7th February 2020</a:t>
            </a:r>
            <a:endParaRPr b="0" lang="en-US" sz="1800" spc="-1" strike="noStrike">
              <a:solidFill>
                <a:srgbClr val="000000"/>
              </a:solidFill>
              <a:uFill>
                <a:solidFill>
                  <a:srgbClr val="ffffff"/>
                </a:solidFill>
              </a:uFill>
              <a:latin typeface="Arial"/>
            </a:endParaRPr>
          </a:p>
          <a:p>
            <a:pPr lvl="1" marL="114480" indent="-113760">
              <a:lnSpc>
                <a:spcPct val="90000"/>
              </a:lnSpc>
              <a:buClr>
                <a:srgbClr val="000000"/>
              </a:buClr>
              <a:buFont typeface="Symbol"/>
              <a:buChar char=""/>
            </a:pPr>
            <a:r>
              <a:rPr b="0" i="1" lang="en-US" sz="1500" spc="-1" strike="noStrike">
                <a:solidFill>
                  <a:srgbClr val="000000"/>
                </a:solidFill>
                <a:uFill>
                  <a:solidFill>
                    <a:srgbClr val="ffffff"/>
                  </a:solidFill>
                </a:uFill>
                <a:latin typeface="Calibri Light"/>
                <a:ea typeface="DejaVu Sans"/>
              </a:rPr>
              <a:t>Dr. Camille Hayhurst</a:t>
            </a:r>
            <a:endParaRPr b="0" lang="en-US" sz="1800" spc="-1" strike="noStrike">
              <a:solidFill>
                <a:srgbClr val="000000"/>
              </a:solidFill>
              <a:uFill>
                <a:solidFill>
                  <a:srgbClr val="ffffff"/>
                </a:solidFill>
              </a:uFill>
              <a:latin typeface="Arial"/>
            </a:endParaRPr>
          </a:p>
          <a:p>
            <a:pPr lvl="1" marL="114480" indent="-113760">
              <a:lnSpc>
                <a:spcPct val="90000"/>
              </a:lnSpc>
              <a:buClr>
                <a:srgbClr val="000000"/>
              </a:buClr>
              <a:buFont typeface="Symbol"/>
              <a:buChar char=""/>
            </a:pPr>
            <a:r>
              <a:rPr b="0" i="1" lang="en-US" sz="1500" spc="-1" strike="noStrike">
                <a:solidFill>
                  <a:srgbClr val="000000"/>
                </a:solidFill>
                <a:uFill>
                  <a:solidFill>
                    <a:srgbClr val="ffffff"/>
                  </a:solidFill>
                </a:uFill>
                <a:latin typeface="Calibri Light"/>
                <a:ea typeface="DejaVu Sans"/>
              </a:rPr>
              <a:t>CS 450 - Operating Systems Structure</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42" name="CustomShape 6"/>
          <p:cNvSpPr/>
          <p:nvPr/>
        </p:nvSpPr>
        <p:spPr>
          <a:xfrm>
            <a:off x="889920" y="6037920"/>
            <a:ext cx="6217200" cy="455040"/>
          </a:xfrm>
          <a:prstGeom prst="roundRect">
            <a:avLst>
              <a:gd name="adj" fmla="val 16667"/>
            </a:avLst>
          </a:prstGeom>
          <a:solidFill>
            <a:schemeClr val="accent1">
              <a:shade val="50000"/>
              <a:hueOff val="402493"/>
              <a:satOff val="-9802"/>
              <a:lumOff val="42896"/>
              <a:alphaOff val="0"/>
            </a:schemeClr>
          </a:solidFill>
          <a:ln>
            <a:noFill/>
          </a:ln>
          <a:scene3d>
            <a:camera prst="orthographicFront"/>
            <a:lightRig dir="t" rig="chilly"/>
          </a:scene3d>
          <a:sp3d prstMaterial="translucentPowder">
            <a:bevelT prst="softRound" w="127000" h="25400"/>
          </a:sp3d>
        </p:spPr>
        <p:style>
          <a:lnRef idx="0"/>
          <a:fillRef idx="0"/>
          <a:effectRef idx="0"/>
          <a:fontRef idx="minor"/>
        </p:style>
        <p:txBody>
          <a:bodyPr lIns="94680" rIns="72360" tIns="94680" bIns="94680" anchor="ctr"/>
          <a:p>
            <a:pPr algn="ctr">
              <a:lnSpc>
                <a:spcPct val="90000"/>
              </a:lnSpc>
            </a:pPr>
            <a:r>
              <a:rPr b="1" lang="en-US" sz="1900" spc="-1" strike="noStrike">
                <a:solidFill>
                  <a:srgbClr val="000000"/>
                </a:solidFill>
                <a:uFill>
                  <a:solidFill>
                    <a:srgbClr val="ffffff"/>
                  </a:solidFill>
                </a:uFill>
                <a:latin typeface="Calibri"/>
                <a:ea typeface="DejaVu Sans"/>
              </a:rPr>
              <a:t>Team Members</a:t>
            </a:r>
            <a:endParaRPr b="0" lang="en-US" sz="1800" spc="-1" strike="noStrike">
              <a:solidFill>
                <a:srgbClr val="000000"/>
              </a:solidFill>
              <a:uFill>
                <a:solidFill>
                  <a:srgbClr val="ffffff"/>
                </a:solidFill>
              </a:uFill>
              <a:latin typeface="Arial"/>
            </a:endParaRPr>
          </a:p>
        </p:txBody>
      </p:sp>
      <p:sp>
        <p:nvSpPr>
          <p:cNvPr id="43" name="CustomShape 7"/>
          <p:cNvSpPr/>
          <p:nvPr/>
        </p:nvSpPr>
        <p:spPr>
          <a:xfrm>
            <a:off x="889920" y="6493680"/>
            <a:ext cx="6217200" cy="1297080"/>
          </a:xfrm>
          <a:prstGeom prst="rect">
            <a:avLst/>
          </a:prstGeom>
          <a:noFill/>
          <a:ln>
            <a:noFill/>
          </a:ln>
        </p:spPr>
        <p:style>
          <a:lnRef idx="0"/>
          <a:fillRef idx="0"/>
          <a:effectRef idx="0"/>
          <a:fontRef idx="minor"/>
        </p:style>
        <p:txBody>
          <a:bodyPr lIns="197280" rIns="135000" tIns="24120" bIns="24120"/>
          <a:p>
            <a:pPr>
              <a:lnSpc>
                <a:spcPct val="90000"/>
              </a:lnSpc>
            </a:pPr>
            <a:endParaRPr b="0" lang="en-US" sz="1800" spc="-1" strike="noStrike">
              <a:solidFill>
                <a:srgbClr val="000000"/>
              </a:solidFill>
              <a:uFill>
                <a:solidFill>
                  <a:srgbClr val="ffffff"/>
                </a:solidFill>
              </a:uFill>
              <a:latin typeface="Arial"/>
            </a:endParaRPr>
          </a:p>
          <a:p>
            <a:pPr lvl="1" marL="114480" indent="-113760">
              <a:lnSpc>
                <a:spcPct val="90000"/>
              </a:lnSpc>
              <a:buClr>
                <a:srgbClr val="000000"/>
              </a:buClr>
              <a:buFont typeface="Symbol"/>
              <a:buChar char=""/>
            </a:pPr>
            <a:r>
              <a:rPr b="0" i="1" lang="en-US" sz="1500" spc="-1" strike="noStrike">
                <a:solidFill>
                  <a:srgbClr val="000000"/>
                </a:solidFill>
                <a:uFill>
                  <a:solidFill>
                    <a:srgbClr val="ffffff"/>
                  </a:solidFill>
                </a:uFill>
                <a:latin typeface="Calibri Light"/>
                <a:ea typeface="DejaVu Sans"/>
              </a:rPr>
              <a:t>Christine Fryling</a:t>
            </a:r>
            <a:endParaRPr b="0" lang="en-US" sz="1800" spc="-1" strike="noStrike">
              <a:solidFill>
                <a:srgbClr val="000000"/>
              </a:solidFill>
              <a:uFill>
                <a:solidFill>
                  <a:srgbClr val="ffffff"/>
                </a:solidFill>
              </a:uFill>
              <a:latin typeface="Arial"/>
            </a:endParaRPr>
          </a:p>
          <a:p>
            <a:pPr lvl="1" marL="114480" indent="-113760">
              <a:lnSpc>
                <a:spcPct val="90000"/>
              </a:lnSpc>
              <a:buClr>
                <a:srgbClr val="000000"/>
              </a:buClr>
              <a:buFont typeface="Symbol"/>
              <a:buChar char=""/>
            </a:pPr>
            <a:r>
              <a:rPr b="0" i="1" lang="en-US" sz="1500" spc="-1" strike="noStrike">
                <a:solidFill>
                  <a:srgbClr val="000000"/>
                </a:solidFill>
                <a:uFill>
                  <a:solidFill>
                    <a:srgbClr val="ffffff"/>
                  </a:solidFill>
                </a:uFill>
                <a:latin typeface="Calibri Light"/>
                <a:ea typeface="DejaVu Sans"/>
              </a:rPr>
              <a:t>Jacquelyn von Staden</a:t>
            </a:r>
            <a:endParaRPr b="0" lang="en-US" sz="1800" spc="-1" strike="noStrike">
              <a:solidFill>
                <a:srgbClr val="000000"/>
              </a:solidFill>
              <a:uFill>
                <a:solidFill>
                  <a:srgbClr val="ffffff"/>
                </a:solidFill>
              </a:uFill>
              <a:latin typeface="Arial"/>
            </a:endParaRPr>
          </a:p>
          <a:p>
            <a:pPr lvl="1" marL="114480" indent="-113760">
              <a:lnSpc>
                <a:spcPct val="90000"/>
              </a:lnSpc>
              <a:buClr>
                <a:srgbClr val="000000"/>
              </a:buClr>
              <a:buFont typeface="Symbol"/>
              <a:buChar char=""/>
            </a:pPr>
            <a:r>
              <a:rPr b="0" i="1" lang="en-US" sz="1500" spc="-1" strike="noStrike">
                <a:solidFill>
                  <a:srgbClr val="000000"/>
                </a:solidFill>
                <a:uFill>
                  <a:solidFill>
                    <a:srgbClr val="ffffff"/>
                  </a:solidFill>
                </a:uFill>
                <a:latin typeface="Calibri Light"/>
                <a:ea typeface="DejaVu Sans"/>
              </a:rPr>
              <a:t>Liye Yang</a:t>
            </a:r>
            <a:endParaRPr b="0" lang="en-US" sz="1800" spc="-1" strike="noStrike">
              <a:solidFill>
                <a:srgbClr val="000000"/>
              </a:solidFill>
              <a:uFill>
                <a:solidFill>
                  <a:srgbClr val="ffffff"/>
                </a:solidFill>
              </a:uFill>
              <a:latin typeface="Arial"/>
            </a:endParaRPr>
          </a:p>
          <a:p>
            <a:pPr lvl="1" marL="114480" indent="-113760">
              <a:lnSpc>
                <a:spcPct val="90000"/>
              </a:lnSpc>
              <a:buClr>
                <a:srgbClr val="000000"/>
              </a:buClr>
              <a:buFont typeface="Symbol"/>
              <a:buChar char=""/>
            </a:pPr>
            <a:r>
              <a:rPr b="0" i="1" lang="en-US" sz="1500" spc="-1" strike="noStrike">
                <a:solidFill>
                  <a:srgbClr val="000000"/>
                </a:solidFill>
                <a:uFill>
                  <a:solidFill>
                    <a:srgbClr val="ffffff"/>
                  </a:solidFill>
                </a:uFill>
                <a:latin typeface="Calibri Light"/>
                <a:ea typeface="DejaVu Sans"/>
              </a:rPr>
              <a:t>Raneem AlGhawi</a:t>
            </a:r>
            <a:endParaRPr b="0" lang="en-US" sz="1800" spc="-1" strike="noStrike">
              <a:solidFill>
                <a:srgbClr val="000000"/>
              </a:solidFill>
              <a:uFill>
                <a:solidFill>
                  <a:srgbClr val="ffffff"/>
                </a:solidFill>
              </a:uFill>
              <a:latin typeface="Arial"/>
            </a:endParaRPr>
          </a:p>
        </p:txBody>
      </p:sp>
      <p:sp>
        <p:nvSpPr>
          <p:cNvPr id="44" name="CustomShape 8"/>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45" name="CustomShape 9"/>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32BE9BCA-B901-405F-9BF3-37B4258D3E4F}"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46" name="" descr=""/>
          <p:cNvPicPr/>
          <p:nvPr/>
        </p:nvPicPr>
        <p:blipFill>
          <a:blip r:embed="rId2"/>
          <a:stretch/>
        </p:blipFill>
        <p:spPr>
          <a:xfrm>
            <a:off x="-5321160" y="4826160"/>
            <a:ext cx="18414720" cy="380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2f5496"/>
                </a:solidFill>
                <a:uFill>
                  <a:solidFill>
                    <a:srgbClr val="ffffff"/>
                  </a:solidFill>
                </a:uFill>
                <a:latin typeface="Calibri Light"/>
                <a:ea typeface="Times New Roman"/>
              </a:rPr>
              <a:t>Resume</a:t>
            </a:r>
            <a:endParaRPr b="0" lang="en-US" sz="1800" spc="-1" strike="noStrike">
              <a:solidFill>
                <a:srgbClr val="000000"/>
              </a:solidFill>
              <a:uFill>
                <a:solidFill>
                  <a:srgbClr val="ffffff"/>
                </a:solidFill>
              </a:uFill>
              <a:latin typeface="Arial"/>
            </a:endParaRPr>
          </a:p>
        </p:txBody>
      </p:sp>
      <p:sp>
        <p:nvSpPr>
          <p:cNvPr id="131"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32" name="Picture 4" descr=""/>
          <p:cNvPicPr/>
          <p:nvPr/>
        </p:nvPicPr>
        <p:blipFill>
          <a:blip r:embed="rId1"/>
          <a:stretch/>
        </p:blipFill>
        <p:spPr>
          <a:xfrm>
            <a:off x="659880" y="79200"/>
            <a:ext cx="661320" cy="877320"/>
          </a:xfrm>
          <a:prstGeom prst="rect">
            <a:avLst/>
          </a:prstGeom>
          <a:ln>
            <a:noFill/>
          </a:ln>
        </p:spPr>
      </p:pic>
      <p:sp>
        <p:nvSpPr>
          <p:cNvPr id="133" name="CustomShape 3"/>
          <p:cNvSpPr/>
          <p:nvPr/>
        </p:nvSpPr>
        <p:spPr>
          <a:xfrm>
            <a:off x="193680" y="561456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2f5496"/>
                </a:solidFill>
                <a:uFill>
                  <a:solidFill>
                    <a:srgbClr val="ffffff"/>
                  </a:solidFill>
                </a:uFill>
                <a:latin typeface="Calibri Light"/>
                <a:ea typeface="Times New Roman"/>
              </a:rPr>
              <a:t>Set Priority</a:t>
            </a:r>
            <a:endParaRPr b="0" lang="en-US" sz="1800" spc="-1" strike="noStrike">
              <a:solidFill>
                <a:srgbClr val="000000"/>
              </a:solidFill>
              <a:uFill>
                <a:solidFill>
                  <a:srgbClr val="ffffff"/>
                </a:solidFill>
              </a:uFill>
              <a:latin typeface="Arial"/>
            </a:endParaRPr>
          </a:p>
        </p:txBody>
      </p:sp>
      <p:sp>
        <p:nvSpPr>
          <p:cNvPr id="134" name="CustomShape 4"/>
          <p:cNvSpPr/>
          <p:nvPr/>
        </p:nvSpPr>
        <p:spPr>
          <a:xfrm>
            <a:off x="399960" y="167760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Resume command can be launched by typing resume in lowercase, its purpose is to allow the user to resume a PCB</a:t>
            </a:r>
            <a:endParaRPr b="0" lang="en-US" sz="1800" spc="-1" strike="noStrike">
              <a:solidFill>
                <a:srgbClr val="000000"/>
              </a:solidFill>
              <a:uFill>
                <a:solidFill>
                  <a:srgbClr val="ffffff"/>
                </a:solidFill>
              </a:uFill>
              <a:latin typeface="Arial"/>
            </a:endParaRPr>
          </a:p>
        </p:txBody>
      </p:sp>
      <p:sp>
        <p:nvSpPr>
          <p:cNvPr id="135" name="CustomShape 5"/>
          <p:cNvSpPr/>
          <p:nvPr/>
        </p:nvSpPr>
        <p:spPr>
          <a:xfrm>
            <a:off x="193680" y="607176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Set Priority command can be launched by typing set priority in lowercase, its purpose is to allow the user to set the priority of a pcb</a:t>
            </a:r>
            <a:endParaRPr b="0" lang="en-US" sz="1800" spc="-1" strike="noStrike">
              <a:solidFill>
                <a:srgbClr val="000000"/>
              </a:solidFill>
              <a:uFill>
                <a:solidFill>
                  <a:srgbClr val="ffffff"/>
                </a:solidFill>
              </a:uFill>
              <a:latin typeface="Arial"/>
            </a:endParaRPr>
          </a:p>
        </p:txBody>
      </p:sp>
      <p:sp>
        <p:nvSpPr>
          <p:cNvPr id="136" name="CustomShape 6"/>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37" name="CustomShape 7"/>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1FDE499D-F957-40D0-859E-3BCE1D9768F1}"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38" name="Picture 11" descr=""/>
          <p:cNvPicPr/>
          <p:nvPr/>
        </p:nvPicPr>
        <p:blipFill>
          <a:blip r:embed="rId2"/>
          <a:stretch/>
        </p:blipFill>
        <p:spPr>
          <a:xfrm>
            <a:off x="280440" y="2507400"/>
            <a:ext cx="7210800" cy="1795680"/>
          </a:xfrm>
          <a:prstGeom prst="rect">
            <a:avLst/>
          </a:prstGeom>
          <a:ln>
            <a:noFill/>
          </a:ln>
        </p:spPr>
      </p:pic>
      <p:pic>
        <p:nvPicPr>
          <p:cNvPr id="139" name="Picture 13" descr=""/>
          <p:cNvPicPr/>
          <p:nvPr/>
        </p:nvPicPr>
        <p:blipFill>
          <a:blip r:embed="rId3"/>
          <a:stretch/>
        </p:blipFill>
        <p:spPr>
          <a:xfrm>
            <a:off x="280440" y="6690960"/>
            <a:ext cx="7210800" cy="1918080"/>
          </a:xfrm>
          <a:prstGeom prst="rect">
            <a:avLst/>
          </a:prstGeom>
          <a:ln>
            <a:noFill/>
          </a:ln>
        </p:spPr>
      </p:pic>
      <p:pic>
        <p:nvPicPr>
          <p:cNvPr id="140" name="" descr=""/>
          <p:cNvPicPr/>
          <p:nvPr/>
        </p:nvPicPr>
        <p:blipFill>
          <a:blip r:embed="rId4"/>
          <a:stretch/>
        </p:blipFill>
        <p:spPr>
          <a:xfrm>
            <a:off x="-5321160" y="4826160"/>
            <a:ext cx="18414720" cy="3805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Show PCB</a:t>
            </a:r>
            <a:endParaRPr b="0" lang="en-US" sz="1800" spc="-1" strike="noStrike">
              <a:solidFill>
                <a:srgbClr val="000000"/>
              </a:solidFill>
              <a:uFill>
                <a:solidFill>
                  <a:srgbClr val="ffffff"/>
                </a:solidFill>
              </a:uFill>
              <a:latin typeface="Arial"/>
            </a:endParaRPr>
          </a:p>
        </p:txBody>
      </p:sp>
      <p:sp>
        <p:nvSpPr>
          <p:cNvPr id="142"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43" name="Picture 4" descr=""/>
          <p:cNvPicPr/>
          <p:nvPr/>
        </p:nvPicPr>
        <p:blipFill>
          <a:blip r:embed="rId1"/>
          <a:stretch/>
        </p:blipFill>
        <p:spPr>
          <a:xfrm>
            <a:off x="659880" y="79200"/>
            <a:ext cx="661320" cy="877320"/>
          </a:xfrm>
          <a:prstGeom prst="rect">
            <a:avLst/>
          </a:prstGeom>
          <a:ln>
            <a:noFill/>
          </a:ln>
        </p:spPr>
      </p:pic>
      <p:sp>
        <p:nvSpPr>
          <p:cNvPr id="144" name="CustomShape 3"/>
          <p:cNvSpPr/>
          <p:nvPr/>
        </p:nvSpPr>
        <p:spPr>
          <a:xfrm>
            <a:off x="193680" y="593640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Show All Processes</a:t>
            </a:r>
            <a:endParaRPr b="0" lang="en-US" sz="1800" spc="-1" strike="noStrike">
              <a:solidFill>
                <a:srgbClr val="000000"/>
              </a:solidFill>
              <a:uFill>
                <a:solidFill>
                  <a:srgbClr val="ffffff"/>
                </a:solidFill>
              </a:uFill>
              <a:latin typeface="Arial"/>
            </a:endParaRPr>
          </a:p>
        </p:txBody>
      </p:sp>
      <p:sp>
        <p:nvSpPr>
          <p:cNvPr id="145" name="CustomShape 4"/>
          <p:cNvSpPr/>
          <p:nvPr/>
        </p:nvSpPr>
        <p:spPr>
          <a:xfrm>
            <a:off x="399960" y="167760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Show PCB command can be launched by typing show pcb all in lowercase, its purpose is to show a PCB</a:t>
            </a:r>
            <a:endParaRPr b="0" lang="en-US" sz="1800" spc="-1" strike="noStrike">
              <a:solidFill>
                <a:srgbClr val="000000"/>
              </a:solidFill>
              <a:uFill>
                <a:solidFill>
                  <a:srgbClr val="ffffff"/>
                </a:solidFill>
              </a:uFill>
              <a:latin typeface="Arial"/>
            </a:endParaRPr>
          </a:p>
        </p:txBody>
      </p:sp>
      <p:sp>
        <p:nvSpPr>
          <p:cNvPr id="146" name="CustomShape 5"/>
          <p:cNvSpPr/>
          <p:nvPr/>
        </p:nvSpPr>
        <p:spPr>
          <a:xfrm>
            <a:off x="280440" y="6402960"/>
            <a:ext cx="7210800" cy="7286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Show all Processes command can be launched by typing show all processes all in lowercase, its purpose is to show all processes whether they are blocked or ready.</a:t>
            </a:r>
            <a:endParaRPr b="0" lang="en-US" sz="1800" spc="-1" strike="noStrike">
              <a:solidFill>
                <a:srgbClr val="000000"/>
              </a:solidFill>
              <a:uFill>
                <a:solidFill>
                  <a:srgbClr val="ffffff"/>
                </a:solidFill>
              </a:uFill>
              <a:latin typeface="Arial"/>
            </a:endParaRPr>
          </a:p>
        </p:txBody>
      </p:sp>
      <p:sp>
        <p:nvSpPr>
          <p:cNvPr id="147" name="CustomShape 6"/>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48" name="CustomShape 7"/>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4F518537-0AAD-4A88-B325-A9D7448AA020}"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49" name="Picture 11" descr=""/>
          <p:cNvPicPr/>
          <p:nvPr/>
        </p:nvPicPr>
        <p:blipFill>
          <a:blip r:embed="rId2"/>
          <a:stretch/>
        </p:blipFill>
        <p:spPr>
          <a:xfrm>
            <a:off x="470160" y="2340360"/>
            <a:ext cx="6831360" cy="2876760"/>
          </a:xfrm>
          <a:prstGeom prst="rect">
            <a:avLst/>
          </a:prstGeom>
          <a:ln>
            <a:noFill/>
          </a:ln>
        </p:spPr>
      </p:pic>
      <p:pic>
        <p:nvPicPr>
          <p:cNvPr id="150" name="Picture 13" descr=""/>
          <p:cNvPicPr/>
          <p:nvPr/>
        </p:nvPicPr>
        <p:blipFill>
          <a:blip r:embed="rId3"/>
          <a:stretch/>
        </p:blipFill>
        <p:spPr>
          <a:xfrm>
            <a:off x="280440" y="7087680"/>
            <a:ext cx="7265520" cy="1900440"/>
          </a:xfrm>
          <a:prstGeom prst="rect">
            <a:avLst/>
          </a:prstGeom>
          <a:ln>
            <a:noFill/>
          </a:ln>
        </p:spPr>
      </p:pic>
      <p:pic>
        <p:nvPicPr>
          <p:cNvPr id="151" name="" descr=""/>
          <p:cNvPicPr/>
          <p:nvPr/>
        </p:nvPicPr>
        <p:blipFill>
          <a:blip r:embed="rId4"/>
          <a:stretch/>
        </p:blipFill>
        <p:spPr>
          <a:xfrm>
            <a:off x="-5321160" y="4826160"/>
            <a:ext cx="18414720" cy="3805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87000" y="117360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Show Ready Processes</a:t>
            </a:r>
            <a:endParaRPr b="0" lang="en-US" sz="1800" spc="-1" strike="noStrike">
              <a:solidFill>
                <a:srgbClr val="000000"/>
              </a:solidFill>
              <a:uFill>
                <a:solidFill>
                  <a:srgbClr val="ffffff"/>
                </a:solidFill>
              </a:uFill>
              <a:latin typeface="Arial"/>
            </a:endParaRPr>
          </a:p>
        </p:txBody>
      </p:sp>
      <p:sp>
        <p:nvSpPr>
          <p:cNvPr id="153"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54" name="Picture 4" descr=""/>
          <p:cNvPicPr/>
          <p:nvPr/>
        </p:nvPicPr>
        <p:blipFill>
          <a:blip r:embed="rId1"/>
          <a:stretch/>
        </p:blipFill>
        <p:spPr>
          <a:xfrm>
            <a:off x="659880" y="79200"/>
            <a:ext cx="661320" cy="877320"/>
          </a:xfrm>
          <a:prstGeom prst="rect">
            <a:avLst/>
          </a:prstGeom>
          <a:ln>
            <a:noFill/>
          </a:ln>
        </p:spPr>
      </p:pic>
      <p:sp>
        <p:nvSpPr>
          <p:cNvPr id="155" name="CustomShape 3"/>
          <p:cNvSpPr/>
          <p:nvPr/>
        </p:nvSpPr>
        <p:spPr>
          <a:xfrm>
            <a:off x="387000" y="562608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Show Blocked Processes</a:t>
            </a:r>
            <a:endParaRPr b="0" lang="en-US" sz="1800" spc="-1" strike="noStrike">
              <a:solidFill>
                <a:srgbClr val="000000"/>
              </a:solidFill>
              <a:uFill>
                <a:solidFill>
                  <a:srgbClr val="ffffff"/>
                </a:solidFill>
              </a:uFill>
              <a:latin typeface="Arial"/>
            </a:endParaRPr>
          </a:p>
        </p:txBody>
      </p:sp>
      <p:sp>
        <p:nvSpPr>
          <p:cNvPr id="156" name="CustomShape 4"/>
          <p:cNvSpPr/>
          <p:nvPr/>
        </p:nvSpPr>
        <p:spPr>
          <a:xfrm>
            <a:off x="399960" y="167760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Show Ready Processes command can be launched by typing show ready processes all in lowercase, its purpose is to show all ready processes</a:t>
            </a:r>
            <a:endParaRPr b="0" lang="en-US" sz="1800" spc="-1" strike="noStrike">
              <a:solidFill>
                <a:srgbClr val="000000"/>
              </a:solidFill>
              <a:uFill>
                <a:solidFill>
                  <a:srgbClr val="ffffff"/>
                </a:solidFill>
              </a:uFill>
              <a:latin typeface="Arial"/>
            </a:endParaRPr>
          </a:p>
        </p:txBody>
      </p:sp>
      <p:sp>
        <p:nvSpPr>
          <p:cNvPr id="157" name="CustomShape 5"/>
          <p:cNvSpPr/>
          <p:nvPr/>
        </p:nvSpPr>
        <p:spPr>
          <a:xfrm>
            <a:off x="399960" y="619596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Show Blocked Processes command can be launched by typing show blocked processes all in lowercase, its purpose is to show all blocked processes</a:t>
            </a:r>
            <a:endParaRPr b="0" lang="en-US" sz="1800" spc="-1" strike="noStrike">
              <a:solidFill>
                <a:srgbClr val="000000"/>
              </a:solidFill>
              <a:uFill>
                <a:solidFill>
                  <a:srgbClr val="ffffff"/>
                </a:solidFill>
              </a:uFill>
              <a:latin typeface="Arial"/>
            </a:endParaRPr>
          </a:p>
        </p:txBody>
      </p:sp>
      <p:sp>
        <p:nvSpPr>
          <p:cNvPr id="158" name="CustomShape 6"/>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59" name="CustomShape 7"/>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4307F739-3868-481C-A3C2-D86108A97D2C}"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60" name="Picture 11" descr=""/>
          <p:cNvPicPr/>
          <p:nvPr/>
        </p:nvPicPr>
        <p:blipFill>
          <a:blip r:embed="rId2"/>
          <a:stretch/>
        </p:blipFill>
        <p:spPr>
          <a:xfrm>
            <a:off x="534240" y="2459160"/>
            <a:ext cx="6838200" cy="2816640"/>
          </a:xfrm>
          <a:prstGeom prst="rect">
            <a:avLst/>
          </a:prstGeom>
          <a:ln>
            <a:noFill/>
          </a:ln>
        </p:spPr>
      </p:pic>
      <p:pic>
        <p:nvPicPr>
          <p:cNvPr id="161" name="Picture 13" descr=""/>
          <p:cNvPicPr/>
          <p:nvPr/>
        </p:nvPicPr>
        <p:blipFill>
          <a:blip r:embed="rId3"/>
          <a:stretch/>
        </p:blipFill>
        <p:spPr>
          <a:xfrm>
            <a:off x="399960" y="6905160"/>
            <a:ext cx="6972840" cy="1989720"/>
          </a:xfrm>
          <a:prstGeom prst="rect">
            <a:avLst/>
          </a:prstGeom>
          <a:ln>
            <a:noFill/>
          </a:ln>
        </p:spPr>
      </p:pic>
      <p:pic>
        <p:nvPicPr>
          <p:cNvPr id="162" name="" descr=""/>
          <p:cNvPicPr/>
          <p:nvPr/>
        </p:nvPicPr>
        <p:blipFill>
          <a:blip r:embed="rId4"/>
          <a:stretch/>
        </p:blipFill>
        <p:spPr>
          <a:xfrm>
            <a:off x="-5321160" y="4826160"/>
            <a:ext cx="18414720" cy="3805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9700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Create PCB</a:t>
            </a:r>
            <a:endParaRPr b="0" lang="en-US" sz="1800" spc="-1" strike="noStrike">
              <a:solidFill>
                <a:srgbClr val="000000"/>
              </a:solidFill>
              <a:uFill>
                <a:solidFill>
                  <a:srgbClr val="ffffff"/>
                </a:solidFill>
              </a:uFill>
              <a:latin typeface="Arial"/>
            </a:endParaRPr>
          </a:p>
        </p:txBody>
      </p:sp>
      <p:sp>
        <p:nvSpPr>
          <p:cNvPr id="164"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65" name="Picture 4" descr=""/>
          <p:cNvPicPr/>
          <p:nvPr/>
        </p:nvPicPr>
        <p:blipFill>
          <a:blip r:embed="rId1"/>
          <a:stretch/>
        </p:blipFill>
        <p:spPr>
          <a:xfrm>
            <a:off x="659880" y="79200"/>
            <a:ext cx="661320" cy="877320"/>
          </a:xfrm>
          <a:prstGeom prst="rect">
            <a:avLst/>
          </a:prstGeom>
          <a:ln>
            <a:noFill/>
          </a:ln>
        </p:spPr>
      </p:pic>
      <p:sp>
        <p:nvSpPr>
          <p:cNvPr id="166" name="CustomShape 3"/>
          <p:cNvSpPr/>
          <p:nvPr/>
        </p:nvSpPr>
        <p:spPr>
          <a:xfrm>
            <a:off x="297000" y="561456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Delete PCB</a:t>
            </a:r>
            <a:endParaRPr b="0" lang="en-US" sz="1800" spc="-1" strike="noStrike">
              <a:solidFill>
                <a:srgbClr val="000000"/>
              </a:solidFill>
              <a:uFill>
                <a:solidFill>
                  <a:srgbClr val="ffffff"/>
                </a:solidFill>
              </a:uFill>
              <a:latin typeface="Arial"/>
            </a:endParaRPr>
          </a:p>
        </p:txBody>
      </p:sp>
      <p:sp>
        <p:nvSpPr>
          <p:cNvPr id="167" name="CustomShape 4"/>
          <p:cNvSpPr/>
          <p:nvPr/>
        </p:nvSpPr>
        <p:spPr>
          <a:xfrm>
            <a:off x="399960" y="167760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Create PCB command can be launched by typing create pcb all in lowercase, its purpose is to allow the user to create a new PCB</a:t>
            </a:r>
            <a:endParaRPr b="0" lang="en-US" sz="1800" spc="-1" strike="noStrike">
              <a:solidFill>
                <a:srgbClr val="000000"/>
              </a:solidFill>
              <a:uFill>
                <a:solidFill>
                  <a:srgbClr val="ffffff"/>
                </a:solidFill>
              </a:uFill>
              <a:latin typeface="Arial"/>
            </a:endParaRPr>
          </a:p>
        </p:txBody>
      </p:sp>
      <p:sp>
        <p:nvSpPr>
          <p:cNvPr id="168" name="CustomShape 5"/>
          <p:cNvSpPr/>
          <p:nvPr/>
        </p:nvSpPr>
        <p:spPr>
          <a:xfrm>
            <a:off x="399960" y="620676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Delete PCB command can be launched by typing delete pcb all in lowercase , its purpose is to allow the user to delete an existing PCB</a:t>
            </a:r>
            <a:endParaRPr b="0" lang="en-US" sz="1800" spc="-1" strike="noStrike">
              <a:solidFill>
                <a:srgbClr val="000000"/>
              </a:solidFill>
              <a:uFill>
                <a:solidFill>
                  <a:srgbClr val="ffffff"/>
                </a:solidFill>
              </a:uFill>
              <a:latin typeface="Arial"/>
            </a:endParaRPr>
          </a:p>
        </p:txBody>
      </p:sp>
      <p:sp>
        <p:nvSpPr>
          <p:cNvPr id="169" name="CustomShape 6"/>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70" name="CustomShape 7"/>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67F52741-2664-4F8F-8492-1C1B4FC87CF4}"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71" name="Picture 12" descr=""/>
          <p:cNvPicPr/>
          <p:nvPr/>
        </p:nvPicPr>
        <p:blipFill>
          <a:blip r:embed="rId2"/>
          <a:stretch/>
        </p:blipFill>
        <p:spPr>
          <a:xfrm>
            <a:off x="399960" y="2443680"/>
            <a:ext cx="7102080" cy="2435400"/>
          </a:xfrm>
          <a:prstGeom prst="rect">
            <a:avLst/>
          </a:prstGeom>
          <a:ln>
            <a:noFill/>
          </a:ln>
        </p:spPr>
      </p:pic>
      <p:pic>
        <p:nvPicPr>
          <p:cNvPr id="172" name="Picture 14" descr=""/>
          <p:cNvPicPr/>
          <p:nvPr/>
        </p:nvPicPr>
        <p:blipFill>
          <a:blip r:embed="rId3"/>
          <a:stretch/>
        </p:blipFill>
        <p:spPr>
          <a:xfrm>
            <a:off x="399960" y="6964560"/>
            <a:ext cx="7102080" cy="1699200"/>
          </a:xfrm>
          <a:prstGeom prst="rect">
            <a:avLst/>
          </a:prstGeom>
          <a:ln>
            <a:noFill/>
          </a:ln>
        </p:spPr>
      </p:pic>
      <p:pic>
        <p:nvPicPr>
          <p:cNvPr id="173" name="" descr=""/>
          <p:cNvPicPr/>
          <p:nvPr/>
        </p:nvPicPr>
        <p:blipFill>
          <a:blip r:embed="rId4"/>
          <a:stretch/>
        </p:blipFill>
        <p:spPr>
          <a:xfrm>
            <a:off x="-5321160" y="4826160"/>
            <a:ext cx="18414720" cy="380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Block PCB</a:t>
            </a:r>
            <a:endParaRPr b="0" lang="en-US" sz="1800" spc="-1" strike="noStrike">
              <a:solidFill>
                <a:srgbClr val="000000"/>
              </a:solidFill>
              <a:uFill>
                <a:solidFill>
                  <a:srgbClr val="ffffff"/>
                </a:solidFill>
              </a:uFill>
              <a:latin typeface="Arial"/>
            </a:endParaRPr>
          </a:p>
        </p:txBody>
      </p:sp>
      <p:sp>
        <p:nvSpPr>
          <p:cNvPr id="175"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76" name="Picture 4" descr=""/>
          <p:cNvPicPr/>
          <p:nvPr/>
        </p:nvPicPr>
        <p:blipFill>
          <a:blip r:embed="rId1"/>
          <a:stretch/>
        </p:blipFill>
        <p:spPr>
          <a:xfrm>
            <a:off x="659880" y="79200"/>
            <a:ext cx="661320" cy="877320"/>
          </a:xfrm>
          <a:prstGeom prst="rect">
            <a:avLst/>
          </a:prstGeom>
          <a:ln>
            <a:noFill/>
          </a:ln>
        </p:spPr>
      </p:pic>
      <p:sp>
        <p:nvSpPr>
          <p:cNvPr id="177" name="CustomShape 3"/>
          <p:cNvSpPr/>
          <p:nvPr/>
        </p:nvSpPr>
        <p:spPr>
          <a:xfrm>
            <a:off x="193680" y="526824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Unblock PCB</a:t>
            </a:r>
            <a:endParaRPr b="0" lang="en-US" sz="1800" spc="-1" strike="noStrike">
              <a:solidFill>
                <a:srgbClr val="000000"/>
              </a:solidFill>
              <a:uFill>
                <a:solidFill>
                  <a:srgbClr val="ffffff"/>
                </a:solidFill>
              </a:uFill>
              <a:latin typeface="Arial"/>
            </a:endParaRPr>
          </a:p>
        </p:txBody>
      </p:sp>
      <p:sp>
        <p:nvSpPr>
          <p:cNvPr id="178" name="CustomShape 4"/>
          <p:cNvSpPr/>
          <p:nvPr/>
        </p:nvSpPr>
        <p:spPr>
          <a:xfrm>
            <a:off x="399960" y="167760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Block PCB command can be launched by typing block pcb all in lowercase , its purpose is to block a PCB</a:t>
            </a:r>
            <a:endParaRPr b="0" lang="en-US" sz="1800" spc="-1" strike="noStrike">
              <a:solidFill>
                <a:srgbClr val="000000"/>
              </a:solidFill>
              <a:uFill>
                <a:solidFill>
                  <a:srgbClr val="ffffff"/>
                </a:solidFill>
              </a:uFill>
              <a:latin typeface="Arial"/>
            </a:endParaRPr>
          </a:p>
        </p:txBody>
      </p:sp>
      <p:sp>
        <p:nvSpPr>
          <p:cNvPr id="179" name="CustomShape 5"/>
          <p:cNvSpPr/>
          <p:nvPr/>
        </p:nvSpPr>
        <p:spPr>
          <a:xfrm>
            <a:off x="399960" y="593424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unblock PCB command can be launched by typing unblock pcb all in lowercase , its purpose is to allow the user to unblock a blocked PCB.</a:t>
            </a:r>
            <a:endParaRPr b="0" lang="en-US" sz="1800" spc="-1" strike="noStrike">
              <a:solidFill>
                <a:srgbClr val="000000"/>
              </a:solidFill>
              <a:uFill>
                <a:solidFill>
                  <a:srgbClr val="ffffff"/>
                </a:solidFill>
              </a:uFill>
              <a:latin typeface="Arial"/>
            </a:endParaRPr>
          </a:p>
        </p:txBody>
      </p:sp>
      <p:sp>
        <p:nvSpPr>
          <p:cNvPr id="180" name="CustomShape 6"/>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81" name="CustomShape 7"/>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7708C5EE-E10D-4F19-8283-FD4F3C28A7F5}"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82" name="Picture 11" descr=""/>
          <p:cNvPicPr/>
          <p:nvPr/>
        </p:nvPicPr>
        <p:blipFill>
          <a:blip r:embed="rId2"/>
          <a:stretch/>
        </p:blipFill>
        <p:spPr>
          <a:xfrm>
            <a:off x="534240" y="2457360"/>
            <a:ext cx="6625800" cy="1909080"/>
          </a:xfrm>
          <a:prstGeom prst="rect">
            <a:avLst/>
          </a:prstGeom>
          <a:ln>
            <a:noFill/>
          </a:ln>
        </p:spPr>
      </p:pic>
      <p:pic>
        <p:nvPicPr>
          <p:cNvPr id="183" name="Picture 13" descr=""/>
          <p:cNvPicPr/>
          <p:nvPr/>
        </p:nvPicPr>
        <p:blipFill>
          <a:blip r:embed="rId3"/>
          <a:stretch/>
        </p:blipFill>
        <p:spPr>
          <a:xfrm>
            <a:off x="418320" y="6726240"/>
            <a:ext cx="6741720" cy="1635480"/>
          </a:xfrm>
          <a:prstGeom prst="rect">
            <a:avLst/>
          </a:prstGeom>
          <a:ln>
            <a:noFill/>
          </a:ln>
        </p:spPr>
      </p:pic>
      <p:pic>
        <p:nvPicPr>
          <p:cNvPr id="184" name="" descr=""/>
          <p:cNvPicPr/>
          <p:nvPr/>
        </p:nvPicPr>
        <p:blipFill>
          <a:blip r:embed="rId4"/>
          <a:stretch/>
        </p:blipFill>
        <p:spPr>
          <a:xfrm>
            <a:off x="-5321160" y="4826160"/>
            <a:ext cx="18414720" cy="3805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Show Free Memory</a:t>
            </a:r>
            <a:endParaRPr b="0" lang="en-US" sz="1800" spc="-1" strike="noStrike">
              <a:solidFill>
                <a:srgbClr val="000000"/>
              </a:solidFill>
              <a:uFill>
                <a:solidFill>
                  <a:srgbClr val="ffffff"/>
                </a:solidFill>
              </a:uFill>
              <a:latin typeface="Arial"/>
            </a:endParaRPr>
          </a:p>
        </p:txBody>
      </p:sp>
      <p:sp>
        <p:nvSpPr>
          <p:cNvPr id="186"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87" name="Picture 4" descr=""/>
          <p:cNvPicPr/>
          <p:nvPr/>
        </p:nvPicPr>
        <p:blipFill>
          <a:blip r:embed="rId1"/>
          <a:stretch/>
        </p:blipFill>
        <p:spPr>
          <a:xfrm>
            <a:off x="659880" y="79200"/>
            <a:ext cx="661320" cy="877320"/>
          </a:xfrm>
          <a:prstGeom prst="rect">
            <a:avLst/>
          </a:prstGeom>
          <a:ln>
            <a:noFill/>
          </a:ln>
        </p:spPr>
      </p:pic>
      <p:sp>
        <p:nvSpPr>
          <p:cNvPr id="188" name="CustomShape 3"/>
          <p:cNvSpPr/>
          <p:nvPr/>
        </p:nvSpPr>
        <p:spPr>
          <a:xfrm>
            <a:off x="193680" y="526824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Show Allocated Memory</a:t>
            </a:r>
            <a:endParaRPr b="0" lang="en-US" sz="1800" spc="-1" strike="noStrike">
              <a:solidFill>
                <a:srgbClr val="000000"/>
              </a:solidFill>
              <a:uFill>
                <a:solidFill>
                  <a:srgbClr val="ffffff"/>
                </a:solidFill>
              </a:uFill>
              <a:latin typeface="Arial"/>
            </a:endParaRPr>
          </a:p>
        </p:txBody>
      </p:sp>
      <p:sp>
        <p:nvSpPr>
          <p:cNvPr id="189" name="CustomShape 4"/>
          <p:cNvSpPr/>
          <p:nvPr/>
        </p:nvSpPr>
        <p:spPr>
          <a:xfrm>
            <a:off x="280440" y="165564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Show Free Memory command can be launched by, it  will traverse the list to show the address of the block and the size of it. </a:t>
            </a:r>
            <a:endParaRPr b="0" lang="en-US" sz="1800" spc="-1" strike="noStrike">
              <a:solidFill>
                <a:srgbClr val="000000"/>
              </a:solidFill>
              <a:uFill>
                <a:solidFill>
                  <a:srgbClr val="ffffff"/>
                </a:solidFill>
              </a:uFill>
              <a:latin typeface="Arial"/>
            </a:endParaRPr>
          </a:p>
        </p:txBody>
      </p:sp>
      <p:sp>
        <p:nvSpPr>
          <p:cNvPr id="190" name="CustomShape 5"/>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91" name="CustomShape 6"/>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70B08A0C-6FBA-4BCA-9A9E-F78D3165202E}"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192" name="CustomShape 7"/>
          <p:cNvSpPr/>
          <p:nvPr/>
        </p:nvSpPr>
        <p:spPr>
          <a:xfrm>
            <a:off x="193680" y="5804640"/>
            <a:ext cx="729756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Show Allocated Memory command can be launched by, it  will traverse the list to show the address of the block and the size of it. </a:t>
            </a:r>
            <a:endParaRPr b="0" lang="en-US" sz="1800" spc="-1" strike="noStrike">
              <a:solidFill>
                <a:srgbClr val="000000"/>
              </a:solidFill>
              <a:uFill>
                <a:solidFill>
                  <a:srgbClr val="ffffff"/>
                </a:solidFill>
              </a:uFill>
              <a:latin typeface="Arial"/>
            </a:endParaRPr>
          </a:p>
        </p:txBody>
      </p:sp>
      <p:pic>
        <p:nvPicPr>
          <p:cNvPr id="193" name="" descr=""/>
          <p:cNvPicPr/>
          <p:nvPr/>
        </p:nvPicPr>
        <p:blipFill>
          <a:blip r:embed="rId2"/>
          <a:stretch/>
        </p:blipFill>
        <p:spPr>
          <a:xfrm>
            <a:off x="-5321160" y="4826160"/>
            <a:ext cx="18414720" cy="380520"/>
          </a:xfrm>
          <a:prstGeom prst="rect">
            <a:avLst/>
          </a:prstGeom>
          <a:ln>
            <a:noFill/>
          </a:ln>
        </p:spPr>
      </p:pic>
      <p:pic>
        <p:nvPicPr>
          <p:cNvPr id="194" name="" descr=""/>
          <p:cNvPicPr/>
          <p:nvPr/>
        </p:nvPicPr>
        <p:blipFill>
          <a:blip r:embed="rId3"/>
          <a:srcRect l="36064" t="33794" r="6659" b="12101"/>
          <a:stretch/>
        </p:blipFill>
        <p:spPr>
          <a:xfrm>
            <a:off x="549000" y="2560320"/>
            <a:ext cx="4114080" cy="2193840"/>
          </a:xfrm>
          <a:prstGeom prst="rect">
            <a:avLst/>
          </a:prstGeom>
          <a:ln>
            <a:noFill/>
          </a:ln>
        </p:spPr>
      </p:pic>
      <p:pic>
        <p:nvPicPr>
          <p:cNvPr id="195" name="" descr=""/>
          <p:cNvPicPr/>
          <p:nvPr/>
        </p:nvPicPr>
        <p:blipFill>
          <a:blip r:embed="rId4"/>
          <a:srcRect l="38724" t="39744" r="8326" b="12323"/>
          <a:stretch/>
        </p:blipFill>
        <p:spPr>
          <a:xfrm>
            <a:off x="548640" y="6675480"/>
            <a:ext cx="4114080" cy="21024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Alias</a:t>
            </a:r>
            <a:endParaRPr b="0" lang="en-US" sz="1800" spc="-1" strike="noStrike">
              <a:solidFill>
                <a:srgbClr val="000000"/>
              </a:solidFill>
              <a:uFill>
                <a:solidFill>
                  <a:srgbClr val="ffffff"/>
                </a:solidFill>
              </a:uFill>
              <a:latin typeface="Arial"/>
            </a:endParaRPr>
          </a:p>
        </p:txBody>
      </p:sp>
      <p:sp>
        <p:nvSpPr>
          <p:cNvPr id="197"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98" name="Picture 4" descr=""/>
          <p:cNvPicPr/>
          <p:nvPr/>
        </p:nvPicPr>
        <p:blipFill>
          <a:blip r:embed="rId1"/>
          <a:stretch/>
        </p:blipFill>
        <p:spPr>
          <a:xfrm>
            <a:off x="659880" y="79200"/>
            <a:ext cx="661320" cy="877320"/>
          </a:xfrm>
          <a:prstGeom prst="rect">
            <a:avLst/>
          </a:prstGeom>
          <a:ln>
            <a:noFill/>
          </a:ln>
        </p:spPr>
      </p:pic>
      <p:sp>
        <p:nvSpPr>
          <p:cNvPr id="199" name="CustomShape 3"/>
          <p:cNvSpPr/>
          <p:nvPr/>
        </p:nvSpPr>
        <p:spPr>
          <a:xfrm>
            <a:off x="280440" y="165564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Alias allows you to alias your commands to be shorter. </a:t>
            </a:r>
            <a:endParaRPr b="0" lang="en-US" sz="1800" spc="-1" strike="noStrike">
              <a:solidFill>
                <a:srgbClr val="000000"/>
              </a:solidFill>
              <a:uFill>
                <a:solidFill>
                  <a:srgbClr val="ffffff"/>
                </a:solidFill>
              </a:uFill>
              <a:latin typeface="Arial"/>
            </a:endParaRPr>
          </a:p>
        </p:txBody>
      </p:sp>
      <p:sp>
        <p:nvSpPr>
          <p:cNvPr id="200" name="CustomShape 4"/>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201" name="CustomShape 5"/>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13A4A296-FEA9-432F-A534-A87D8FDC81BD}"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202" name="CustomShape 6"/>
          <p:cNvSpPr/>
          <p:nvPr/>
        </p:nvSpPr>
        <p:spPr>
          <a:xfrm>
            <a:off x="193680" y="5804640"/>
            <a:ext cx="7297560" cy="516240"/>
          </a:xfrm>
          <a:prstGeom prst="rect">
            <a:avLst/>
          </a:prstGeom>
          <a:noFill/>
          <a:ln>
            <a:noFill/>
          </a:ln>
        </p:spPr>
        <p:style>
          <a:lnRef idx="0"/>
          <a:fillRef idx="0"/>
          <a:effectRef idx="0"/>
          <a:fontRef idx="minor"/>
        </p:style>
      </p:sp>
      <p:pic>
        <p:nvPicPr>
          <p:cNvPr id="203" name="" descr=""/>
          <p:cNvPicPr/>
          <p:nvPr/>
        </p:nvPicPr>
        <p:blipFill>
          <a:blip r:embed="rId2"/>
          <a:stretch/>
        </p:blipFill>
        <p:spPr>
          <a:xfrm>
            <a:off x="-5321160" y="4826160"/>
            <a:ext cx="18414720" cy="380520"/>
          </a:xfrm>
          <a:prstGeom prst="rect">
            <a:avLst/>
          </a:prstGeom>
          <a:ln>
            <a:noFill/>
          </a:ln>
        </p:spPr>
      </p:pic>
      <p:pic>
        <p:nvPicPr>
          <p:cNvPr id="204" name="" descr=""/>
          <p:cNvPicPr/>
          <p:nvPr/>
        </p:nvPicPr>
        <p:blipFill>
          <a:blip r:embed="rId3"/>
          <a:srcRect l="31026" t="15507" r="14851" b="28233"/>
          <a:stretch/>
        </p:blipFill>
        <p:spPr>
          <a:xfrm>
            <a:off x="457200" y="2194920"/>
            <a:ext cx="4205880" cy="2468520"/>
          </a:xfrm>
          <a:prstGeom prst="rect">
            <a:avLst/>
          </a:prstGeom>
          <a:ln>
            <a:noFill/>
          </a:ln>
        </p:spPr>
      </p:pic>
      <p:pic>
        <p:nvPicPr>
          <p:cNvPr id="205" name="" descr=""/>
          <p:cNvPicPr/>
          <p:nvPr/>
        </p:nvPicPr>
        <p:blipFill>
          <a:blip r:embed="rId4"/>
          <a:srcRect l="31026" t="13425" r="11322" b="21722"/>
          <a:stretch/>
        </p:blipFill>
        <p:spPr>
          <a:xfrm>
            <a:off x="640440" y="5109480"/>
            <a:ext cx="4480200" cy="28458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Temp Commands for Testing</a:t>
            </a:r>
            <a:endParaRPr b="0" lang="en-US" sz="1800" spc="-1" strike="noStrike">
              <a:solidFill>
                <a:srgbClr val="000000"/>
              </a:solidFill>
              <a:uFill>
                <a:solidFill>
                  <a:srgbClr val="ffffff"/>
                </a:solidFill>
              </a:uFill>
              <a:latin typeface="Arial"/>
            </a:endParaRPr>
          </a:p>
        </p:txBody>
      </p:sp>
      <p:sp>
        <p:nvSpPr>
          <p:cNvPr id="207"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208" name="Picture 4" descr=""/>
          <p:cNvPicPr/>
          <p:nvPr/>
        </p:nvPicPr>
        <p:blipFill>
          <a:blip r:embed="rId1"/>
          <a:stretch/>
        </p:blipFill>
        <p:spPr>
          <a:xfrm>
            <a:off x="659880" y="79200"/>
            <a:ext cx="661320" cy="877320"/>
          </a:xfrm>
          <a:prstGeom prst="rect">
            <a:avLst/>
          </a:prstGeom>
          <a:ln>
            <a:noFill/>
          </a:ln>
        </p:spPr>
      </p:pic>
      <p:sp>
        <p:nvSpPr>
          <p:cNvPr id="209" name="CustomShape 3"/>
          <p:cNvSpPr/>
          <p:nvPr/>
        </p:nvSpPr>
        <p:spPr>
          <a:xfrm>
            <a:off x="280440" y="165564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Currently, we have a few temporary commands in for testing.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1. initialize heap</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	</a:t>
            </a:r>
            <a:r>
              <a:rPr b="0" lang="en-US" sz="1400" spc="-1" strike="noStrike">
                <a:solidFill>
                  <a:srgbClr val="000000"/>
                </a:solidFill>
                <a:uFill>
                  <a:solidFill>
                    <a:srgbClr val="ffffff"/>
                  </a:solidFill>
                </a:uFill>
                <a:latin typeface="Calibri"/>
                <a:ea typeface="Calibri"/>
              </a:rPr>
              <a:t>This initializes the heap to 200.</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2. allocate memory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	</a:t>
            </a:r>
            <a:r>
              <a:rPr b="0" lang="en-US" sz="1400" spc="-1" strike="noStrike">
                <a:solidFill>
                  <a:srgbClr val="000000"/>
                </a:solidFill>
                <a:uFill>
                  <a:solidFill>
                    <a:srgbClr val="ffffff"/>
                  </a:solidFill>
                </a:uFill>
                <a:latin typeface="Calibri"/>
                <a:ea typeface="Calibri"/>
              </a:rPr>
              <a:t>This allocates memory.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3. free memory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	</a:t>
            </a:r>
            <a:r>
              <a:rPr b="0" lang="en-US" sz="1400" spc="-1" strike="noStrike">
                <a:solidFill>
                  <a:srgbClr val="000000"/>
                </a:solidFill>
                <a:uFill>
                  <a:solidFill>
                    <a:srgbClr val="ffffff"/>
                  </a:solidFill>
                </a:uFill>
                <a:latin typeface="Calibri"/>
                <a:ea typeface="Calibri"/>
              </a:rPr>
              <a:t>This frees memory.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4. show free memory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	</a:t>
            </a:r>
            <a:r>
              <a:rPr b="0" lang="en-US" sz="1400" spc="-1" strike="noStrike">
                <a:solidFill>
                  <a:srgbClr val="000000"/>
                </a:solidFill>
                <a:uFill>
                  <a:solidFill>
                    <a:srgbClr val="ffffff"/>
                  </a:solidFill>
                </a:uFill>
                <a:latin typeface="Calibri"/>
                <a:ea typeface="Calibri"/>
              </a:rPr>
              <a:t>Shows all free memory.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5. show allocated memory</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ea typeface="Calibri"/>
              </a:rPr>
              <a:t>	</a:t>
            </a:r>
            <a:r>
              <a:rPr b="0" lang="en-US" sz="1400" spc="-1" strike="noStrike">
                <a:solidFill>
                  <a:srgbClr val="000000"/>
                </a:solidFill>
                <a:uFill>
                  <a:solidFill>
                    <a:srgbClr val="ffffff"/>
                  </a:solidFill>
                </a:uFill>
                <a:latin typeface="Calibri"/>
                <a:ea typeface="Calibri"/>
              </a:rPr>
              <a:t>Shows all allocated memory</a:t>
            </a:r>
            <a:endParaRPr b="0" lang="en-US" sz="1800" spc="-1" strike="noStrike">
              <a:solidFill>
                <a:srgbClr val="000000"/>
              </a:solidFill>
              <a:uFill>
                <a:solidFill>
                  <a:srgbClr val="ffffff"/>
                </a:solidFill>
              </a:uFill>
              <a:latin typeface="Arial"/>
            </a:endParaRPr>
          </a:p>
        </p:txBody>
      </p:sp>
      <p:sp>
        <p:nvSpPr>
          <p:cNvPr id="210" name="CustomShape 4"/>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211" name="CustomShape 5"/>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44314EB0-CF25-4D0E-8EF1-260491C750B8}"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212" name="" descr=""/>
          <p:cNvPicPr/>
          <p:nvPr/>
        </p:nvPicPr>
        <p:blipFill>
          <a:blip r:embed="rId2"/>
          <a:stretch/>
        </p:blipFill>
        <p:spPr>
          <a:xfrm>
            <a:off x="-5321160" y="4826160"/>
            <a:ext cx="18414720" cy="3805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48" name="Picture 4" descr=""/>
          <p:cNvPicPr/>
          <p:nvPr/>
        </p:nvPicPr>
        <p:blipFill>
          <a:blip r:embed="rId1"/>
          <a:stretch/>
        </p:blipFill>
        <p:spPr>
          <a:xfrm>
            <a:off x="659880" y="79200"/>
            <a:ext cx="661320" cy="877320"/>
          </a:xfrm>
          <a:prstGeom prst="rect">
            <a:avLst/>
          </a:prstGeom>
          <a:ln>
            <a:noFill/>
          </a:ln>
        </p:spPr>
      </p:pic>
      <p:sp>
        <p:nvSpPr>
          <p:cNvPr id="49" name="CustomShape 2"/>
          <p:cNvSpPr/>
          <p:nvPr/>
        </p:nvSpPr>
        <p:spPr>
          <a:xfrm>
            <a:off x="1748520" y="1210680"/>
            <a:ext cx="4274640" cy="504720"/>
          </a:xfrm>
          <a:prstGeom prst="roundRect">
            <a:avLst>
              <a:gd name="adj" fmla="val 16667"/>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u="sng">
                <a:solidFill>
                  <a:srgbClr val="44546a"/>
                </a:solidFill>
                <a:uFill>
                  <a:solidFill>
                    <a:srgbClr val="ffffff"/>
                  </a:solidFill>
                </a:uFill>
                <a:latin typeface="Calibri Light"/>
                <a:ea typeface="Times New Roman"/>
              </a:rPr>
              <a:t>Table of Contents</a:t>
            </a: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50" name="CustomShape 3"/>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51" name="CustomShape 4"/>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A80B492C-37FC-40EF-B044-E7E711B8F371}"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52" name="CustomShape 5"/>
          <p:cNvSpPr/>
          <p:nvPr/>
        </p:nvSpPr>
        <p:spPr>
          <a:xfrm>
            <a:off x="376560" y="1892880"/>
            <a:ext cx="7018200" cy="1079712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Introduction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MAIN MENU</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Available Commands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Help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Get Date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Set Date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Get Time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Set Time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7</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Version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7</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Shutdown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8</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Change Color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8</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Clear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9</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Suspend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9</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Resume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10</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Set Priority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10</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Show PCB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11</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Show Alll Processes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11</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Show Ready Processes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12</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Show Blocked Processes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12</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Create PCB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13</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Delete PCB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13</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Block PCB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Unblock PCB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Yield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LOADR3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Create infinite</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Delete infinite</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Show Free Memory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17</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Show Allocated Memory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	</a:t>
            </a:r>
            <a:r>
              <a:rPr b="0" lang="en-US" sz="1600" spc="-1" strike="noStrike">
                <a:solidFill>
                  <a:srgbClr val="000000"/>
                </a:solidFill>
                <a:uFill>
                  <a:solidFill>
                    <a:srgbClr val="ffffff"/>
                  </a:solidFill>
                </a:uFill>
                <a:latin typeface="Calibri"/>
                <a:ea typeface="DejaVu Sans"/>
              </a:rPr>
              <a:t>17</a:t>
            </a:r>
            <a:endParaRPr b="0" lang="en-US" sz="1800" spc="-1" strike="noStrike">
              <a:solidFill>
                <a:srgbClr val="000000"/>
              </a:solidFill>
              <a:uFill>
                <a:solidFill>
                  <a:srgbClr val="ffffff"/>
                </a:solidFill>
              </a:uFill>
              <a:latin typeface="Arial"/>
            </a:endParaRPr>
          </a:p>
        </p:txBody>
      </p:sp>
      <p:pic>
        <p:nvPicPr>
          <p:cNvPr id="53" name="" descr=""/>
          <p:cNvPicPr/>
          <p:nvPr/>
        </p:nvPicPr>
        <p:blipFill>
          <a:blip r:embed="rId2"/>
          <a:stretch/>
        </p:blipFill>
        <p:spPr>
          <a:xfrm>
            <a:off x="-5321160" y="4826160"/>
            <a:ext cx="18414720" cy="3805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55" name="Picture 4" descr=""/>
          <p:cNvPicPr/>
          <p:nvPr/>
        </p:nvPicPr>
        <p:blipFill>
          <a:blip r:embed="rId1"/>
          <a:stretch/>
        </p:blipFill>
        <p:spPr>
          <a:xfrm>
            <a:off x="659880" y="79200"/>
            <a:ext cx="661320" cy="877320"/>
          </a:xfrm>
          <a:prstGeom prst="rect">
            <a:avLst/>
          </a:prstGeom>
          <a:ln>
            <a:noFill/>
          </a:ln>
        </p:spPr>
      </p:pic>
      <p:sp>
        <p:nvSpPr>
          <p:cNvPr id="56" name="CustomShape 2"/>
          <p:cNvSpPr/>
          <p:nvPr/>
        </p:nvSpPr>
        <p:spPr>
          <a:xfrm>
            <a:off x="1748520" y="1210680"/>
            <a:ext cx="4274640" cy="504720"/>
          </a:xfrm>
          <a:prstGeom prst="roundRect">
            <a:avLst>
              <a:gd name="adj" fmla="val 16667"/>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u="sng">
                <a:solidFill>
                  <a:srgbClr val="44546a"/>
                </a:solidFill>
                <a:uFill>
                  <a:solidFill>
                    <a:srgbClr val="ffffff"/>
                  </a:solidFill>
                </a:uFill>
                <a:latin typeface="Calibri Light"/>
                <a:ea typeface="Times New Roman"/>
              </a:rPr>
              <a:t>Table of Figures</a:t>
            </a: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57" name="CustomShape 3"/>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58" name="CustomShape 4"/>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85C92280-17FF-4A8E-AC39-2D5EFD7A597B}"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sp>
        <p:nvSpPr>
          <p:cNvPr id="59" name="CustomShape 5"/>
          <p:cNvSpPr/>
          <p:nvPr/>
        </p:nvSpPr>
        <p:spPr>
          <a:xfrm>
            <a:off x="376560" y="1914480"/>
            <a:ext cx="7018200" cy="1215936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MAIN MENU</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Help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Get Date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Set Date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Get Time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Set Time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7</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Version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7</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Shutdown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8</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Change Color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8</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Clear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9</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Suspend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9</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Resume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10</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Set Priority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10</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Show PCB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11</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Show All Processes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11</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Show Ready Processes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12</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Show Blocked Processes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12</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Create PCB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13</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Delete PCB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13</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Block PCB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Unblock PCB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14</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Yield</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Loadr3</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15</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Create infinite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Delete infinite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16</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Show Free Memory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17</a:t>
            </a:r>
            <a:endParaRPr b="0" lang="en-US" sz="1800" spc="-1" strike="noStrike">
              <a:solidFill>
                <a:srgbClr val="000000"/>
              </a:solidFill>
              <a:uFill>
                <a:solidFill>
                  <a:srgbClr val="ffffff"/>
                </a:solidFill>
              </a:uFill>
              <a:latin typeface="Arial"/>
            </a:endParaRPr>
          </a:p>
          <a:p>
            <a:pPr marL="285840" indent="-28512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Show Allocated Memory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	</a:t>
            </a:r>
            <a:r>
              <a:rPr b="0" lang="en-US" sz="1800" spc="-1" strike="noStrike">
                <a:solidFill>
                  <a:srgbClr val="000000"/>
                </a:solidFill>
                <a:uFill>
                  <a:solidFill>
                    <a:srgbClr val="ffffff"/>
                  </a:solidFill>
                </a:uFill>
                <a:latin typeface="Calibri"/>
                <a:ea typeface="DejaVu Sans"/>
              </a:rPr>
              <a:t>17</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5321160" y="4826160"/>
            <a:ext cx="18414720" cy="380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62" name="Picture 3" descr=""/>
          <p:cNvPicPr/>
          <p:nvPr/>
        </p:nvPicPr>
        <p:blipFill>
          <a:blip r:embed="rId1"/>
          <a:stretch/>
        </p:blipFill>
        <p:spPr>
          <a:xfrm>
            <a:off x="659880" y="79200"/>
            <a:ext cx="661320" cy="877320"/>
          </a:xfrm>
          <a:prstGeom prst="rect">
            <a:avLst/>
          </a:prstGeom>
          <a:ln>
            <a:noFill/>
          </a:ln>
        </p:spPr>
      </p:pic>
      <p:sp>
        <p:nvSpPr>
          <p:cNvPr id="63" name="CustomShape 2"/>
          <p:cNvSpPr/>
          <p:nvPr/>
        </p:nvSpPr>
        <p:spPr>
          <a:xfrm>
            <a:off x="362880" y="1173600"/>
            <a:ext cx="3522600" cy="51732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p>
            <a:pPr algn="ctr">
              <a:lnSpc>
                <a:spcPct val="100000"/>
              </a:lnSpc>
            </a:pPr>
            <a:r>
              <a:rPr b="1" lang="en-US" sz="1590" spc="-1" strike="noStrike" u="sng">
                <a:solidFill>
                  <a:srgbClr val="44546a"/>
                </a:solidFill>
                <a:uFill>
                  <a:solidFill>
                    <a:srgbClr val="ffffff"/>
                  </a:solidFill>
                </a:uFill>
                <a:latin typeface="Calibri Light"/>
                <a:ea typeface="Times New Roman"/>
              </a:rPr>
              <a:t>Introduction</a:t>
            </a:r>
            <a:endParaRPr b="0" lang="en-US" sz="1800" spc="-1" strike="noStrike">
              <a:solidFill>
                <a:srgbClr val="000000"/>
              </a:solidFill>
              <a:uFill>
                <a:solidFill>
                  <a:srgbClr val="ffffff"/>
                </a:solidFill>
              </a:uFill>
              <a:latin typeface="Arial"/>
            </a:endParaRPr>
          </a:p>
          <a:p>
            <a:pPr algn="ctr">
              <a:lnSpc>
                <a:spcPct val="100000"/>
              </a:lnSpc>
            </a:pPr>
            <a:r>
              <a:rPr b="1" lang="en-US" sz="159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59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64" name="CustomShape 3"/>
          <p:cNvSpPr/>
          <p:nvPr/>
        </p:nvSpPr>
        <p:spPr>
          <a:xfrm>
            <a:off x="362880" y="1734840"/>
            <a:ext cx="7127280" cy="2162880"/>
          </a:xfrm>
          <a:prstGeom prst="rect">
            <a:avLst/>
          </a:prstGeom>
          <a:noFill/>
          <a:ln>
            <a:noFill/>
          </a:ln>
        </p:spPr>
        <p:style>
          <a:lnRef idx="0"/>
          <a:fillRef idx="0"/>
          <a:effectRef idx="0"/>
          <a:fontRef idx="minor"/>
        </p:style>
        <p:txBody>
          <a:bodyPr lIns="90000" rIns="90000" tIns="45000" bIns="45000"/>
          <a:p>
            <a:pPr>
              <a:lnSpc>
                <a:spcPct val="150000"/>
              </a:lnSpc>
            </a:pPr>
            <a:r>
              <a:rPr b="0" lang="en-US" sz="1360" spc="-1" strike="noStrike">
                <a:solidFill>
                  <a:srgbClr val="000000"/>
                </a:solidFill>
                <a:uFill>
                  <a:solidFill>
                    <a:srgbClr val="ffffff"/>
                  </a:solidFill>
                </a:uFill>
                <a:latin typeface="Calibri"/>
                <a:ea typeface="Calibri"/>
              </a:rPr>
              <a:t>Oreo OS is a software project that is responsible for Memory Protection Extension (MPX) featuring. The team handled designing a user interface to let the user communicate with the system via using virtual serial port and to let the user accomplish some basic tasks such as getting time, date and time modification, get version, get help and lastly shut down the system. The team developed the system to be able to interact with the user easily and to be functional.</a:t>
            </a:r>
            <a:endParaRPr b="0" lang="en-US" sz="1800" spc="-1" strike="noStrike">
              <a:solidFill>
                <a:srgbClr val="000000"/>
              </a:solidFill>
              <a:uFill>
                <a:solidFill>
                  <a:srgbClr val="ffffff"/>
                </a:solidFill>
              </a:uFill>
              <a:latin typeface="Arial"/>
            </a:endParaRPr>
          </a:p>
        </p:txBody>
      </p:sp>
      <p:sp>
        <p:nvSpPr>
          <p:cNvPr id="65" name="CustomShape 4"/>
          <p:cNvSpPr/>
          <p:nvPr/>
        </p:nvSpPr>
        <p:spPr>
          <a:xfrm>
            <a:off x="379080" y="3580920"/>
            <a:ext cx="3522600" cy="51732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p>
            <a:pPr algn="ctr">
              <a:lnSpc>
                <a:spcPct val="100000"/>
              </a:lnSpc>
            </a:pPr>
            <a:r>
              <a:rPr b="1" lang="en-US" sz="1590" spc="-1" strike="noStrike" u="sng">
                <a:solidFill>
                  <a:srgbClr val="44546a"/>
                </a:solidFill>
                <a:uFill>
                  <a:solidFill>
                    <a:srgbClr val="ffffff"/>
                  </a:solidFill>
                </a:uFill>
                <a:latin typeface="Calibri Light"/>
                <a:ea typeface="Times New Roman"/>
              </a:rPr>
              <a:t>Main Menu</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66" name="CustomShape 5"/>
          <p:cNvSpPr/>
          <p:nvPr/>
        </p:nvSpPr>
        <p:spPr>
          <a:xfrm>
            <a:off x="330480" y="4303440"/>
            <a:ext cx="7110720" cy="712080"/>
          </a:xfrm>
          <a:prstGeom prst="rect">
            <a:avLst/>
          </a:prstGeom>
          <a:noFill/>
          <a:ln>
            <a:noFill/>
          </a:ln>
        </p:spPr>
        <p:style>
          <a:lnRef idx="0"/>
          <a:fillRef idx="0"/>
          <a:effectRef idx="0"/>
          <a:fontRef idx="minor"/>
        </p:style>
        <p:txBody>
          <a:bodyPr lIns="90000" rIns="90000" tIns="45000" bIns="45000"/>
          <a:p>
            <a:pPr>
              <a:lnSpc>
                <a:spcPct val="100000"/>
              </a:lnSpc>
            </a:pPr>
            <a:r>
              <a:rPr b="0" lang="en-US" sz="1360" spc="-1" strike="noStrike">
                <a:solidFill>
                  <a:srgbClr val="000000"/>
                </a:solidFill>
                <a:uFill>
                  <a:solidFill>
                    <a:srgbClr val="ffffff"/>
                  </a:solidFill>
                </a:uFill>
                <a:latin typeface="Calibri"/>
                <a:ea typeface="Calibri"/>
              </a:rPr>
              <a:t>The OREO OS starts the system by showing the main menu, which has some commands that the user can choose from depending on what they would like to do. The user could type the name of the command in lower case.</a:t>
            </a:r>
            <a:endParaRPr b="0" lang="en-US" sz="1800" spc="-1" strike="noStrike">
              <a:solidFill>
                <a:srgbClr val="000000"/>
              </a:solidFill>
              <a:uFill>
                <a:solidFill>
                  <a:srgbClr val="ffffff"/>
                </a:solidFill>
              </a:uFill>
              <a:latin typeface="Arial"/>
            </a:endParaRPr>
          </a:p>
        </p:txBody>
      </p:sp>
      <p:sp>
        <p:nvSpPr>
          <p:cNvPr id="67" name="CustomShape 6"/>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68" name="CustomShape 7"/>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DEEFDF2B-8FEA-4E22-B5EE-DEB417C627B9}"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69" name="Picture 10" descr=""/>
          <p:cNvPicPr/>
          <p:nvPr/>
        </p:nvPicPr>
        <p:blipFill>
          <a:blip r:embed="rId2"/>
          <a:stretch/>
        </p:blipFill>
        <p:spPr>
          <a:xfrm>
            <a:off x="330480" y="5127480"/>
            <a:ext cx="7110720" cy="4284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71" name="Picture 6" descr=""/>
          <p:cNvPicPr/>
          <p:nvPr/>
        </p:nvPicPr>
        <p:blipFill>
          <a:blip r:embed="rId1"/>
          <a:stretch/>
        </p:blipFill>
        <p:spPr>
          <a:xfrm>
            <a:off x="659880" y="79200"/>
            <a:ext cx="661320" cy="877320"/>
          </a:xfrm>
          <a:prstGeom prst="rect">
            <a:avLst/>
          </a:prstGeom>
          <a:ln>
            <a:noFill/>
          </a:ln>
        </p:spPr>
      </p:pic>
      <p:sp>
        <p:nvSpPr>
          <p:cNvPr id="72" name="CustomShape 2"/>
          <p:cNvSpPr/>
          <p:nvPr/>
        </p:nvSpPr>
        <p:spPr>
          <a:xfrm>
            <a:off x="1748520" y="957960"/>
            <a:ext cx="4274640" cy="504720"/>
          </a:xfrm>
          <a:prstGeom prst="roundRect">
            <a:avLst>
              <a:gd name="adj" fmla="val 16667"/>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u="sng">
                <a:solidFill>
                  <a:srgbClr val="44546a"/>
                </a:solidFill>
                <a:uFill>
                  <a:solidFill>
                    <a:srgbClr val="ffffff"/>
                  </a:solidFill>
                </a:uFill>
                <a:latin typeface="Calibri Light"/>
                <a:ea typeface="Times New Roman"/>
              </a:rPr>
              <a:t>Available Commands</a:t>
            </a: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73" name="CustomShape 3"/>
          <p:cNvSpPr/>
          <p:nvPr/>
        </p:nvSpPr>
        <p:spPr>
          <a:xfrm>
            <a:off x="289800" y="170640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Help</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74" name="CustomShape 4"/>
          <p:cNvSpPr/>
          <p:nvPr/>
        </p:nvSpPr>
        <p:spPr>
          <a:xfrm>
            <a:off x="289800" y="2212920"/>
            <a:ext cx="6849360" cy="9417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Help command can be launched by choosing number 1 from the main menu. It has an explanation of every command and its functionality. As it also provides the user the instructions of using Oreo OS and ask the user if they want to run the menu again.</a:t>
            </a:r>
            <a:endParaRPr b="0" lang="en-US" sz="1800" spc="-1" strike="noStrike">
              <a:solidFill>
                <a:srgbClr val="000000"/>
              </a:solidFill>
              <a:uFill>
                <a:solidFill>
                  <a:srgbClr val="ffffff"/>
                </a:solidFill>
              </a:uFill>
              <a:latin typeface="Arial"/>
            </a:endParaRPr>
          </a:p>
        </p:txBody>
      </p:sp>
      <p:sp>
        <p:nvSpPr>
          <p:cNvPr id="75" name="CustomShape 5"/>
          <p:cNvSpPr/>
          <p:nvPr/>
        </p:nvSpPr>
        <p:spPr>
          <a:xfrm>
            <a:off x="465480" y="644580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nSpc>
                <a:spcPct val="100000"/>
              </a:lnSpc>
            </a:pPr>
            <a:r>
              <a:rPr b="1" lang="en-US" sz="1400" spc="-1" strike="noStrike" u="sng">
                <a:solidFill>
                  <a:srgbClr val="44546a"/>
                </a:solidFill>
                <a:uFill>
                  <a:solidFill>
                    <a:srgbClr val="ffffff"/>
                  </a:solidFill>
                </a:uFill>
                <a:latin typeface="Calibri Light"/>
                <a:ea typeface="Times New Roman"/>
              </a:rPr>
              <a:t>Get Date</a:t>
            </a: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pic>
        <p:nvPicPr>
          <p:cNvPr id="76" name="Picture 11" descr=""/>
          <p:cNvPicPr/>
          <p:nvPr/>
        </p:nvPicPr>
        <p:blipFill>
          <a:blip r:embed="rId2"/>
          <a:stretch/>
        </p:blipFill>
        <p:spPr>
          <a:xfrm>
            <a:off x="1321920" y="7402680"/>
            <a:ext cx="4808160" cy="2494440"/>
          </a:xfrm>
          <a:prstGeom prst="rect">
            <a:avLst/>
          </a:prstGeom>
          <a:ln>
            <a:noFill/>
          </a:ln>
        </p:spPr>
      </p:pic>
      <p:sp>
        <p:nvSpPr>
          <p:cNvPr id="77" name="CustomShape 6"/>
          <p:cNvSpPr/>
          <p:nvPr/>
        </p:nvSpPr>
        <p:spPr>
          <a:xfrm>
            <a:off x="207720" y="7014600"/>
            <a:ext cx="703692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Get Date command can be launched by choosing number 2, its purpose is to show the current Date. </a:t>
            </a:r>
            <a:endParaRPr b="0" lang="en-US" sz="1800" spc="-1" strike="noStrike">
              <a:solidFill>
                <a:srgbClr val="000000"/>
              </a:solidFill>
              <a:uFill>
                <a:solidFill>
                  <a:srgbClr val="ffffff"/>
                </a:solidFill>
              </a:uFill>
              <a:latin typeface="Arial"/>
            </a:endParaRPr>
          </a:p>
        </p:txBody>
      </p:sp>
      <p:sp>
        <p:nvSpPr>
          <p:cNvPr id="78" name="CustomShape 7"/>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79" name="CustomShape 8"/>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16ED9B3C-1893-41E0-AB43-CD052203F364}"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80" name="Picture 13" descr=""/>
          <p:cNvPicPr/>
          <p:nvPr/>
        </p:nvPicPr>
        <p:blipFill>
          <a:blip r:embed="rId3"/>
          <a:stretch/>
        </p:blipFill>
        <p:spPr>
          <a:xfrm>
            <a:off x="313200" y="2951280"/>
            <a:ext cx="6931440" cy="31748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533240"/>
            <a:ext cx="808416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82" name="Picture 3" descr=""/>
          <p:cNvPicPr/>
          <p:nvPr/>
        </p:nvPicPr>
        <p:blipFill>
          <a:blip r:embed="rId1"/>
          <a:stretch/>
        </p:blipFill>
        <p:spPr>
          <a:xfrm>
            <a:off x="653040" y="-1700280"/>
            <a:ext cx="661320" cy="877320"/>
          </a:xfrm>
          <a:prstGeom prst="rect">
            <a:avLst/>
          </a:prstGeom>
          <a:ln>
            <a:noFill/>
          </a:ln>
        </p:spPr>
      </p:pic>
      <p:sp>
        <p:nvSpPr>
          <p:cNvPr id="83"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84" name="Picture 6" descr=""/>
          <p:cNvPicPr/>
          <p:nvPr/>
        </p:nvPicPr>
        <p:blipFill>
          <a:blip r:embed="rId2"/>
          <a:stretch/>
        </p:blipFill>
        <p:spPr>
          <a:xfrm>
            <a:off x="659880" y="79200"/>
            <a:ext cx="661320" cy="877320"/>
          </a:xfrm>
          <a:prstGeom prst="rect">
            <a:avLst/>
          </a:prstGeom>
          <a:ln>
            <a:noFill/>
          </a:ln>
        </p:spPr>
      </p:pic>
      <p:sp>
        <p:nvSpPr>
          <p:cNvPr id="85" name="CustomShape 3"/>
          <p:cNvSpPr/>
          <p:nvPr/>
        </p:nvSpPr>
        <p:spPr>
          <a:xfrm>
            <a:off x="127080" y="112464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Set Date</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ffffff"/>
                </a:solidFill>
                <a:uFill>
                  <a:solidFill>
                    <a:srgbClr val="ffffff"/>
                  </a:solidFill>
                </a:uFill>
                <a:latin typeface="Calibri"/>
                <a:ea typeface="Times New Roman"/>
              </a:rPr>
              <a:t>Set Date command can be launched by choosing number 3 from the main menu, its purpose is to receive an input from the use</a:t>
            </a: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r>
              <a:rPr b="0" lang="en-US" sz="1800" spc="-1" strike="noStrike">
                <a:solidFill>
                  <a:srgbClr val="ffffff"/>
                </a:solidFill>
                <a:uFill>
                  <a:solidFill>
                    <a:srgbClr val="ffffff"/>
                  </a:solidFill>
                </a:uFill>
                <a:latin typeface="Calibri"/>
                <a:ea typeface="Times New Roman"/>
              </a:rPr>
              <a:t> </a:t>
            </a:r>
            <a:r>
              <a:rPr b="0" lang="en-US" sz="1800" spc="-1" strike="noStrike">
                <a:solidFill>
                  <a:srgbClr val="ffffff"/>
                </a:solidFill>
                <a:uFill>
                  <a:solidFill>
                    <a:srgbClr val="ffffff"/>
                  </a:solidFill>
                </a:uFill>
                <a:latin typeface="Calibri"/>
                <a:ea typeface="Times New Roman"/>
              </a:rPr>
              <a:t>Set Date command can be launched by choosing number 3 from the main menu, its purpose is to receive an input from the user for year, month and day.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86" name="CustomShape 4"/>
          <p:cNvSpPr/>
          <p:nvPr/>
        </p:nvSpPr>
        <p:spPr>
          <a:xfrm>
            <a:off x="205560" y="1635480"/>
            <a:ext cx="73602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Set Date command can be launched by choosing number 3 from the main menu, its purpose is to receive an input from the user for year, month and day. </a:t>
            </a:r>
            <a:endParaRPr b="0" lang="en-US" sz="1800" spc="-1" strike="noStrike">
              <a:solidFill>
                <a:srgbClr val="000000"/>
              </a:solidFill>
              <a:uFill>
                <a:solidFill>
                  <a:srgbClr val="ffffff"/>
                </a:solidFill>
              </a:uFill>
              <a:latin typeface="Arial"/>
            </a:endParaRPr>
          </a:p>
        </p:txBody>
      </p:sp>
      <p:pic>
        <p:nvPicPr>
          <p:cNvPr id="87" name="Picture 8" descr=""/>
          <p:cNvPicPr/>
          <p:nvPr/>
        </p:nvPicPr>
        <p:blipFill>
          <a:blip r:embed="rId3"/>
          <a:stretch/>
        </p:blipFill>
        <p:spPr>
          <a:xfrm>
            <a:off x="659880" y="2262600"/>
            <a:ext cx="6075000" cy="2590200"/>
          </a:xfrm>
          <a:prstGeom prst="rect">
            <a:avLst/>
          </a:prstGeom>
          <a:ln>
            <a:noFill/>
          </a:ln>
        </p:spPr>
      </p:pic>
      <p:sp>
        <p:nvSpPr>
          <p:cNvPr id="88" name="CustomShape 5"/>
          <p:cNvSpPr/>
          <p:nvPr/>
        </p:nvSpPr>
        <p:spPr>
          <a:xfrm>
            <a:off x="205560" y="501876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Get Time</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89" name="CustomShape 6"/>
          <p:cNvSpPr/>
          <p:nvPr/>
        </p:nvSpPr>
        <p:spPr>
          <a:xfrm>
            <a:off x="205560" y="5565240"/>
            <a:ext cx="73602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Get Time command can be launched by choosing number 4 from the main menu, its purpose Is to show the current time. </a:t>
            </a:r>
            <a:endParaRPr b="0" lang="en-US" sz="1800" spc="-1" strike="noStrike">
              <a:solidFill>
                <a:srgbClr val="000000"/>
              </a:solidFill>
              <a:uFill>
                <a:solidFill>
                  <a:srgbClr val="ffffff"/>
                </a:solidFill>
              </a:uFill>
              <a:latin typeface="Arial"/>
            </a:endParaRPr>
          </a:p>
        </p:txBody>
      </p:sp>
      <p:pic>
        <p:nvPicPr>
          <p:cNvPr id="90" name="Picture 12" descr=""/>
          <p:cNvPicPr/>
          <p:nvPr/>
        </p:nvPicPr>
        <p:blipFill>
          <a:blip r:embed="rId4"/>
          <a:stretch/>
        </p:blipFill>
        <p:spPr>
          <a:xfrm>
            <a:off x="812520" y="6327000"/>
            <a:ext cx="5922360" cy="2403360"/>
          </a:xfrm>
          <a:prstGeom prst="rect">
            <a:avLst/>
          </a:prstGeom>
          <a:ln>
            <a:noFill/>
          </a:ln>
        </p:spPr>
      </p:pic>
      <p:sp>
        <p:nvSpPr>
          <p:cNvPr id="91" name="CustomShape 7"/>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92" name="CustomShape 8"/>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675BB28F-B821-4157-B4D2-2443DA3E3E5A}"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93" name="" descr=""/>
          <p:cNvPicPr/>
          <p:nvPr/>
        </p:nvPicPr>
        <p:blipFill>
          <a:blip r:embed="rId5"/>
          <a:stretch/>
        </p:blipFill>
        <p:spPr>
          <a:xfrm>
            <a:off x="-5321160" y="4826160"/>
            <a:ext cx="18414720" cy="3805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95" name="Picture 6" descr=""/>
          <p:cNvPicPr/>
          <p:nvPr/>
        </p:nvPicPr>
        <p:blipFill>
          <a:blip r:embed="rId1"/>
          <a:stretch/>
        </p:blipFill>
        <p:spPr>
          <a:xfrm>
            <a:off x="659880" y="79200"/>
            <a:ext cx="661320" cy="877320"/>
          </a:xfrm>
          <a:prstGeom prst="rect">
            <a:avLst/>
          </a:prstGeom>
          <a:ln>
            <a:noFill/>
          </a:ln>
        </p:spPr>
      </p:pic>
      <p:sp>
        <p:nvSpPr>
          <p:cNvPr id="96" name="CustomShape 2"/>
          <p:cNvSpPr/>
          <p:nvPr/>
        </p:nvSpPr>
        <p:spPr>
          <a:xfrm>
            <a:off x="399960" y="109008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Set Time</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97" name="CustomShape 3"/>
          <p:cNvSpPr/>
          <p:nvPr/>
        </p:nvSpPr>
        <p:spPr>
          <a:xfrm>
            <a:off x="399960" y="1677600"/>
            <a:ext cx="7210800" cy="7286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Set Time command can be launched by choosing number 5 from the main menu, its purpose is to receive an input from the user for hour, minutes and seconds.</a:t>
            </a:r>
            <a:endParaRPr b="0" lang="en-US" sz="1800" spc="-1" strike="noStrike">
              <a:solidFill>
                <a:srgbClr val="000000"/>
              </a:solidFill>
              <a:uFill>
                <a:solidFill>
                  <a:srgbClr val="ffffff"/>
                </a:solidFill>
              </a:uFill>
              <a:latin typeface="Arial"/>
            </a:endParaRPr>
          </a:p>
        </p:txBody>
      </p:sp>
      <p:pic>
        <p:nvPicPr>
          <p:cNvPr id="98" name="Picture 8" descr=""/>
          <p:cNvPicPr/>
          <p:nvPr/>
        </p:nvPicPr>
        <p:blipFill>
          <a:blip r:embed="rId2"/>
          <a:stretch/>
        </p:blipFill>
        <p:spPr>
          <a:xfrm>
            <a:off x="991080" y="2223000"/>
            <a:ext cx="5493960" cy="2602080"/>
          </a:xfrm>
          <a:prstGeom prst="rect">
            <a:avLst/>
          </a:prstGeom>
          <a:ln>
            <a:noFill/>
          </a:ln>
        </p:spPr>
      </p:pic>
      <p:sp>
        <p:nvSpPr>
          <p:cNvPr id="99" name="CustomShape 4"/>
          <p:cNvSpPr/>
          <p:nvPr/>
        </p:nvSpPr>
        <p:spPr>
          <a:xfrm>
            <a:off x="399960" y="531360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Version</a:t>
            </a: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100" name="CustomShape 5"/>
          <p:cNvSpPr/>
          <p:nvPr/>
        </p:nvSpPr>
        <p:spPr>
          <a:xfrm>
            <a:off x="399960" y="589356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Get Version command can be launched by choosing number 6 from the main menu, its purpose is to show the release version of OREO OS</a:t>
            </a:r>
            <a:endParaRPr b="0" lang="en-US" sz="1800" spc="-1" strike="noStrike">
              <a:solidFill>
                <a:srgbClr val="000000"/>
              </a:solidFill>
              <a:uFill>
                <a:solidFill>
                  <a:srgbClr val="ffffff"/>
                </a:solidFill>
              </a:uFill>
              <a:latin typeface="Arial"/>
            </a:endParaRPr>
          </a:p>
        </p:txBody>
      </p:sp>
      <p:pic>
        <p:nvPicPr>
          <p:cNvPr id="101" name="Picture 11" descr=""/>
          <p:cNvPicPr/>
          <p:nvPr/>
        </p:nvPicPr>
        <p:blipFill>
          <a:blip r:embed="rId3"/>
          <a:stretch/>
        </p:blipFill>
        <p:spPr>
          <a:xfrm>
            <a:off x="991080" y="6655320"/>
            <a:ext cx="5427360" cy="2401560"/>
          </a:xfrm>
          <a:prstGeom prst="rect">
            <a:avLst/>
          </a:prstGeom>
          <a:ln>
            <a:noFill/>
          </a:ln>
        </p:spPr>
      </p:pic>
      <p:sp>
        <p:nvSpPr>
          <p:cNvPr id="102" name="CustomShape 6"/>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03" name="CustomShape 7"/>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4E888269-FCE8-4565-996D-D0CC57F3433B}"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04" name="" descr=""/>
          <p:cNvPicPr/>
          <p:nvPr/>
        </p:nvPicPr>
        <p:blipFill>
          <a:blip r:embed="rId4"/>
          <a:stretch/>
        </p:blipFill>
        <p:spPr>
          <a:xfrm>
            <a:off x="-5321160" y="4826160"/>
            <a:ext cx="18414720" cy="3805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0" y="-1533240"/>
            <a:ext cx="808416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06" name="Picture 3" descr=""/>
          <p:cNvPicPr/>
          <p:nvPr/>
        </p:nvPicPr>
        <p:blipFill>
          <a:blip r:embed="rId1"/>
          <a:stretch/>
        </p:blipFill>
        <p:spPr>
          <a:xfrm>
            <a:off x="653040" y="-1700280"/>
            <a:ext cx="661320" cy="877320"/>
          </a:xfrm>
          <a:prstGeom prst="rect">
            <a:avLst/>
          </a:prstGeom>
          <a:ln>
            <a:noFill/>
          </a:ln>
        </p:spPr>
      </p:pic>
      <p:sp>
        <p:nvSpPr>
          <p:cNvPr id="107"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08" name="Picture 6" descr=""/>
          <p:cNvPicPr/>
          <p:nvPr/>
        </p:nvPicPr>
        <p:blipFill>
          <a:blip r:embed="rId2"/>
          <a:stretch/>
        </p:blipFill>
        <p:spPr>
          <a:xfrm>
            <a:off x="659880" y="79200"/>
            <a:ext cx="661320" cy="877320"/>
          </a:xfrm>
          <a:prstGeom prst="rect">
            <a:avLst/>
          </a:prstGeom>
          <a:ln>
            <a:noFill/>
          </a:ln>
        </p:spPr>
      </p:pic>
      <p:sp>
        <p:nvSpPr>
          <p:cNvPr id="109" name="CustomShape 3"/>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ShutDown</a:t>
            </a:r>
            <a:endParaRPr b="0" lang="en-US" sz="1800" spc="-1" strike="noStrike">
              <a:solidFill>
                <a:srgbClr val="000000"/>
              </a:solidFill>
              <a:uFill>
                <a:solidFill>
                  <a:srgbClr val="ffffff"/>
                </a:solidFill>
              </a:uFill>
              <a:latin typeface="Arial"/>
            </a:endParaRPr>
          </a:p>
        </p:txBody>
      </p:sp>
      <p:sp>
        <p:nvSpPr>
          <p:cNvPr id="110" name="CustomShape 4"/>
          <p:cNvSpPr/>
          <p:nvPr/>
        </p:nvSpPr>
        <p:spPr>
          <a:xfrm>
            <a:off x="345960" y="1603800"/>
            <a:ext cx="7238880" cy="7286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ShutDown command can be launched by choosing number 7 from the main menu, its purpose is to exit from OREO OS once receiving a confirmation from the user. </a:t>
            </a:r>
            <a:endParaRPr b="0" lang="en-US" sz="1800" spc="-1" strike="noStrike">
              <a:solidFill>
                <a:srgbClr val="000000"/>
              </a:solidFill>
              <a:uFill>
                <a:solidFill>
                  <a:srgbClr val="ffffff"/>
                </a:solidFill>
              </a:uFill>
              <a:latin typeface="Arial"/>
            </a:endParaRPr>
          </a:p>
        </p:txBody>
      </p:sp>
      <p:pic>
        <p:nvPicPr>
          <p:cNvPr id="111" name="Picture 10" descr=""/>
          <p:cNvPicPr/>
          <p:nvPr/>
        </p:nvPicPr>
        <p:blipFill>
          <a:blip r:embed="rId3"/>
          <a:stretch/>
        </p:blipFill>
        <p:spPr>
          <a:xfrm>
            <a:off x="787320" y="2242440"/>
            <a:ext cx="5913720" cy="2343240"/>
          </a:xfrm>
          <a:prstGeom prst="rect">
            <a:avLst/>
          </a:prstGeom>
          <a:ln>
            <a:noFill/>
          </a:ln>
        </p:spPr>
      </p:pic>
      <p:sp>
        <p:nvSpPr>
          <p:cNvPr id="112" name="CustomShape 5"/>
          <p:cNvSpPr/>
          <p:nvPr/>
        </p:nvSpPr>
        <p:spPr>
          <a:xfrm>
            <a:off x="193680" y="500868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Change Color</a:t>
            </a:r>
            <a:endParaRPr b="0" lang="en-US" sz="1800" spc="-1" strike="noStrike">
              <a:solidFill>
                <a:srgbClr val="000000"/>
              </a:solidFill>
              <a:uFill>
                <a:solidFill>
                  <a:srgbClr val="ffffff"/>
                </a:solidFill>
              </a:uFill>
              <a:latin typeface="Arial"/>
            </a:endParaRPr>
          </a:p>
        </p:txBody>
      </p:sp>
      <p:pic>
        <p:nvPicPr>
          <p:cNvPr id="113" name="Picture 12" descr=""/>
          <p:cNvPicPr/>
          <p:nvPr/>
        </p:nvPicPr>
        <p:blipFill>
          <a:blip r:embed="rId4"/>
          <a:stretch/>
        </p:blipFill>
        <p:spPr>
          <a:xfrm>
            <a:off x="342000" y="6780960"/>
            <a:ext cx="3452400" cy="2145600"/>
          </a:xfrm>
          <a:prstGeom prst="rect">
            <a:avLst/>
          </a:prstGeom>
          <a:ln>
            <a:noFill/>
          </a:ln>
        </p:spPr>
      </p:pic>
      <p:pic>
        <p:nvPicPr>
          <p:cNvPr id="114" name="Picture 13" descr=""/>
          <p:cNvPicPr/>
          <p:nvPr/>
        </p:nvPicPr>
        <p:blipFill>
          <a:blip r:embed="rId5"/>
          <a:stretch/>
        </p:blipFill>
        <p:spPr>
          <a:xfrm>
            <a:off x="3842280" y="6746040"/>
            <a:ext cx="3364920" cy="2139120"/>
          </a:xfrm>
          <a:prstGeom prst="rect">
            <a:avLst/>
          </a:prstGeom>
          <a:ln>
            <a:noFill/>
          </a:ln>
        </p:spPr>
      </p:pic>
      <p:sp>
        <p:nvSpPr>
          <p:cNvPr id="115" name="CustomShape 6"/>
          <p:cNvSpPr/>
          <p:nvPr/>
        </p:nvSpPr>
        <p:spPr>
          <a:xfrm>
            <a:off x="312840" y="5910480"/>
            <a:ext cx="7058520" cy="7293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Change Color command can be launched by choosing number 78from the main menu, its purpose is to show the user some color options provided and choose in which color they want the OREO OS to perform in. </a:t>
            </a:r>
            <a:endParaRPr b="0" lang="en-US" sz="1800" spc="-1" strike="noStrike">
              <a:solidFill>
                <a:srgbClr val="000000"/>
              </a:solidFill>
              <a:uFill>
                <a:solidFill>
                  <a:srgbClr val="ffffff"/>
                </a:solidFill>
              </a:uFill>
              <a:latin typeface="Arial"/>
            </a:endParaRPr>
          </a:p>
        </p:txBody>
      </p:sp>
      <p:sp>
        <p:nvSpPr>
          <p:cNvPr id="116" name="CustomShape 7"/>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17" name="CustomShape 8"/>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EC72FD9A-2CB7-42B2-93CA-57E9C74FE332}"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18" name="" descr=""/>
          <p:cNvPicPr/>
          <p:nvPr/>
        </p:nvPicPr>
        <p:blipFill>
          <a:blip r:embed="rId6"/>
          <a:stretch/>
        </p:blipFill>
        <p:spPr>
          <a:xfrm>
            <a:off x="-5321160" y="4826160"/>
            <a:ext cx="18414720" cy="3805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93680" y="104472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Clear</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0" y="295560"/>
            <a:ext cx="7771680" cy="542520"/>
          </a:xfrm>
          <a:prstGeom prst="roundRect">
            <a:avLst>
              <a:gd name="adj" fmla="val 16667"/>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p:style>
        <p:txBody>
          <a:bodyPr lIns="103680" rIns="103680" tIns="51840" bIns="51840" anchor="ctr"/>
          <a:p>
            <a:pPr algn="ctr">
              <a:lnSpc>
                <a:spcPct val="100000"/>
              </a:lnSpc>
            </a:pPr>
            <a:r>
              <a:rPr b="1" lang="en-US" sz="1820" spc="-1" strike="noStrike">
                <a:solidFill>
                  <a:srgbClr val="44546a"/>
                </a:solidFill>
                <a:uFill>
                  <a:solidFill>
                    <a:srgbClr val="ffffff"/>
                  </a:solidFill>
                </a:uFill>
                <a:latin typeface="Calibri"/>
                <a:ea typeface="Calibri"/>
              </a:rPr>
              <a:t>User Manual | OREO OS</a:t>
            </a:r>
            <a:endParaRPr b="0" lang="en-US" sz="1800" spc="-1" strike="noStrike">
              <a:solidFill>
                <a:srgbClr val="000000"/>
              </a:solidFill>
              <a:uFill>
                <a:solidFill>
                  <a:srgbClr val="ffffff"/>
                </a:solidFill>
              </a:uFill>
              <a:latin typeface="Arial"/>
            </a:endParaRPr>
          </a:p>
        </p:txBody>
      </p:sp>
      <p:pic>
        <p:nvPicPr>
          <p:cNvPr id="121" name="Picture 4" descr=""/>
          <p:cNvPicPr/>
          <p:nvPr/>
        </p:nvPicPr>
        <p:blipFill>
          <a:blip r:embed="rId1"/>
          <a:stretch/>
        </p:blipFill>
        <p:spPr>
          <a:xfrm>
            <a:off x="659880" y="79200"/>
            <a:ext cx="661320" cy="877320"/>
          </a:xfrm>
          <a:prstGeom prst="rect">
            <a:avLst/>
          </a:prstGeom>
          <a:ln>
            <a:noFill/>
          </a:ln>
        </p:spPr>
      </p:pic>
      <p:sp>
        <p:nvSpPr>
          <p:cNvPr id="122" name="CustomShape 3"/>
          <p:cNvSpPr/>
          <p:nvPr/>
        </p:nvSpPr>
        <p:spPr>
          <a:xfrm>
            <a:off x="376560" y="1707480"/>
            <a:ext cx="68220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Clear command can be launched by typing clear all in lowercase from the main menu, its purpose is to clear all the history of commands executed.</a:t>
            </a:r>
            <a:endParaRPr b="0" lang="en-US" sz="1800" spc="-1" strike="noStrike">
              <a:solidFill>
                <a:srgbClr val="000000"/>
              </a:solidFill>
              <a:uFill>
                <a:solidFill>
                  <a:srgbClr val="ffffff"/>
                </a:solidFill>
              </a:uFill>
              <a:latin typeface="Arial"/>
            </a:endParaRPr>
          </a:p>
        </p:txBody>
      </p:sp>
      <p:sp>
        <p:nvSpPr>
          <p:cNvPr id="123" name="CustomShape 4"/>
          <p:cNvSpPr/>
          <p:nvPr/>
        </p:nvSpPr>
        <p:spPr>
          <a:xfrm>
            <a:off x="1674360" y="4611600"/>
            <a:ext cx="4274640" cy="504720"/>
          </a:xfrm>
          <a:prstGeom prst="roundRect">
            <a:avLst>
              <a:gd name="adj" fmla="val 16667"/>
            </a:avLst>
          </a:prstGeom>
          <a:solidFill>
            <a:schemeClr val="accent3">
              <a:lumMod val="75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600" spc="-1" strike="noStrike" u="sng">
                <a:solidFill>
                  <a:srgbClr val="44546a"/>
                </a:solidFill>
                <a:uFill>
                  <a:solidFill>
                    <a:srgbClr val="ffffff"/>
                  </a:solidFill>
                </a:uFill>
                <a:latin typeface="Calibri Light"/>
                <a:ea typeface="Times New Roman"/>
              </a:rPr>
              <a:t>PCB Menu</a:t>
            </a: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a:p>
            <a:pPr algn="ctr">
              <a:lnSpc>
                <a:spcPct val="100000"/>
              </a:lnSpc>
            </a:pPr>
            <a:r>
              <a:rPr b="1" lang="en-US" sz="1600" spc="-1" strike="noStrike">
                <a:solidFill>
                  <a:srgbClr val="44546a"/>
                </a:solidFill>
                <a:uFill>
                  <a:solidFill>
                    <a:srgbClr val="ffffff"/>
                  </a:solidFill>
                </a:uFill>
                <a:latin typeface="Calibri Light"/>
                <a:ea typeface="Times New Roman"/>
              </a:rPr>
              <a:t> </a:t>
            </a:r>
            <a:endParaRPr b="0" lang="en-US" sz="1800" spc="-1" strike="noStrike">
              <a:solidFill>
                <a:srgbClr val="000000"/>
              </a:solidFill>
              <a:uFill>
                <a:solidFill>
                  <a:srgbClr val="ffffff"/>
                </a:solidFill>
              </a:uFill>
              <a:latin typeface="Arial"/>
            </a:endParaRPr>
          </a:p>
        </p:txBody>
      </p:sp>
      <p:sp>
        <p:nvSpPr>
          <p:cNvPr id="124" name="CustomShape 5"/>
          <p:cNvSpPr/>
          <p:nvPr/>
        </p:nvSpPr>
        <p:spPr>
          <a:xfrm>
            <a:off x="291240" y="5271480"/>
            <a:ext cx="3108240" cy="456480"/>
          </a:xfrm>
          <a:prstGeom prst="roundRect">
            <a:avLst>
              <a:gd name="adj" fmla="val 16667"/>
            </a:avLst>
          </a:prstGeom>
          <a:solidFill>
            <a:schemeClr val="accent5">
              <a:lumMod val="60000"/>
              <a:lumOff val="40000"/>
              <a:alpha val="29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p>
            <a:pPr algn="ctr">
              <a:lnSpc>
                <a:spcPct val="100000"/>
              </a:lnSpc>
            </a:pPr>
            <a:r>
              <a:rPr b="1" lang="en-US" sz="1400" spc="-1" strike="noStrike" u="sng">
                <a:solidFill>
                  <a:srgbClr val="44546a"/>
                </a:solidFill>
                <a:uFill>
                  <a:solidFill>
                    <a:srgbClr val="ffffff"/>
                  </a:solidFill>
                </a:uFill>
                <a:latin typeface="Calibri Light"/>
                <a:ea typeface="Times New Roman"/>
              </a:rPr>
              <a:t>Suspend</a:t>
            </a:r>
            <a:endParaRPr b="0" lang="en-US" sz="1800" spc="-1" strike="noStrike">
              <a:solidFill>
                <a:srgbClr val="000000"/>
              </a:solidFill>
              <a:uFill>
                <a:solidFill>
                  <a:srgbClr val="ffffff"/>
                </a:solidFill>
              </a:uFill>
              <a:latin typeface="Arial"/>
            </a:endParaRPr>
          </a:p>
        </p:txBody>
      </p:sp>
      <p:sp>
        <p:nvSpPr>
          <p:cNvPr id="125" name="CustomShape 6"/>
          <p:cNvSpPr/>
          <p:nvPr/>
        </p:nvSpPr>
        <p:spPr>
          <a:xfrm>
            <a:off x="182160" y="5944320"/>
            <a:ext cx="721080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ea typeface="Calibri"/>
              </a:rPr>
              <a:t>Suspend command can be launched by typing suspend in lowercase , its purpose is to allow the user to suspend a PCB</a:t>
            </a:r>
            <a:endParaRPr b="0" lang="en-US" sz="1800" spc="-1" strike="noStrike">
              <a:solidFill>
                <a:srgbClr val="000000"/>
              </a:solidFill>
              <a:uFill>
                <a:solidFill>
                  <a:srgbClr val="ffffff"/>
                </a:solidFill>
              </a:uFill>
              <a:latin typeface="Arial"/>
            </a:endParaRPr>
          </a:p>
        </p:txBody>
      </p:sp>
      <p:sp>
        <p:nvSpPr>
          <p:cNvPr id="126" name="CustomShape 7"/>
          <p:cNvSpPr/>
          <p:nvPr/>
        </p:nvSpPr>
        <p:spPr>
          <a:xfrm>
            <a:off x="534240" y="9322560"/>
            <a:ext cx="1748160" cy="5349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020" spc="-1" strike="noStrike">
                <a:solidFill>
                  <a:srgbClr val="8b8b8b"/>
                </a:solidFill>
                <a:uFill>
                  <a:solidFill>
                    <a:srgbClr val="ffffff"/>
                  </a:solidFill>
                </a:uFill>
                <a:latin typeface="Calibri"/>
              </a:rPr>
              <a:t>4/13/20</a:t>
            </a:r>
            <a:endParaRPr b="0" lang="en-US" sz="1800" spc="-1" strike="noStrike">
              <a:solidFill>
                <a:srgbClr val="000000"/>
              </a:solidFill>
              <a:uFill>
                <a:solidFill>
                  <a:srgbClr val="ffffff"/>
                </a:solidFill>
              </a:uFill>
              <a:latin typeface="Arial"/>
            </a:endParaRPr>
          </a:p>
        </p:txBody>
      </p:sp>
      <p:sp>
        <p:nvSpPr>
          <p:cNvPr id="127" name="CustomShape 8"/>
          <p:cNvSpPr/>
          <p:nvPr/>
        </p:nvSpPr>
        <p:spPr>
          <a:xfrm>
            <a:off x="5489280" y="9322560"/>
            <a:ext cx="1748160" cy="534960"/>
          </a:xfrm>
          <a:prstGeom prst="rect">
            <a:avLst/>
          </a:prstGeom>
          <a:noFill/>
          <a:ln>
            <a:noFill/>
          </a:ln>
        </p:spPr>
        <p:style>
          <a:lnRef idx="0"/>
          <a:fillRef idx="0"/>
          <a:effectRef idx="0"/>
          <a:fontRef idx="minor"/>
        </p:style>
        <p:txBody>
          <a:bodyPr lIns="90000" rIns="90000" tIns="45000" bIns="45000" anchor="ctr"/>
          <a:p>
            <a:pPr algn="r">
              <a:lnSpc>
                <a:spcPct val="100000"/>
              </a:lnSpc>
            </a:pPr>
            <a:fld id="{F1C779FA-2A5F-4BCA-8F76-37B9DBEA7507}" type="slidenum">
              <a:rPr b="0" lang="en-US" sz="1020" spc="-1" strike="noStrike">
                <a:solidFill>
                  <a:srgbClr val="8b8b8b"/>
                </a:solidFill>
                <a:uFill>
                  <a:solidFill>
                    <a:srgbClr val="ffffff"/>
                  </a:solidFill>
                </a:uFill>
                <a:latin typeface="Calibri"/>
              </a:rPr>
              <a:t>&lt;number&gt;</a:t>
            </a:fld>
            <a:endParaRPr b="0" lang="en-US" sz="1800" spc="-1" strike="noStrike">
              <a:solidFill>
                <a:srgbClr val="000000"/>
              </a:solidFill>
              <a:uFill>
                <a:solidFill>
                  <a:srgbClr val="ffffff"/>
                </a:solidFill>
              </a:uFill>
              <a:latin typeface="Arial"/>
            </a:endParaRPr>
          </a:p>
        </p:txBody>
      </p:sp>
      <p:pic>
        <p:nvPicPr>
          <p:cNvPr id="128" name="Picture 12" descr=""/>
          <p:cNvPicPr/>
          <p:nvPr/>
        </p:nvPicPr>
        <p:blipFill>
          <a:blip r:embed="rId2"/>
          <a:stretch/>
        </p:blipFill>
        <p:spPr>
          <a:xfrm>
            <a:off x="1689120" y="2247480"/>
            <a:ext cx="4274640" cy="1804680"/>
          </a:xfrm>
          <a:prstGeom prst="rect">
            <a:avLst/>
          </a:prstGeom>
          <a:ln>
            <a:noFill/>
          </a:ln>
        </p:spPr>
      </p:pic>
      <p:pic>
        <p:nvPicPr>
          <p:cNvPr id="129" name="Picture 14" descr=""/>
          <p:cNvPicPr/>
          <p:nvPr/>
        </p:nvPicPr>
        <p:blipFill>
          <a:blip r:embed="rId3"/>
          <a:stretch/>
        </p:blipFill>
        <p:spPr>
          <a:xfrm>
            <a:off x="376560" y="6729480"/>
            <a:ext cx="6783120" cy="21625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952</TotalTime>
  <Application>LibreOffice/5.1.6.2$Linux_X86_64 LibreOffice_project/10m0$Build-2</Application>
  <Words>1934</Words>
  <Paragraphs>198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2020-02-27T16:31:27Z</dcterms:created>
  <dc:creator>Raneem Al Ghawi</dc:creator>
  <dc:description/>
  <dc:language>en-US</dc:language>
  <cp:lastModifiedBy/>
  <dcterms:modified xsi:type="dcterms:W3CDTF">2020-04-13T02:18:10Z</dcterms:modified>
  <cp:revision>24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