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oRGrzCZcsaauQ3B6GF9XZGNb2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3ed8b5f07_5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3ed8b5f07_5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3ed8b5f07_5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3ed8b5f07_5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3ed8b5f07_5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83ed8b5f07_5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3ed8b5f07_5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3ed8b5f07_5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83ed8b5f07_5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3ed8b5f07_5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3ed8b5f07_5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83ed8b5f07_5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3ed8b5f07_5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3ed8b5f07_5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83ed8b5f07_5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3ed8b5f07_5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3ed8b5f07_5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83ed8b5f07_5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3ed8b5f07_1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3ed8b5f07_1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83ed8b5f07_1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3ed8b5f07_1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3ed8b5f07_1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83ed8b5f07_1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3ed8b5f07_9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3ed8b5f07_9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83ed8b5f07_9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3ed8b5f07_5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3ed8b5f07_5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계약자 / 피보험자 비율이 비슷하게 유지됨</a:t>
            </a:r>
            <a:endParaRPr/>
          </a:p>
        </p:txBody>
      </p:sp>
      <p:sp>
        <p:nvSpPr>
          <p:cNvPr id="320" name="Google Shape;320;g283ed8b5f07_5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3ed8b5f07_5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3ed8b5f07_5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83ed8b5f07_5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3ed8b5f07_5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3ed8b5f07_5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/>
              <a:t>clust 구분없이 성별은 50:50이라 유의미하다고 보이지는 않음</a:t>
            </a:r>
            <a:endParaRPr/>
          </a:p>
        </p:txBody>
      </p:sp>
      <p:sp>
        <p:nvSpPr>
          <p:cNvPr id="335" name="Google Shape;335;g283ed8b5f07_5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83ed8b5f07_1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83ed8b5f07_1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83ed8b5f07_1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3ed8b5f07_1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3ed8b5f07_1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83ed8b5f07_1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3ed8b5f07_1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83ed8b5f07_1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83ed8b5f07_1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3ed8b5f07_9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3ed8b5f07_9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83ed8b5f07_9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3ed8b5f07_9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83ed8b5f07_9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83ed8b5f07_9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3ed8b5f07_9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3ed8b5f07_9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83ed8b5f07_9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3ed8b5f07_9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3ed8b5f07_9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83ed8b5f07_9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3ed8b5f07_9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83ed8b5f07_9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-&gt; 등록(계/피) 피쳐는 정도가 약해서 클러스터 특징도 거의 없음</a:t>
            </a:r>
            <a:endParaRPr/>
          </a:p>
        </p:txBody>
      </p:sp>
      <p:sp>
        <p:nvSpPr>
          <p:cNvPr id="457" name="Google Shape;457;g283ed8b5f07_9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3ed8b5f07_9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83ed8b5f07_9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83ed8b5f07_9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ed8b5f07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ed8b5f07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3ed8b5f07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3ed8b5f07_9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83ed8b5f07_9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83ed8b5f07_9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83ed8b5f07_9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83ed8b5f07_9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83ed8b5f07_9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3ed8b5f07_5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3ed8b5f07_5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83ed8b5f07_5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3ed8b5f07_5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3ed8b5f07_5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/>
              <a:t>min이 높은 수준에서 형성되는 clust: 1, 4</a:t>
            </a:r>
            <a:endParaRPr/>
          </a:p>
        </p:txBody>
      </p:sp>
      <p:sp>
        <p:nvSpPr>
          <p:cNvPr id="125" name="Google Shape;125;g283ed8b5f07_5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3ed8b5f07_5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3ed8b5f07_5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/>
              <a:t>clust 구분없이 “기본” 보유 비율이 가장 높게 나타남 (유의미하다 보이지는 않음)</a:t>
            </a:r>
            <a:endParaRPr/>
          </a:p>
        </p:txBody>
      </p:sp>
      <p:sp>
        <p:nvSpPr>
          <p:cNvPr id="139" name="Google Shape;139;g283ed8b5f07_5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ed8b5f07_5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ed8b5f07_5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83ed8b5f07_5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3ed8b5f07_5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3ed8b5f07_5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3ed8b5f07_5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3ed8b5f07_5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3ed8b5f07_5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83ed8b5f07_5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3ed8b5f07_5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3ed8b5f07_5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3ed8b5f07_5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3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5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6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40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1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9.png"/><Relationship Id="rId8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3.png"/><Relationship Id="rId8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2.png"/><Relationship Id="rId8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5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9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5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2221992" y="2541762"/>
            <a:ext cx="8010152" cy="2221992"/>
            <a:chOff x="0" y="1801368"/>
            <a:chExt cx="12192012" cy="2331720"/>
          </a:xfrm>
        </p:grpSpPr>
        <p:sp>
          <p:nvSpPr>
            <p:cNvPr id="93" name="Google Shape;93;p1"/>
            <p:cNvSpPr/>
            <p:nvPr/>
          </p:nvSpPr>
          <p:spPr>
            <a:xfrm>
              <a:off x="0" y="1801368"/>
              <a:ext cx="12192000" cy="2331720"/>
            </a:xfrm>
            <a:prstGeom prst="roundRect">
              <a:avLst>
                <a:gd fmla="val 16667" name="adj"/>
              </a:avLst>
            </a:prstGeom>
            <a:solidFill>
              <a:srgbClr val="C7E3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2" y="2191886"/>
              <a:ext cx="12192000" cy="15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500">
                  <a:solidFill>
                    <a:schemeClr val="dk1"/>
                  </a:solidFill>
                </a:rPr>
                <a:t>보험사 </a:t>
              </a:r>
              <a:r>
                <a:rPr b="1" i="0" lang="ko-KR" sz="4500" u="none" cap="none" strike="noStrike">
                  <a:solidFill>
                    <a:schemeClr val="dk1"/>
                  </a:solidFill>
                </a:rPr>
                <a:t>고객 </a:t>
              </a:r>
              <a:r>
                <a:rPr b="1" lang="ko-KR" sz="4500">
                  <a:solidFill>
                    <a:schemeClr val="dk1"/>
                  </a:solidFill>
                </a:rPr>
                <a:t>세그먼트 분석 및</a:t>
              </a:r>
              <a:endParaRPr b="1" sz="4500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500">
                  <a:solidFill>
                    <a:schemeClr val="dk1"/>
                  </a:solidFill>
                </a:rPr>
                <a:t> 마케팅 전략 제안</a:t>
              </a:r>
              <a:r>
                <a:rPr b="1" i="0" lang="ko-KR" sz="4500" u="none" cap="none" strike="noStrike">
                  <a:solidFill>
                    <a:schemeClr val="dk1"/>
                  </a:solidFill>
                </a:rPr>
                <a:t> </a:t>
              </a:r>
              <a:endParaRPr sz="1100"/>
            </a:p>
          </p:txBody>
        </p:sp>
      </p:grp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857917" y="1052899"/>
            <a:ext cx="894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300" u="none" cap="none" strike="noStrike">
                <a:solidFill>
                  <a:schemeClr val="dk1"/>
                </a:solidFill>
              </a:rPr>
              <a:t>DX컨설턴트 트랙 </a:t>
            </a:r>
            <a:endParaRPr i="0" sz="23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300" u="none" cap="none" strike="noStrike">
                <a:solidFill>
                  <a:schemeClr val="dk1"/>
                </a:solidFill>
              </a:rPr>
              <a:t>미니프로젝트 3차(비지도)</a:t>
            </a:r>
            <a:endParaRPr i="0" sz="23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25542" y="5374874"/>
            <a:ext cx="894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</a:rPr>
              <a:t>DX 수도권 2반 7조 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3ed8b5f07_5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월 납입액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83ed8b5f07_5_7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210" name="Google Shape;210;g283ed8b5f07_5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83ed8b5f07_5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83ed8b5f07_5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83ed8b5f07_5_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83ed8b5f07_5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2130425"/>
            <a:ext cx="5181600" cy="36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83ed8b5f07_5_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638" y="1533509"/>
            <a:ext cx="3930729" cy="42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3ed8b5f07_5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VOC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83ed8b5f07_5_8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223" name="Google Shape;223;g283ed8b5f07_5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83ed8b5f07_5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83ed8b5f07_5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83ed8b5f07_5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83ed8b5f07_5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6396" y="1825634"/>
            <a:ext cx="8039206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3ed8b5f07_5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타 상품 보유 현황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83ed8b5f07_5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83ed8b5f07_5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83ed8b5f07_5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83ed8b5f07_5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83ed8b5f07_5_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1901825"/>
            <a:ext cx="5181600" cy="382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83ed8b5f07_5_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2200" y="2936442"/>
            <a:ext cx="5181600" cy="22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3ed8b5f07_5_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갱신 인센티브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83ed8b5f07_5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1" y="2953249"/>
            <a:ext cx="5181600" cy="187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83ed8b5f07_5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83ed8b5f07_5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83ed8b5f07_5_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83ed8b5f07_5_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83ed8b5f07_5_8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252" name="Google Shape;252;g283ed8b5f07_5_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200" y="1978025"/>
            <a:ext cx="5181600" cy="38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ed8b5f07_5_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총지불금액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83ed8b5f07_5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83ed8b5f07_5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83ed8b5f07_5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83ed8b5f07_5_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83ed8b5f07_5_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2054225"/>
            <a:ext cx="5181600" cy="381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83ed8b5f07_5_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2199" y="1967250"/>
            <a:ext cx="5181600" cy="406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3ed8b5f07_5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자동차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83ed8b5f07_5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83ed8b5f07_5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83ed8b5f07_5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83ed8b5f07_5_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83ed8b5f07_5_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200" y="3116651"/>
            <a:ext cx="5527200" cy="16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83ed8b5f07_5_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200" y="1825625"/>
            <a:ext cx="5181600" cy="382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3ed8b5f07_1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갱신                            </a:t>
            </a:r>
            <a:r>
              <a:rPr b="1" lang="ko-KR" sz="4100">
                <a:latin typeface="Arial"/>
                <a:ea typeface="Arial"/>
                <a:cs typeface="Arial"/>
                <a:sym typeface="Arial"/>
              </a:rPr>
              <a:t> 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283ed8b5f07_1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83ed8b5f07_1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81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83ed8b5f07_11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83ed8b5f07_11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83ed8b5f07_11_36"/>
          <p:cNvSpPr txBox="1"/>
          <p:nvPr/>
        </p:nvSpPr>
        <p:spPr>
          <a:xfrm>
            <a:off x="8576150" y="6510000"/>
            <a:ext cx="3938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출처)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https://brunch.co.kr/@baruncfp/25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g283ed8b5f07_11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875" y="1825625"/>
            <a:ext cx="4458250" cy="28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83ed8b5f07_11_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9800" y="4569875"/>
            <a:ext cx="6188850" cy="17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83ed8b5f07_11_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200" y="1690825"/>
            <a:ext cx="5181600" cy="38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3ed8b5f07_11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지역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283ed8b5f07_1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2388788"/>
            <a:ext cx="5181600" cy="27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83ed8b5f07_11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83ed8b5f07_11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83ed8b5f07_11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83ed8b5f07_11_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83ed8b5f07_11_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303" name="Google Shape;303;g283ed8b5f07_11_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200" y="1825623"/>
            <a:ext cx="5181600" cy="382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3ed8b5f07_9_72"/>
          <p:cNvSpPr txBox="1"/>
          <p:nvPr>
            <p:ph type="title"/>
          </p:nvPr>
        </p:nvSpPr>
        <p:spPr>
          <a:xfrm>
            <a:off x="2596500" y="854750"/>
            <a:ext cx="6999000" cy="144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latin typeface="Arial"/>
                <a:ea typeface="Arial"/>
                <a:cs typeface="Arial"/>
                <a:sym typeface="Arial"/>
              </a:rPr>
              <a:t>분석 제외 feature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83ed8b5f07_9_72"/>
          <p:cNvSpPr txBox="1"/>
          <p:nvPr/>
        </p:nvSpPr>
        <p:spPr>
          <a:xfrm>
            <a:off x="703875" y="1185650"/>
            <a:ext cx="66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83ed8b5f07_9_72"/>
          <p:cNvSpPr txBox="1"/>
          <p:nvPr>
            <p:ph type="title"/>
          </p:nvPr>
        </p:nvSpPr>
        <p:spPr>
          <a:xfrm>
            <a:off x="2596500" y="1749925"/>
            <a:ext cx="6999000" cy="69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latin typeface="Arial"/>
                <a:ea typeface="Arial"/>
                <a:cs typeface="Arial"/>
                <a:sym typeface="Arial"/>
              </a:rPr>
              <a:t>모든 클러스터에서 비슷한 데이터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283ed8b5f07_9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83ed8b5f07_9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83ed8b5f07_9_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83ed8b5f07_9_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83ed8b5f07_9_72"/>
          <p:cNvSpPr txBox="1"/>
          <p:nvPr>
            <p:ph idx="1" type="body"/>
          </p:nvPr>
        </p:nvSpPr>
        <p:spPr>
          <a:xfrm>
            <a:off x="4712400" y="3242175"/>
            <a:ext cx="2767200" cy="302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등록 계/피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성별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거주지 사이즈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온라인 방문 빈도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판매채널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3ed8b5f07_5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등록(계/피)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83ed8b5f07_5_8"/>
          <p:cNvSpPr txBox="1"/>
          <p:nvPr/>
        </p:nvSpPr>
        <p:spPr>
          <a:xfrm>
            <a:off x="5558275" y="355325"/>
            <a:ext cx="2237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283ed8b5f07_5_8"/>
          <p:cNvSpPr txBox="1"/>
          <p:nvPr/>
        </p:nvSpPr>
        <p:spPr>
          <a:xfrm>
            <a:off x="7066075" y="5827150"/>
            <a:ext cx="4535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283ed8b5f07_5_8"/>
          <p:cNvSpPr txBox="1"/>
          <p:nvPr/>
        </p:nvSpPr>
        <p:spPr>
          <a:xfrm>
            <a:off x="8691775" y="9766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클러스터별 특징이 약한 feature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g283ed8b5f07_5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83ed8b5f07_5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83ed8b5f07_5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83ed8b5f07_5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83ed8b5f07_5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1825625"/>
            <a:ext cx="5181600" cy="38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83ed8b5f07_5_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2275" y="2188988"/>
            <a:ext cx="5181450" cy="31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ed8b5f07_5_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시각화 함수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83ed8b5f07_5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83ed8b5f07_5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83ed8b5f07_5_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83ed8b5f07_5_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83ed8b5f07_5_158"/>
          <p:cNvSpPr txBox="1"/>
          <p:nvPr>
            <p:ph idx="1" type="body"/>
          </p:nvPr>
        </p:nvSpPr>
        <p:spPr>
          <a:xfrm>
            <a:off x="838200" y="1825625"/>
            <a:ext cx="10515600" cy="4676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cross_t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6A995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컬럼에 있는 고유값 개수 확인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].unique()) 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6A995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클러스터 별 차이를 보기 위한 crosstab 생성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pro_df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crosstab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'clust'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margins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6A995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시각화를 위한 crosstab 생성(비율을 보기 위한 normalize 진행)</a:t>
            </a:r>
            <a:endParaRPr sz="1250">
              <a:solidFill>
                <a:srgbClr val="6A995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crosstab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'clust'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margins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'index'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9CDC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6A995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누적 막대 그래프로 시각화</a:t>
            </a:r>
            <a:endParaRPr sz="1250">
              <a:solidFill>
                <a:srgbClr val="9CDC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temp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stacked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50">
              <a:solidFill>
                <a:srgbClr val="6A995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6A995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고유값들의 비율을 구하고 pro_df에 추가</a:t>
            </a:r>
            <a:endParaRPr sz="1250">
              <a:solidFill>
                <a:srgbClr val="6A995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pro_df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].unique())[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'_비율'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pro_df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].unique())[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ko-KR" sz="12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pro_df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 sz="12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'All'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ko-KR" sz="12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25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25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2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2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pro_df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3ed8b5f07_5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성별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83ed8b5f07_5_15"/>
          <p:cNvSpPr txBox="1"/>
          <p:nvPr/>
        </p:nvSpPr>
        <p:spPr>
          <a:xfrm>
            <a:off x="6256050" y="6262975"/>
            <a:ext cx="5013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283ed8b5f07_5_15"/>
          <p:cNvSpPr txBox="1"/>
          <p:nvPr/>
        </p:nvSpPr>
        <p:spPr>
          <a:xfrm>
            <a:off x="8463175" y="9766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클러스터별 특징이 약한 feature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0" name="Google Shape;340;g283ed8b5f07_5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83ed8b5f07_5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83ed8b5f07_5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83ed8b5f07_5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83ed8b5f07_5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1825625"/>
            <a:ext cx="5181600" cy="38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83ed8b5f07_5_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56087" y="1873167"/>
            <a:ext cx="5013825" cy="425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3ed8b5f07_1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거주지사이즈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83ed8b5f07_11_14"/>
          <p:cNvSpPr txBox="1"/>
          <p:nvPr/>
        </p:nvSpPr>
        <p:spPr>
          <a:xfrm>
            <a:off x="8463175" y="9766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클러스터별 특징이 약한 feature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3" name="Google Shape;353;g283ed8b5f07_1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83ed8b5f07_1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83ed8b5f07_11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83ed8b5f07_11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83ed8b5f07_11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1978023"/>
            <a:ext cx="5181600" cy="382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83ed8b5f07_11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2202" y="2410413"/>
            <a:ext cx="5181600" cy="29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3ed8b5f07_11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온라인방문빈도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83ed8b5f07_11_2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366" name="Google Shape;366;g283ed8b5f07_11_22"/>
          <p:cNvSpPr txBox="1"/>
          <p:nvPr/>
        </p:nvSpPr>
        <p:spPr>
          <a:xfrm>
            <a:off x="8463175" y="9766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클러스터별 특징이 약한 feature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g283ed8b5f07_1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83ed8b5f07_11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83ed8b5f07_11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83ed8b5f07_11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83ed8b5f07_11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2054225"/>
            <a:ext cx="5181600" cy="38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83ed8b5f07_11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8400" y="2811350"/>
            <a:ext cx="5181600" cy="23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3ed8b5f07_11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판매채널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83ed8b5f07_11_43"/>
          <p:cNvSpPr txBox="1"/>
          <p:nvPr/>
        </p:nvSpPr>
        <p:spPr>
          <a:xfrm>
            <a:off x="8615575" y="9766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클러스터별 특징이 약한 feature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g283ed8b5f07_11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83ed8b5f07_11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283ed8b5f07_11_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283ed8b5f07_11_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283ed8b5f07_11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1978023"/>
            <a:ext cx="5181600" cy="382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283ed8b5f07_11_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2201" y="2941913"/>
            <a:ext cx="5181600" cy="190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283ed8b5f07_9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4222583" y="1304097"/>
            <a:ext cx="4047782" cy="404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283ed8b5f07_9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099993">
            <a:off x="8095109" y="1296872"/>
            <a:ext cx="4062232" cy="406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83ed8b5f07_9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339208" y="1304097"/>
            <a:ext cx="4047782" cy="404778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83ed8b5f07_9_81"/>
          <p:cNvSpPr txBox="1"/>
          <p:nvPr>
            <p:ph type="title"/>
          </p:nvPr>
        </p:nvSpPr>
        <p:spPr>
          <a:xfrm>
            <a:off x="7956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클러스터별 타겟팅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83ed8b5f07_9_81"/>
          <p:cNvSpPr txBox="1"/>
          <p:nvPr>
            <p:ph idx="1" type="body"/>
          </p:nvPr>
        </p:nvSpPr>
        <p:spPr>
          <a:xfrm>
            <a:off x="685800" y="2487300"/>
            <a:ext cx="3202200" cy="14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Clust1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Clust4</a:t>
            </a:r>
            <a:endParaRPr/>
          </a:p>
        </p:txBody>
      </p:sp>
      <p:sp>
        <p:nvSpPr>
          <p:cNvPr id="396" name="Google Shape;396;g283ed8b5f07_9_81"/>
          <p:cNvSpPr txBox="1"/>
          <p:nvPr>
            <p:ph idx="1" type="body"/>
          </p:nvPr>
        </p:nvSpPr>
        <p:spPr>
          <a:xfrm>
            <a:off x="8528750" y="2487300"/>
            <a:ext cx="3202200" cy="10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Clust2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Clust5</a:t>
            </a:r>
            <a:endParaRPr/>
          </a:p>
        </p:txBody>
      </p:sp>
      <p:sp>
        <p:nvSpPr>
          <p:cNvPr id="397" name="Google Shape;397;g283ed8b5f07_9_81"/>
          <p:cNvSpPr txBox="1"/>
          <p:nvPr>
            <p:ph idx="1" type="body"/>
          </p:nvPr>
        </p:nvSpPr>
        <p:spPr>
          <a:xfrm>
            <a:off x="4647300" y="2410725"/>
            <a:ext cx="3202200" cy="14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Clust0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Clust3 </a:t>
            </a:r>
            <a:endParaRPr/>
          </a:p>
        </p:txBody>
      </p:sp>
      <p:sp>
        <p:nvSpPr>
          <p:cNvPr id="398" name="Google Shape;398;g283ed8b5f07_9_81"/>
          <p:cNvSpPr txBox="1"/>
          <p:nvPr>
            <p:ph idx="1" type="body"/>
          </p:nvPr>
        </p:nvSpPr>
        <p:spPr>
          <a:xfrm>
            <a:off x="687725" y="1755513"/>
            <a:ext cx="32022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충성</a:t>
            </a: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고객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83ed8b5f07_9_81"/>
          <p:cNvSpPr txBox="1"/>
          <p:nvPr>
            <p:ph idx="1" type="body"/>
          </p:nvPr>
        </p:nvSpPr>
        <p:spPr>
          <a:xfrm>
            <a:off x="8454475" y="1831713"/>
            <a:ext cx="3202200" cy="5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이탈예상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83ed8b5f07_9_81"/>
          <p:cNvSpPr txBox="1"/>
          <p:nvPr>
            <p:ph idx="1" type="body"/>
          </p:nvPr>
        </p:nvSpPr>
        <p:spPr>
          <a:xfrm>
            <a:off x="4571100" y="1755513"/>
            <a:ext cx="3202200" cy="5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잠재고객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83ed8b5f07_9_81"/>
          <p:cNvSpPr txBox="1"/>
          <p:nvPr>
            <p:ph idx="1" type="body"/>
          </p:nvPr>
        </p:nvSpPr>
        <p:spPr>
          <a:xfrm>
            <a:off x="833075" y="3647925"/>
            <a:ext cx="3202200" cy="14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700"/>
              <a:t>현재 가입 상품의 금액이 높거나 가입 상품의 수가 많은 보통 이상의 구매력을 기대할 수 있는 집단</a:t>
            </a:r>
            <a:endParaRPr sz="1700"/>
          </a:p>
        </p:txBody>
      </p:sp>
      <p:sp>
        <p:nvSpPr>
          <p:cNvPr id="402" name="Google Shape;402;g283ed8b5f07_9_81"/>
          <p:cNvSpPr txBox="1"/>
          <p:nvPr>
            <p:ph idx="1" type="body"/>
          </p:nvPr>
        </p:nvSpPr>
        <p:spPr>
          <a:xfrm>
            <a:off x="8599825" y="3647925"/>
            <a:ext cx="3202200" cy="14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700"/>
              <a:t>소득 상태로 인해 더 저렴한 경쟁사 상품으로의 브랜드 전환이 발생할 수 있는 이탈 예상이 있는 집단</a:t>
            </a:r>
            <a:endParaRPr sz="1700"/>
          </a:p>
        </p:txBody>
      </p:sp>
      <p:sp>
        <p:nvSpPr>
          <p:cNvPr id="403" name="Google Shape;403;g283ed8b5f07_9_81"/>
          <p:cNvSpPr txBox="1"/>
          <p:nvPr>
            <p:ph idx="1" type="body"/>
          </p:nvPr>
        </p:nvSpPr>
        <p:spPr>
          <a:xfrm>
            <a:off x="4598250" y="3506325"/>
            <a:ext cx="3367500" cy="14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ko-KR" sz="1729"/>
              <a:t>소득대비 저렴한 상품 종류와 낮은 납입액을 고려해 더 많은 상품에 가입하거나 고급상품으로의 전환을 기대할 수 있는 집단</a:t>
            </a:r>
            <a:endParaRPr sz="1729"/>
          </a:p>
          <a:p>
            <a:pPr indent="0" lvl="0" marL="0" rtl="0" algn="ctr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</p:txBody>
      </p:sp>
      <p:cxnSp>
        <p:nvCxnSpPr>
          <p:cNvPr id="404" name="Google Shape;404;g283ed8b5f07_9_81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g283ed8b5f07_9_81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g283ed8b5f07_9_81"/>
          <p:cNvSpPr/>
          <p:nvPr/>
        </p:nvSpPr>
        <p:spPr>
          <a:xfrm>
            <a:off x="841600" y="5435225"/>
            <a:ext cx="2900100" cy="8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Product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283ed8b5f07_9_81"/>
          <p:cNvSpPr/>
          <p:nvPr/>
        </p:nvSpPr>
        <p:spPr>
          <a:xfrm>
            <a:off x="8679800" y="5435225"/>
            <a:ext cx="2900100" cy="8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Price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283ed8b5f07_9_81"/>
          <p:cNvSpPr/>
          <p:nvPr/>
        </p:nvSpPr>
        <p:spPr>
          <a:xfrm>
            <a:off x="4722150" y="5436533"/>
            <a:ext cx="2900100" cy="8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Product, Promotion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283ed8b5f07_9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83ed8b5f07_9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99985">
            <a:off x="6023939" y="973934"/>
            <a:ext cx="5966547" cy="611598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283ed8b5f07_9_18"/>
          <p:cNvSpPr txBox="1"/>
          <p:nvPr>
            <p:ph type="title"/>
          </p:nvPr>
        </p:nvSpPr>
        <p:spPr>
          <a:xfrm>
            <a:off x="150977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lust0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83ed8b5f07_9_18"/>
          <p:cNvSpPr txBox="1"/>
          <p:nvPr>
            <p:ph idx="2" type="body"/>
          </p:nvPr>
        </p:nvSpPr>
        <p:spPr>
          <a:xfrm>
            <a:off x="7303513" y="1797125"/>
            <a:ext cx="3407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83ed8b5f07_9_18"/>
          <p:cNvSpPr txBox="1"/>
          <p:nvPr/>
        </p:nvSpPr>
        <p:spPr>
          <a:xfrm>
            <a:off x="973225" y="2481400"/>
            <a:ext cx="51078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나이 : </a:t>
            </a:r>
            <a:r>
              <a:rPr b="1" lang="ko-KR" sz="1300"/>
              <a:t>50대</a:t>
            </a:r>
            <a:r>
              <a:rPr lang="ko-KR" sz="1300"/>
              <a:t>가 가장 많은 비율 차지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/>
              <a:t>WTP : 전체 대비 아주 약간 높은 수준 (평균 : 9.11)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학력 : </a:t>
            </a:r>
            <a:r>
              <a:rPr b="1" lang="ko-KR" sz="1300"/>
              <a:t>대졸 이하</a:t>
            </a:r>
            <a:r>
              <a:rPr lang="ko-KR" sz="1300"/>
              <a:t>의 고객들로만 구성되어 있음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상품타입 : 기본 제품을 가장 많이 이용, 하지만 다른 clust에 비해서는 </a:t>
            </a:r>
            <a:r>
              <a:rPr b="1" lang="ko-KR" sz="1300"/>
              <a:t>고급 제품 사용 비율이 가장 높음</a:t>
            </a:r>
            <a:r>
              <a:rPr lang="ko-KR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교육수준 : ‘고졸이하(30%) ’와 ‘</a:t>
            </a:r>
            <a:r>
              <a:rPr b="1" lang="ko-KR" sz="1300"/>
              <a:t>대학졸업(70%)’</a:t>
            </a:r>
            <a:r>
              <a:rPr lang="ko-KR" sz="1300"/>
              <a:t> 학력만 있는 군집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고용상태 :</a:t>
            </a:r>
            <a:r>
              <a:rPr b="1" lang="ko-KR" sz="1300"/>
              <a:t> 100% 고용 상태</a:t>
            </a:r>
            <a:r>
              <a:rPr lang="ko-KR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소득 : clust4와 함께 </a:t>
            </a:r>
            <a:r>
              <a:rPr b="1" lang="ko-KR" sz="1300"/>
              <a:t>매우 고소득</a:t>
            </a:r>
            <a:r>
              <a:rPr lang="ko-KR" sz="1300"/>
              <a:t> 집단,평균 소득이 약 연 7000만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/>
              <a:t>결혼여부: 기혼 약 70%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월 납입액 : 평균 91,520원 납입 -&gt; </a:t>
            </a:r>
            <a:r>
              <a:rPr b="1" lang="ko-KR" sz="1300">
                <a:solidFill>
                  <a:srgbClr val="FF0000"/>
                </a:solidFill>
              </a:rPr>
              <a:t>소득에 비해 낮은 납입액</a:t>
            </a:r>
            <a:endParaRPr b="1"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/>
              <a:t>타상품보유 :</a:t>
            </a:r>
            <a:r>
              <a:rPr b="1" lang="ko-KR" sz="1300">
                <a:solidFill>
                  <a:srgbClr val="FF0000"/>
                </a:solidFill>
              </a:rPr>
              <a:t> 1개 57.96%, 2개 42.04% </a:t>
            </a:r>
            <a:r>
              <a:rPr lang="ko-KR" sz="1300"/>
              <a:t>-&gt; 소득을 고려해 타 상품 가입 권유 가능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/>
              <a:t>갱신인센티브 : 설계사 독려의 비율이 가장 높음 -&gt;설계사 상담으로 고급 상품 전한 유도 기대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/>
              <a:t>갱신 : 타 clust에 비해서는 갱신 비율이 낮은 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/>
              <a:t>지역 : 타 군집에 비해 시골 거주 비율이 높은 편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 </a:t>
            </a:r>
            <a:r>
              <a:rPr b="1" lang="ko-KR" sz="1500">
                <a:solidFill>
                  <a:schemeClr val="dk1"/>
                </a:solidFill>
              </a:rPr>
              <a:t>고소득 중장년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19" name="Google Shape;419;g283ed8b5f07_9_18"/>
          <p:cNvSpPr txBox="1"/>
          <p:nvPr/>
        </p:nvSpPr>
        <p:spPr>
          <a:xfrm>
            <a:off x="6691375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고급화 전략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고소득, 중장년층을 겨냥하여 보험 업그레이드.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타상품 추가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타상품 보유가 1개, 2개인 경우가 많아서 자녀보험 또는 기타 타상품 추가 권유.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자녀보험 추천 이유 : 기혼이 70% + 연령대 50대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</a:t>
            </a:r>
            <a:r>
              <a:rPr b="1" lang="ko-KR" sz="1500"/>
              <a:t> 공격적인 마케팅 필요 집단.</a:t>
            </a:r>
            <a:endParaRPr b="1" sz="1500"/>
          </a:p>
        </p:txBody>
      </p:sp>
      <p:sp>
        <p:nvSpPr>
          <p:cNvPr id="420" name="Google Shape;420;g283ed8b5f07_9_18"/>
          <p:cNvSpPr txBox="1"/>
          <p:nvPr/>
        </p:nvSpPr>
        <p:spPr>
          <a:xfrm>
            <a:off x="7531975" y="0"/>
            <a:ext cx="4267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A : 충성고객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B : 잠재고객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C : 이탈예상고객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21" name="Google Shape;421;g283ed8b5f07_9_18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g283ed8b5f07_9_18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g283ed8b5f07_9_18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283ed8b5f07_9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9985">
            <a:off x="6023939" y="973934"/>
            <a:ext cx="5966547" cy="611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283ed8b5f07_9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283ed8b5f07_9_27"/>
          <p:cNvSpPr txBox="1"/>
          <p:nvPr>
            <p:ph type="title"/>
          </p:nvPr>
        </p:nvSpPr>
        <p:spPr>
          <a:xfrm>
            <a:off x="15240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lust1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83ed8b5f07_9_27"/>
          <p:cNvSpPr txBox="1"/>
          <p:nvPr>
            <p:ph idx="2" type="body"/>
          </p:nvPr>
        </p:nvSpPr>
        <p:spPr>
          <a:xfrm>
            <a:off x="6416400" y="1797125"/>
            <a:ext cx="5181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83ed8b5f07_9_27"/>
          <p:cNvSpPr txBox="1"/>
          <p:nvPr/>
        </p:nvSpPr>
        <p:spPr>
          <a:xfrm>
            <a:off x="1045550" y="2488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나이 : </a:t>
            </a:r>
            <a:r>
              <a:rPr b="1" lang="ko-KR" sz="1200">
                <a:solidFill>
                  <a:schemeClr val="dk1"/>
                </a:solidFill>
              </a:rPr>
              <a:t>40~60대</a:t>
            </a:r>
            <a:r>
              <a:rPr lang="ko-KR" sz="1200">
                <a:solidFill>
                  <a:schemeClr val="dk1"/>
                </a:solidFill>
              </a:rPr>
              <a:t>가 많음(다른 군집에 비해 노년층의 비율이 큼)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0000"/>
                </a:solidFill>
              </a:rPr>
              <a:t>클러스터의 약 80% 40~70대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WTP: 보험유지기대확률이 가장 높은 집단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학력: 대졸 이하가 대다수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상품타입: 고급 상품 가입률이 가장 높은 집단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월 납입액: </a:t>
            </a:r>
            <a:r>
              <a:rPr b="1" lang="ko-KR" sz="1200">
                <a:solidFill>
                  <a:schemeClr val="dk1"/>
                </a:solidFill>
              </a:rPr>
              <a:t>월 납입액이 가장 높은 집단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-KR" sz="1200">
                <a:solidFill>
                  <a:schemeClr val="dk1"/>
                </a:solidFill>
              </a:rPr>
              <a:t>높은 연령대로 인한 높은 보험료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-KR" sz="1200">
                <a:solidFill>
                  <a:schemeClr val="dk1"/>
                </a:solidFill>
              </a:rPr>
              <a:t>자동차 보험 가입 시 해당 보험료 또한 높을 것으로 예상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총 지불금액: </a:t>
            </a:r>
            <a:r>
              <a:rPr b="1" lang="ko-KR" sz="1200">
                <a:solidFill>
                  <a:schemeClr val="dk1"/>
                </a:solidFill>
              </a:rPr>
              <a:t>min/max 갭이 가장 크고, 평균이 제일 큰 집단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ko-KR" sz="1200">
                <a:solidFill>
                  <a:schemeClr val="dk1"/>
                </a:solidFill>
              </a:rPr>
              <a:t>차보험료가 크니 지불금액도 연관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자동차: </a:t>
            </a:r>
            <a:r>
              <a:rPr b="1" lang="ko-KR" sz="1200">
                <a:solidFill>
                  <a:schemeClr val="dk1"/>
                </a:solidFill>
              </a:rPr>
              <a:t>고급카/스포츠카만 타는 집단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결혼여부: 기혼 약 60%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</a:t>
            </a:r>
            <a:r>
              <a:rPr b="1" lang="ko-KR" sz="1500"/>
              <a:t> 소득 대비 납입액이 가장 큼 (고급 자동차+중장년층)</a:t>
            </a:r>
            <a:endParaRPr b="1" sz="1500"/>
          </a:p>
        </p:txBody>
      </p:sp>
      <p:sp>
        <p:nvSpPr>
          <p:cNvPr id="434" name="Google Shape;434;g283ed8b5f07_9_27"/>
          <p:cNvSpPr txBox="1"/>
          <p:nvPr/>
        </p:nvSpPr>
        <p:spPr>
          <a:xfrm>
            <a:off x="6705600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자동차 보험 미 가입일 경우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자동차 보험 가입 권유를 위한 프로모션 상품 제안.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주요</a:t>
            </a:r>
            <a:r>
              <a:rPr b="1" lang="ko-KR"/>
              <a:t>고객 관리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로열티 유지를 위한 주요 고객 트리트먼트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(ex. 생일, 명절선물 등)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</a:t>
            </a:r>
            <a:r>
              <a:rPr b="1" lang="ko-KR" sz="1500"/>
              <a:t> 고객 유지를 위한 마케팅 필요.</a:t>
            </a:r>
            <a:endParaRPr b="1" sz="1500"/>
          </a:p>
        </p:txBody>
      </p:sp>
      <p:sp>
        <p:nvSpPr>
          <p:cNvPr id="435" name="Google Shape;435;g283ed8b5f07_9_27"/>
          <p:cNvSpPr txBox="1"/>
          <p:nvPr/>
        </p:nvSpPr>
        <p:spPr>
          <a:xfrm>
            <a:off x="7440150" y="0"/>
            <a:ext cx="42672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A : 충성고객 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B : 잠재고객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C : 이탈예상고객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36" name="Google Shape;436;g283ed8b5f07_9_27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283ed8b5f07_9_27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g283ed8b5f07_9_27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283ed8b5f07_9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9985">
            <a:off x="6023939" y="973934"/>
            <a:ext cx="5966547" cy="611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283ed8b5f07_9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283ed8b5f07_9_36"/>
          <p:cNvSpPr txBox="1"/>
          <p:nvPr>
            <p:ph type="title"/>
          </p:nvPr>
        </p:nvSpPr>
        <p:spPr>
          <a:xfrm>
            <a:off x="1600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lust2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83ed8b5f07_9_36"/>
          <p:cNvSpPr txBox="1"/>
          <p:nvPr/>
        </p:nvSpPr>
        <p:spPr>
          <a:xfrm>
            <a:off x="1063650" y="2481400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-KR" sz="1200"/>
              <a:t>나이: </a:t>
            </a:r>
            <a:r>
              <a:rPr b="1" lang="ko-KR" sz="1200"/>
              <a:t>3,40 대</a:t>
            </a:r>
            <a:r>
              <a:rPr lang="ko-KR" sz="1200"/>
              <a:t>의 고객으로만 구성되어 있음(노년층 아예 없음)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고용상태 : 100% 무직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소득: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지역: 도시근교에 많이 거주하는 집단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결혼여부: 미혼 비율이 높음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상품 타입 : 중급 사용 비율이 높음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교육수준 : 고졸이하, 대졸, 석박졸 모두 포함되어있음.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갱신 인센티브 : 할인의 비율이 높음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총지불금액 : 총지불금액 전체 2위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</a:t>
            </a:r>
            <a:r>
              <a:rPr b="1" lang="ko-KR" sz="1500"/>
              <a:t> 현재 소득이 없는 무직자로, 나이대를 보았을 때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     퇴사 후 이직 준비 중인 집단으로 추정됨 </a:t>
            </a:r>
            <a:endParaRPr b="1" sz="1500"/>
          </a:p>
        </p:txBody>
      </p:sp>
      <p:sp>
        <p:nvSpPr>
          <p:cNvPr id="448" name="Google Shape;448;g283ed8b5f07_9_36"/>
          <p:cNvSpPr txBox="1"/>
          <p:nvPr/>
        </p:nvSpPr>
        <p:spPr>
          <a:xfrm>
            <a:off x="6781800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이탈 방지: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sz="1200"/>
              <a:t>소득이 0인 점을 고려해 보험 가입 상태 유지를 위한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 더 합리적인 가격의 저렴한 자사 상품 추천.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sz="1200"/>
              <a:t>커뮤니케이션 활성화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9" name="Google Shape;449;g283ed8b5f07_9_36"/>
          <p:cNvSpPr txBox="1"/>
          <p:nvPr/>
        </p:nvSpPr>
        <p:spPr>
          <a:xfrm>
            <a:off x="7516350" y="0"/>
            <a:ext cx="4267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A : 충성고객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B : 잠재고객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C : 이탈예상고객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50" name="Google Shape;450;g283ed8b5f07_9_36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g283ed8b5f07_9_36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g283ed8b5f07_9_36"/>
          <p:cNvSpPr txBox="1"/>
          <p:nvPr>
            <p:ph idx="2" type="body"/>
          </p:nvPr>
        </p:nvSpPr>
        <p:spPr>
          <a:xfrm>
            <a:off x="7303513" y="1797125"/>
            <a:ext cx="3407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83ed8b5f07_9_36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g283ed8b5f07_9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283ed8b5f07_9_45"/>
          <p:cNvSpPr txBox="1"/>
          <p:nvPr/>
        </p:nvSpPr>
        <p:spPr>
          <a:xfrm>
            <a:off x="1063650" y="2481400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-KR" sz="1200"/>
              <a:t>연령 : 60% 이상이 40대 이상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-KR" sz="1200"/>
              <a:t>교육수준: </a:t>
            </a:r>
            <a:r>
              <a:rPr b="1" lang="ko-KR" sz="1200"/>
              <a:t>석사와 박사</a:t>
            </a:r>
            <a:r>
              <a:rPr lang="ko-KR" sz="1200"/>
              <a:t>로만 구성되어 있음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등록(계/피): 계약자로 등록된 비율이 가장 높은 집단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결혼여부: 기혼 약 65%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고용상태 : 대부분이 고용 + 약간의 휴직(10%)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-KR" sz="1200"/>
              <a:t>총지불금액: </a:t>
            </a:r>
            <a:r>
              <a:rPr b="1" lang="ko-KR" sz="1200"/>
              <a:t>전체 clust 중 가장 낮음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지역 : 다른 군집에 비해 시골 거주 비율이 높은 편(35%)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거주지사이즈: </a:t>
            </a:r>
            <a:r>
              <a:rPr lang="ko-KR" sz="1200"/>
              <a:t>대부분 시골 거주. </a:t>
            </a:r>
            <a:r>
              <a:rPr lang="ko-KR" sz="1200"/>
              <a:t>거주지 ‘대’가 많지 않음.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-KR" sz="1200"/>
              <a:t>소득 : 3번째로 높음. </a:t>
            </a:r>
            <a:r>
              <a:rPr b="1" lang="ko-KR" sz="1200"/>
              <a:t>연평균 6000만원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타상품 보유 : 고른 분포를 보임. 그래도 </a:t>
            </a:r>
            <a:r>
              <a:rPr b="1" lang="ko-KR" sz="1200"/>
              <a:t>대부분 1~2개(60%)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갱신 인센티브 : 설계사 독려 비율이 다른 클러스터에 비해 높은 편(36%)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/>
              <a:t>상품타입 : 고급상품 비율이 가장 낮은 집단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</a:t>
            </a:r>
            <a:r>
              <a:rPr b="1" lang="ko-KR" sz="1500"/>
              <a:t> 고학력, 고소득 집단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        (지방 거주 교수 및 연구원 가능성? 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61" name="Google Shape;461;g283ed8b5f07_9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99985">
            <a:off x="6023939" y="973934"/>
            <a:ext cx="5966547" cy="611598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283ed8b5f07_9_45"/>
          <p:cNvSpPr txBox="1"/>
          <p:nvPr>
            <p:ph type="title"/>
          </p:nvPr>
        </p:nvSpPr>
        <p:spPr>
          <a:xfrm>
            <a:off x="1600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lust3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83ed8b5f07_9_45"/>
          <p:cNvSpPr txBox="1"/>
          <p:nvPr/>
        </p:nvSpPr>
        <p:spPr>
          <a:xfrm>
            <a:off x="6781800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-KR">
                <a:solidFill>
                  <a:schemeClr val="dk1"/>
                </a:solidFill>
              </a:rPr>
              <a:t>고급화 전략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고소득, 중장년층, 추정 직업 특성을 타겟한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보험 상품 업그레이드.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-KR">
                <a:solidFill>
                  <a:schemeClr val="dk1"/>
                </a:solidFill>
              </a:rPr>
              <a:t>타상품 추가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타상품 보유가 1개, 2개인 경우 다수이므로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다상품 가입 권유 대상이 됨.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+"/>
            </a:pPr>
            <a:r>
              <a:rPr b="1" lang="ko-KR" sz="1200">
                <a:solidFill>
                  <a:schemeClr val="dk1"/>
                </a:solidFill>
              </a:rPr>
              <a:t>특히 시골 거주가 많기때문에 주거관련 보험을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추천할수있음.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 공격적인 마케팅 필요 집단.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464" name="Google Shape;464;g283ed8b5f07_9_45"/>
          <p:cNvSpPr txBox="1"/>
          <p:nvPr/>
        </p:nvSpPr>
        <p:spPr>
          <a:xfrm>
            <a:off x="7516350" y="0"/>
            <a:ext cx="4267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A : 충성고객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B : 잠재고객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C : 이탈예상고객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65" name="Google Shape;465;g283ed8b5f07_9_45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g283ed8b5f07_9_45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g283ed8b5f07_9_45"/>
          <p:cNvSpPr txBox="1"/>
          <p:nvPr>
            <p:ph idx="2" type="body"/>
          </p:nvPr>
        </p:nvSpPr>
        <p:spPr>
          <a:xfrm>
            <a:off x="7303513" y="1797125"/>
            <a:ext cx="3407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83ed8b5f07_9_45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g283ed8b5f07_9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9985">
            <a:off x="6023939" y="973934"/>
            <a:ext cx="5966547" cy="611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83ed8b5f07_9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283ed8b5f07_9_54"/>
          <p:cNvSpPr txBox="1"/>
          <p:nvPr>
            <p:ph type="title"/>
          </p:nvPr>
        </p:nvSpPr>
        <p:spPr>
          <a:xfrm>
            <a:off x="15240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lust4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83ed8b5f07_9_54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83ed8b5f07_9_54"/>
          <p:cNvSpPr txBox="1"/>
          <p:nvPr/>
        </p:nvSpPr>
        <p:spPr>
          <a:xfrm>
            <a:off x="987450" y="2481400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학력: </a:t>
            </a:r>
            <a:r>
              <a:rPr lang="ko-KR" sz="1200">
                <a:solidFill>
                  <a:schemeClr val="dk1"/>
                </a:solidFill>
              </a:rPr>
              <a:t>대졸 이하의 고객들로만 구성되어 있음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고용상태:  </a:t>
            </a:r>
            <a:r>
              <a:rPr b="1" lang="ko-KR" sz="1200">
                <a:solidFill>
                  <a:schemeClr val="dk1"/>
                </a:solidFill>
              </a:rPr>
              <a:t>100% 고용상태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200">
                <a:solidFill>
                  <a:schemeClr val="dk1"/>
                </a:solidFill>
              </a:rPr>
              <a:t>WTP: 전체 대비 가장 낮은 수준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타 상품 보유 현황: 타 상품 보유가 3개 이상인 집단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자동차: 고급차/스포츠카를 전혀 타지 않는 집단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소득 : </a:t>
            </a:r>
            <a:r>
              <a:rPr b="1" lang="ko-KR" sz="1200">
                <a:solidFill>
                  <a:schemeClr val="dk1"/>
                </a:solidFill>
              </a:rPr>
              <a:t>전체 1위</a:t>
            </a:r>
            <a:r>
              <a:rPr lang="ko-KR" sz="1200">
                <a:solidFill>
                  <a:schemeClr val="dk1"/>
                </a:solidFill>
              </a:rPr>
              <a:t> -&gt; 평균이 6900만원대로 상당히 높은 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결혼여부 : </a:t>
            </a:r>
            <a:r>
              <a:rPr b="1" lang="ko-KR" sz="1200">
                <a:solidFill>
                  <a:schemeClr val="dk1"/>
                </a:solidFill>
              </a:rPr>
              <a:t>기혼 비율이 가장 높음 (70%)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타상품보유 : 3개(34%), 4개 이상(66%)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월 납입액 : 보통(약 9만)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거주지 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 육체적으로 힘든 직업..? </a:t>
            </a:r>
            <a:r>
              <a:rPr b="1" lang="ko-KR" sz="1500">
                <a:solidFill>
                  <a:srgbClr val="FF0000"/>
                </a:solidFill>
              </a:rPr>
              <a:t>고소득</a:t>
            </a:r>
            <a:r>
              <a:rPr b="1" lang="ko-KR" sz="1500">
                <a:solidFill>
                  <a:schemeClr val="dk1"/>
                </a:solidFill>
              </a:rPr>
              <a:t> 기술자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79" name="Google Shape;479;g283ed8b5f07_9_54"/>
          <p:cNvSpPr txBox="1"/>
          <p:nvPr/>
        </p:nvSpPr>
        <p:spPr>
          <a:xfrm>
            <a:off x="6705600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200">
                <a:solidFill>
                  <a:schemeClr val="dk1"/>
                </a:solidFill>
              </a:rPr>
              <a:t>기존 보험 결합 프로모션 : 가족구성원 보험 추천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sz="1200">
                <a:solidFill>
                  <a:schemeClr val="dk1"/>
                </a:solidFill>
              </a:rPr>
              <a:t>기혼율 70% (3~4개 이상의 보험을 보유하고 있기 때문에 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-KR" sz="1200">
                <a:solidFill>
                  <a:schemeClr val="dk1"/>
                </a:solidFill>
              </a:rPr>
              <a:t>무리하게 권유하진 않음.)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200">
                <a:solidFill>
                  <a:schemeClr val="dk1"/>
                </a:solidFill>
              </a:rPr>
              <a:t>고객 관리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로열티 유지를 위한 주요 고객 트리트먼트                                  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(ex. 생일, 명절선물 등)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500">
                <a:solidFill>
                  <a:schemeClr val="dk1"/>
                </a:solidFill>
              </a:rPr>
              <a:t>→ 고객 유지를 위한 마케팅 필요.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0" name="Google Shape;480;g283ed8b5f07_9_54"/>
          <p:cNvSpPr txBox="1"/>
          <p:nvPr/>
        </p:nvSpPr>
        <p:spPr>
          <a:xfrm>
            <a:off x="7440150" y="0"/>
            <a:ext cx="4267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A : 충성고객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B : 잠재고객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C : 이탈예상고객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81" name="Google Shape;481;g283ed8b5f07_9_54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g283ed8b5f07_9_54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g283ed8b5f07_9_54"/>
          <p:cNvSpPr txBox="1"/>
          <p:nvPr>
            <p:ph idx="2" type="body"/>
          </p:nvPr>
        </p:nvSpPr>
        <p:spPr>
          <a:xfrm>
            <a:off x="7303513" y="1797125"/>
            <a:ext cx="3407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83ed8b5f07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36" y="-5071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83ed8b5f07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68261" y="-6214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83ed8b5f07_5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AGE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83ed8b5f07_5_0"/>
          <p:cNvSpPr txBox="1"/>
          <p:nvPr>
            <p:ph idx="2" type="body"/>
          </p:nvPr>
        </p:nvSpPr>
        <p:spPr>
          <a:xfrm>
            <a:off x="6243350" y="1882550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18" name="Google Shape;118;g283ed8b5f07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978025"/>
            <a:ext cx="5181600" cy="3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83ed8b5f07_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350" y="2746738"/>
            <a:ext cx="5181600" cy="19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83ed8b5f07_5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338" y="49914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83ed8b5f07_5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97171" y="5327549"/>
            <a:ext cx="2430801" cy="243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283ed8b5f07_9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9985">
            <a:off x="6023939" y="1012784"/>
            <a:ext cx="5966547" cy="611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283ed8b5f07_9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99995">
            <a:off x="241434" y="1035092"/>
            <a:ext cx="6249208" cy="607136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283ed8b5f07_9_63"/>
          <p:cNvSpPr txBox="1"/>
          <p:nvPr>
            <p:ph type="title"/>
          </p:nvPr>
        </p:nvSpPr>
        <p:spPr>
          <a:xfrm>
            <a:off x="14478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lust5 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83ed8b5f07_9_63"/>
          <p:cNvSpPr txBox="1"/>
          <p:nvPr/>
        </p:nvSpPr>
        <p:spPr>
          <a:xfrm>
            <a:off x="911250" y="2481400"/>
            <a:ext cx="54351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학력: 100% </a:t>
            </a:r>
            <a:r>
              <a:rPr lang="ko-KR" sz="1200">
                <a:solidFill>
                  <a:schemeClr val="dk1"/>
                </a:solidFill>
              </a:rPr>
              <a:t>대졸 이하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나이: 30~50대로만 구성된 집단</a:t>
            </a:r>
            <a:r>
              <a:rPr b="1" lang="ko-KR" sz="1200">
                <a:solidFill>
                  <a:schemeClr val="dk1"/>
                </a:solidFill>
              </a:rPr>
              <a:t>(30-40대만 60% 이상)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고용상태: </a:t>
            </a:r>
            <a:r>
              <a:rPr b="1" lang="ko-KR" sz="1200">
                <a:solidFill>
                  <a:schemeClr val="dk1"/>
                </a:solidFill>
              </a:rPr>
              <a:t>약 75%가 휴직</a:t>
            </a:r>
            <a:r>
              <a:rPr lang="ko-KR" sz="1200">
                <a:solidFill>
                  <a:schemeClr val="dk1"/>
                </a:solidFill>
              </a:rPr>
              <a:t> 상태, 나머지는 false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자동차: 고급차/스포츠카를 몰지 않는 집단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지역: </a:t>
            </a:r>
            <a:r>
              <a:rPr b="1" lang="ko-KR" sz="1200">
                <a:solidFill>
                  <a:schemeClr val="dk1"/>
                </a:solidFill>
              </a:rPr>
              <a:t>도시 근교</a:t>
            </a:r>
            <a:r>
              <a:rPr lang="ko-KR" sz="1200">
                <a:solidFill>
                  <a:schemeClr val="dk1"/>
                </a:solidFill>
              </a:rPr>
              <a:t> 지역에 많이 거주하는 집단(약 90%)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갱신: 갱신 비율이 높은 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소득 :  clust2 제외, </a:t>
            </a:r>
            <a:r>
              <a:rPr b="1" lang="ko-KR" sz="1200">
                <a:solidFill>
                  <a:schemeClr val="dk1"/>
                </a:solidFill>
              </a:rPr>
              <a:t>소득이 가장 낮음 (연평균 2500만원)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갱신 인센티브 : </a:t>
            </a:r>
            <a:r>
              <a:rPr b="1" lang="ko-KR" sz="1200">
                <a:solidFill>
                  <a:schemeClr val="dk1"/>
                </a:solidFill>
              </a:rPr>
              <a:t>할인 </a:t>
            </a:r>
            <a:r>
              <a:rPr lang="ko-KR" sz="1200">
                <a:solidFill>
                  <a:schemeClr val="dk1"/>
                </a:solidFill>
              </a:rPr>
              <a:t>비율이 높은 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타상품 보유 : 고른 분포를 보임. 그래도 대부분 1~2개(약 60%)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-KR" sz="1200">
                <a:solidFill>
                  <a:schemeClr val="dk1"/>
                </a:solidFill>
              </a:rPr>
              <a:t>가입 상품 유형 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→ 저소득이며 합리적 소비 지향하는 집단. (유급휴직?)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93" name="Google Shape;493;g283ed8b5f07_9_63"/>
          <p:cNvSpPr txBox="1"/>
          <p:nvPr/>
        </p:nvSpPr>
        <p:spPr>
          <a:xfrm>
            <a:off x="6629400" y="2545125"/>
            <a:ext cx="51078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-KR" sz="1200"/>
              <a:t>이탈 예방에 초점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: 가입 상태를 유지할 수 있도록 지속적인 할인 등 </a:t>
            </a:r>
            <a:br>
              <a:rPr lang="ko-KR" sz="1200"/>
            </a:br>
            <a:r>
              <a:rPr lang="ko-KR" sz="1200"/>
              <a:t>  갱신 인센티브 활용</a:t>
            </a:r>
            <a:endParaRPr sz="1200"/>
          </a:p>
        </p:txBody>
      </p:sp>
      <p:sp>
        <p:nvSpPr>
          <p:cNvPr id="494" name="Google Shape;494;g283ed8b5f07_9_63"/>
          <p:cNvSpPr txBox="1"/>
          <p:nvPr/>
        </p:nvSpPr>
        <p:spPr>
          <a:xfrm>
            <a:off x="7363950" y="0"/>
            <a:ext cx="4267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A : 충성고객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B : 잠재고객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0000FF"/>
                </a:solidFill>
              </a:rPr>
              <a:t>C : 이탈예상고객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495" name="Google Shape;495;g283ed8b5f07_9_63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g283ed8b5f07_9_63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g283ed8b5f07_9_63"/>
          <p:cNvSpPr txBox="1"/>
          <p:nvPr>
            <p:ph idx="2" type="body"/>
          </p:nvPr>
        </p:nvSpPr>
        <p:spPr>
          <a:xfrm>
            <a:off x="7303513" y="1797125"/>
            <a:ext cx="3407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마케팅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83ed8b5f07_9_63"/>
          <p:cNvSpPr txBox="1"/>
          <p:nvPr>
            <p:ph idx="1" type="body"/>
          </p:nvPr>
        </p:nvSpPr>
        <p:spPr>
          <a:xfrm>
            <a:off x="1524000" y="1825625"/>
            <a:ext cx="5181600" cy="5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군집 특징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g283ed8b5f07_9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612" y="49158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283ed8b5f07_9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283ed8b5f07_9_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3286" y="-6134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283ed8b5f07_9_1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6489" y="-613452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283ed8b5f07_9_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86836" y="1429385"/>
            <a:ext cx="2042807" cy="2042807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283ed8b5f07_9_152"/>
          <p:cNvSpPr txBox="1"/>
          <p:nvPr>
            <p:ph type="title"/>
          </p:nvPr>
        </p:nvSpPr>
        <p:spPr>
          <a:xfrm>
            <a:off x="14478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추가 제언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g283ed8b5f07_9_152"/>
          <p:cNvCxnSpPr/>
          <p:nvPr/>
        </p:nvCxnSpPr>
        <p:spPr>
          <a:xfrm>
            <a:off x="206700" y="1193250"/>
            <a:ext cx="11774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g283ed8b5f07_9_152"/>
          <p:cNvCxnSpPr/>
          <p:nvPr/>
        </p:nvCxnSpPr>
        <p:spPr>
          <a:xfrm>
            <a:off x="368850" y="129700"/>
            <a:ext cx="0" cy="648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g283ed8b5f07_9_152"/>
          <p:cNvSpPr txBox="1"/>
          <p:nvPr/>
        </p:nvSpPr>
        <p:spPr>
          <a:xfrm>
            <a:off x="1211250" y="1717350"/>
            <a:ext cx="95757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50"/>
              <a:buAutoNum type="arabicPeriod"/>
            </a:pPr>
            <a:r>
              <a:rPr b="1" lang="ko-KR" sz="1850">
                <a:solidFill>
                  <a:schemeClr val="dk1"/>
                </a:solidFill>
                <a:highlight>
                  <a:srgbClr val="FFFFFF"/>
                </a:highlight>
              </a:rPr>
              <a:t>가입 기간 feature 필요 : 장기고객 benefit -&gt; 충성도 제고를 위한 고객 retainment전략에 활용 가능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283ed8b5f07_5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612" y="49158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283ed8b5f07_5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283ed8b5f07_5_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3286" y="-6134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283ed8b5f07_5_1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6489" y="-613452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283ed8b5f07_5_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86836" y="1429385"/>
            <a:ext cx="2042807" cy="204280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283ed8b5f07_5_164"/>
          <p:cNvSpPr txBox="1"/>
          <p:nvPr/>
        </p:nvSpPr>
        <p:spPr>
          <a:xfrm>
            <a:off x="3764850" y="2861250"/>
            <a:ext cx="53589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0">
                <a:latin typeface="Malgun Gothic"/>
                <a:ea typeface="Malgun Gothic"/>
                <a:cs typeface="Malgun Gothic"/>
                <a:sym typeface="Malgun Gothic"/>
              </a:rPr>
              <a:t>감사합니다 !</a:t>
            </a:r>
            <a:endParaRPr b="1" sz="7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83ed8b5f07_5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83ed8b5f07_5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83ed8b5f07_5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83ed8b5f07_5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3ed8b5f07_5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WTP(</a:t>
            </a:r>
            <a:r>
              <a:rPr b="1" lang="ko-K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Willingness to pay/Stay)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83ed8b5f07_5_2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33" name="Google Shape;133;g283ed8b5f07_5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2359025"/>
            <a:ext cx="5181601" cy="371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83ed8b5f07_5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0998" y="1825625"/>
            <a:ext cx="4103999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83ed8b5f07_5_24"/>
          <p:cNvSpPr txBox="1"/>
          <p:nvPr/>
        </p:nvSpPr>
        <p:spPr>
          <a:xfrm>
            <a:off x="7284925" y="6176825"/>
            <a:ext cx="3684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83ed8b5f07_5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83ed8b5f07_5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83ed8b5f07_5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상품타입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83ed8b5f07_5_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45" name="Google Shape;145;g283ed8b5f07_5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2402614"/>
            <a:ext cx="5181600" cy="282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83ed8b5f07_5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2054223"/>
            <a:ext cx="5181600" cy="38288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3ed8b5f07_5_31"/>
          <p:cNvSpPr txBox="1"/>
          <p:nvPr/>
        </p:nvSpPr>
        <p:spPr>
          <a:xfrm>
            <a:off x="6676950" y="5802825"/>
            <a:ext cx="46767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g283ed8b5f07_5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83ed8b5f07_5_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83ed8b5f07_5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83ed8b5f07_5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교육수준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83ed8b5f07_5_3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58" name="Google Shape;158;g283ed8b5f07_5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78025"/>
            <a:ext cx="5181600" cy="38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3ed8b5f07_5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2763875"/>
            <a:ext cx="5181600" cy="195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3ed8b5f07_5_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83ed8b5f07_5_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83ed8b5f07_5_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83ed8b5f07_5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83ed8b5f07_5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83ed8b5f07_5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고용상태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83ed8b5f07_5_5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72" name="Google Shape;172;g283ed8b5f07_5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2914888"/>
            <a:ext cx="5181601" cy="217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83ed8b5f07_5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" y="1978023"/>
            <a:ext cx="5181600" cy="3828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83ed8b5f07_5_50"/>
          <p:cNvSpPr txBox="1"/>
          <p:nvPr/>
        </p:nvSpPr>
        <p:spPr>
          <a:xfrm>
            <a:off x="4731425" y="6532400"/>
            <a:ext cx="1751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283ed8b5f07_5_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83ed8b5f07_5_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83ed8b5f07_5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83ed8b5f07_5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소득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83ed8b5f07_5_5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85" name="Google Shape;185;g283ed8b5f07_5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97" y="1978025"/>
            <a:ext cx="5181600" cy="388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83ed8b5f07_5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83ed8b5f07_5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83ed8b5f07_5_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83ed8b5f07_5_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7262" y="2286249"/>
            <a:ext cx="5151475" cy="3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3ed8b5f07_5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결혼여부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83ed8b5f07_5_6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97" name="Google Shape;197;g283ed8b5f07_5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839072"/>
            <a:ext cx="4061538" cy="406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83ed8b5f07_5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771" y="5175149"/>
            <a:ext cx="2430801" cy="24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83ed8b5f07_5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36" y="-659540"/>
            <a:ext cx="2042807" cy="204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83ed8b5f07_5_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0661" y="-773827"/>
            <a:ext cx="3478589" cy="34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83ed8b5f07_5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4825" y="2171215"/>
            <a:ext cx="5076350" cy="366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83ed8b5f07_5_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0" y="2054223"/>
            <a:ext cx="5181600" cy="382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2023-09-20T05:48:04Z</dcterms:created>
  <dc:creator>크루 석지혜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