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0"/>
  </p:notesMasterIdLst>
  <p:sldIdLst>
    <p:sldId id="491" r:id="rId5"/>
    <p:sldId id="264" r:id="rId6"/>
    <p:sldId id="492" r:id="rId7"/>
    <p:sldId id="494" r:id="rId8"/>
    <p:sldId id="49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h6p8zwritav4feo0PmEB0Cch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E17B1-8049-436B-A43C-A4FB6C42C517}" v="1" dt="2023-10-09T07:49:41.477"/>
  </p1510:revLst>
</p1510:revInfo>
</file>

<file path=ppt/tableStyles.xml><?xml version="1.0" encoding="utf-8"?>
<a:tblStyleLst xmlns:a="http://schemas.openxmlformats.org/drawingml/2006/main" def="{BE24CAD0-9B1A-48FA-B5F0-4017004A009C}">
  <a:tblStyle styleId="{BE24CAD0-9B1A-48FA-B5F0-4017004A009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126C79-9DDB-4944-86EA-05EA44FA0D6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32DA17-5E74-4BDB-82E2-5F75A7F41E9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C34860-93B6-429A-9CBE-D8EE26E9B93E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BB475B-8451-44E2-AB3F-93A39806E244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4" autoAdjust="0"/>
    <p:restoredTop sz="94828" autoAdjust="0"/>
  </p:normalViewPr>
  <p:slideViewPr>
    <p:cSldViewPr snapToGrid="0">
      <p:cViewPr varScale="1">
        <p:scale>
          <a:sx n="116" d="100"/>
          <a:sy n="116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3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5d807d25a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b5d807d25a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98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5d807d25a_29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1b5d807d25a_29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1b5d807d25a_29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5d807d25a_29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1b5d807d25a_29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1b5d807d25a_29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330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52fff9953_1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a52fff9953_1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1a52fff9953_1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a52fff9953_1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a52fff9953_1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52fff9953_1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1a52fff9953_1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1a52fff9953_1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a52fff9953_1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a52fff9953_1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2103341-34FC-1EB1-30ED-6BA6905639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425;g1b5d807d25a_29_83">
            <a:extLst>
              <a:ext uri="{FF2B5EF4-FFF2-40B4-BE49-F238E27FC236}">
                <a16:creationId xmlns:a16="http://schemas.microsoft.com/office/drawing/2014/main" id="{66C62887-A386-EC98-834D-51EDC75CDD99}"/>
              </a:ext>
            </a:extLst>
          </p:cNvPr>
          <p:cNvSpPr/>
          <p:nvPr userDrawn="1"/>
        </p:nvSpPr>
        <p:spPr>
          <a:xfrm>
            <a:off x="120769" y="61929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047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52fff9953_1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a52fff9953_1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g1a52fff9953_1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1a52fff9953_1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a52fff9953_1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52fff9953_1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a52fff9953_1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1a52fff9953_1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a52fff9953_1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a52fff9953_1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52fff9953_1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a52fff9953_1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g1a52fff9953_1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a52fff9953_1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a52fff9953_1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52fff9953_1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a52fff9953_1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g1a52fff9953_1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1a52fff9953_1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a52fff9953_1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a52fff9953_1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52fff9953_1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1a52fff9953_1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g1a52fff9953_1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1a52fff9953_1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g1a52fff9953_1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1a52fff9953_1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1a52fff9953_1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a52fff9953_1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52fff9953_1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1a52fff9953_1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1a52fff9953_1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a52fff9953_1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52fff9953_1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a52fff9953_1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a52fff9953_1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52fff9953_1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a52fff9953_1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9" name="Google Shape;139;g1a52fff9953_1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1a52fff9953_1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a52fff9953_1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a52fff9953_1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52fff9953_1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a52fff9953_1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g1a52fff9953_1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g1a52fff9953_1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a52fff9953_1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a52fff9953_1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52fff9953_1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g1a52fff9953_1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0" name="Google Shape;90;g1a52fff9953_1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1" name="Google Shape;91;g1a52fff9953_1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2" name="Google Shape;92;g1a52fff9953_1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컴퓨터, 실내, 의류이(가) 표시된 사진&#10;&#10;자동 생성된 설명">
            <a:extLst>
              <a:ext uri="{FF2B5EF4-FFF2-40B4-BE49-F238E27FC236}">
                <a16:creationId xmlns:a16="http://schemas.microsoft.com/office/drawing/2014/main" id="{5F19ABEC-DFA6-1488-85EB-CF3A4A3B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41F475-4EDC-2501-DB95-381BE469616F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D0186-BCF4-1A2A-3EFE-D2BBE66FAA94}"/>
              </a:ext>
            </a:extLst>
          </p:cNvPr>
          <p:cNvSpPr/>
          <p:nvPr/>
        </p:nvSpPr>
        <p:spPr>
          <a:xfrm>
            <a:off x="4" y="2211186"/>
            <a:ext cx="12191998" cy="2432690"/>
          </a:xfrm>
          <a:prstGeom prst="rect">
            <a:avLst/>
          </a:prstGeom>
          <a:solidFill>
            <a:srgbClr val="1F4E7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385;g1b5d807d25a_29_0">
            <a:extLst>
              <a:ext uri="{FF2B5EF4-FFF2-40B4-BE49-F238E27FC236}">
                <a16:creationId xmlns:a16="http://schemas.microsoft.com/office/drawing/2014/main" id="{C10A2A8C-B723-B9AB-013A-1A74F4C33A5F}"/>
              </a:ext>
            </a:extLst>
          </p:cNvPr>
          <p:cNvSpPr txBox="1"/>
          <p:nvPr/>
        </p:nvSpPr>
        <p:spPr>
          <a:xfrm>
            <a:off x="4" y="2595121"/>
            <a:ext cx="1219199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키워드를 통한 교육과정 개선방안 </a:t>
            </a:r>
            <a:endParaRPr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815242"/>
            <a:ext cx="1219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* </a:t>
            </a:r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본 워크시트는 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AIVLE</a:t>
            </a:r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스쿨 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1:1 </a:t>
            </a:r>
            <a:r>
              <a:rPr lang="ko-KR" altLang="en-US" b="1" dirty="0">
                <a:solidFill>
                  <a:srgbClr val="FFC000"/>
                </a:solidFill>
                <a:latin typeface="+mj-ea"/>
                <a:ea typeface="+mj-ea"/>
              </a:rPr>
              <a:t>문의 분석팀의 내부 보안 자료로 외부 공유를 금지 합니다</a:t>
            </a:r>
            <a:r>
              <a:rPr lang="en-US" altLang="ko-KR" b="1" dirty="0">
                <a:solidFill>
                  <a:srgbClr val="FFC000"/>
                </a:solidFill>
                <a:latin typeface="+mj-ea"/>
                <a:ea typeface="+mj-ea"/>
              </a:rPr>
              <a:t>.</a:t>
            </a:r>
            <a:endParaRPr lang="ko-KR" altLang="en-US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37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5d807d25a_29_99"/>
          <p:cNvSpPr txBox="1"/>
          <p:nvPr/>
        </p:nvSpPr>
        <p:spPr>
          <a:xfrm>
            <a:off x="134654" y="101758"/>
            <a:ext cx="693924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r>
              <a:rPr lang="ko-KR" altLang="en-US" sz="24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4" name="Google Shape;444;g1b5d807d25a_29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b5d807d25a_29_99"/>
          <p:cNvSpPr txBox="1"/>
          <p:nvPr/>
        </p:nvSpPr>
        <p:spPr>
          <a:xfrm>
            <a:off x="534921" y="857794"/>
            <a:ext cx="86935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1600" b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ko-KR" alt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중요 단어 도출</a:t>
            </a:r>
            <a:endParaRPr sz="1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b5d807d25a_29_99"/>
          <p:cNvSpPr/>
          <p:nvPr/>
        </p:nvSpPr>
        <p:spPr>
          <a:xfrm>
            <a:off x="534922" y="2161320"/>
            <a:ext cx="1489928" cy="170913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데이터 클렌징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방법 </a:t>
            </a:r>
            <a:endParaRPr dirty="0"/>
          </a:p>
        </p:txBody>
      </p:sp>
      <p:sp>
        <p:nvSpPr>
          <p:cNvPr id="449" name="Google Shape;449;g1b5d807d25a_29_99"/>
          <p:cNvSpPr/>
          <p:nvPr/>
        </p:nvSpPr>
        <p:spPr>
          <a:xfrm>
            <a:off x="534997" y="4029075"/>
            <a:ext cx="1489928" cy="252062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분야별 </a:t>
            </a:r>
            <a:endParaRPr lang="en-US" altLang="ko-KR" sz="14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중요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단어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450" name="Google Shape;450;g1b5d807d25a_29_99"/>
          <p:cNvSpPr/>
          <p:nvPr/>
        </p:nvSpPr>
        <p:spPr>
          <a:xfrm>
            <a:off x="2189949" y="2161308"/>
            <a:ext cx="9186331" cy="170913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불필요한 컬럼 삭제</a:t>
            </a:r>
            <a:endParaRPr lang="en-US" altLang="ko-KR" b="1" dirty="0"/>
          </a:p>
          <a:p>
            <a:r>
              <a:rPr lang="en-US" altLang="ko-KR" b="1" dirty="0"/>
              <a:t>2.</a:t>
            </a:r>
            <a:r>
              <a:rPr lang="ko-KR" altLang="en-US" b="1" dirty="0"/>
              <a:t>줄 바꿈 문자 삭제</a:t>
            </a:r>
          </a:p>
          <a:p>
            <a:r>
              <a:rPr lang="en-US" altLang="ko-KR" b="1" dirty="0"/>
              <a:t>3.</a:t>
            </a:r>
            <a:r>
              <a:rPr lang="ko-KR" altLang="en-US" b="1" dirty="0"/>
              <a:t>특수 문자 제거</a:t>
            </a:r>
          </a:p>
          <a:p>
            <a:r>
              <a:rPr lang="en-US" altLang="ko-KR" b="1" dirty="0"/>
              <a:t>4.</a:t>
            </a:r>
            <a:r>
              <a:rPr lang="ko-KR" altLang="en-US" b="1" dirty="0"/>
              <a:t>단어 분리</a:t>
            </a:r>
          </a:p>
          <a:p>
            <a:r>
              <a:rPr lang="en-US" altLang="ko-KR" b="1" dirty="0"/>
              <a:t>5.</a:t>
            </a:r>
            <a:r>
              <a:rPr lang="ko-KR" altLang="en-US" b="1" dirty="0" err="1"/>
              <a:t>불용어</a:t>
            </a:r>
            <a:r>
              <a:rPr lang="ko-KR" altLang="en-US" b="1" dirty="0"/>
              <a:t> 제거</a:t>
            </a:r>
          </a:p>
          <a:p>
            <a:r>
              <a:rPr lang="en-US" altLang="ko-KR" b="1" dirty="0"/>
              <a:t>6.</a:t>
            </a:r>
            <a:r>
              <a:rPr lang="ko-KR" altLang="en-US" b="1" dirty="0"/>
              <a:t>두 글자 이상인 데이터만 추출</a:t>
            </a:r>
          </a:p>
        </p:txBody>
      </p:sp>
      <p:sp>
        <p:nvSpPr>
          <p:cNvPr id="451" name="Google Shape;451;g1b5d807d25a_29_99"/>
          <p:cNvSpPr/>
          <p:nvPr/>
        </p:nvSpPr>
        <p:spPr>
          <a:xfrm>
            <a:off x="2189949" y="4029075"/>
            <a:ext cx="9186331" cy="252062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시스템 운영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다시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제출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있을까요</a:t>
            </a:r>
          </a:p>
          <a:p>
            <a:pPr lvl="0"/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원격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원격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원격으로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될까요</a:t>
            </a:r>
            <a:endParaRPr lang="en-US" altLang="ko-KR" dirty="0">
              <a:solidFill>
                <a:schemeClr val="dk1"/>
              </a:solidFill>
              <a:latin typeface="+mn-ea"/>
              <a:ea typeface="+mn-ea"/>
            </a:endParaRPr>
          </a:p>
          <a:p>
            <a:pPr lvl="0"/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웹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Python, File, line, User, in, Users,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어떻게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Django, node.js  (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웹 개발과정 문의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) 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lvl="0"/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이론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실습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데이터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피드백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어떻게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궁금합니다 </a:t>
            </a:r>
            <a:endParaRPr lang="en-US" altLang="ko-KR" dirty="0">
              <a:solidFill>
                <a:schemeClr val="dk1"/>
              </a:solidFill>
              <a:latin typeface="+mn-ea"/>
              <a:ea typeface="+mn-ea"/>
            </a:endParaRPr>
          </a:p>
          <a:p>
            <a:pPr lvl="0"/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코드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1: print, in, if, range, for, int ( </a:t>
            </a:r>
            <a:r>
              <a:rPr lang="ko-KR" altLang="en-US" dirty="0" err="1">
                <a:solidFill>
                  <a:schemeClr val="dk1"/>
                </a:solidFill>
                <a:latin typeface="+mn-ea"/>
                <a:ea typeface="+mn-ea"/>
              </a:rPr>
              <a:t>파이썬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기초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알고리즘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lvl="0"/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코드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2: df, </a:t>
            </a:r>
            <a:r>
              <a:rPr lang="en-US" altLang="ko-KR" dirty="0" err="1">
                <a:solidFill>
                  <a:schemeClr val="dk1"/>
                </a:solidFill>
                <a:latin typeface="+mn-ea"/>
                <a:ea typeface="+mn-ea"/>
              </a:rPr>
              <a:t>trian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test, </a:t>
            </a:r>
            <a:r>
              <a:rPr lang="en-US" altLang="ko-KR" dirty="0" err="1">
                <a:solidFill>
                  <a:schemeClr val="dk1"/>
                </a:solidFill>
                <a:latin typeface="+mn-ea"/>
                <a:ea typeface="+mn-ea"/>
              </a:rPr>
              <a:t>gt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, in, data  (</a:t>
            </a:r>
            <a:r>
              <a:rPr lang="ko-KR" altLang="en-US" dirty="0" err="1">
                <a:solidFill>
                  <a:schemeClr val="dk1"/>
                </a:solidFill>
                <a:latin typeface="+mn-ea"/>
                <a:ea typeface="+mn-ea"/>
              </a:rPr>
              <a:t>머신러닝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/</a:t>
            </a:r>
            <a:r>
              <a:rPr lang="ko-KR" altLang="en-US" dirty="0" err="1">
                <a:solidFill>
                  <a:schemeClr val="dk1"/>
                </a:solidFill>
                <a:latin typeface="+mn-ea"/>
                <a:ea typeface="+mn-ea"/>
              </a:rPr>
              <a:t>딥러닝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/)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D8BC76A6-B8A0-1E0C-36A1-1F870594EF6A}"/>
              </a:ext>
            </a:extLst>
          </p:cNvPr>
          <p:cNvCxnSpPr/>
          <p:nvPr/>
        </p:nvCxnSpPr>
        <p:spPr>
          <a:xfrm>
            <a:off x="5349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430;g1b5d807d25a_29_83">
            <a:extLst>
              <a:ext uri="{FF2B5EF4-FFF2-40B4-BE49-F238E27FC236}">
                <a16:creationId xmlns:a16="http://schemas.microsoft.com/office/drawing/2014/main" id="{4B798A37-B9AD-4734-3DBB-6A1243960CB4}"/>
              </a:ext>
            </a:extLst>
          </p:cNvPr>
          <p:cNvSpPr/>
          <p:nvPr/>
        </p:nvSpPr>
        <p:spPr>
          <a:xfrm>
            <a:off x="534922" y="1373028"/>
            <a:ext cx="1489928" cy="63728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사용</a:t>
            </a:r>
            <a:r>
              <a:rPr lang="ko-KR" altLang="en-US" sz="1400" b="1" dirty="0">
                <a:solidFill>
                  <a:schemeClr val="dk1"/>
                </a:solidFill>
              </a:rPr>
              <a:t> </a:t>
            </a:r>
            <a:r>
              <a:rPr lang="ko-KR" sz="1400" b="1" dirty="0">
                <a:solidFill>
                  <a:schemeClr val="dk1"/>
                </a:solidFill>
              </a:rPr>
              <a:t>데이터</a:t>
            </a:r>
            <a:endParaRPr dirty="0"/>
          </a:p>
        </p:txBody>
      </p:sp>
      <p:sp>
        <p:nvSpPr>
          <p:cNvPr id="3" name="Google Shape;433;g1b5d807d25a_29_83">
            <a:extLst>
              <a:ext uri="{FF2B5EF4-FFF2-40B4-BE49-F238E27FC236}">
                <a16:creationId xmlns:a16="http://schemas.microsoft.com/office/drawing/2014/main" id="{EB9A6541-6FDE-6AA0-09D4-7A62F0BDE44D}"/>
              </a:ext>
            </a:extLst>
          </p:cNvPr>
          <p:cNvSpPr/>
          <p:nvPr/>
        </p:nvSpPr>
        <p:spPr>
          <a:xfrm>
            <a:off x="2189949" y="1365429"/>
            <a:ext cx="9186331" cy="637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/>
              <a:t>QnA_train_data.csv, QnA_test_data.csv (1:1 </a:t>
            </a:r>
            <a:r>
              <a:rPr lang="ko-KR" altLang="en-US"/>
              <a:t>문의 게시글 데이터</a:t>
            </a:r>
            <a:r>
              <a:rPr lang="en-US" altLang="ko-KR"/>
              <a:t>)</a:t>
            </a:r>
            <a:endParaRPr lang="ko-KR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5d807d25a_29_99"/>
          <p:cNvSpPr txBox="1"/>
          <p:nvPr/>
        </p:nvSpPr>
        <p:spPr>
          <a:xfrm>
            <a:off x="134654" y="101758"/>
            <a:ext cx="693924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인사이트 도출</a:t>
            </a: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4" name="Google Shape;444;g1b5d807d25a_29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b5d807d25a_29_99"/>
          <p:cNvSpPr txBox="1"/>
          <p:nvPr/>
        </p:nvSpPr>
        <p:spPr>
          <a:xfrm>
            <a:off x="534921" y="857794"/>
            <a:ext cx="86935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</a:t>
            </a:r>
            <a:r>
              <a:rPr lang="ko-KR" altLang="en-US" sz="1600" dirty="0"/>
              <a:t>분석</a:t>
            </a:r>
            <a:r>
              <a:rPr lang="ko-KR" alt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결과 및 인사이트</a:t>
            </a:r>
            <a:endParaRPr sz="16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b5d807d25a_29_99"/>
          <p:cNvSpPr/>
          <p:nvPr/>
        </p:nvSpPr>
        <p:spPr>
          <a:xfrm>
            <a:off x="534922" y="1349832"/>
            <a:ext cx="1103378" cy="505098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분야별</a:t>
            </a:r>
            <a:endParaRPr lang="en-US" altLang="ko-KR" sz="14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</a:rPr>
              <a:t>분석결과</a:t>
            </a:r>
            <a:endParaRPr dirty="0"/>
          </a:p>
        </p:txBody>
      </p:sp>
      <p:sp>
        <p:nvSpPr>
          <p:cNvPr id="450" name="Google Shape;450;g1b5d807d25a_29_99"/>
          <p:cNvSpPr/>
          <p:nvPr/>
        </p:nvSpPr>
        <p:spPr>
          <a:xfrm>
            <a:off x="1706881" y="1350912"/>
            <a:ext cx="7155179" cy="425081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050" b="1" dirty="0">
                <a:solidFill>
                  <a:srgbClr val="7030A0"/>
                </a:solidFill>
              </a:rPr>
              <a:t>시스템 운영</a:t>
            </a:r>
            <a:r>
              <a:rPr lang="en-US" altLang="ko-KR" sz="1050" b="1" dirty="0"/>
              <a:t>:</a:t>
            </a:r>
            <a:r>
              <a:rPr lang="ko-KR" altLang="en-US" sz="1050" b="1" dirty="0"/>
              <a:t> </a:t>
            </a:r>
            <a:r>
              <a:rPr lang="ko-KR" altLang="en-US" sz="1050" b="1" dirty="0">
                <a:solidFill>
                  <a:srgbClr val="7030A0"/>
                </a:solidFill>
              </a:rPr>
              <a:t>운영강의 운영 전반에 관련한 질문</a:t>
            </a:r>
            <a:r>
              <a:rPr lang="en-US" altLang="ko-KR" sz="1050" b="1" dirty="0">
                <a:solidFill>
                  <a:srgbClr val="7030A0"/>
                </a:solidFill>
              </a:rPr>
              <a:t> </a:t>
            </a:r>
          </a:p>
          <a:p>
            <a:r>
              <a:rPr lang="ko-KR" altLang="en-US" sz="1050" b="1" dirty="0"/>
              <a:t>문제  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다시 제출을 하려는 문의가 많다</a:t>
            </a:r>
            <a:r>
              <a:rPr lang="en-US" altLang="ko-KR" sz="1050" b="1" dirty="0"/>
              <a:t>. </a:t>
            </a:r>
          </a:p>
          <a:p>
            <a:r>
              <a:rPr lang="en-US" altLang="ko-KR" sz="1050" b="1" dirty="0"/>
              <a:t>	- 1. </a:t>
            </a:r>
            <a:r>
              <a:rPr lang="ko-KR" altLang="en-US" sz="1050" b="1" dirty="0"/>
              <a:t>제출 과정 전달이 올바르지 않다</a:t>
            </a:r>
            <a:r>
              <a:rPr lang="en-US" altLang="ko-KR" sz="1050" b="1" dirty="0"/>
              <a:t>.</a:t>
            </a:r>
          </a:p>
          <a:p>
            <a:r>
              <a:rPr lang="en-US" altLang="ko-KR" sz="1050" b="1" dirty="0"/>
              <a:t>	- 2. </a:t>
            </a:r>
            <a:r>
              <a:rPr lang="ko-KR" altLang="en-US" sz="1050" b="1" dirty="0"/>
              <a:t>시스템 상 과제 제출 문제가 있을 수 있다</a:t>
            </a:r>
            <a:endParaRPr lang="en-US" altLang="ko-KR" sz="1050" b="1" dirty="0"/>
          </a:p>
          <a:p>
            <a:r>
              <a:rPr lang="en-US" altLang="ko-KR" sz="1050" b="1" dirty="0"/>
              <a:t>	- 3. </a:t>
            </a:r>
            <a:r>
              <a:rPr lang="ko-KR" altLang="en-US" sz="1050" b="1" dirty="0"/>
              <a:t>미해결과제 재제출시</a:t>
            </a:r>
            <a:r>
              <a:rPr lang="en-US" altLang="ko-KR" sz="1050" b="1" dirty="0"/>
              <a:t>,</a:t>
            </a:r>
            <a:r>
              <a:rPr lang="ko-KR" altLang="en-US" sz="1050" b="1" dirty="0"/>
              <a:t> 기존파일 존재 </a:t>
            </a:r>
            <a:r>
              <a:rPr lang="ko-KR" altLang="en-US" sz="1050" b="1" dirty="0" err="1"/>
              <a:t>유뮤</a:t>
            </a:r>
            <a:endParaRPr lang="en-US" altLang="ko-KR" sz="1050" b="1" dirty="0"/>
          </a:p>
          <a:p>
            <a:r>
              <a:rPr lang="ko-KR" altLang="en-US" sz="1050" b="1" dirty="0"/>
              <a:t>해결방안 </a:t>
            </a:r>
            <a:r>
              <a:rPr lang="en-US" altLang="ko-KR" sz="1050" b="1" dirty="0"/>
              <a:t>:    1. </a:t>
            </a:r>
            <a:r>
              <a:rPr lang="ko-KR" altLang="en-US" sz="1050" b="1" dirty="0"/>
              <a:t>과제 제출 방법 재공지해야 할 필요 </a:t>
            </a:r>
            <a:r>
              <a:rPr lang="en-US" altLang="ko-KR" sz="1050" b="1" dirty="0"/>
              <a:t>&amp; </a:t>
            </a:r>
            <a:r>
              <a:rPr lang="ko-KR" altLang="en-US" sz="1050" b="1" dirty="0"/>
              <a:t>제출 목록 명시 </a:t>
            </a:r>
            <a:r>
              <a:rPr lang="en-US" altLang="ko-KR" sz="1050" b="1" dirty="0"/>
              <a:t>&amp; </a:t>
            </a:r>
            <a:r>
              <a:rPr lang="ko-KR" altLang="en-US" sz="1050" b="1" dirty="0"/>
              <a:t>제출파일명 예시 첨부 </a:t>
            </a:r>
            <a:endParaRPr lang="en-US" altLang="ko-KR" sz="1050" b="1" dirty="0"/>
          </a:p>
          <a:p>
            <a:r>
              <a:rPr lang="en-US" altLang="ko-KR" sz="1050" b="1" dirty="0"/>
              <a:t>	2. </a:t>
            </a:r>
            <a:r>
              <a:rPr lang="ko-KR" altLang="en-US" sz="1050" b="1" dirty="0"/>
              <a:t>시스템 상 과제 제출 과정에 문제가 없게 해야 한다</a:t>
            </a:r>
          </a:p>
          <a:p>
            <a:r>
              <a:rPr lang="en-US" altLang="ko-KR" sz="1050" b="1" dirty="0"/>
              <a:t>	3. </a:t>
            </a:r>
            <a:r>
              <a:rPr lang="ko-KR" altLang="en-US" sz="1050" b="1" dirty="0"/>
              <a:t>다시 제출할 시의 과정에 대해서도 학생들에게 공지할 필요가 있다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>
                <a:solidFill>
                  <a:srgbClr val="0070C0"/>
                </a:solidFill>
              </a:rPr>
              <a:t>코드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:  </a:t>
            </a:r>
            <a:r>
              <a:rPr lang="ko-KR" altLang="en-US" sz="1050" b="1" dirty="0">
                <a:solidFill>
                  <a:srgbClr val="0070C0"/>
                </a:solidFill>
              </a:rPr>
              <a:t>코드</a:t>
            </a:r>
            <a:r>
              <a:rPr lang="en-US" altLang="ko-KR" sz="1050" b="1" dirty="0">
                <a:solidFill>
                  <a:srgbClr val="0070C0"/>
                </a:solidFill>
              </a:rPr>
              <a:t>1 – </a:t>
            </a:r>
            <a:r>
              <a:rPr lang="ko-KR" altLang="en-US" sz="1050" b="1" dirty="0">
                <a:solidFill>
                  <a:srgbClr val="0070C0"/>
                </a:solidFill>
              </a:rPr>
              <a:t>데이터 분석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 err="1">
                <a:solidFill>
                  <a:srgbClr val="0070C0"/>
                </a:solidFill>
              </a:rPr>
              <a:t>전처리</a:t>
            </a:r>
            <a:r>
              <a:rPr lang="ko-KR" altLang="en-US" sz="1050" b="1" dirty="0">
                <a:solidFill>
                  <a:srgbClr val="0070C0"/>
                </a:solidFill>
              </a:rPr>
              <a:t> 과정에 해당하는 코드 및 코딩 </a:t>
            </a:r>
            <a:r>
              <a:rPr lang="ko-KR" altLang="en-US" sz="1050" b="1" dirty="0" err="1">
                <a:solidFill>
                  <a:srgbClr val="0070C0"/>
                </a:solidFill>
              </a:rPr>
              <a:t>마스터즈</a:t>
            </a:r>
            <a:r>
              <a:rPr lang="ko-KR" altLang="en-US" sz="1050" b="1" dirty="0">
                <a:solidFill>
                  <a:srgbClr val="0070C0"/>
                </a:solidFill>
              </a:rPr>
              <a:t> 질문</a:t>
            </a:r>
            <a:endParaRPr lang="en-US" altLang="ko-KR" sz="1050" b="1" dirty="0">
              <a:solidFill>
                <a:srgbClr val="0070C0"/>
              </a:solidFill>
            </a:endParaRPr>
          </a:p>
          <a:p>
            <a:r>
              <a:rPr lang="en-US" altLang="ko-KR" sz="1050" b="1" dirty="0">
                <a:solidFill>
                  <a:srgbClr val="0070C0"/>
                </a:solidFill>
              </a:rPr>
              <a:t>           </a:t>
            </a:r>
            <a:r>
              <a:rPr lang="ko-KR" altLang="en-US" sz="1050" b="1" dirty="0">
                <a:solidFill>
                  <a:srgbClr val="0070C0"/>
                </a:solidFill>
              </a:rPr>
              <a:t>코드</a:t>
            </a:r>
            <a:r>
              <a:rPr lang="en-US" altLang="ko-KR" sz="1050" b="1" dirty="0">
                <a:solidFill>
                  <a:srgbClr val="0070C0"/>
                </a:solidFill>
              </a:rPr>
              <a:t>2 - </a:t>
            </a:r>
            <a:r>
              <a:rPr lang="ko-KR" altLang="en-US" sz="1050" b="1" dirty="0" err="1">
                <a:solidFill>
                  <a:srgbClr val="0070C0"/>
                </a:solidFill>
              </a:rPr>
              <a:t>머신러닝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 err="1">
                <a:solidFill>
                  <a:srgbClr val="0070C0"/>
                </a:solidFill>
              </a:rPr>
              <a:t>딥러닝</a:t>
            </a:r>
            <a:r>
              <a:rPr lang="ko-KR" altLang="en-US" sz="1050" b="1" dirty="0">
                <a:solidFill>
                  <a:srgbClr val="0070C0"/>
                </a:solidFill>
              </a:rPr>
              <a:t> 모델링 과정에 해당하는 코드 질문</a:t>
            </a:r>
            <a:endParaRPr lang="en-US" altLang="ko-KR" sz="1050" b="1" dirty="0">
              <a:solidFill>
                <a:srgbClr val="0070C0"/>
              </a:solidFill>
            </a:endParaRPr>
          </a:p>
          <a:p>
            <a:r>
              <a:rPr lang="ko-KR" altLang="en-US" sz="1050" b="1" dirty="0"/>
              <a:t>문제 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기본적인 코드 오류에 대한 질문이 많다 </a:t>
            </a:r>
            <a:endParaRPr lang="en-US" altLang="ko-KR" sz="1050" b="1" dirty="0"/>
          </a:p>
          <a:p>
            <a:r>
              <a:rPr lang="ko-KR" altLang="en-US" sz="1050" b="1" dirty="0"/>
              <a:t>해결방안 </a:t>
            </a:r>
            <a:r>
              <a:rPr lang="en-US" altLang="ko-KR" sz="1050" b="1" dirty="0"/>
              <a:t>: 1.</a:t>
            </a:r>
            <a:r>
              <a:rPr lang="ko-KR" altLang="en-US" sz="1050" b="1" dirty="0"/>
              <a:t>  참고 할 수 있는 오류 해결 표 등이 필요</a:t>
            </a:r>
            <a:endParaRPr lang="en-US" altLang="ko-KR" sz="1050" b="1" dirty="0"/>
          </a:p>
          <a:p>
            <a:r>
              <a:rPr lang="en-US" altLang="ko-KR" sz="1050" b="1" dirty="0"/>
              <a:t>                  2.</a:t>
            </a:r>
            <a:r>
              <a:rPr lang="ko-KR" altLang="en-US" sz="1050" b="1" dirty="0"/>
              <a:t> 학습자 수준별 코드 리뷰 시간 마련</a:t>
            </a:r>
            <a:r>
              <a:rPr lang="en-US" altLang="ko-KR" sz="1050" b="1" dirty="0"/>
              <a:t>(FAQ)</a:t>
            </a:r>
          </a:p>
          <a:p>
            <a:endParaRPr lang="en-US" altLang="ko-KR" sz="1050" b="1" dirty="0"/>
          </a:p>
          <a:p>
            <a:r>
              <a:rPr lang="ko-KR" altLang="en-US" sz="1050" b="1" dirty="0">
                <a:solidFill>
                  <a:schemeClr val="accent2">
                    <a:lumMod val="50000"/>
                  </a:schemeClr>
                </a:solidFill>
              </a:rPr>
              <a:t>원격</a:t>
            </a:r>
            <a:r>
              <a:rPr lang="en-US" altLang="ko-KR" sz="1050" b="1" dirty="0"/>
              <a:t>:  </a:t>
            </a:r>
            <a:r>
              <a:rPr lang="ko-KR" altLang="en-US" sz="1050" b="1" dirty="0">
                <a:solidFill>
                  <a:schemeClr val="accent2">
                    <a:lumMod val="50000"/>
                  </a:schemeClr>
                </a:solidFill>
              </a:rPr>
              <a:t>내용에 관계없이 원격지원 요청이 포함된 질문</a:t>
            </a:r>
            <a:endParaRPr lang="en-US" altLang="ko-KR" sz="105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050" b="1" dirty="0"/>
              <a:t>문제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원격으로 해결 가능한 문제에 대한 문의</a:t>
            </a:r>
            <a:r>
              <a:rPr lang="en-US" altLang="ko-KR" sz="1050" b="1" dirty="0"/>
              <a:t>/ </a:t>
            </a:r>
            <a:r>
              <a:rPr lang="ko-KR" altLang="en-US" sz="1050" b="1" dirty="0"/>
              <a:t>공지사항 또는 기본자료에 첨부된 내용을 물어보는 경우 </a:t>
            </a:r>
            <a:r>
              <a:rPr lang="en-US" altLang="ko-KR" sz="1050" b="1" dirty="0"/>
              <a:t> </a:t>
            </a:r>
          </a:p>
          <a:p>
            <a:r>
              <a:rPr lang="ko-KR" altLang="en-US" sz="1050" b="1" dirty="0"/>
              <a:t>해결방안</a:t>
            </a:r>
            <a:r>
              <a:rPr lang="en-US" altLang="ko-KR" sz="1050" b="1" dirty="0"/>
              <a:t>: 1.</a:t>
            </a:r>
            <a:r>
              <a:rPr lang="ko-KR" altLang="en-US" sz="1050" b="1" dirty="0"/>
              <a:t>원격 해결 문제들에 대한 예시문을 공지해주면 좋겠다</a:t>
            </a:r>
            <a:r>
              <a:rPr lang="en-US" altLang="ko-KR" sz="1050" b="1" dirty="0"/>
              <a:t>. </a:t>
            </a:r>
          </a:p>
          <a:p>
            <a:r>
              <a:rPr lang="ko-KR" altLang="en-US" sz="1050" b="1" dirty="0"/>
              <a:t> </a:t>
            </a:r>
            <a:r>
              <a:rPr lang="en-US" altLang="ko-KR" sz="1050" b="1" dirty="0"/>
              <a:t>                2.</a:t>
            </a:r>
            <a:r>
              <a:rPr lang="ko-KR" altLang="en-US" sz="1050" b="1" dirty="0"/>
              <a:t>원격은 </a:t>
            </a:r>
            <a:r>
              <a:rPr lang="en-US" altLang="ko-KR" sz="1050" b="1" dirty="0"/>
              <a:t>ARS</a:t>
            </a:r>
            <a:r>
              <a:rPr lang="ko-KR" altLang="en-US" sz="1050" b="1" dirty="0"/>
              <a:t>에서 상담원 연결처럼 접근이 용이하지 않게 숨겨둔다</a:t>
            </a:r>
            <a:r>
              <a:rPr lang="en-US" altLang="ko-KR" sz="1050" b="1" dirty="0"/>
              <a:t>.</a:t>
            </a:r>
          </a:p>
          <a:p>
            <a:endParaRPr lang="en-US" altLang="ko-KR" sz="1050" b="1" dirty="0">
              <a:solidFill>
                <a:srgbClr val="00B0F0"/>
              </a:solidFill>
            </a:endParaRPr>
          </a:p>
          <a:p>
            <a:r>
              <a:rPr lang="ko-KR" altLang="en-US" sz="1050" b="1" dirty="0">
                <a:solidFill>
                  <a:srgbClr val="00B0F0"/>
                </a:solidFill>
              </a:rPr>
              <a:t>이론</a:t>
            </a:r>
            <a:r>
              <a:rPr lang="en-US" altLang="ko-KR" sz="1050" b="1" dirty="0">
                <a:solidFill>
                  <a:srgbClr val="00B0F0"/>
                </a:solidFill>
              </a:rPr>
              <a:t>: </a:t>
            </a:r>
            <a:r>
              <a:rPr lang="ko-KR" altLang="en-US" sz="1050" b="1" dirty="0">
                <a:solidFill>
                  <a:srgbClr val="00B0F0"/>
                </a:solidFill>
              </a:rPr>
              <a:t>강의 내용 및 이론</a:t>
            </a:r>
            <a:r>
              <a:rPr lang="en-US" altLang="ko-KR" sz="1050" b="1" dirty="0">
                <a:solidFill>
                  <a:srgbClr val="00B0F0"/>
                </a:solidFill>
              </a:rPr>
              <a:t>, </a:t>
            </a:r>
            <a:r>
              <a:rPr lang="ko-KR" altLang="en-US" sz="1050" b="1" dirty="0">
                <a:solidFill>
                  <a:srgbClr val="00B0F0"/>
                </a:solidFill>
              </a:rPr>
              <a:t>실무 관련 질문</a:t>
            </a:r>
            <a:endParaRPr lang="en-US" altLang="ko-KR" sz="1050" b="1" dirty="0">
              <a:solidFill>
                <a:srgbClr val="00B0F0"/>
              </a:solidFill>
            </a:endParaRPr>
          </a:p>
          <a:p>
            <a:r>
              <a:rPr lang="ko-KR" altLang="en-US" sz="1050" b="1" dirty="0"/>
              <a:t>문제</a:t>
            </a:r>
            <a:r>
              <a:rPr lang="en-US" altLang="ko-KR" sz="1050" b="1" dirty="0"/>
              <a:t>: </a:t>
            </a:r>
            <a:r>
              <a:rPr lang="ko-KR" altLang="en-US" sz="1050" b="1" dirty="0"/>
              <a:t>이론 질문보다는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실습</a:t>
            </a:r>
            <a:r>
              <a:rPr lang="en-US" altLang="ko-KR" sz="1050" b="1" dirty="0"/>
              <a:t>’ </a:t>
            </a:r>
            <a:r>
              <a:rPr lang="ko-KR" altLang="en-US" sz="1050" b="1" dirty="0"/>
              <a:t>관련 질문이 많다</a:t>
            </a:r>
            <a:r>
              <a:rPr lang="en-US" altLang="ko-KR" sz="1050" b="1" dirty="0"/>
              <a:t>.</a:t>
            </a:r>
          </a:p>
          <a:p>
            <a:r>
              <a:rPr lang="ko-KR" altLang="en-US" sz="1050" b="1" dirty="0"/>
              <a:t>해결방안</a:t>
            </a:r>
            <a:r>
              <a:rPr lang="en-US" altLang="ko-KR" sz="1050" b="1" dirty="0"/>
              <a:t>: 1.</a:t>
            </a:r>
            <a:r>
              <a:rPr lang="ko-KR" altLang="en-US" sz="1050" b="1" dirty="0"/>
              <a:t>실습 관련된 문의는  </a:t>
            </a:r>
            <a:r>
              <a:rPr lang="ko-KR" altLang="en-US" sz="1050" b="1" dirty="0" err="1"/>
              <a:t>전처리</a:t>
            </a:r>
            <a:r>
              <a:rPr lang="ko-KR" altLang="en-US" sz="1050" b="1" dirty="0"/>
              <a:t> 과정에서 특정 항목 키워드를 추가해서 분류</a:t>
            </a:r>
            <a:endParaRPr lang="en-US" altLang="ko-KR" sz="1050" b="1" dirty="0"/>
          </a:p>
          <a:p>
            <a:r>
              <a:rPr lang="en-US" altLang="ko-KR" sz="1050" b="1" dirty="0"/>
              <a:t>	2.</a:t>
            </a:r>
            <a:r>
              <a:rPr lang="ko-KR" altLang="en-US" sz="1050" b="1" dirty="0"/>
              <a:t>이론에 대한 </a:t>
            </a:r>
            <a:r>
              <a:rPr lang="en-US" altLang="ko-KR" sz="1050" b="1" dirty="0"/>
              <a:t>Q&amp;A </a:t>
            </a:r>
            <a:r>
              <a:rPr lang="ko-KR" altLang="en-US" sz="1050" b="1" dirty="0"/>
              <a:t>세션 진행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ko-KR" altLang="en-US" sz="1050" b="1" dirty="0">
                <a:solidFill>
                  <a:srgbClr val="92D050"/>
                </a:solidFill>
              </a:rPr>
              <a:t>웹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:</a:t>
            </a:r>
            <a:r>
              <a:rPr lang="ko-KR" altLang="en-US" sz="1050" b="1" dirty="0"/>
              <a:t> </a:t>
            </a:r>
            <a:r>
              <a:rPr lang="ko-KR" altLang="en-US" sz="1050" b="1" dirty="0">
                <a:solidFill>
                  <a:schemeClr val="accent6">
                    <a:lumMod val="50000"/>
                  </a:schemeClr>
                </a:solidFill>
              </a:rPr>
              <a:t>인프라</a:t>
            </a:r>
            <a:r>
              <a:rPr lang="en-US" altLang="ko-KR" sz="105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050" b="1" dirty="0">
                <a:solidFill>
                  <a:schemeClr val="accent6">
                    <a:lumMod val="50000"/>
                  </a:schemeClr>
                </a:solidFill>
              </a:rPr>
              <a:t>웹 </a:t>
            </a:r>
            <a:r>
              <a:rPr lang="ko-KR" altLang="en-US" sz="1050" b="1" dirty="0" err="1">
                <a:solidFill>
                  <a:schemeClr val="accent6">
                    <a:lumMod val="50000"/>
                  </a:schemeClr>
                </a:solidFill>
              </a:rPr>
              <a:t>크롤링</a:t>
            </a:r>
            <a:r>
              <a:rPr lang="en-US" altLang="ko-KR" sz="1050" b="1" dirty="0">
                <a:solidFill>
                  <a:schemeClr val="accent6">
                    <a:lumMod val="50000"/>
                  </a:schemeClr>
                </a:solidFill>
              </a:rPr>
              <a:t>, SQL, </a:t>
            </a:r>
            <a:r>
              <a:rPr lang="en-US" altLang="ko-KR" sz="1050" b="1" dirty="0" err="1">
                <a:solidFill>
                  <a:schemeClr val="accent6">
                    <a:lumMod val="50000"/>
                  </a:schemeClr>
                </a:solidFill>
              </a:rPr>
              <a:t>Diango</a:t>
            </a:r>
            <a:r>
              <a:rPr lang="en-US" altLang="ko-KR" sz="105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050" b="1" dirty="0">
                <a:solidFill>
                  <a:schemeClr val="accent6">
                    <a:lumMod val="50000"/>
                  </a:schemeClr>
                </a:solidFill>
              </a:rPr>
              <a:t>관련 내용이 포함된 질문</a:t>
            </a:r>
            <a:r>
              <a:rPr lang="en-US" altLang="ko-KR" sz="1050" b="1" dirty="0">
                <a:solidFill>
                  <a:schemeClr val="accent6">
                    <a:lumMod val="50000"/>
                  </a:schemeClr>
                </a:solidFill>
              </a:rPr>
              <a:t> ( </a:t>
            </a:r>
            <a:r>
              <a:rPr lang="ko-KR" altLang="en-US" sz="1050" b="1" dirty="0">
                <a:solidFill>
                  <a:schemeClr val="accent6">
                    <a:lumMod val="50000"/>
                  </a:schemeClr>
                </a:solidFill>
              </a:rPr>
              <a:t>웹 개발</a:t>
            </a:r>
            <a:r>
              <a:rPr lang="en-US" altLang="ko-KR" sz="105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D8BC76A6-B8A0-1E0C-36A1-1F870594EF6A}"/>
              </a:ext>
            </a:extLst>
          </p:cNvPr>
          <p:cNvCxnSpPr/>
          <p:nvPr/>
        </p:nvCxnSpPr>
        <p:spPr>
          <a:xfrm>
            <a:off x="5349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450;g1b5d807d25a_29_99">
            <a:extLst>
              <a:ext uri="{FF2B5EF4-FFF2-40B4-BE49-F238E27FC236}">
                <a16:creationId xmlns:a16="http://schemas.microsoft.com/office/drawing/2014/main" id="{4C5B7E08-FCCB-4F9E-ABF5-D77F94069C2A}"/>
              </a:ext>
            </a:extLst>
          </p:cNvPr>
          <p:cNvSpPr/>
          <p:nvPr/>
        </p:nvSpPr>
        <p:spPr>
          <a:xfrm>
            <a:off x="8930640" y="1349832"/>
            <a:ext cx="2987039" cy="425081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일반문의와 코드 문의</a:t>
            </a:r>
            <a:endParaRPr lang="en-US" altLang="ko-K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주요 분류 특징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한글과 영어 빈도수 차이 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1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코드 문의 </a:t>
            </a:r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코드</a:t>
            </a:r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1, 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코드</a:t>
            </a:r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2, </a:t>
            </a: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</a:rPr>
              <a:t>웹</a:t>
            </a:r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1100" b="1" dirty="0">
                <a:solidFill>
                  <a:schemeClr val="tx1"/>
                </a:solidFill>
              </a:rPr>
              <a:t>기본적으로 코드는 알파벳이 많음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자주 사용되는 메소드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함수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알고리즘 등의 단어집</a:t>
            </a:r>
            <a:r>
              <a:rPr lang="en-US" altLang="ko-KR" sz="1100" b="1" dirty="0">
                <a:solidFill>
                  <a:schemeClr val="tx1"/>
                </a:solidFill>
              </a:rPr>
              <a:t>(??)</a:t>
            </a:r>
            <a:r>
              <a:rPr lang="ko-KR" altLang="en-US" sz="1100" b="1" dirty="0">
                <a:solidFill>
                  <a:schemeClr val="tx1"/>
                </a:solidFill>
              </a:rPr>
              <a:t>을 정리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코드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</a:rPr>
              <a:t>의 경우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>
                <a:solidFill>
                  <a:schemeClr val="tx1"/>
                </a:solidFill>
              </a:rPr>
              <a:t>코딩마스터즈</a:t>
            </a:r>
            <a:r>
              <a:rPr lang="ko-KR" altLang="en-US" sz="1100" b="1" dirty="0">
                <a:solidFill>
                  <a:schemeClr val="tx1"/>
                </a:solidFill>
              </a:rPr>
              <a:t> 관련된 질문이 더 많았을 것으로 추정됨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코드</a:t>
            </a:r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의 경우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내용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 err="1">
                <a:solidFill>
                  <a:schemeClr val="tx1"/>
                </a:solidFill>
              </a:rPr>
              <a:t>머신러닝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 err="1">
                <a:solidFill>
                  <a:schemeClr val="tx1"/>
                </a:solidFill>
              </a:rPr>
              <a:t>딥러닝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</a:rPr>
              <a:t>상 어렵고 코드 또한 복잡하기 때문에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단순한 질문에 대해 따로 준비를 하는 것이 좋음 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일반 문의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시스템운영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원격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이론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altLang="ko-KR" sz="11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이론이 잘못 분류되는 이유는 강의중 실습시간에 코드 </a:t>
            </a:r>
            <a:r>
              <a:rPr lang="ko-KR" altLang="en-US" sz="1100" b="1" dirty="0" err="1">
                <a:solidFill>
                  <a:schemeClr val="tx1"/>
                </a:solidFill>
              </a:rPr>
              <a:t>오류등의</a:t>
            </a:r>
            <a:r>
              <a:rPr lang="ko-KR" altLang="en-US" sz="1100" b="1" dirty="0">
                <a:solidFill>
                  <a:schemeClr val="tx1"/>
                </a:solidFill>
              </a:rPr>
              <a:t> 이슈를</a:t>
            </a:r>
            <a:r>
              <a:rPr lang="en-US" altLang="ko-KR" sz="1100" b="1" dirty="0">
                <a:solidFill>
                  <a:schemeClr val="tx1"/>
                </a:solidFill>
              </a:rPr>
              <a:t>  </a:t>
            </a:r>
            <a:r>
              <a:rPr lang="ko-KR" altLang="en-US" sz="1100" b="1" dirty="0">
                <a:solidFill>
                  <a:schemeClr val="tx1"/>
                </a:solidFill>
              </a:rPr>
              <a:t>문의하기 때문이다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또한 코드 파일을 올리고 제출하는 경우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상대적으로 문의내용에는 코드 관련 내용이 적어 잘못 분류되는 경우도 있음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3" name="Google Shape;450;g1b5d807d25a_29_99">
            <a:extLst>
              <a:ext uri="{FF2B5EF4-FFF2-40B4-BE49-F238E27FC236}">
                <a16:creationId xmlns:a16="http://schemas.microsoft.com/office/drawing/2014/main" id="{E3A9EA1A-D702-49CC-960A-42A0EA6588CA}"/>
              </a:ext>
            </a:extLst>
          </p:cNvPr>
          <p:cNvSpPr/>
          <p:nvPr/>
        </p:nvSpPr>
        <p:spPr>
          <a:xfrm>
            <a:off x="1706880" y="5654239"/>
            <a:ext cx="10210799" cy="74657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다음 기수에 반영할 수 있는 건의 사항 </a:t>
            </a:r>
            <a:r>
              <a:rPr lang="en-US" altLang="ko-KR" sz="1100" b="1" dirty="0">
                <a:solidFill>
                  <a:srgbClr val="C00000"/>
                </a:solidFill>
              </a:rPr>
              <a:t>) </a:t>
            </a:r>
          </a:p>
          <a:p>
            <a:r>
              <a:rPr lang="ko-KR" altLang="en-US" sz="1100" b="1" dirty="0">
                <a:solidFill>
                  <a:schemeClr val="tx1"/>
                </a:solidFill>
              </a:rPr>
              <a:t>수집된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</a:rPr>
              <a:t>대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</a:rPr>
              <a:t>문의의 코드 관련  문의내용 중 질문 유사성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빈도수가 높은 항목 정보를 수집하고</a:t>
            </a:r>
            <a:r>
              <a:rPr lang="en-US" altLang="ko-KR" sz="1100" b="1" dirty="0">
                <a:solidFill>
                  <a:schemeClr val="tx1"/>
                </a:solidFill>
              </a:rPr>
              <a:t>,</a:t>
            </a:r>
            <a:r>
              <a:rPr lang="ko-KR" altLang="en-US" sz="1100" b="1" dirty="0">
                <a:solidFill>
                  <a:schemeClr val="tx1"/>
                </a:solidFill>
              </a:rPr>
              <a:t> 다음 기수 교육 시 해당 부분에 대한 추가적인 설명을 진행하는 식의 방법을 통해 교육의 질을 높일 수 있을 것이라 기대됨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4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BD7026-9099-4637-846D-203B3443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3" y="1252113"/>
            <a:ext cx="5552679" cy="4911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6F75D-2D41-4976-98CF-2B166BBBB1BC}"/>
              </a:ext>
            </a:extLst>
          </p:cNvPr>
          <p:cNvSpPr txBox="1"/>
          <p:nvPr/>
        </p:nvSpPr>
        <p:spPr>
          <a:xfrm>
            <a:off x="7298724" y="2150076"/>
            <a:ext cx="287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Original_cloud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3AA0D-89D9-4656-B6DB-733EE07F037F}"/>
              </a:ext>
            </a:extLst>
          </p:cNvPr>
          <p:cNvSpPr txBox="1"/>
          <p:nvPr/>
        </p:nvSpPr>
        <p:spPr>
          <a:xfrm>
            <a:off x="7385221" y="4477265"/>
            <a:ext cx="287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Cleansing_cloud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67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1D4673-3F95-4746-BEEF-EBA81DAF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1" y="779665"/>
            <a:ext cx="11239618" cy="18354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6F4740-C848-45C9-983E-A499F1B4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3" y="2615071"/>
            <a:ext cx="11705334" cy="12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68A59-15E4-45EA-9AA8-D4F81ACCA562}"/>
              </a:ext>
            </a:extLst>
          </p:cNvPr>
          <p:cNvSpPr txBox="1"/>
          <p:nvPr/>
        </p:nvSpPr>
        <p:spPr>
          <a:xfrm>
            <a:off x="82378" y="1190890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성종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65DF1-E5C3-4A3A-9A39-D1A3A7246ED2}"/>
              </a:ext>
            </a:extLst>
          </p:cNvPr>
          <p:cNvSpPr txBox="1"/>
          <p:nvPr/>
        </p:nvSpPr>
        <p:spPr>
          <a:xfrm>
            <a:off x="82378" y="2461182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43ACE-AE99-4EAD-B5C3-A4EDF13BC1E8}"/>
              </a:ext>
            </a:extLst>
          </p:cNvPr>
          <p:cNvSpPr txBox="1"/>
          <p:nvPr/>
        </p:nvSpPr>
        <p:spPr>
          <a:xfrm>
            <a:off x="1460296" y="2566516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1  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D2214-87B8-4401-B502-671526DCC909}"/>
              </a:ext>
            </a:extLst>
          </p:cNvPr>
          <p:cNvSpPr txBox="1"/>
          <p:nvPr/>
        </p:nvSpPr>
        <p:spPr>
          <a:xfrm>
            <a:off x="3457972" y="2523569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2 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49187-E4BD-4966-984B-748DB187D25B}"/>
              </a:ext>
            </a:extLst>
          </p:cNvPr>
          <p:cNvSpPr txBox="1"/>
          <p:nvPr/>
        </p:nvSpPr>
        <p:spPr>
          <a:xfrm>
            <a:off x="5326563" y="2523569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61325-7613-4334-80DE-F5476E94D881}"/>
              </a:ext>
            </a:extLst>
          </p:cNvPr>
          <p:cNvSpPr txBox="1"/>
          <p:nvPr/>
        </p:nvSpPr>
        <p:spPr>
          <a:xfrm>
            <a:off x="7376126" y="2523568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CD3D9-84BA-4FEC-8433-09829810186E}"/>
              </a:ext>
            </a:extLst>
          </p:cNvPr>
          <p:cNvSpPr txBox="1"/>
          <p:nvPr/>
        </p:nvSpPr>
        <p:spPr>
          <a:xfrm>
            <a:off x="11143279" y="2538127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9542D-6311-48A1-B4A6-8A65C97E090E}"/>
              </a:ext>
            </a:extLst>
          </p:cNvPr>
          <p:cNvSpPr txBox="1"/>
          <p:nvPr/>
        </p:nvSpPr>
        <p:spPr>
          <a:xfrm>
            <a:off x="9388005" y="2523568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운영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2B6259-DD1A-4BD2-AB35-7802A0BC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3" y="3825702"/>
            <a:ext cx="11619153" cy="17679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E4FCBD-F168-4C15-9622-ED7B2AC97C95}"/>
              </a:ext>
            </a:extLst>
          </p:cNvPr>
          <p:cNvSpPr txBox="1"/>
          <p:nvPr/>
        </p:nvSpPr>
        <p:spPr>
          <a:xfrm>
            <a:off x="1227438" y="3770225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2 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0C198-2977-4A15-8AC7-74F7C1B96E58}"/>
              </a:ext>
            </a:extLst>
          </p:cNvPr>
          <p:cNvSpPr txBox="1"/>
          <p:nvPr/>
        </p:nvSpPr>
        <p:spPr>
          <a:xfrm>
            <a:off x="3324948" y="3768467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98A9B-8C1C-479A-80E7-098B73A8F4B3}"/>
              </a:ext>
            </a:extLst>
          </p:cNvPr>
          <p:cNvSpPr txBox="1"/>
          <p:nvPr/>
        </p:nvSpPr>
        <p:spPr>
          <a:xfrm>
            <a:off x="8996520" y="3782387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D84E4-8D3D-405E-A297-876B9668CE7D}"/>
              </a:ext>
            </a:extLst>
          </p:cNvPr>
          <p:cNvSpPr txBox="1"/>
          <p:nvPr/>
        </p:nvSpPr>
        <p:spPr>
          <a:xfrm>
            <a:off x="11040306" y="3788867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4AEDA-6E67-48B7-A8AB-688ABB69429B}"/>
              </a:ext>
            </a:extLst>
          </p:cNvPr>
          <p:cNvSpPr txBox="1"/>
          <p:nvPr/>
        </p:nvSpPr>
        <p:spPr>
          <a:xfrm>
            <a:off x="5229107" y="3762147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1  </a:t>
            </a:r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7FA2A-ECBE-4575-A63D-F3583C16F94E}"/>
              </a:ext>
            </a:extLst>
          </p:cNvPr>
          <p:cNvSpPr txBox="1"/>
          <p:nvPr/>
        </p:nvSpPr>
        <p:spPr>
          <a:xfrm>
            <a:off x="7149464" y="3762146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D3CCA-624D-413F-A03B-5B2FCFD6BD7F}"/>
              </a:ext>
            </a:extLst>
          </p:cNvPr>
          <p:cNvSpPr txBox="1"/>
          <p:nvPr/>
        </p:nvSpPr>
        <p:spPr>
          <a:xfrm>
            <a:off x="0" y="4432930"/>
            <a:ext cx="114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건휘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344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57a468-9f2d-455b-8425-136ceb0ac253">
      <Terms xmlns="http://schemas.microsoft.com/office/infopath/2007/PartnerControls"/>
    </lcf76f155ced4ddcb4097134ff3c332f>
    <TaxCatchAll xmlns="9114dcef-bd0d-459c-b9d7-fc63398cdbe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AEA7-6F07-4B91-8E94-7A2C2EDA0893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9114dcef-bd0d-459c-b9d7-fc63398cdbee"/>
    <ds:schemaRef ds:uri="1857a468-9f2d-455b-8425-136ceb0ac25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76006EE-6431-423B-97E1-75670C980D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FF8634-C65F-4239-B307-32F326B70B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647</Words>
  <Application>Microsoft Office PowerPoint</Application>
  <PresentationFormat>와이드스크린</PresentationFormat>
  <Paragraphs>90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최혜민(육성기획팀)</dc:creator>
  <cp:lastModifiedBy>김서현</cp:lastModifiedBy>
  <cp:revision>374</cp:revision>
  <dcterms:created xsi:type="dcterms:W3CDTF">2022-11-28T04:55:46Z</dcterms:created>
  <dcterms:modified xsi:type="dcterms:W3CDTF">2023-10-17T07:00:57Z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  <property fmtid="{D5CDD505-2E9C-101B-9397-08002B2CF9AE}" pid="3" name="MediaServiceImageTags">
    <vt:lpwstr/>
  </property>
</Properties>
</file>