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4"/>
  </p:notesMasterIdLst>
  <p:sldIdLst>
    <p:sldId id="256" r:id="rId2"/>
    <p:sldId id="280"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4660"/>
  </p:normalViewPr>
  <p:slideViewPr>
    <p:cSldViewPr snapToGrid="0">
      <p:cViewPr varScale="1">
        <p:scale>
          <a:sx n="86" d="100"/>
          <a:sy n="86"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97504-B6BD-4AD7-86AF-AA2D2F284934}" type="datetimeFigureOut">
              <a:rPr lang="en-CA" smtClean="0"/>
              <a:t>2019-08-25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F2A47-01C8-4C29-8F6E-C7F81365B237}" type="slidenum">
              <a:rPr lang="en-CA" smtClean="0"/>
              <a:t>‹#›</a:t>
            </a:fld>
            <a:endParaRPr lang="en-CA"/>
          </a:p>
        </p:txBody>
      </p:sp>
    </p:spTree>
    <p:extLst>
      <p:ext uri="{BB962C8B-B14F-4D97-AF65-F5344CB8AC3E}">
        <p14:creationId xmlns:p14="http://schemas.microsoft.com/office/powerpoint/2010/main" val="424583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CEF2756-EB85-4373-B2F1-0031E6F9DE30}" type="datetime1">
              <a:rPr lang="en-US" smtClean="0"/>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1770033" y="6428930"/>
            <a:ext cx="365760" cy="365760"/>
          </a:xfrm>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F6F4E-C547-4DC0-94B1-CB78223D86FA}" type="datetime1">
              <a:rPr lang="en-US" smtClean="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D6F6DF-81CA-434B-903E-8FF502D3788A}" type="datetime1">
              <a:rPr lang="en-US" smtClean="0"/>
              <a:t>8/25/2019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464154-2959-4B64-BC31-16D5B56C2237}" type="datetime1">
              <a:rPr lang="en-US" smtClean="0"/>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1106F67-DAF8-4D7A-803C-F27754279929}" type="datetime1">
              <a:rPr lang="en-US" smtClean="0"/>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E686F33-D98B-4931-B009-5AB297D09467}" type="datetime1">
              <a:rPr lang="en-US" smtClean="0"/>
              <a:t>8/25/2019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ABEB764-0549-46A5-8654-E3587CCA78E2}" type="datetime1">
              <a:rPr lang="en-US" smtClean="0"/>
              <a:t>8/25/2019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E7E0DC-4E02-4891-8610-96003902F4F4}" type="datetime1">
              <a:rPr lang="en-US" smtClean="0"/>
              <a:t>8/25/2019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2A40F-AB3B-4EBE-8CAD-8668C7D54010}" type="datetime1">
              <a:rPr lang="en-US" smtClean="0"/>
              <a:t>8/25/2019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A25B63E-6604-4C86-BF61-18BD894D4FF8}" type="datetime1">
              <a:rPr lang="en-US" smtClean="0"/>
              <a:t>8/25/2019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A1B9C27-C126-496D-AFB6-51462CEBF843}" type="datetime1">
              <a:rPr lang="en-US" smtClean="0"/>
              <a:t>8/25/2019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013773-2B36-43B7-9864-AEAF99AA0F17}" type="datetime1">
              <a:rPr lang="en-US" smtClean="0"/>
              <a:t>8/25/2019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1A16-6EAC-4DAE-BCEC-98D5C52F88D4}"/>
              </a:ext>
            </a:extLst>
          </p:cNvPr>
          <p:cNvSpPr>
            <a:spLocks noGrp="1"/>
          </p:cNvSpPr>
          <p:nvPr>
            <p:ph type="ctrTitle"/>
          </p:nvPr>
        </p:nvSpPr>
        <p:spPr/>
        <p:txBody>
          <a:bodyPr>
            <a:normAutofit fontScale="90000"/>
          </a:bodyPr>
          <a:lstStyle/>
          <a:p>
            <a:r>
              <a:rPr lang="en-US" dirty="0"/>
              <a:t>Social Media Analytics for Canadian Banks (using Twitter)</a:t>
            </a:r>
            <a:endParaRPr lang="en-CA" dirty="0"/>
          </a:p>
        </p:txBody>
      </p:sp>
      <p:sp>
        <p:nvSpPr>
          <p:cNvPr id="3" name="Subtitle 2">
            <a:extLst>
              <a:ext uri="{FF2B5EF4-FFF2-40B4-BE49-F238E27FC236}">
                <a16:creationId xmlns:a16="http://schemas.microsoft.com/office/drawing/2014/main" id="{34E0471E-700A-4338-A48E-962C1B3A2E66}"/>
              </a:ext>
            </a:extLst>
          </p:cNvPr>
          <p:cNvSpPr>
            <a:spLocks noGrp="1"/>
          </p:cNvSpPr>
          <p:nvPr>
            <p:ph type="subTitle" idx="1"/>
          </p:nvPr>
        </p:nvSpPr>
        <p:spPr/>
        <p:txBody>
          <a:bodyPr>
            <a:normAutofit lnSpcReduction="10000"/>
          </a:bodyPr>
          <a:lstStyle/>
          <a:p>
            <a:r>
              <a:rPr lang="en-CA" dirty="0"/>
              <a:t>Student: Chris Tan (303428)</a:t>
            </a:r>
          </a:p>
          <a:p>
            <a:r>
              <a:rPr lang="en-CA" dirty="0"/>
              <a:t>Instructor: Matthew </a:t>
            </a:r>
            <a:r>
              <a:rPr lang="en-CA" dirty="0" err="1"/>
              <a:t>Tenney</a:t>
            </a:r>
            <a:endParaRPr lang="en-CA" dirty="0"/>
          </a:p>
          <a:p>
            <a:r>
              <a:rPr lang="en-CA" dirty="0"/>
              <a:t>Course #: CSDA 1050F18S1</a:t>
            </a:r>
          </a:p>
        </p:txBody>
      </p:sp>
      <p:sp>
        <p:nvSpPr>
          <p:cNvPr id="4" name="Slide Number Placeholder 3">
            <a:extLst>
              <a:ext uri="{FF2B5EF4-FFF2-40B4-BE49-F238E27FC236}">
                <a16:creationId xmlns:a16="http://schemas.microsoft.com/office/drawing/2014/main" id="{6687B3CA-5D8C-4118-856E-5CE9A5B5ED3D}"/>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166669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Questions#1</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1. Which bank has the most favourable / unfavourable trending opinion?</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7" y="6263196"/>
            <a:ext cx="945995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4: Most frequent terms used and </a:t>
            </a:r>
            <a:r>
              <a:rPr lang="en-US" u="sng" dirty="0" err="1">
                <a:solidFill>
                  <a:schemeClr val="tx1"/>
                </a:solidFill>
              </a:rPr>
              <a:t>wordcloud</a:t>
            </a:r>
            <a:r>
              <a:rPr lang="en-US" u="sng" dirty="0">
                <a:solidFill>
                  <a:schemeClr val="tx1"/>
                </a:solidFill>
              </a:rPr>
              <a:t> for BNS</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9698636" y="1201460"/>
            <a:ext cx="2404586" cy="55618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chemeClr val="tx1"/>
                </a:solidFill>
              </a:rPr>
              <a:t>The mitigating factor is that the positive opinion of both BNS and CIBC are higher than the average for </a:t>
            </a:r>
            <a:r>
              <a:rPr lang="en-US" sz="2000" dirty="0" err="1">
                <a:solidFill>
                  <a:schemeClr val="tx1"/>
                </a:solidFill>
              </a:rPr>
              <a:t>Allbanks</a:t>
            </a:r>
            <a:r>
              <a:rPr lang="en-US" sz="2000" dirty="0">
                <a:solidFill>
                  <a:schemeClr val="tx1"/>
                </a:solidFill>
              </a:rPr>
              <a:t>. Even though, four of the five banks have higher than average positive opinion, both CIBC and BNS have higher than average opinion - it is because of the enormous BMO tweet count (more than 13,400, about 45% of total tweets of all banks), and BMO has a low positive rating</a:t>
            </a:r>
          </a:p>
        </p:txBody>
      </p:sp>
      <p:pic>
        <p:nvPicPr>
          <p:cNvPr id="8" name="Picture 7">
            <a:extLst>
              <a:ext uri="{FF2B5EF4-FFF2-40B4-BE49-F238E27FC236}">
                <a16:creationId xmlns:a16="http://schemas.microsoft.com/office/drawing/2014/main" id="{96379086-D558-4283-ADF9-BE6D6B43BD5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76" y="1201460"/>
            <a:ext cx="9432731" cy="5061736"/>
          </a:xfrm>
          <a:prstGeom prst="rect">
            <a:avLst/>
          </a:prstGeom>
          <a:noFill/>
          <a:ln>
            <a:noFill/>
          </a:ln>
        </p:spPr>
      </p:pic>
      <p:sp>
        <p:nvSpPr>
          <p:cNvPr id="3" name="Slide Number Placeholder 2">
            <a:extLst>
              <a:ext uri="{FF2B5EF4-FFF2-40B4-BE49-F238E27FC236}">
                <a16:creationId xmlns:a16="http://schemas.microsoft.com/office/drawing/2014/main" id="{B3F8A65E-D812-4F4F-8A2F-4C7C771E6C83}"/>
              </a:ext>
            </a:extLst>
          </p:cNvPr>
          <p:cNvSpPr>
            <a:spLocks noGrp="1"/>
          </p:cNvSpPr>
          <p:nvPr>
            <p:ph type="sldNum" sz="quarter" idx="12"/>
          </p:nvPr>
        </p:nvSpPr>
        <p:spPr>
          <a:xfrm>
            <a:off x="11826240" y="6470046"/>
            <a:ext cx="365760" cy="365760"/>
          </a:xfrm>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57835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Questions#2</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2. What are the current financial products being discussed?</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7" y="6263196"/>
            <a:ext cx="945995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5: Most frequent terms and </a:t>
            </a:r>
            <a:r>
              <a:rPr lang="en-US" u="sng" dirty="0" err="1">
                <a:solidFill>
                  <a:schemeClr val="tx1"/>
                </a:solidFill>
              </a:rPr>
              <a:t>wordcloud</a:t>
            </a:r>
            <a:r>
              <a:rPr lang="en-US" u="sng" dirty="0">
                <a:solidFill>
                  <a:schemeClr val="tx1"/>
                </a:solidFill>
              </a:rPr>
              <a:t> for BMO</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9698636" y="1201460"/>
            <a:ext cx="2404586"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chemeClr val="tx1"/>
                </a:solidFill>
              </a:rPr>
              <a:t>• For CIBC (Figures 3), they are </a:t>
            </a:r>
            <a:r>
              <a:rPr lang="en-US" sz="2000" dirty="0" err="1">
                <a:solidFill>
                  <a:schemeClr val="tx1"/>
                </a:solidFill>
              </a:rPr>
              <a:t>gundy</a:t>
            </a:r>
            <a:r>
              <a:rPr lang="en-US" sz="2000" dirty="0">
                <a:solidFill>
                  <a:schemeClr val="tx1"/>
                </a:solidFill>
              </a:rPr>
              <a:t>, stocks, mortgage, capital (maybe related to business product), debit, credit. “</a:t>
            </a:r>
            <a:r>
              <a:rPr lang="en-US" sz="2000" dirty="0" err="1">
                <a:solidFill>
                  <a:schemeClr val="tx1"/>
                </a:solidFill>
              </a:rPr>
              <a:t>gundy</a:t>
            </a:r>
            <a:r>
              <a:rPr lang="en-US" sz="2000" dirty="0">
                <a:solidFill>
                  <a:schemeClr val="tx1"/>
                </a:solidFill>
              </a:rPr>
              <a:t>” is an investment arm of CIBC, hence it is related to investment products</a:t>
            </a:r>
          </a:p>
          <a:p>
            <a:pPr marL="0" indent="0">
              <a:buNone/>
            </a:pPr>
            <a:r>
              <a:rPr lang="en-US" sz="2000" dirty="0">
                <a:solidFill>
                  <a:schemeClr val="tx1"/>
                </a:solidFill>
              </a:rPr>
              <a:t>• For BMO (Figure 5), they are capital and investments. BMO has many terms relating to music and </a:t>
            </a:r>
          </a:p>
        </p:txBody>
      </p:sp>
      <p:pic>
        <p:nvPicPr>
          <p:cNvPr id="12" name="Picture 11">
            <a:extLst>
              <a:ext uri="{FF2B5EF4-FFF2-40B4-BE49-F238E27FC236}">
                <a16:creationId xmlns:a16="http://schemas.microsoft.com/office/drawing/2014/main" id="{0BA62DC7-9DD3-4BF2-941A-F16C869C264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775" y="1201460"/>
            <a:ext cx="9609859" cy="5061736"/>
          </a:xfrm>
          <a:prstGeom prst="rect">
            <a:avLst/>
          </a:prstGeom>
          <a:noFill/>
          <a:ln>
            <a:noFill/>
          </a:ln>
        </p:spPr>
      </p:pic>
      <p:sp>
        <p:nvSpPr>
          <p:cNvPr id="3" name="Slide Number Placeholder 2">
            <a:extLst>
              <a:ext uri="{FF2B5EF4-FFF2-40B4-BE49-F238E27FC236}">
                <a16:creationId xmlns:a16="http://schemas.microsoft.com/office/drawing/2014/main" id="{49A14EC2-DBE6-4527-B64B-F6310AAD291C}"/>
              </a:ext>
            </a:extLst>
          </p:cNvPr>
          <p:cNvSpPr>
            <a:spLocks noGrp="1"/>
          </p:cNvSpPr>
          <p:nvPr>
            <p:ph type="sldNum" sz="quarter" idx="12"/>
          </p:nvPr>
        </p:nvSpPr>
        <p:spPr>
          <a:xfrm>
            <a:off x="11826240" y="6492240"/>
            <a:ext cx="365760" cy="365760"/>
          </a:xfrm>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17639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Questions#2</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2. What are the current financial products being discussed?</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7" y="6263196"/>
            <a:ext cx="945995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6: Most frequent terms and </a:t>
            </a:r>
            <a:r>
              <a:rPr lang="en-US" u="sng" dirty="0" err="1">
                <a:solidFill>
                  <a:schemeClr val="tx1"/>
                </a:solidFill>
              </a:rPr>
              <a:t>wordcloud</a:t>
            </a:r>
            <a:r>
              <a:rPr lang="en-US" u="sng" dirty="0">
                <a:solidFill>
                  <a:schemeClr val="tx1"/>
                </a:solidFill>
              </a:rPr>
              <a:t> for RBC</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9698636" y="1201460"/>
            <a:ext cx="2404586" cy="556186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chemeClr val="tx1"/>
                </a:solidFill>
              </a:rPr>
              <a:t>• For BNS (Figure 4), they are credit and business. Like BMO, who sponsors the BMO Field, BNS sponsors the Arena; hence the events at the Arena may cloud the terms relating to financial products</a:t>
            </a:r>
          </a:p>
          <a:p>
            <a:pPr marL="0" indent="0">
              <a:buNone/>
            </a:pPr>
            <a:r>
              <a:rPr lang="en-US" sz="2000" dirty="0">
                <a:solidFill>
                  <a:schemeClr val="tx1"/>
                </a:solidFill>
              </a:rPr>
              <a:t>• For RBC (Figure 6), capital, investments, stocks. There is an interest term "energy" in the Word cloud. Perhaps, RBC has growing interest in the "energy" sector  </a:t>
            </a:r>
          </a:p>
          <a:p>
            <a:pPr marL="0" indent="0">
              <a:buNone/>
            </a:pPr>
            <a:r>
              <a:rPr lang="en-US" sz="2000" dirty="0">
                <a:solidFill>
                  <a:schemeClr val="tx1"/>
                </a:solidFill>
              </a:rPr>
              <a:t>• For TD (Figure 2), mortgage.  There are many job postings in TD tweets, hence, these may cloud the related financial product terms</a:t>
            </a:r>
          </a:p>
        </p:txBody>
      </p:sp>
      <p:pic>
        <p:nvPicPr>
          <p:cNvPr id="8" name="Picture 7">
            <a:extLst>
              <a:ext uri="{FF2B5EF4-FFF2-40B4-BE49-F238E27FC236}">
                <a16:creationId xmlns:a16="http://schemas.microsoft.com/office/drawing/2014/main" id="{A8E05D8D-AE9A-47A7-9305-9502AD869F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76" y="1201460"/>
            <a:ext cx="9609859" cy="5061736"/>
          </a:xfrm>
          <a:prstGeom prst="rect">
            <a:avLst/>
          </a:prstGeom>
          <a:noFill/>
          <a:ln>
            <a:noFill/>
          </a:ln>
        </p:spPr>
      </p:pic>
      <p:sp>
        <p:nvSpPr>
          <p:cNvPr id="3" name="Slide Number Placeholder 2">
            <a:extLst>
              <a:ext uri="{FF2B5EF4-FFF2-40B4-BE49-F238E27FC236}">
                <a16:creationId xmlns:a16="http://schemas.microsoft.com/office/drawing/2014/main" id="{BAAAE5A0-6F7B-4D81-AEA5-66E5583E49D0}"/>
              </a:ext>
            </a:extLst>
          </p:cNvPr>
          <p:cNvSpPr>
            <a:spLocks noGrp="1"/>
          </p:cNvSpPr>
          <p:nvPr>
            <p:ph type="sldNum" sz="quarter" idx="12"/>
          </p:nvPr>
        </p:nvSpPr>
        <p:spPr>
          <a:xfrm>
            <a:off x="11826240" y="6492240"/>
            <a:ext cx="365760" cy="365760"/>
          </a:xfrm>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105823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Questions#3</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3. What are the current emotions (anger, fear, anticipation, trust, surprise, sadness, joy, and disgust) towards each bank? </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7" y="6263196"/>
            <a:ext cx="945995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7: Sentiment Scores for Canadian Banks</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9698636" y="1201460"/>
            <a:ext cx="2404586"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chemeClr val="tx1"/>
                </a:solidFill>
              </a:rPr>
              <a:t>• </a:t>
            </a:r>
            <a:r>
              <a:rPr lang="en-US" sz="2000" dirty="0">
                <a:solidFill>
                  <a:srgbClr val="0070C0"/>
                </a:solidFill>
              </a:rPr>
              <a:t>Anger</a:t>
            </a:r>
            <a:r>
              <a:rPr lang="en-US" sz="2000" dirty="0">
                <a:solidFill>
                  <a:schemeClr val="tx1"/>
                </a:solidFill>
              </a:rPr>
              <a:t>: Most Anger is towards BNS and least is towards BMO  </a:t>
            </a:r>
          </a:p>
          <a:p>
            <a:pPr marL="0" indent="0">
              <a:buNone/>
            </a:pPr>
            <a:r>
              <a:rPr lang="en-US" sz="2000" dirty="0">
                <a:solidFill>
                  <a:schemeClr val="tx1"/>
                </a:solidFill>
              </a:rPr>
              <a:t>• </a:t>
            </a:r>
            <a:r>
              <a:rPr lang="en-US" sz="2000" dirty="0">
                <a:solidFill>
                  <a:srgbClr val="0070C0"/>
                </a:solidFill>
              </a:rPr>
              <a:t>Anticipation</a:t>
            </a:r>
            <a:r>
              <a:rPr lang="en-US" sz="2000" dirty="0">
                <a:solidFill>
                  <a:schemeClr val="tx1"/>
                </a:solidFill>
              </a:rPr>
              <a:t>: Most Anticipation is towards CIBC and least is towards BNS. Anticipation is typically related to earnings release  </a:t>
            </a:r>
          </a:p>
          <a:p>
            <a:pPr marL="0" indent="0">
              <a:buNone/>
            </a:pPr>
            <a:r>
              <a:rPr lang="en-US" sz="2000" dirty="0">
                <a:solidFill>
                  <a:schemeClr val="tx1"/>
                </a:solidFill>
              </a:rPr>
              <a:t>• </a:t>
            </a:r>
            <a:r>
              <a:rPr lang="en-US" sz="2000" dirty="0">
                <a:solidFill>
                  <a:srgbClr val="0070C0"/>
                </a:solidFill>
              </a:rPr>
              <a:t>Disgust</a:t>
            </a:r>
            <a:r>
              <a:rPr lang="en-US" sz="2000" dirty="0">
                <a:solidFill>
                  <a:schemeClr val="tx1"/>
                </a:solidFill>
              </a:rPr>
              <a:t>: Most is BNS and the least is BMO </a:t>
            </a:r>
          </a:p>
          <a:p>
            <a:pPr marL="0" indent="0">
              <a:buNone/>
            </a:pPr>
            <a:r>
              <a:rPr lang="en-US" sz="2000" dirty="0">
                <a:solidFill>
                  <a:schemeClr val="tx1"/>
                </a:solidFill>
              </a:rPr>
              <a:t>• </a:t>
            </a:r>
            <a:r>
              <a:rPr lang="en-US" sz="2000" dirty="0">
                <a:solidFill>
                  <a:srgbClr val="0070C0"/>
                </a:solidFill>
              </a:rPr>
              <a:t>Fear</a:t>
            </a:r>
            <a:r>
              <a:rPr lang="en-US" sz="2000" dirty="0">
                <a:solidFill>
                  <a:schemeClr val="tx1"/>
                </a:solidFill>
              </a:rPr>
              <a:t>: Most is TD, and the least is BMO </a:t>
            </a:r>
          </a:p>
        </p:txBody>
      </p:sp>
      <p:pic>
        <p:nvPicPr>
          <p:cNvPr id="12" name="Picture 11">
            <a:extLst>
              <a:ext uri="{FF2B5EF4-FFF2-40B4-BE49-F238E27FC236}">
                <a16:creationId xmlns:a16="http://schemas.microsoft.com/office/drawing/2014/main" id="{7BA35150-146D-4B4D-8C3E-E6059172153B}"/>
              </a:ext>
            </a:extLst>
          </p:cNvPr>
          <p:cNvPicPr/>
          <p:nvPr/>
        </p:nvPicPr>
        <p:blipFill>
          <a:blip r:embed="rId2"/>
          <a:stretch>
            <a:fillRect/>
          </a:stretch>
        </p:blipFill>
        <p:spPr>
          <a:xfrm>
            <a:off x="88777" y="1094928"/>
            <a:ext cx="9279061" cy="5168268"/>
          </a:xfrm>
          <a:prstGeom prst="rect">
            <a:avLst/>
          </a:prstGeom>
        </p:spPr>
      </p:pic>
      <p:sp>
        <p:nvSpPr>
          <p:cNvPr id="3" name="Slide Number Placeholder 2">
            <a:extLst>
              <a:ext uri="{FF2B5EF4-FFF2-40B4-BE49-F238E27FC236}">
                <a16:creationId xmlns:a16="http://schemas.microsoft.com/office/drawing/2014/main" id="{CC51494D-E993-4A69-8FFB-74C83327D706}"/>
              </a:ext>
            </a:extLst>
          </p:cNvPr>
          <p:cNvSpPr>
            <a:spLocks noGrp="1"/>
          </p:cNvSpPr>
          <p:nvPr>
            <p:ph type="sldNum" sz="quarter" idx="12"/>
          </p:nvPr>
        </p:nvSpPr>
        <p:spPr>
          <a:xfrm>
            <a:off x="11826240" y="6464431"/>
            <a:ext cx="365760" cy="365760"/>
          </a:xfrm>
        </p:spPr>
        <p:txBody>
          <a:bodyPr/>
          <a:lstStyle/>
          <a:p>
            <a:fld id="{8A7A6979-0714-4377-B894-6BE4C2D6E202}" type="slidenum">
              <a:rPr lang="en-US" smtClean="0"/>
              <a:pPr/>
              <a:t>13</a:t>
            </a:fld>
            <a:endParaRPr lang="en-US" dirty="0"/>
          </a:p>
        </p:txBody>
      </p:sp>
    </p:spTree>
    <p:extLst>
      <p:ext uri="{BB962C8B-B14F-4D97-AF65-F5344CB8AC3E}">
        <p14:creationId xmlns:p14="http://schemas.microsoft.com/office/powerpoint/2010/main" val="416549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Questions#3</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3. What are the current emotions (anger, fear, anticipation, trust, surprise, sadness, joy, and disgust) towards each bank? </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7" y="6263196"/>
            <a:ext cx="945995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7: Sentiment Scores for Canadian Banks</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9698636" y="1201460"/>
            <a:ext cx="2404586" cy="556186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chemeClr val="tx1"/>
                </a:solidFill>
              </a:rPr>
              <a:t>• </a:t>
            </a:r>
            <a:r>
              <a:rPr lang="en-US" sz="2000" dirty="0">
                <a:solidFill>
                  <a:srgbClr val="0070C0"/>
                </a:solidFill>
              </a:rPr>
              <a:t>Joy</a:t>
            </a:r>
            <a:r>
              <a:rPr lang="en-US" sz="2000" dirty="0">
                <a:solidFill>
                  <a:schemeClr val="tx1"/>
                </a:solidFill>
              </a:rPr>
              <a:t>: Most is TD, and the least is BMO. For TD, base on Figure 8, where existence network-of-terms "</a:t>
            </a:r>
            <a:r>
              <a:rPr lang="en-US" sz="2000" dirty="0" err="1">
                <a:solidFill>
                  <a:schemeClr val="tx1"/>
                </a:solidFill>
              </a:rPr>
              <a:t>lollipos</a:t>
            </a:r>
            <a:r>
              <a:rPr lang="en-US" sz="2000" dirty="0">
                <a:solidFill>
                  <a:schemeClr val="tx1"/>
                </a:solidFill>
              </a:rPr>
              <a:t>-gives-pens-literally-free" suggest there maybe a joyful promotional event going on</a:t>
            </a:r>
          </a:p>
          <a:p>
            <a:pPr marL="0" indent="0">
              <a:buNone/>
            </a:pPr>
            <a:r>
              <a:rPr lang="en-US" sz="2000" dirty="0">
                <a:solidFill>
                  <a:schemeClr val="tx1"/>
                </a:solidFill>
              </a:rPr>
              <a:t>• </a:t>
            </a:r>
            <a:r>
              <a:rPr lang="en-US" sz="2000" dirty="0">
                <a:solidFill>
                  <a:srgbClr val="0070C0"/>
                </a:solidFill>
              </a:rPr>
              <a:t>Sadness</a:t>
            </a:r>
            <a:r>
              <a:rPr lang="en-US" sz="2000" dirty="0">
                <a:solidFill>
                  <a:schemeClr val="tx1"/>
                </a:solidFill>
              </a:rPr>
              <a:t>: Most is CIBC, and the least is TD. For CIBC, it may be attributed to sad discussion of impact of cancer (CIBC is a major sponsor of the Run For The Cure for cancer). Not surprising, more joyful tweets in TD (see preceding note) will suppress the sadness </a:t>
            </a:r>
          </a:p>
        </p:txBody>
      </p:sp>
      <p:pic>
        <p:nvPicPr>
          <p:cNvPr id="12" name="Picture 11">
            <a:extLst>
              <a:ext uri="{FF2B5EF4-FFF2-40B4-BE49-F238E27FC236}">
                <a16:creationId xmlns:a16="http://schemas.microsoft.com/office/drawing/2014/main" id="{7BA35150-146D-4B4D-8C3E-E6059172153B}"/>
              </a:ext>
            </a:extLst>
          </p:cNvPr>
          <p:cNvPicPr/>
          <p:nvPr/>
        </p:nvPicPr>
        <p:blipFill>
          <a:blip r:embed="rId2"/>
          <a:stretch>
            <a:fillRect/>
          </a:stretch>
        </p:blipFill>
        <p:spPr>
          <a:xfrm>
            <a:off x="88777" y="1094928"/>
            <a:ext cx="9279061" cy="5168268"/>
          </a:xfrm>
          <a:prstGeom prst="rect">
            <a:avLst/>
          </a:prstGeom>
        </p:spPr>
      </p:pic>
      <p:sp>
        <p:nvSpPr>
          <p:cNvPr id="3" name="Slide Number Placeholder 2">
            <a:extLst>
              <a:ext uri="{FF2B5EF4-FFF2-40B4-BE49-F238E27FC236}">
                <a16:creationId xmlns:a16="http://schemas.microsoft.com/office/drawing/2014/main" id="{0D6A5CB3-F0BA-46B3-AD4D-EFE510E52245}"/>
              </a:ext>
            </a:extLst>
          </p:cNvPr>
          <p:cNvSpPr>
            <a:spLocks noGrp="1"/>
          </p:cNvSpPr>
          <p:nvPr>
            <p:ph type="sldNum" sz="quarter" idx="12"/>
          </p:nvPr>
        </p:nvSpPr>
        <p:spPr>
          <a:xfrm>
            <a:off x="11826240" y="6492240"/>
            <a:ext cx="365760" cy="365760"/>
          </a:xfrm>
        </p:spPr>
        <p:txBody>
          <a:bodyPr/>
          <a:lstStyle/>
          <a:p>
            <a:fld id="{8A7A6979-0714-4377-B894-6BE4C2D6E202}" type="slidenum">
              <a:rPr lang="en-US" smtClean="0"/>
              <a:pPr/>
              <a:t>14</a:t>
            </a:fld>
            <a:endParaRPr lang="en-US" dirty="0"/>
          </a:p>
        </p:txBody>
      </p:sp>
    </p:spTree>
    <p:extLst>
      <p:ext uri="{BB962C8B-B14F-4D97-AF65-F5344CB8AC3E}">
        <p14:creationId xmlns:p14="http://schemas.microsoft.com/office/powerpoint/2010/main" val="65510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Questions#3</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3. What are the current emotions (anger, fear, anticipation, trust, surprise, sadness, joy, and disgust) towards each bank? </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7" y="6263196"/>
            <a:ext cx="945995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7: Sentiment Scores for Canadian Banks</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9698636" y="1201460"/>
            <a:ext cx="2404586"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chemeClr val="tx1"/>
                </a:solidFill>
              </a:rPr>
              <a:t>• </a:t>
            </a:r>
            <a:r>
              <a:rPr lang="en-US" sz="2000" dirty="0">
                <a:solidFill>
                  <a:srgbClr val="0070C0"/>
                </a:solidFill>
              </a:rPr>
              <a:t>Surprise</a:t>
            </a:r>
            <a:r>
              <a:rPr lang="en-US" sz="2000" dirty="0">
                <a:solidFill>
                  <a:schemeClr val="tx1"/>
                </a:solidFill>
              </a:rPr>
              <a:t>: Most is RBC, least is BMO  </a:t>
            </a:r>
          </a:p>
          <a:p>
            <a:pPr marL="0" indent="0">
              <a:buNone/>
            </a:pPr>
            <a:r>
              <a:rPr lang="en-US" sz="2000" dirty="0">
                <a:solidFill>
                  <a:schemeClr val="tx1"/>
                </a:solidFill>
              </a:rPr>
              <a:t>• </a:t>
            </a:r>
            <a:r>
              <a:rPr lang="en-US" sz="2000" dirty="0">
                <a:solidFill>
                  <a:srgbClr val="0070C0"/>
                </a:solidFill>
              </a:rPr>
              <a:t>Trust</a:t>
            </a:r>
            <a:r>
              <a:rPr lang="en-US" sz="2000" dirty="0">
                <a:solidFill>
                  <a:schemeClr val="tx1"/>
                </a:solidFill>
              </a:rPr>
              <a:t>: Most is TD, least is BMO. The initial hunch is that people are tweeting TD Canada "Trust".  But inspection of the most frequent term used for TD in Figure 2 showed "trust" is not in the frequent term list. So this results does not appear to be fluke.</a:t>
            </a:r>
          </a:p>
        </p:txBody>
      </p:sp>
      <p:pic>
        <p:nvPicPr>
          <p:cNvPr id="12" name="Picture 11">
            <a:extLst>
              <a:ext uri="{FF2B5EF4-FFF2-40B4-BE49-F238E27FC236}">
                <a16:creationId xmlns:a16="http://schemas.microsoft.com/office/drawing/2014/main" id="{7BA35150-146D-4B4D-8C3E-E6059172153B}"/>
              </a:ext>
            </a:extLst>
          </p:cNvPr>
          <p:cNvPicPr/>
          <p:nvPr/>
        </p:nvPicPr>
        <p:blipFill>
          <a:blip r:embed="rId2"/>
          <a:stretch>
            <a:fillRect/>
          </a:stretch>
        </p:blipFill>
        <p:spPr>
          <a:xfrm>
            <a:off x="88777" y="1094928"/>
            <a:ext cx="9279061" cy="5168268"/>
          </a:xfrm>
          <a:prstGeom prst="rect">
            <a:avLst/>
          </a:prstGeom>
        </p:spPr>
      </p:pic>
      <p:sp>
        <p:nvSpPr>
          <p:cNvPr id="3" name="Slide Number Placeholder 2">
            <a:extLst>
              <a:ext uri="{FF2B5EF4-FFF2-40B4-BE49-F238E27FC236}">
                <a16:creationId xmlns:a16="http://schemas.microsoft.com/office/drawing/2014/main" id="{D2818C9B-01CC-4160-A529-9BA4013CBD07}"/>
              </a:ext>
            </a:extLst>
          </p:cNvPr>
          <p:cNvSpPr>
            <a:spLocks noGrp="1"/>
          </p:cNvSpPr>
          <p:nvPr>
            <p:ph type="sldNum" sz="quarter" idx="12"/>
          </p:nvPr>
        </p:nvSpPr>
        <p:spPr>
          <a:xfrm>
            <a:off x="11826240" y="6492240"/>
            <a:ext cx="365760" cy="365760"/>
          </a:xfrm>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2044824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Questions#3</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3. What are the current emotions (anger, fear, anticipation, trust, surprise, sadness, joy, and disgust) towards each bank? </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6" y="6263196"/>
            <a:ext cx="12014445"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8: Network of terms for TD</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pic>
        <p:nvPicPr>
          <p:cNvPr id="8" name="Picture 7">
            <a:extLst>
              <a:ext uri="{FF2B5EF4-FFF2-40B4-BE49-F238E27FC236}">
                <a16:creationId xmlns:a16="http://schemas.microsoft.com/office/drawing/2014/main" id="{F083ED45-6A5C-4CF0-9AA0-BC638B2AC155}"/>
              </a:ext>
            </a:extLst>
          </p:cNvPr>
          <p:cNvPicPr/>
          <p:nvPr/>
        </p:nvPicPr>
        <p:blipFill>
          <a:blip r:embed="rId2"/>
          <a:stretch>
            <a:fillRect/>
          </a:stretch>
        </p:blipFill>
        <p:spPr>
          <a:xfrm>
            <a:off x="88777" y="1201461"/>
            <a:ext cx="12014445" cy="5061736"/>
          </a:xfrm>
          <a:prstGeom prst="rect">
            <a:avLst/>
          </a:prstGeom>
        </p:spPr>
      </p:pic>
      <p:sp>
        <p:nvSpPr>
          <p:cNvPr id="3" name="Slide Number Placeholder 2">
            <a:extLst>
              <a:ext uri="{FF2B5EF4-FFF2-40B4-BE49-F238E27FC236}">
                <a16:creationId xmlns:a16="http://schemas.microsoft.com/office/drawing/2014/main" id="{3F43932F-EF5E-4097-977D-8B2E8EBD6B5C}"/>
              </a:ext>
            </a:extLst>
          </p:cNvPr>
          <p:cNvSpPr>
            <a:spLocks noGrp="1"/>
          </p:cNvSpPr>
          <p:nvPr>
            <p:ph type="sldNum" sz="quarter" idx="12"/>
          </p:nvPr>
        </p:nvSpPr>
        <p:spPr>
          <a:xfrm>
            <a:off x="11826240" y="6492240"/>
            <a:ext cx="365760" cy="365760"/>
          </a:xfrm>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1575277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Questions#4</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7"/>
            <a:ext cx="12014446" cy="6327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4. What are the current sentiments towards trending financial product segments / categories (and the general network of terms being tweeted)?</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6" y="6263196"/>
            <a:ext cx="10359367"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9: Cluster dendrogram of terms for </a:t>
            </a:r>
            <a:r>
              <a:rPr lang="en-US" b="1" u="sng" dirty="0">
                <a:solidFill>
                  <a:srgbClr val="0070C0"/>
                </a:solidFill>
              </a:rPr>
              <a:t>CIBC</a:t>
            </a:r>
            <a:endParaRPr lang="en-CA" b="1" u="sng" dirty="0">
              <a:solidFill>
                <a:srgbClr val="0070C0"/>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10448144" y="1440658"/>
            <a:ext cx="1655078" cy="53226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dirty="0">
                <a:solidFill>
                  <a:schemeClr val="tx1"/>
                </a:solidFill>
              </a:rPr>
              <a:t>Cluster of good-experience (although there is a sub cluster of sorry-noticed-tweet)  </a:t>
            </a:r>
          </a:p>
          <a:p>
            <a:r>
              <a:rPr lang="en-US" sz="2000" dirty="0">
                <a:solidFill>
                  <a:schemeClr val="tx1"/>
                </a:solidFill>
              </a:rPr>
              <a:t>Cluster of mortgage-mobile-online-back-great</a:t>
            </a:r>
          </a:p>
        </p:txBody>
      </p:sp>
      <p:pic>
        <p:nvPicPr>
          <p:cNvPr id="8" name="Picture 7">
            <a:extLst>
              <a:ext uri="{FF2B5EF4-FFF2-40B4-BE49-F238E27FC236}">
                <a16:creationId xmlns:a16="http://schemas.microsoft.com/office/drawing/2014/main" id="{F08F6627-66B2-493E-9DBA-98B2B7E82B02}"/>
              </a:ext>
            </a:extLst>
          </p:cNvPr>
          <p:cNvPicPr/>
          <p:nvPr/>
        </p:nvPicPr>
        <p:blipFill>
          <a:blip r:embed="rId2"/>
          <a:stretch>
            <a:fillRect/>
          </a:stretch>
        </p:blipFill>
        <p:spPr>
          <a:xfrm>
            <a:off x="88775" y="1334124"/>
            <a:ext cx="10359368" cy="4929071"/>
          </a:xfrm>
          <a:prstGeom prst="rect">
            <a:avLst/>
          </a:prstGeom>
        </p:spPr>
      </p:pic>
      <p:sp>
        <p:nvSpPr>
          <p:cNvPr id="3" name="Slide Number Placeholder 2">
            <a:extLst>
              <a:ext uri="{FF2B5EF4-FFF2-40B4-BE49-F238E27FC236}">
                <a16:creationId xmlns:a16="http://schemas.microsoft.com/office/drawing/2014/main" id="{CC7672F0-FCF8-45F1-A59D-4AC14E26741E}"/>
              </a:ext>
            </a:extLst>
          </p:cNvPr>
          <p:cNvSpPr>
            <a:spLocks noGrp="1"/>
          </p:cNvSpPr>
          <p:nvPr>
            <p:ph type="sldNum" sz="quarter" idx="12"/>
          </p:nvPr>
        </p:nvSpPr>
        <p:spPr>
          <a:xfrm>
            <a:off x="11826240" y="6492240"/>
            <a:ext cx="365760" cy="365760"/>
          </a:xfrm>
        </p:spPr>
        <p:txBody>
          <a:bodyPr/>
          <a:lstStyle/>
          <a:p>
            <a:fld id="{8A7A6979-0714-4377-B894-6BE4C2D6E202}" type="slidenum">
              <a:rPr lang="en-US" smtClean="0"/>
              <a:pPr/>
              <a:t>17</a:t>
            </a:fld>
            <a:endParaRPr lang="en-US" dirty="0"/>
          </a:p>
        </p:txBody>
      </p:sp>
    </p:spTree>
    <p:extLst>
      <p:ext uri="{BB962C8B-B14F-4D97-AF65-F5344CB8AC3E}">
        <p14:creationId xmlns:p14="http://schemas.microsoft.com/office/powerpoint/2010/main" val="351025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Questions#4</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7"/>
            <a:ext cx="12014446" cy="6327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4. What are the current sentiments towards trending financial product segments / categories (and the general network of terms being tweeted)?</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6" y="6263196"/>
            <a:ext cx="10359367"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9: Cluster dendrogram of terms for </a:t>
            </a:r>
            <a:r>
              <a:rPr lang="en-US" b="1" u="sng" dirty="0">
                <a:solidFill>
                  <a:srgbClr val="0070C0"/>
                </a:solidFill>
              </a:rPr>
              <a:t>CIBC</a:t>
            </a:r>
            <a:endParaRPr lang="en-CA" b="1" u="sng" dirty="0">
              <a:solidFill>
                <a:srgbClr val="0070C0"/>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10448144" y="1440658"/>
            <a:ext cx="1655078" cy="53226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dirty="0">
                <a:solidFill>
                  <a:schemeClr val="tx1"/>
                </a:solidFill>
              </a:rPr>
              <a:t>Nothing significant here</a:t>
            </a:r>
          </a:p>
          <a:p>
            <a:r>
              <a:rPr lang="en-US" sz="2000" dirty="0">
                <a:solidFill>
                  <a:schemeClr val="tx1"/>
                </a:solidFill>
              </a:rPr>
              <a:t>CIBC has the least tweets for all the five banks. It does sponsor the Run For The Cure (RFTC) for cancer, but the RFTC tweets does significantly cloud the analysis</a:t>
            </a:r>
          </a:p>
        </p:txBody>
      </p:sp>
      <p:pic>
        <p:nvPicPr>
          <p:cNvPr id="12" name="Picture 11">
            <a:extLst>
              <a:ext uri="{FF2B5EF4-FFF2-40B4-BE49-F238E27FC236}">
                <a16:creationId xmlns:a16="http://schemas.microsoft.com/office/drawing/2014/main" id="{B83CC1BC-E728-492F-ACB4-E6FFD7B2F08B}"/>
              </a:ext>
            </a:extLst>
          </p:cNvPr>
          <p:cNvPicPr/>
          <p:nvPr/>
        </p:nvPicPr>
        <p:blipFill>
          <a:blip r:embed="rId2"/>
          <a:stretch>
            <a:fillRect/>
          </a:stretch>
        </p:blipFill>
        <p:spPr>
          <a:xfrm>
            <a:off x="88776" y="1334125"/>
            <a:ext cx="10359366" cy="4929072"/>
          </a:xfrm>
          <a:prstGeom prst="rect">
            <a:avLst/>
          </a:prstGeom>
        </p:spPr>
      </p:pic>
      <p:sp>
        <p:nvSpPr>
          <p:cNvPr id="3" name="Slide Number Placeholder 2">
            <a:extLst>
              <a:ext uri="{FF2B5EF4-FFF2-40B4-BE49-F238E27FC236}">
                <a16:creationId xmlns:a16="http://schemas.microsoft.com/office/drawing/2014/main" id="{BAA2AD42-870C-4458-9E77-8E5DC9D08974}"/>
              </a:ext>
            </a:extLst>
          </p:cNvPr>
          <p:cNvSpPr>
            <a:spLocks noGrp="1"/>
          </p:cNvSpPr>
          <p:nvPr>
            <p:ph type="sldNum" sz="quarter" idx="12"/>
          </p:nvPr>
        </p:nvSpPr>
        <p:spPr>
          <a:xfrm>
            <a:off x="11826240" y="6504093"/>
            <a:ext cx="365760" cy="365760"/>
          </a:xfrm>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182439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Questions#4</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5"/>
            <a:ext cx="12014446" cy="93259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4. What are the current sentiments towards trending financial product segments / categories (and the general network of terms being tweeted)? </a:t>
            </a:r>
            <a:endParaRPr lang="en-CA" sz="2400"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88776" y="1740459"/>
            <a:ext cx="12014446" cy="5022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400" dirty="0">
                <a:solidFill>
                  <a:schemeClr val="tx1"/>
                </a:solidFill>
              </a:rPr>
              <a:t>Nothing significant for both Cluster dendrogram and Network of terms diagram for the following banks</a:t>
            </a:r>
          </a:p>
          <a:p>
            <a:pPr lvl="1"/>
            <a:r>
              <a:rPr lang="en-US" sz="2000" b="1" dirty="0">
                <a:solidFill>
                  <a:srgbClr val="0070C0"/>
                </a:solidFill>
              </a:rPr>
              <a:t>BMO</a:t>
            </a:r>
          </a:p>
          <a:p>
            <a:pPr lvl="1"/>
            <a:r>
              <a:rPr lang="en-US" sz="2000" b="1" dirty="0">
                <a:solidFill>
                  <a:srgbClr val="0070C0"/>
                </a:solidFill>
              </a:rPr>
              <a:t>TD</a:t>
            </a:r>
          </a:p>
          <a:p>
            <a:r>
              <a:rPr lang="en-US" sz="2400" dirty="0">
                <a:solidFill>
                  <a:schemeClr val="tx1"/>
                </a:solidFill>
              </a:rPr>
              <a:t>See </a:t>
            </a:r>
            <a:r>
              <a:rPr lang="en-US" sz="2400" dirty="0" err="1">
                <a:solidFill>
                  <a:schemeClr val="tx1"/>
                </a:solidFill>
              </a:rPr>
              <a:t>visualisations</a:t>
            </a:r>
            <a:r>
              <a:rPr lang="en-US" sz="2400" dirty="0">
                <a:solidFill>
                  <a:schemeClr val="tx1"/>
                </a:solidFill>
              </a:rPr>
              <a:t> within the R code or in this file “Social-Media-Analytics-for-Canadian-Banks--Sprint-02--v12.pdf” for details)</a:t>
            </a:r>
          </a:p>
        </p:txBody>
      </p:sp>
      <p:sp>
        <p:nvSpPr>
          <p:cNvPr id="3" name="Slide Number Placeholder 2">
            <a:extLst>
              <a:ext uri="{FF2B5EF4-FFF2-40B4-BE49-F238E27FC236}">
                <a16:creationId xmlns:a16="http://schemas.microsoft.com/office/drawing/2014/main" id="{512C82B3-47BA-46AF-B884-452A58C0D704}"/>
              </a:ext>
            </a:extLst>
          </p:cNvPr>
          <p:cNvSpPr>
            <a:spLocks noGrp="1"/>
          </p:cNvSpPr>
          <p:nvPr>
            <p:ph type="sldNum" sz="quarter" idx="12"/>
          </p:nvPr>
        </p:nvSpPr>
        <p:spPr>
          <a:xfrm>
            <a:off x="11826240" y="6492240"/>
            <a:ext cx="365760" cy="365760"/>
          </a:xfrm>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375434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Contents</a:t>
            </a:r>
            <a:endParaRPr lang="en-CA" dirty="0"/>
          </a:p>
        </p:txBody>
      </p:sp>
      <p:graphicFrame>
        <p:nvGraphicFramePr>
          <p:cNvPr id="11" name="Content Placeholder 10">
            <a:extLst>
              <a:ext uri="{FF2B5EF4-FFF2-40B4-BE49-F238E27FC236}">
                <a16:creationId xmlns:a16="http://schemas.microsoft.com/office/drawing/2014/main" id="{E7E6DF2E-A819-4298-8E06-8896A50840EE}"/>
              </a:ext>
            </a:extLst>
          </p:cNvPr>
          <p:cNvGraphicFramePr>
            <a:graphicFrameLocks noGrp="1"/>
          </p:cNvGraphicFramePr>
          <p:nvPr>
            <p:ph idx="1"/>
            <p:extLst>
              <p:ext uri="{D42A27DB-BD31-4B8C-83A1-F6EECF244321}">
                <p14:modId xmlns:p14="http://schemas.microsoft.com/office/powerpoint/2010/main" val="631601995"/>
              </p:ext>
            </p:extLst>
          </p:nvPr>
        </p:nvGraphicFramePr>
        <p:xfrm>
          <a:off x="88900" y="701675"/>
          <a:ext cx="12028488" cy="5191760"/>
        </p:xfrm>
        <a:graphic>
          <a:graphicData uri="http://schemas.openxmlformats.org/drawingml/2006/table">
            <a:tbl>
              <a:tblPr firstRow="1" bandRow="1">
                <a:tableStyleId>{5C22544A-7EE6-4342-B048-85BDC9FD1C3A}</a:tableStyleId>
              </a:tblPr>
              <a:tblGrid>
                <a:gridCol w="11265640">
                  <a:extLst>
                    <a:ext uri="{9D8B030D-6E8A-4147-A177-3AD203B41FA5}">
                      <a16:colId xmlns:a16="http://schemas.microsoft.com/office/drawing/2014/main" val="3940234033"/>
                    </a:ext>
                  </a:extLst>
                </a:gridCol>
                <a:gridCol w="762848">
                  <a:extLst>
                    <a:ext uri="{9D8B030D-6E8A-4147-A177-3AD203B41FA5}">
                      <a16:colId xmlns:a16="http://schemas.microsoft.com/office/drawing/2014/main" val="1153228761"/>
                    </a:ext>
                  </a:extLst>
                </a:gridCol>
              </a:tblGrid>
              <a:tr h="370840">
                <a:tc>
                  <a:txBody>
                    <a:bodyPr/>
                    <a:lstStyle/>
                    <a:p>
                      <a:r>
                        <a:rPr lang="en-US" dirty="0"/>
                        <a:t>Subject</a:t>
                      </a:r>
                      <a:endParaRPr lang="en-CA" dirty="0"/>
                    </a:p>
                  </a:txBody>
                  <a:tcPr/>
                </a:tc>
                <a:tc>
                  <a:txBody>
                    <a:bodyPr/>
                    <a:lstStyle/>
                    <a:p>
                      <a:r>
                        <a:rPr lang="en-US" dirty="0"/>
                        <a:t>Page</a:t>
                      </a:r>
                      <a:endParaRPr lang="en-CA" dirty="0"/>
                    </a:p>
                  </a:txBody>
                  <a:tcPr/>
                </a:tc>
                <a:extLst>
                  <a:ext uri="{0D108BD9-81ED-4DB2-BD59-A6C34878D82A}">
                    <a16:rowId xmlns:a16="http://schemas.microsoft.com/office/drawing/2014/main" val="4180537677"/>
                  </a:ext>
                </a:extLst>
              </a:tr>
              <a:tr h="370840">
                <a:tc>
                  <a:txBody>
                    <a:bodyPr/>
                    <a:lstStyle/>
                    <a:p>
                      <a:r>
                        <a:rPr lang="en-US" dirty="0"/>
                        <a:t>Abstract and scope</a:t>
                      </a:r>
                      <a:endParaRPr lang="en-CA" dirty="0"/>
                    </a:p>
                  </a:txBody>
                  <a:tcPr/>
                </a:tc>
                <a:tc>
                  <a:txBody>
                    <a:bodyPr/>
                    <a:lstStyle/>
                    <a:p>
                      <a:r>
                        <a:rPr lang="en-US" dirty="0"/>
                        <a:t>3</a:t>
                      </a:r>
                      <a:endParaRPr lang="en-CA" dirty="0"/>
                    </a:p>
                  </a:txBody>
                  <a:tcPr/>
                </a:tc>
                <a:extLst>
                  <a:ext uri="{0D108BD9-81ED-4DB2-BD59-A6C34878D82A}">
                    <a16:rowId xmlns:a16="http://schemas.microsoft.com/office/drawing/2014/main" val="3435140550"/>
                  </a:ext>
                </a:extLst>
              </a:tr>
              <a:tr h="370840">
                <a:tc>
                  <a:txBody>
                    <a:bodyPr/>
                    <a:lstStyle/>
                    <a:p>
                      <a:r>
                        <a:rPr lang="en-US" dirty="0"/>
                        <a:t>Research questions</a:t>
                      </a:r>
                      <a:endParaRPr lang="en-CA" dirty="0"/>
                    </a:p>
                  </a:txBody>
                  <a:tcPr/>
                </a:tc>
                <a:tc>
                  <a:txBody>
                    <a:bodyPr/>
                    <a:lstStyle/>
                    <a:p>
                      <a:r>
                        <a:rPr lang="en-US" dirty="0"/>
                        <a:t>4</a:t>
                      </a:r>
                      <a:endParaRPr lang="en-CA" dirty="0"/>
                    </a:p>
                  </a:txBody>
                  <a:tcPr/>
                </a:tc>
                <a:extLst>
                  <a:ext uri="{0D108BD9-81ED-4DB2-BD59-A6C34878D82A}">
                    <a16:rowId xmlns:a16="http://schemas.microsoft.com/office/drawing/2014/main" val="4008360190"/>
                  </a:ext>
                </a:extLst>
              </a:tr>
              <a:tr h="370840">
                <a:tc>
                  <a:txBody>
                    <a:bodyPr/>
                    <a:lstStyle/>
                    <a:p>
                      <a:r>
                        <a:rPr lang="en-US" dirty="0"/>
                        <a:t>Research method</a:t>
                      </a:r>
                      <a:endParaRPr lang="en-CA" dirty="0"/>
                    </a:p>
                  </a:txBody>
                  <a:tcPr/>
                </a:tc>
                <a:tc>
                  <a:txBody>
                    <a:bodyPr/>
                    <a:lstStyle/>
                    <a:p>
                      <a:r>
                        <a:rPr lang="en-US" dirty="0"/>
                        <a:t>5</a:t>
                      </a:r>
                      <a:endParaRPr lang="en-CA" dirty="0"/>
                    </a:p>
                  </a:txBody>
                  <a:tcPr/>
                </a:tc>
                <a:extLst>
                  <a:ext uri="{0D108BD9-81ED-4DB2-BD59-A6C34878D82A}">
                    <a16:rowId xmlns:a16="http://schemas.microsoft.com/office/drawing/2014/main" val="289581755"/>
                  </a:ext>
                </a:extLst>
              </a:tr>
              <a:tr h="370840">
                <a:tc>
                  <a:txBody>
                    <a:bodyPr/>
                    <a:lstStyle/>
                    <a:p>
                      <a:r>
                        <a:rPr lang="en-US" dirty="0"/>
                        <a:t>Literature review</a:t>
                      </a:r>
                      <a:endParaRPr lang="en-CA" dirty="0"/>
                    </a:p>
                  </a:txBody>
                  <a:tcPr/>
                </a:tc>
                <a:tc>
                  <a:txBody>
                    <a:bodyPr/>
                    <a:lstStyle/>
                    <a:p>
                      <a:r>
                        <a:rPr lang="en-US" dirty="0"/>
                        <a:t>6</a:t>
                      </a:r>
                      <a:endParaRPr lang="en-CA" dirty="0"/>
                    </a:p>
                  </a:txBody>
                  <a:tcPr/>
                </a:tc>
                <a:extLst>
                  <a:ext uri="{0D108BD9-81ED-4DB2-BD59-A6C34878D82A}">
                    <a16:rowId xmlns:a16="http://schemas.microsoft.com/office/drawing/2014/main" val="2835449278"/>
                  </a:ext>
                </a:extLst>
              </a:tr>
              <a:tr h="370840">
                <a:tc>
                  <a:txBody>
                    <a:bodyPr/>
                    <a:lstStyle/>
                    <a:p>
                      <a:r>
                        <a:rPr lang="en-US" dirty="0"/>
                        <a:t>Addressing the research question #1</a:t>
                      </a:r>
                      <a:endParaRPr lang="en-CA" dirty="0"/>
                    </a:p>
                  </a:txBody>
                  <a:tcPr/>
                </a:tc>
                <a:tc>
                  <a:txBody>
                    <a:bodyPr/>
                    <a:lstStyle/>
                    <a:p>
                      <a:r>
                        <a:rPr lang="en-US" dirty="0"/>
                        <a:t>7-10</a:t>
                      </a:r>
                      <a:endParaRPr lang="en-CA" dirty="0"/>
                    </a:p>
                  </a:txBody>
                  <a:tcPr/>
                </a:tc>
                <a:extLst>
                  <a:ext uri="{0D108BD9-81ED-4DB2-BD59-A6C34878D82A}">
                    <a16:rowId xmlns:a16="http://schemas.microsoft.com/office/drawing/2014/main" val="2836527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Addressing the research question #2</a:t>
                      </a:r>
                      <a:endParaRPr lang="en-CA" dirty="0"/>
                    </a:p>
                  </a:txBody>
                  <a:tcPr/>
                </a:tc>
                <a:tc>
                  <a:txBody>
                    <a:bodyPr/>
                    <a:lstStyle/>
                    <a:p>
                      <a:r>
                        <a:rPr lang="en-US" dirty="0"/>
                        <a:t>11-12</a:t>
                      </a:r>
                      <a:endParaRPr lang="en-CA" dirty="0"/>
                    </a:p>
                  </a:txBody>
                  <a:tcPr/>
                </a:tc>
                <a:extLst>
                  <a:ext uri="{0D108BD9-81ED-4DB2-BD59-A6C34878D82A}">
                    <a16:rowId xmlns:a16="http://schemas.microsoft.com/office/drawing/2014/main" val="418523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Addressing the research question #3</a:t>
                      </a:r>
                      <a:endParaRPr lang="en-CA" dirty="0"/>
                    </a:p>
                  </a:txBody>
                  <a:tcPr/>
                </a:tc>
                <a:tc>
                  <a:txBody>
                    <a:bodyPr/>
                    <a:lstStyle/>
                    <a:p>
                      <a:r>
                        <a:rPr lang="en-US" dirty="0"/>
                        <a:t>13-16</a:t>
                      </a:r>
                      <a:endParaRPr lang="en-CA" dirty="0"/>
                    </a:p>
                  </a:txBody>
                  <a:tcPr/>
                </a:tc>
                <a:extLst>
                  <a:ext uri="{0D108BD9-81ED-4DB2-BD59-A6C34878D82A}">
                    <a16:rowId xmlns:a16="http://schemas.microsoft.com/office/drawing/2014/main" val="1544539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Addressing the research question #4</a:t>
                      </a:r>
                      <a:endParaRPr lang="en-CA" dirty="0"/>
                    </a:p>
                  </a:txBody>
                  <a:tcPr/>
                </a:tc>
                <a:tc>
                  <a:txBody>
                    <a:bodyPr/>
                    <a:lstStyle/>
                    <a:p>
                      <a:r>
                        <a:rPr lang="en-US" dirty="0"/>
                        <a:t>17-21</a:t>
                      </a:r>
                      <a:endParaRPr lang="en-CA" dirty="0"/>
                    </a:p>
                  </a:txBody>
                  <a:tcPr/>
                </a:tc>
                <a:extLst>
                  <a:ext uri="{0D108BD9-81ED-4DB2-BD59-A6C34878D82A}">
                    <a16:rowId xmlns:a16="http://schemas.microsoft.com/office/drawing/2014/main" val="3696636348"/>
                  </a:ext>
                </a:extLst>
              </a:tr>
              <a:tr h="370840">
                <a:tc>
                  <a:txBody>
                    <a:bodyPr/>
                    <a:lstStyle/>
                    <a:p>
                      <a:r>
                        <a:rPr lang="en-US" dirty="0"/>
                        <a:t>Conclusion</a:t>
                      </a:r>
                      <a:endParaRPr lang="en-CA" dirty="0"/>
                    </a:p>
                  </a:txBody>
                  <a:tcPr/>
                </a:tc>
                <a:tc>
                  <a:txBody>
                    <a:bodyPr/>
                    <a:lstStyle/>
                    <a:p>
                      <a:r>
                        <a:rPr lang="en-US" dirty="0"/>
                        <a:t>22</a:t>
                      </a:r>
                      <a:endParaRPr lang="en-CA" dirty="0"/>
                    </a:p>
                  </a:txBody>
                  <a:tcPr/>
                </a:tc>
                <a:extLst>
                  <a:ext uri="{0D108BD9-81ED-4DB2-BD59-A6C34878D82A}">
                    <a16:rowId xmlns:a16="http://schemas.microsoft.com/office/drawing/2014/main" val="730629916"/>
                  </a:ext>
                </a:extLst>
              </a:tr>
              <a:tr h="370840">
                <a:tc>
                  <a:txBody>
                    <a:bodyPr/>
                    <a:lstStyle/>
                    <a:p>
                      <a:endParaRPr lang="en-CA" dirty="0"/>
                    </a:p>
                  </a:txBody>
                  <a:tcPr/>
                </a:tc>
                <a:tc>
                  <a:txBody>
                    <a:bodyPr/>
                    <a:lstStyle/>
                    <a:p>
                      <a:endParaRPr lang="en-CA"/>
                    </a:p>
                  </a:txBody>
                  <a:tcPr/>
                </a:tc>
                <a:extLst>
                  <a:ext uri="{0D108BD9-81ED-4DB2-BD59-A6C34878D82A}">
                    <a16:rowId xmlns:a16="http://schemas.microsoft.com/office/drawing/2014/main" val="1596553278"/>
                  </a:ext>
                </a:extLst>
              </a:tr>
              <a:tr h="370840">
                <a:tc>
                  <a:txBody>
                    <a:bodyPr/>
                    <a:lstStyle/>
                    <a:p>
                      <a:endParaRPr lang="en-CA" dirty="0"/>
                    </a:p>
                  </a:txBody>
                  <a:tcPr/>
                </a:tc>
                <a:tc>
                  <a:txBody>
                    <a:bodyPr/>
                    <a:lstStyle/>
                    <a:p>
                      <a:endParaRPr lang="en-CA"/>
                    </a:p>
                  </a:txBody>
                  <a:tcPr/>
                </a:tc>
                <a:extLst>
                  <a:ext uri="{0D108BD9-81ED-4DB2-BD59-A6C34878D82A}">
                    <a16:rowId xmlns:a16="http://schemas.microsoft.com/office/drawing/2014/main" val="1229408649"/>
                  </a:ext>
                </a:extLst>
              </a:tr>
              <a:tr h="370840">
                <a:tc>
                  <a:txBody>
                    <a:bodyPr/>
                    <a:lstStyle/>
                    <a:p>
                      <a:endParaRPr lang="en-CA" dirty="0"/>
                    </a:p>
                  </a:txBody>
                  <a:tcPr/>
                </a:tc>
                <a:tc>
                  <a:txBody>
                    <a:bodyPr/>
                    <a:lstStyle/>
                    <a:p>
                      <a:endParaRPr lang="en-CA"/>
                    </a:p>
                  </a:txBody>
                  <a:tcPr/>
                </a:tc>
                <a:extLst>
                  <a:ext uri="{0D108BD9-81ED-4DB2-BD59-A6C34878D82A}">
                    <a16:rowId xmlns:a16="http://schemas.microsoft.com/office/drawing/2014/main" val="2336474907"/>
                  </a:ext>
                </a:extLst>
              </a:tr>
              <a:tr h="370840">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706846651"/>
                  </a:ext>
                </a:extLst>
              </a:tr>
            </a:tbl>
          </a:graphicData>
        </a:graphic>
      </p:graphicFrame>
      <p:sp>
        <p:nvSpPr>
          <p:cNvPr id="5" name="Slide Number Placeholder 4">
            <a:extLst>
              <a:ext uri="{FF2B5EF4-FFF2-40B4-BE49-F238E27FC236}">
                <a16:creationId xmlns:a16="http://schemas.microsoft.com/office/drawing/2014/main" id="{232E3D22-7FAA-4B54-89A1-78EAD768200D}"/>
              </a:ext>
            </a:extLst>
          </p:cNvPr>
          <p:cNvSpPr>
            <a:spLocks noGrp="1"/>
          </p:cNvSpPr>
          <p:nvPr>
            <p:ph type="sldNum" sz="quarter" idx="12"/>
          </p:nvPr>
        </p:nvSpPr>
        <p:spPr>
          <a:xfrm>
            <a:off x="11762097" y="6430989"/>
            <a:ext cx="365760" cy="365760"/>
          </a:xfrm>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2792143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Questions#4</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7"/>
            <a:ext cx="12014446" cy="6327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4. What are the current sentiments towards trending financial product segments / categories (and the general network of terms being tweeted)?</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6" y="6263196"/>
            <a:ext cx="10359367"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11: Cluster dendrogram of terms for </a:t>
            </a:r>
            <a:r>
              <a:rPr lang="en-US" b="1" u="sng" dirty="0">
                <a:solidFill>
                  <a:srgbClr val="0070C0"/>
                </a:solidFill>
              </a:rPr>
              <a:t>Scotia Bank (BNS)</a:t>
            </a:r>
            <a:endParaRPr lang="en-CA" b="1" u="sng" dirty="0">
              <a:solidFill>
                <a:srgbClr val="0070C0"/>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10448144" y="1440658"/>
            <a:ext cx="1655078" cy="53226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dirty="0">
                <a:solidFill>
                  <a:schemeClr val="tx1"/>
                </a:solidFill>
              </a:rPr>
              <a:t>Cluster of </a:t>
            </a:r>
            <a:r>
              <a:rPr lang="en-US" sz="2000" dirty="0" err="1">
                <a:solidFill>
                  <a:schemeClr val="tx1"/>
                </a:solidFill>
              </a:rPr>
              <a:t>july</a:t>
            </a:r>
            <a:r>
              <a:rPr lang="en-US" sz="2000" dirty="0">
                <a:solidFill>
                  <a:schemeClr val="tx1"/>
                </a:solidFill>
              </a:rPr>
              <a:t>-credit-mortgage-since-hasn’t</a:t>
            </a:r>
          </a:p>
          <a:p>
            <a:r>
              <a:rPr lang="en-US" sz="2000" dirty="0">
                <a:solidFill>
                  <a:schemeClr val="tx1"/>
                </a:solidFill>
              </a:rPr>
              <a:t>Nothing significant based on network of terms diagram (not shown)</a:t>
            </a:r>
          </a:p>
        </p:txBody>
      </p:sp>
      <p:pic>
        <p:nvPicPr>
          <p:cNvPr id="3" name="Picture 2">
            <a:extLst>
              <a:ext uri="{FF2B5EF4-FFF2-40B4-BE49-F238E27FC236}">
                <a16:creationId xmlns:a16="http://schemas.microsoft.com/office/drawing/2014/main" id="{6E17B149-D584-435E-A962-A9FB5F7F9773}"/>
              </a:ext>
            </a:extLst>
          </p:cNvPr>
          <p:cNvPicPr>
            <a:picLocks noChangeAspect="1"/>
          </p:cNvPicPr>
          <p:nvPr/>
        </p:nvPicPr>
        <p:blipFill>
          <a:blip r:embed="rId2"/>
          <a:stretch>
            <a:fillRect/>
          </a:stretch>
        </p:blipFill>
        <p:spPr>
          <a:xfrm>
            <a:off x="88775" y="1334125"/>
            <a:ext cx="10359367" cy="4850415"/>
          </a:xfrm>
          <a:prstGeom prst="rect">
            <a:avLst/>
          </a:prstGeom>
        </p:spPr>
      </p:pic>
      <p:sp>
        <p:nvSpPr>
          <p:cNvPr id="4" name="Slide Number Placeholder 3">
            <a:extLst>
              <a:ext uri="{FF2B5EF4-FFF2-40B4-BE49-F238E27FC236}">
                <a16:creationId xmlns:a16="http://schemas.microsoft.com/office/drawing/2014/main" id="{53C85027-D204-4FC5-AFB2-F2CD5CF07D03}"/>
              </a:ext>
            </a:extLst>
          </p:cNvPr>
          <p:cNvSpPr>
            <a:spLocks noGrp="1"/>
          </p:cNvSpPr>
          <p:nvPr>
            <p:ph type="sldNum" sz="quarter" idx="12"/>
          </p:nvPr>
        </p:nvSpPr>
        <p:spPr>
          <a:xfrm>
            <a:off x="11826240" y="6428632"/>
            <a:ext cx="365760" cy="365760"/>
          </a:xfrm>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360921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Questions#4</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7"/>
            <a:ext cx="12014446" cy="63278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4. What are the current sentiments towards trending financial product segments / categories (and the general network of terms being tweeted)?</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6" y="6263196"/>
            <a:ext cx="10359367"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12: Cluster dendrogram of terms for </a:t>
            </a:r>
            <a:r>
              <a:rPr lang="en-US" b="1" u="sng" dirty="0">
                <a:solidFill>
                  <a:srgbClr val="0070C0"/>
                </a:solidFill>
              </a:rPr>
              <a:t>RBC</a:t>
            </a:r>
            <a:endParaRPr lang="en-CA" b="1" u="sng" dirty="0">
              <a:solidFill>
                <a:srgbClr val="0070C0"/>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10448144" y="1440658"/>
            <a:ext cx="1655078" cy="53226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dirty="0">
                <a:solidFill>
                  <a:schemeClr val="tx1"/>
                </a:solidFill>
              </a:rPr>
              <a:t>Cluster of back-team-investment-kids-raised-like</a:t>
            </a:r>
          </a:p>
          <a:p>
            <a:r>
              <a:rPr lang="en-US" sz="2000" dirty="0">
                <a:solidFill>
                  <a:schemeClr val="tx1"/>
                </a:solidFill>
              </a:rPr>
              <a:t>RBC has many tweets about job opportunities that would have clouded this analysis</a:t>
            </a:r>
          </a:p>
          <a:p>
            <a:r>
              <a:rPr lang="en-US" sz="2000" dirty="0">
                <a:solidFill>
                  <a:schemeClr val="tx1"/>
                </a:solidFill>
              </a:rPr>
              <a:t>Nothing significant based on network of terms diagram (not shown)</a:t>
            </a:r>
          </a:p>
        </p:txBody>
      </p:sp>
      <p:pic>
        <p:nvPicPr>
          <p:cNvPr id="8" name="Picture 7">
            <a:extLst>
              <a:ext uri="{FF2B5EF4-FFF2-40B4-BE49-F238E27FC236}">
                <a16:creationId xmlns:a16="http://schemas.microsoft.com/office/drawing/2014/main" id="{CEA402AA-2B99-47A7-ABAF-37E370CEA613}"/>
              </a:ext>
            </a:extLst>
          </p:cNvPr>
          <p:cNvPicPr/>
          <p:nvPr/>
        </p:nvPicPr>
        <p:blipFill>
          <a:blip r:embed="rId2"/>
          <a:stretch>
            <a:fillRect/>
          </a:stretch>
        </p:blipFill>
        <p:spPr>
          <a:xfrm>
            <a:off x="88776" y="1334125"/>
            <a:ext cx="10359366" cy="4929071"/>
          </a:xfrm>
          <a:prstGeom prst="rect">
            <a:avLst/>
          </a:prstGeom>
        </p:spPr>
      </p:pic>
      <p:sp>
        <p:nvSpPr>
          <p:cNvPr id="4" name="Slide Number Placeholder 3">
            <a:extLst>
              <a:ext uri="{FF2B5EF4-FFF2-40B4-BE49-F238E27FC236}">
                <a16:creationId xmlns:a16="http://schemas.microsoft.com/office/drawing/2014/main" id="{E37C2153-D06E-4543-8C08-2E8780AE2049}"/>
              </a:ext>
            </a:extLst>
          </p:cNvPr>
          <p:cNvSpPr>
            <a:spLocks noGrp="1"/>
          </p:cNvSpPr>
          <p:nvPr>
            <p:ph type="sldNum" sz="quarter" idx="12"/>
          </p:nvPr>
        </p:nvSpPr>
        <p:spPr>
          <a:xfrm>
            <a:off x="11752259" y="6446387"/>
            <a:ext cx="365760" cy="365760"/>
          </a:xfrm>
        </p:spPr>
        <p:txBody>
          <a:bodyPr/>
          <a:lstStyle/>
          <a:p>
            <a:fld id="{8A7A6979-0714-4377-B894-6BE4C2D6E202}" type="slidenum">
              <a:rPr lang="en-US" smtClean="0"/>
              <a:pPr/>
              <a:t>21</a:t>
            </a:fld>
            <a:endParaRPr lang="en-US" dirty="0"/>
          </a:p>
        </p:txBody>
      </p:sp>
    </p:spTree>
    <p:extLst>
      <p:ext uri="{BB962C8B-B14F-4D97-AF65-F5344CB8AC3E}">
        <p14:creationId xmlns:p14="http://schemas.microsoft.com/office/powerpoint/2010/main" val="1150112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conclusion</a:t>
            </a:r>
            <a:endParaRPr lang="en-CA" dirty="0"/>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88776" y="746760"/>
            <a:ext cx="12014446" cy="60165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This project outlines a Twitter analytical method to uncover the following insights for the Canadian banks</a:t>
            </a:r>
          </a:p>
          <a:p>
            <a:r>
              <a:rPr lang="en-US" sz="2400" dirty="0">
                <a:solidFill>
                  <a:schemeClr val="tx1"/>
                </a:solidFill>
              </a:rPr>
              <a:t>Which bank has the most favourable / unfavourable trending opinion?</a:t>
            </a:r>
          </a:p>
          <a:p>
            <a:r>
              <a:rPr lang="en-US" sz="2400" dirty="0">
                <a:solidFill>
                  <a:schemeClr val="tx1"/>
                </a:solidFill>
              </a:rPr>
              <a:t>What are the current financial products being discussed?</a:t>
            </a:r>
          </a:p>
          <a:p>
            <a:r>
              <a:rPr lang="en-US" sz="2400" dirty="0">
                <a:solidFill>
                  <a:schemeClr val="tx1"/>
                </a:solidFill>
              </a:rPr>
              <a:t>What are the current emotions (anger, fear, anticipation, trust, surprise, sadness, joy, and disgust) towards each bank?</a:t>
            </a:r>
          </a:p>
          <a:p>
            <a:r>
              <a:rPr lang="en-US" sz="2400" dirty="0">
                <a:solidFill>
                  <a:schemeClr val="tx1"/>
                </a:solidFill>
              </a:rPr>
              <a:t>What are the current sentiments towards trending financial product segments / categories (and the general network of terms being tweeted)?</a:t>
            </a:r>
          </a:p>
        </p:txBody>
      </p:sp>
      <p:sp>
        <p:nvSpPr>
          <p:cNvPr id="3" name="Slide Number Placeholder 2">
            <a:extLst>
              <a:ext uri="{FF2B5EF4-FFF2-40B4-BE49-F238E27FC236}">
                <a16:creationId xmlns:a16="http://schemas.microsoft.com/office/drawing/2014/main" id="{5B9A5B40-6A87-40B0-85BA-E664AC1B529E}"/>
              </a:ext>
            </a:extLst>
          </p:cNvPr>
          <p:cNvSpPr>
            <a:spLocks noGrp="1"/>
          </p:cNvSpPr>
          <p:nvPr>
            <p:ph type="sldNum" sz="quarter" idx="12"/>
          </p:nvPr>
        </p:nvSpPr>
        <p:spPr>
          <a:xfrm>
            <a:off x="11752259" y="6397560"/>
            <a:ext cx="365760" cy="365760"/>
          </a:xfrm>
        </p:spPr>
        <p:txBody>
          <a:bodyPr/>
          <a:lstStyle/>
          <a:p>
            <a:fld id="{8A7A6979-0714-4377-B894-6BE4C2D6E202}" type="slidenum">
              <a:rPr lang="en-US" smtClean="0"/>
              <a:pPr/>
              <a:t>22</a:t>
            </a:fld>
            <a:endParaRPr lang="en-US" dirty="0"/>
          </a:p>
        </p:txBody>
      </p:sp>
    </p:spTree>
    <p:extLst>
      <p:ext uri="{BB962C8B-B14F-4D97-AF65-F5344CB8AC3E}">
        <p14:creationId xmlns:p14="http://schemas.microsoft.com/office/powerpoint/2010/main" val="325140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Abstract and scope</a:t>
            </a:r>
            <a:endParaRPr lang="en-CA" dirty="0"/>
          </a:p>
        </p:txBody>
      </p:sp>
      <p:sp>
        <p:nvSpPr>
          <p:cNvPr id="3" name="Content Placeholder 2">
            <a:extLst>
              <a:ext uri="{FF2B5EF4-FFF2-40B4-BE49-F238E27FC236}">
                <a16:creationId xmlns:a16="http://schemas.microsoft.com/office/drawing/2014/main" id="{6C4070E5-77F2-4CC6-AD2E-B675B25F6AE2}"/>
              </a:ext>
            </a:extLst>
          </p:cNvPr>
          <p:cNvSpPr>
            <a:spLocks noGrp="1"/>
          </p:cNvSpPr>
          <p:nvPr>
            <p:ph idx="1"/>
          </p:nvPr>
        </p:nvSpPr>
        <p:spPr>
          <a:xfrm>
            <a:off x="88777" y="701336"/>
            <a:ext cx="6007223" cy="6061984"/>
          </a:xfrm>
        </p:spPr>
        <p:txBody>
          <a:bodyPr>
            <a:normAutofit/>
          </a:bodyPr>
          <a:lstStyle/>
          <a:p>
            <a:pPr marL="0" indent="0">
              <a:buNone/>
            </a:pPr>
            <a:r>
              <a:rPr lang="en-US" sz="2400" b="1" dirty="0">
                <a:solidFill>
                  <a:srgbClr val="0070C0"/>
                </a:solidFill>
              </a:rPr>
              <a:t>Abstract</a:t>
            </a:r>
            <a:r>
              <a:rPr lang="en-US" sz="2400" dirty="0"/>
              <a:t>: This is for the fulfillment of the York University’s Advanced Analytics Course Capstone Project.  The aim of this project is to uncover insights from the social media space through programmatic means.</a:t>
            </a:r>
            <a:endParaRPr lang="en-CA" sz="2400" dirty="0"/>
          </a:p>
        </p:txBody>
      </p:sp>
      <p:sp>
        <p:nvSpPr>
          <p:cNvPr id="4" name="Content Placeholder 2">
            <a:extLst>
              <a:ext uri="{FF2B5EF4-FFF2-40B4-BE49-F238E27FC236}">
                <a16:creationId xmlns:a16="http://schemas.microsoft.com/office/drawing/2014/main" id="{5B7969B8-4BB7-46E2-BDE2-5F1F00FD5E95}"/>
              </a:ext>
            </a:extLst>
          </p:cNvPr>
          <p:cNvSpPr txBox="1">
            <a:spLocks/>
          </p:cNvSpPr>
          <p:nvPr/>
        </p:nvSpPr>
        <p:spPr>
          <a:xfrm>
            <a:off x="6096000" y="701336"/>
            <a:ext cx="6007223" cy="606198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b="1" dirty="0">
                <a:solidFill>
                  <a:srgbClr val="0070C0"/>
                </a:solidFill>
              </a:rPr>
              <a:t>Project Scope</a:t>
            </a:r>
            <a:r>
              <a:rPr lang="en-US" sz="2400" dirty="0"/>
              <a:t>: Here are the boundaries of the project:</a:t>
            </a:r>
          </a:p>
          <a:p>
            <a:pPr marL="0" indent="0">
              <a:buNone/>
            </a:pPr>
            <a:r>
              <a:rPr lang="en-US" sz="2400" dirty="0"/>
              <a:t>1. </a:t>
            </a:r>
            <a:r>
              <a:rPr lang="en-US" sz="2400" dirty="0">
                <a:solidFill>
                  <a:srgbClr val="0070C0"/>
                </a:solidFill>
              </a:rPr>
              <a:t>Social media channel</a:t>
            </a:r>
            <a:r>
              <a:rPr lang="en-US" sz="2400" dirty="0"/>
              <a:t>: Twitter</a:t>
            </a:r>
          </a:p>
          <a:p>
            <a:pPr marL="0" indent="0">
              <a:buNone/>
            </a:pPr>
            <a:r>
              <a:rPr lang="en-US" sz="2400" dirty="0"/>
              <a:t>2. </a:t>
            </a:r>
            <a:r>
              <a:rPr lang="en-US" sz="2400" dirty="0">
                <a:solidFill>
                  <a:srgbClr val="0070C0"/>
                </a:solidFill>
              </a:rPr>
              <a:t>Social media scope</a:t>
            </a:r>
            <a:r>
              <a:rPr lang="en-US" sz="2400" dirty="0"/>
              <a:t>: Major Canadian Financial Institutions (FI) like BMO, CIBC, RBC, Scotiabank, TD</a:t>
            </a:r>
          </a:p>
          <a:p>
            <a:pPr marL="0" indent="0">
              <a:buNone/>
            </a:pPr>
            <a:r>
              <a:rPr lang="en-US" sz="2400" dirty="0"/>
              <a:t>3. </a:t>
            </a:r>
            <a:r>
              <a:rPr lang="en-US" sz="2400" dirty="0">
                <a:solidFill>
                  <a:srgbClr val="0070C0"/>
                </a:solidFill>
              </a:rPr>
              <a:t>Comparison</a:t>
            </a:r>
            <a:r>
              <a:rPr lang="en-US" sz="2400" dirty="0"/>
              <a:t> of the following insights across the above FIs: Sentiment Analysis (polarity and categorical); Word Cloud (conversation drivers); Key-word dendrogram (blend of sentiment and conversation drivers); Network Analysis (demographics and product segmentation). Paraphrases of these insights are given in the “Research Questions” section below</a:t>
            </a:r>
          </a:p>
        </p:txBody>
      </p:sp>
      <p:sp>
        <p:nvSpPr>
          <p:cNvPr id="5" name="Slide Number Placeholder 4">
            <a:extLst>
              <a:ext uri="{FF2B5EF4-FFF2-40B4-BE49-F238E27FC236}">
                <a16:creationId xmlns:a16="http://schemas.microsoft.com/office/drawing/2014/main" id="{232E3D22-7FAA-4B54-89A1-78EAD768200D}"/>
              </a:ext>
            </a:extLst>
          </p:cNvPr>
          <p:cNvSpPr>
            <a:spLocks noGrp="1"/>
          </p:cNvSpPr>
          <p:nvPr>
            <p:ph type="sldNum" sz="quarter" idx="12"/>
          </p:nvPr>
        </p:nvSpPr>
        <p:spPr>
          <a:xfrm>
            <a:off x="11762097" y="6430989"/>
            <a:ext cx="365760" cy="365760"/>
          </a:xfrm>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255993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Research questions</a:t>
            </a:r>
            <a:endParaRPr lang="en-CA" dirty="0"/>
          </a:p>
        </p:txBody>
      </p:sp>
      <p:sp>
        <p:nvSpPr>
          <p:cNvPr id="3" name="Content Placeholder 2">
            <a:extLst>
              <a:ext uri="{FF2B5EF4-FFF2-40B4-BE49-F238E27FC236}">
                <a16:creationId xmlns:a16="http://schemas.microsoft.com/office/drawing/2014/main" id="{6C4070E5-77F2-4CC6-AD2E-B675B25F6AE2}"/>
              </a:ext>
            </a:extLst>
          </p:cNvPr>
          <p:cNvSpPr>
            <a:spLocks noGrp="1"/>
          </p:cNvSpPr>
          <p:nvPr>
            <p:ph idx="1"/>
          </p:nvPr>
        </p:nvSpPr>
        <p:spPr>
          <a:xfrm>
            <a:off x="88777" y="1201460"/>
            <a:ext cx="6007223" cy="5561859"/>
          </a:xfrm>
        </p:spPr>
        <p:txBody>
          <a:bodyPr>
            <a:normAutofit fontScale="85000" lnSpcReduction="10000"/>
          </a:bodyPr>
          <a:lstStyle/>
          <a:p>
            <a:pPr marL="0" indent="0">
              <a:buNone/>
            </a:pPr>
            <a:r>
              <a:rPr lang="en-US" sz="2400" dirty="0">
                <a:solidFill>
                  <a:srgbClr val="0070C0"/>
                </a:solidFill>
              </a:rPr>
              <a:t>1. Which bank has the most favourable / unfavourable trending opinion?</a:t>
            </a:r>
          </a:p>
          <a:p>
            <a:pPr marL="0" indent="0">
              <a:buNone/>
            </a:pPr>
            <a:r>
              <a:rPr lang="en-US" sz="2400" i="1" dirty="0">
                <a:solidFill>
                  <a:srgbClr val="0070C0"/>
                </a:solidFill>
              </a:rPr>
              <a:t>Comments and revision</a:t>
            </a:r>
            <a:r>
              <a:rPr lang="en-US" sz="2400" dirty="0">
                <a:solidFill>
                  <a:schemeClr val="tx1"/>
                </a:solidFill>
              </a:rPr>
              <a:t>: About 1,623 tweets have been collected since July 7th, 2019, with close 5,500 terms. The collection will increase in the next several weeks. It should be feasible to answer this research question. The main drawback is for the low count of CIBC tweets (40 tweets) versus that of Scotia Bank (661 tweets).  The wide difference will skew the analysis, especially that of CIBC’s</a:t>
            </a:r>
          </a:p>
          <a:p>
            <a:pPr marL="0" indent="0">
              <a:buNone/>
            </a:pPr>
            <a:r>
              <a:rPr lang="en-US" sz="2400" dirty="0">
                <a:solidFill>
                  <a:srgbClr val="0070C0"/>
                </a:solidFill>
              </a:rPr>
              <a:t>2. What are the current financial products being discussed?</a:t>
            </a:r>
          </a:p>
          <a:p>
            <a:pPr marL="0" indent="0">
              <a:buNone/>
            </a:pPr>
            <a:r>
              <a:rPr lang="en-US" sz="2400" i="1" dirty="0">
                <a:solidFill>
                  <a:srgbClr val="0070C0"/>
                </a:solidFill>
              </a:rPr>
              <a:t>Comments and revision</a:t>
            </a:r>
            <a:r>
              <a:rPr lang="en-US" sz="2400" dirty="0">
                <a:solidFill>
                  <a:schemeClr val="tx1"/>
                </a:solidFill>
              </a:rPr>
              <a:t>: The EDA shows that frequent terms related to banking products are generic ones, for example, “stock”, “charges”, “account”. Unless we have a much more collection of tweets, it will be difficult to objectively address this research question</a:t>
            </a:r>
          </a:p>
        </p:txBody>
      </p:sp>
      <p:sp>
        <p:nvSpPr>
          <p:cNvPr id="4" name="Content Placeholder 2">
            <a:extLst>
              <a:ext uri="{FF2B5EF4-FFF2-40B4-BE49-F238E27FC236}">
                <a16:creationId xmlns:a16="http://schemas.microsoft.com/office/drawing/2014/main" id="{5B7969B8-4BB7-46E2-BDE2-5F1F00FD5E95}"/>
              </a:ext>
            </a:extLst>
          </p:cNvPr>
          <p:cNvSpPr txBox="1">
            <a:spLocks/>
          </p:cNvSpPr>
          <p:nvPr/>
        </p:nvSpPr>
        <p:spPr>
          <a:xfrm>
            <a:off x="6096000" y="1201460"/>
            <a:ext cx="6007223"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rgbClr val="0070C0"/>
                </a:solidFill>
              </a:rPr>
              <a:t>3. What are the current emotions (anger, fear, anticipation, trust, surprise, sadness, joy, and disgust) towards each bank?</a:t>
            </a:r>
          </a:p>
          <a:p>
            <a:pPr marL="0" indent="0">
              <a:buNone/>
            </a:pPr>
            <a:r>
              <a:rPr lang="en-US" sz="2000" i="1" dirty="0">
                <a:solidFill>
                  <a:srgbClr val="0070C0"/>
                </a:solidFill>
              </a:rPr>
              <a:t>Comments and revision</a:t>
            </a:r>
            <a:r>
              <a:rPr lang="en-US" sz="2000" dirty="0">
                <a:solidFill>
                  <a:schemeClr val="tx1"/>
                </a:solidFill>
              </a:rPr>
              <a:t>: Not shown in this Sprint#1 report as the codes are still experimental, I managed to "see" these emotional terms at the “</a:t>
            </a:r>
            <a:r>
              <a:rPr lang="en-US" sz="2000" dirty="0" err="1">
                <a:solidFill>
                  <a:schemeClr val="tx1"/>
                </a:solidFill>
              </a:rPr>
              <a:t>AllBanks</a:t>
            </a:r>
            <a:r>
              <a:rPr lang="en-US" sz="2000" dirty="0">
                <a:solidFill>
                  <a:schemeClr val="tx1"/>
                </a:solidFill>
              </a:rPr>
              <a:t>” level.  Again, due to the low tweet count for CIBC, it may be difficult to pin down the sentiments, especially for these 8 sentiment categories.</a:t>
            </a:r>
          </a:p>
          <a:p>
            <a:pPr marL="0" indent="0">
              <a:buNone/>
            </a:pPr>
            <a:r>
              <a:rPr lang="en-US" sz="2000" dirty="0">
                <a:solidFill>
                  <a:srgbClr val="0070C0"/>
                </a:solidFill>
              </a:rPr>
              <a:t>4. What are the current sentiments towards trending financial product segments / categories (and the general network of terms being tweeted)?</a:t>
            </a:r>
          </a:p>
          <a:p>
            <a:pPr marL="0" indent="0">
              <a:buNone/>
            </a:pPr>
            <a:r>
              <a:rPr lang="en-US" sz="2000" i="1" dirty="0">
                <a:solidFill>
                  <a:srgbClr val="0070C0"/>
                </a:solidFill>
              </a:rPr>
              <a:t>Comments and revision</a:t>
            </a:r>
            <a:r>
              <a:rPr lang="en-US" sz="2000" dirty="0">
                <a:solidFill>
                  <a:schemeClr val="tx1"/>
                </a:solidFill>
              </a:rPr>
              <a:t>: As stated above, frequent terms related to banking products are generic ones, hence it will be difficult to assess sentiments towards product segments. Network of terms is certainly a possibility</a:t>
            </a:r>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Based on the exploratory data analysis (EDA) from Sprint #1, the research questions are revised as follows:</a:t>
            </a:r>
            <a:endParaRPr lang="en-CA" sz="2400" dirty="0">
              <a:solidFill>
                <a:schemeClr val="tx1"/>
              </a:solidFill>
            </a:endParaRPr>
          </a:p>
        </p:txBody>
      </p:sp>
      <p:sp>
        <p:nvSpPr>
          <p:cNvPr id="6" name="Slide Number Placeholder 5">
            <a:extLst>
              <a:ext uri="{FF2B5EF4-FFF2-40B4-BE49-F238E27FC236}">
                <a16:creationId xmlns:a16="http://schemas.microsoft.com/office/drawing/2014/main" id="{F3140E70-8F70-4592-A91B-E5171CB0F065}"/>
              </a:ext>
            </a:extLst>
          </p:cNvPr>
          <p:cNvSpPr>
            <a:spLocks noGrp="1"/>
          </p:cNvSpPr>
          <p:nvPr>
            <p:ph type="sldNum" sz="quarter" idx="12"/>
          </p:nvPr>
        </p:nvSpPr>
        <p:spPr>
          <a:xfrm>
            <a:off x="11762103" y="6430991"/>
            <a:ext cx="365760" cy="365760"/>
          </a:xfrm>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304082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Research method</a:t>
            </a:r>
            <a:endParaRPr lang="en-CA" dirty="0"/>
          </a:p>
        </p:txBody>
      </p:sp>
      <p:sp>
        <p:nvSpPr>
          <p:cNvPr id="3" name="Content Placeholder 2">
            <a:extLst>
              <a:ext uri="{FF2B5EF4-FFF2-40B4-BE49-F238E27FC236}">
                <a16:creationId xmlns:a16="http://schemas.microsoft.com/office/drawing/2014/main" id="{6C4070E5-77F2-4CC6-AD2E-B675B25F6AE2}"/>
              </a:ext>
            </a:extLst>
          </p:cNvPr>
          <p:cNvSpPr>
            <a:spLocks noGrp="1"/>
          </p:cNvSpPr>
          <p:nvPr>
            <p:ph idx="1"/>
          </p:nvPr>
        </p:nvSpPr>
        <p:spPr>
          <a:xfrm>
            <a:off x="88777" y="1201460"/>
            <a:ext cx="12023011" cy="5561859"/>
          </a:xfrm>
        </p:spPr>
        <p:txBody>
          <a:bodyPr>
            <a:normAutofit/>
          </a:bodyPr>
          <a:lstStyle/>
          <a:p>
            <a:pPr marL="0" indent="0">
              <a:buNone/>
            </a:pPr>
            <a:r>
              <a:rPr lang="en-US" sz="2400" dirty="0">
                <a:solidFill>
                  <a:srgbClr val="0070C0"/>
                </a:solidFill>
              </a:rPr>
              <a:t>Sprint #1:</a:t>
            </a:r>
          </a:p>
          <a:p>
            <a:pPr marL="0" indent="0">
              <a:buNone/>
            </a:pPr>
            <a:r>
              <a:rPr lang="en-US" sz="2400" dirty="0">
                <a:solidFill>
                  <a:schemeClr val="tx1"/>
                </a:solidFill>
              </a:rPr>
              <a:t>1. Data Preparation</a:t>
            </a:r>
          </a:p>
          <a:p>
            <a:pPr marL="0" indent="0">
              <a:buNone/>
            </a:pPr>
            <a:r>
              <a:rPr lang="en-US" sz="2400" dirty="0">
                <a:solidFill>
                  <a:schemeClr val="tx1"/>
                </a:solidFill>
              </a:rPr>
              <a:t>2. Exploratory Data Analysis</a:t>
            </a:r>
          </a:p>
          <a:p>
            <a:pPr marL="0" indent="0">
              <a:buNone/>
            </a:pPr>
            <a:r>
              <a:rPr lang="en-US" sz="2400" dirty="0">
                <a:solidFill>
                  <a:srgbClr val="0070C0"/>
                </a:solidFill>
              </a:rPr>
              <a:t>Sprint #2:   </a:t>
            </a:r>
          </a:p>
          <a:p>
            <a:pPr marL="0" indent="0">
              <a:buNone/>
            </a:pPr>
            <a:r>
              <a:rPr lang="en-US" sz="2400" dirty="0">
                <a:solidFill>
                  <a:schemeClr val="tx1"/>
                </a:solidFill>
              </a:rPr>
              <a:t>3. Social Media Analytics for Canadian Banks</a:t>
            </a:r>
          </a:p>
          <a:p>
            <a:pPr marL="0" indent="0">
              <a:buNone/>
            </a:pPr>
            <a:r>
              <a:rPr lang="en-US" sz="2400" dirty="0">
                <a:solidFill>
                  <a:srgbClr val="0070C0"/>
                </a:solidFill>
              </a:rPr>
              <a:t>Sprint #3:</a:t>
            </a:r>
          </a:p>
          <a:p>
            <a:pPr marL="0" indent="0">
              <a:buNone/>
            </a:pPr>
            <a:r>
              <a:rPr lang="en-US" sz="2400" dirty="0">
                <a:solidFill>
                  <a:schemeClr val="tx1"/>
                </a:solidFill>
              </a:rPr>
              <a:t>4. Addressing the Research Questions</a:t>
            </a:r>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Here is the general approach I adopted for this project. See the R codes for the detail steps:</a:t>
            </a:r>
            <a:endParaRPr lang="en-CA" sz="2400" dirty="0">
              <a:solidFill>
                <a:schemeClr val="tx1"/>
              </a:solidFill>
            </a:endParaRPr>
          </a:p>
        </p:txBody>
      </p:sp>
      <p:sp>
        <p:nvSpPr>
          <p:cNvPr id="6" name="Slide Number Placeholder 5">
            <a:extLst>
              <a:ext uri="{FF2B5EF4-FFF2-40B4-BE49-F238E27FC236}">
                <a16:creationId xmlns:a16="http://schemas.microsoft.com/office/drawing/2014/main" id="{AC3D5F4F-B53F-42B4-BD74-F4FEE9C0565E}"/>
              </a:ext>
            </a:extLst>
          </p:cNvPr>
          <p:cNvSpPr>
            <a:spLocks noGrp="1"/>
          </p:cNvSpPr>
          <p:nvPr>
            <p:ph type="sldNum" sz="quarter" idx="12"/>
          </p:nvPr>
        </p:nvSpPr>
        <p:spPr>
          <a:xfrm>
            <a:off x="11753225" y="6422111"/>
            <a:ext cx="365760" cy="365760"/>
          </a:xfrm>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130947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Literature review</a:t>
            </a:r>
            <a:endParaRPr lang="en-CA" dirty="0"/>
          </a:p>
        </p:txBody>
      </p:sp>
      <p:sp>
        <p:nvSpPr>
          <p:cNvPr id="3" name="Content Placeholder 2">
            <a:extLst>
              <a:ext uri="{FF2B5EF4-FFF2-40B4-BE49-F238E27FC236}">
                <a16:creationId xmlns:a16="http://schemas.microsoft.com/office/drawing/2014/main" id="{6C4070E5-77F2-4CC6-AD2E-B675B25F6AE2}"/>
              </a:ext>
            </a:extLst>
          </p:cNvPr>
          <p:cNvSpPr>
            <a:spLocks noGrp="1"/>
          </p:cNvSpPr>
          <p:nvPr>
            <p:ph idx="1"/>
          </p:nvPr>
        </p:nvSpPr>
        <p:spPr>
          <a:xfrm>
            <a:off x="88777" y="1201460"/>
            <a:ext cx="6007223" cy="5561859"/>
          </a:xfrm>
        </p:spPr>
        <p:txBody>
          <a:bodyPr>
            <a:normAutofit fontScale="85000" lnSpcReduction="20000"/>
          </a:bodyPr>
          <a:lstStyle/>
          <a:p>
            <a:pPr marL="0" indent="0">
              <a:buNone/>
            </a:pPr>
            <a:r>
              <a:rPr lang="en-US" sz="2400" dirty="0">
                <a:solidFill>
                  <a:srgbClr val="0070C0"/>
                </a:solidFill>
              </a:rPr>
              <a:t>1. https://ai.googleblog.com/2006/08/all-our-n-gram-are-belong-to-you.html </a:t>
            </a:r>
            <a:r>
              <a:rPr lang="en-US" sz="2400" dirty="0">
                <a:solidFill>
                  <a:schemeClr val="tx1"/>
                </a:solidFill>
              </a:rPr>
              <a:t>extracted on 14 July 2019, which describes example of N-grams analysis, which determines the likelihood of next word or character given N previous terms, by Google</a:t>
            </a:r>
          </a:p>
          <a:p>
            <a:pPr marL="0" indent="0">
              <a:buNone/>
            </a:pPr>
            <a:r>
              <a:rPr lang="en-US" sz="2400" dirty="0">
                <a:solidFill>
                  <a:srgbClr val="0070C0"/>
                </a:solidFill>
              </a:rPr>
              <a:t>2. http://cs229.stanford.edu/proj2015/044_report.pdf </a:t>
            </a:r>
            <a:r>
              <a:rPr lang="en-US" sz="2400" dirty="0">
                <a:solidFill>
                  <a:schemeClr val="tx1"/>
                </a:solidFill>
              </a:rPr>
              <a:t>extracted on 14 July 2019, entitled “Detecting Sarcasm in Text: An Obvious Solution to a Trivial Problem”. Unlike humans, it is very difficult for machines to detect, let alone understand, sarcasm. This paper attempts “to design a machine learning algorithm for sarcasm detection in text”</a:t>
            </a:r>
          </a:p>
          <a:p>
            <a:pPr marL="0" indent="0">
              <a:buNone/>
            </a:pPr>
            <a:r>
              <a:rPr lang="en-US" sz="2400" dirty="0">
                <a:solidFill>
                  <a:srgbClr val="0070C0"/>
                </a:solidFill>
              </a:rPr>
              <a:t>3. https://github.com/mjockers/syuzhet </a:t>
            </a:r>
            <a:r>
              <a:rPr lang="en-US" sz="2400" dirty="0">
                <a:solidFill>
                  <a:schemeClr val="tx1"/>
                </a:solidFill>
              </a:rPr>
              <a:t>extracted on 14 July 2019, which provides documentation on the R package, </a:t>
            </a:r>
            <a:r>
              <a:rPr lang="en-US" sz="2400" dirty="0" err="1">
                <a:solidFill>
                  <a:schemeClr val="tx1"/>
                </a:solidFill>
              </a:rPr>
              <a:t>syuzhet</a:t>
            </a:r>
            <a:r>
              <a:rPr lang="en-US" sz="2400" dirty="0">
                <a:solidFill>
                  <a:schemeClr val="tx1"/>
                </a:solidFill>
              </a:rPr>
              <a:t>, for sentiment analysis.  It is based on concepts of “fabula” and “</a:t>
            </a:r>
            <a:r>
              <a:rPr lang="en-US" sz="2400" dirty="0" err="1">
                <a:solidFill>
                  <a:schemeClr val="tx1"/>
                </a:solidFill>
              </a:rPr>
              <a:t>syuzhet</a:t>
            </a:r>
            <a:r>
              <a:rPr lang="en-US" sz="2400" dirty="0">
                <a:solidFill>
                  <a:schemeClr val="tx1"/>
                </a:solidFill>
              </a:rPr>
              <a:t>” where the former is "the raw material of a story (chronology)" and the former is "the way a story is organized (technique of the narrative)".  As such, the </a:t>
            </a:r>
            <a:r>
              <a:rPr lang="en-US" sz="2400" dirty="0" err="1">
                <a:solidFill>
                  <a:schemeClr val="tx1"/>
                </a:solidFill>
              </a:rPr>
              <a:t>syuzhet</a:t>
            </a:r>
            <a:r>
              <a:rPr lang="en-US" sz="2400" dirty="0">
                <a:solidFill>
                  <a:schemeClr val="tx1"/>
                </a:solidFill>
              </a:rPr>
              <a:t> R package helps reveals “emotional shifts that serve as proxies for the narrative movement between conflict and conflict resolution”</a:t>
            </a:r>
          </a:p>
        </p:txBody>
      </p:sp>
      <p:sp>
        <p:nvSpPr>
          <p:cNvPr id="4" name="Content Placeholder 2">
            <a:extLst>
              <a:ext uri="{FF2B5EF4-FFF2-40B4-BE49-F238E27FC236}">
                <a16:creationId xmlns:a16="http://schemas.microsoft.com/office/drawing/2014/main" id="{5B7969B8-4BB7-46E2-BDE2-5F1F00FD5E95}"/>
              </a:ext>
            </a:extLst>
          </p:cNvPr>
          <p:cNvSpPr txBox="1">
            <a:spLocks/>
          </p:cNvSpPr>
          <p:nvPr/>
        </p:nvSpPr>
        <p:spPr>
          <a:xfrm>
            <a:off x="6096000" y="1201460"/>
            <a:ext cx="6007223"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rgbClr val="0070C0"/>
                </a:solidFill>
              </a:rPr>
              <a:t>4. https://www.cs.uic.edu/~liub/FBS/sentiment-analysis.html </a:t>
            </a:r>
            <a:r>
              <a:rPr lang="en-US" sz="2000" dirty="0">
                <a:solidFill>
                  <a:schemeClr val="tx1"/>
                </a:solidFill>
              </a:rPr>
              <a:t>extracted on 14 July 2019. This article describes mining of online opinions, and then determine whether the opinions are positive or negative (opinion polarity)</a:t>
            </a:r>
          </a:p>
          <a:p>
            <a:pPr marL="0" indent="0">
              <a:buNone/>
            </a:pPr>
            <a:r>
              <a:rPr lang="en-US" sz="2000" dirty="0">
                <a:solidFill>
                  <a:srgbClr val="0070C0"/>
                </a:solidFill>
              </a:rPr>
              <a:t>5. http://saifmohammad.com/WebPages/NRC-Emotion-Lexicon.html </a:t>
            </a:r>
            <a:r>
              <a:rPr lang="en-US" sz="2000" dirty="0">
                <a:solidFill>
                  <a:schemeClr val="tx1"/>
                </a:solidFill>
              </a:rPr>
              <a:t>extracted on 14 July 2019. This article helps take sentiment analysis to the next step.  That is, besides sentiment polarity (positive or negative), we now have the ability to </a:t>
            </a:r>
            <a:r>
              <a:rPr lang="en-US" sz="2000" dirty="0" err="1">
                <a:solidFill>
                  <a:schemeClr val="tx1"/>
                </a:solidFill>
              </a:rPr>
              <a:t>categorise</a:t>
            </a:r>
            <a:r>
              <a:rPr lang="en-US" sz="2000" dirty="0">
                <a:solidFill>
                  <a:schemeClr val="tx1"/>
                </a:solidFill>
              </a:rPr>
              <a:t> sentiments into the eight basic human emotions (anger, fear, anticipation, trust, surprise, sadness, joy, and disgust)</a:t>
            </a:r>
          </a:p>
          <a:p>
            <a:pPr marL="0" indent="0">
              <a:buNone/>
            </a:pPr>
            <a:r>
              <a:rPr lang="en-US" sz="2000" dirty="0">
                <a:solidFill>
                  <a:srgbClr val="0070C0"/>
                </a:solidFill>
              </a:rPr>
              <a:t>6. https://igraph.org/r/doc/aaa-igraph-package.html </a:t>
            </a:r>
            <a:r>
              <a:rPr lang="en-US" sz="2000" dirty="0">
                <a:solidFill>
                  <a:schemeClr val="tx1"/>
                </a:solidFill>
              </a:rPr>
              <a:t>extracted on 7 July 2019, which documents how to implement “follower graph” network analysis using the R </a:t>
            </a:r>
            <a:r>
              <a:rPr lang="en-US" sz="2000" dirty="0" err="1">
                <a:solidFill>
                  <a:schemeClr val="tx1"/>
                </a:solidFill>
              </a:rPr>
              <a:t>igraph</a:t>
            </a:r>
            <a:r>
              <a:rPr lang="en-US" sz="2000" dirty="0">
                <a:solidFill>
                  <a:schemeClr val="tx1"/>
                </a:solidFill>
              </a:rPr>
              <a:t> package</a:t>
            </a:r>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Here is a summary of the literatures that are relevant to this project</a:t>
            </a:r>
            <a:endParaRPr lang="en-CA" sz="2400" dirty="0">
              <a:solidFill>
                <a:schemeClr val="tx1"/>
              </a:solidFill>
            </a:endParaRPr>
          </a:p>
        </p:txBody>
      </p:sp>
      <p:sp>
        <p:nvSpPr>
          <p:cNvPr id="6" name="Slide Number Placeholder 5">
            <a:extLst>
              <a:ext uri="{FF2B5EF4-FFF2-40B4-BE49-F238E27FC236}">
                <a16:creationId xmlns:a16="http://schemas.microsoft.com/office/drawing/2014/main" id="{291212B8-430A-4A9D-A35B-5794D08B01CA}"/>
              </a:ext>
            </a:extLst>
          </p:cNvPr>
          <p:cNvSpPr>
            <a:spLocks noGrp="1"/>
          </p:cNvSpPr>
          <p:nvPr>
            <p:ph type="sldNum" sz="quarter" idx="12"/>
          </p:nvPr>
        </p:nvSpPr>
        <p:spPr>
          <a:xfrm>
            <a:off x="11753228" y="6430988"/>
            <a:ext cx="365760" cy="365760"/>
          </a:xfrm>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237492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Questions#1</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1. Which bank has the most favourable / unfavourable trending opinion?</a:t>
            </a:r>
            <a:endParaRPr lang="en-CA" sz="2400" dirty="0">
              <a:solidFill>
                <a:schemeClr val="tx1"/>
              </a:solidFill>
            </a:endParaRPr>
          </a:p>
        </p:txBody>
      </p:sp>
      <p:pic>
        <p:nvPicPr>
          <p:cNvPr id="8" name="Picture 7">
            <a:extLst>
              <a:ext uri="{FF2B5EF4-FFF2-40B4-BE49-F238E27FC236}">
                <a16:creationId xmlns:a16="http://schemas.microsoft.com/office/drawing/2014/main" id="{39DAC7EC-05AF-47D1-AFC6-0303B96DC026}"/>
              </a:ext>
            </a:extLst>
          </p:cNvPr>
          <p:cNvPicPr/>
          <p:nvPr/>
        </p:nvPicPr>
        <p:blipFill>
          <a:blip r:embed="rId2"/>
          <a:stretch>
            <a:fillRect/>
          </a:stretch>
        </p:blipFill>
        <p:spPr>
          <a:xfrm>
            <a:off x="88778" y="1307992"/>
            <a:ext cx="8381454" cy="4848672"/>
          </a:xfrm>
          <a:prstGeom prst="rect">
            <a:avLst/>
          </a:prstGeom>
        </p:spPr>
      </p:pic>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7" y="6263196"/>
            <a:ext cx="8381454"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1: Trending Opinion for Canadian Banks</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chemeClr val="tx1"/>
                </a:solidFill>
              </a:rPr>
              <a:t>It is apparent that TD has the most favourable trending opinion.  Inspection of the most frequent terms used for TD suggest TD's favourable opinion is helped by the following frequent terms: hiring, fit, like, money, love (See Figure 2) </a:t>
            </a:r>
          </a:p>
        </p:txBody>
      </p:sp>
      <p:sp>
        <p:nvSpPr>
          <p:cNvPr id="12" name="Slide Number Placeholder 11">
            <a:extLst>
              <a:ext uri="{FF2B5EF4-FFF2-40B4-BE49-F238E27FC236}">
                <a16:creationId xmlns:a16="http://schemas.microsoft.com/office/drawing/2014/main" id="{3B9B4221-6928-4356-8333-EE5FA8BA0B51}"/>
              </a:ext>
            </a:extLst>
          </p:cNvPr>
          <p:cNvSpPr>
            <a:spLocks noGrp="1"/>
          </p:cNvSpPr>
          <p:nvPr>
            <p:ph type="sldNum" sz="quarter" idx="12"/>
          </p:nvPr>
        </p:nvSpPr>
        <p:spPr>
          <a:xfrm>
            <a:off x="11753226" y="6422110"/>
            <a:ext cx="365760" cy="365760"/>
          </a:xfrm>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322556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Questions#1</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1. Which bank has the most favourable / unfavourable trending opinion?</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6" y="6263196"/>
            <a:ext cx="12029241"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2: Most frequent terms used and </a:t>
            </a:r>
            <a:r>
              <a:rPr lang="en-US" u="sng" dirty="0" err="1">
                <a:solidFill>
                  <a:schemeClr val="tx1"/>
                </a:solidFill>
              </a:rPr>
              <a:t>wordcloud</a:t>
            </a:r>
            <a:r>
              <a:rPr lang="en-US" u="sng" dirty="0">
                <a:solidFill>
                  <a:schemeClr val="tx1"/>
                </a:solidFill>
              </a:rPr>
              <a:t> for TD</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pic>
        <p:nvPicPr>
          <p:cNvPr id="12" name="Picture 11">
            <a:extLst>
              <a:ext uri="{FF2B5EF4-FFF2-40B4-BE49-F238E27FC236}">
                <a16:creationId xmlns:a16="http://schemas.microsoft.com/office/drawing/2014/main" id="{16567DED-347A-498E-A3CF-C73F5003E20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77" y="1201460"/>
            <a:ext cx="12014446" cy="5061736"/>
          </a:xfrm>
          <a:prstGeom prst="rect">
            <a:avLst/>
          </a:prstGeom>
          <a:noFill/>
          <a:ln>
            <a:noFill/>
          </a:ln>
        </p:spPr>
      </p:pic>
      <p:sp>
        <p:nvSpPr>
          <p:cNvPr id="3" name="Slide Number Placeholder 2">
            <a:extLst>
              <a:ext uri="{FF2B5EF4-FFF2-40B4-BE49-F238E27FC236}">
                <a16:creationId xmlns:a16="http://schemas.microsoft.com/office/drawing/2014/main" id="{16E4BBEB-CBCF-466A-8FC5-931096F8289F}"/>
              </a:ext>
            </a:extLst>
          </p:cNvPr>
          <p:cNvSpPr>
            <a:spLocks noGrp="1"/>
          </p:cNvSpPr>
          <p:nvPr>
            <p:ph type="sldNum" sz="quarter" idx="12"/>
          </p:nvPr>
        </p:nvSpPr>
        <p:spPr>
          <a:xfrm>
            <a:off x="11780671" y="6409678"/>
            <a:ext cx="338313" cy="378189"/>
          </a:xfrm>
        </p:spPr>
        <p:txBody>
          <a:bodyPr/>
          <a:lstStyle/>
          <a:p>
            <a:fld id="{8A7A6979-0714-4377-B894-6BE4C2D6E202}" type="slidenum">
              <a:rPr lang="en-US" smtClean="0"/>
              <a:pPr/>
              <a:t>8</a:t>
            </a:fld>
            <a:endParaRPr lang="en-US" dirty="0"/>
          </a:p>
        </p:txBody>
      </p:sp>
    </p:spTree>
    <p:extLst>
      <p:ext uri="{BB962C8B-B14F-4D97-AF65-F5344CB8AC3E}">
        <p14:creationId xmlns:p14="http://schemas.microsoft.com/office/powerpoint/2010/main" val="261567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9494-7FEA-48B6-A2FF-BFCF19D7A044}"/>
              </a:ext>
            </a:extLst>
          </p:cNvPr>
          <p:cNvSpPr>
            <a:spLocks noGrp="1"/>
          </p:cNvSpPr>
          <p:nvPr>
            <p:ph type="title"/>
          </p:nvPr>
        </p:nvSpPr>
        <p:spPr>
          <a:xfrm>
            <a:off x="88777" y="94680"/>
            <a:ext cx="12029242" cy="500124"/>
          </a:xfrm>
        </p:spPr>
        <p:txBody>
          <a:bodyPr>
            <a:normAutofit fontScale="90000"/>
          </a:bodyPr>
          <a:lstStyle/>
          <a:p>
            <a:r>
              <a:rPr lang="en-US" dirty="0"/>
              <a:t>Addressing the Research Questions#1</a:t>
            </a:r>
            <a:endParaRPr lang="en-CA" dirty="0"/>
          </a:p>
        </p:txBody>
      </p:sp>
      <p:sp>
        <p:nvSpPr>
          <p:cNvPr id="5" name="Content Placeholder 2">
            <a:extLst>
              <a:ext uri="{FF2B5EF4-FFF2-40B4-BE49-F238E27FC236}">
                <a16:creationId xmlns:a16="http://schemas.microsoft.com/office/drawing/2014/main" id="{B11E2864-5112-4A00-925B-E49FEDE3678A}"/>
              </a:ext>
            </a:extLst>
          </p:cNvPr>
          <p:cNvSpPr txBox="1">
            <a:spLocks/>
          </p:cNvSpPr>
          <p:nvPr/>
        </p:nvSpPr>
        <p:spPr>
          <a:xfrm>
            <a:off x="88777" y="701336"/>
            <a:ext cx="1201444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400" dirty="0">
                <a:solidFill>
                  <a:schemeClr val="tx1"/>
                </a:solidFill>
              </a:rPr>
              <a:t>1. Which bank has the most favourable / unfavourable trending opinion?</a:t>
            </a:r>
            <a:endParaRPr lang="en-CA" sz="2400" dirty="0">
              <a:solidFill>
                <a:schemeClr val="tx1"/>
              </a:solidFill>
            </a:endParaRPr>
          </a:p>
        </p:txBody>
      </p:sp>
      <p:sp>
        <p:nvSpPr>
          <p:cNvPr id="9" name="Content Placeholder 2">
            <a:extLst>
              <a:ext uri="{FF2B5EF4-FFF2-40B4-BE49-F238E27FC236}">
                <a16:creationId xmlns:a16="http://schemas.microsoft.com/office/drawing/2014/main" id="{2F03BAFB-FC49-42B6-B996-1FF40E3C2B19}"/>
              </a:ext>
            </a:extLst>
          </p:cNvPr>
          <p:cNvSpPr txBox="1">
            <a:spLocks/>
          </p:cNvSpPr>
          <p:nvPr/>
        </p:nvSpPr>
        <p:spPr>
          <a:xfrm>
            <a:off x="88777" y="6263196"/>
            <a:ext cx="9459956" cy="5001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u="sng" dirty="0">
                <a:solidFill>
                  <a:schemeClr val="tx1"/>
                </a:solidFill>
              </a:rPr>
              <a:t>Figure 3: Most frequent terms used and word cloud for CIBC</a:t>
            </a:r>
            <a:endParaRPr lang="en-CA" u="sng" dirty="0">
              <a:solidFill>
                <a:schemeClr val="tx1"/>
              </a:solidFill>
            </a:endParaRPr>
          </a:p>
        </p:txBody>
      </p:sp>
      <p:sp>
        <p:nvSpPr>
          <p:cNvPr id="10" name="Content Placeholder 2">
            <a:extLst>
              <a:ext uri="{FF2B5EF4-FFF2-40B4-BE49-F238E27FC236}">
                <a16:creationId xmlns:a16="http://schemas.microsoft.com/office/drawing/2014/main" id="{D0B9E908-F7A9-49AB-AF5C-F75A7AA14D2B}"/>
              </a:ext>
            </a:extLst>
          </p:cNvPr>
          <p:cNvSpPr txBox="1">
            <a:spLocks/>
          </p:cNvSpPr>
          <p:nvPr/>
        </p:nvSpPr>
        <p:spPr>
          <a:xfrm>
            <a:off x="8470232" y="1201460"/>
            <a:ext cx="3632991"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2000" dirty="0">
              <a:solidFill>
                <a:schemeClr val="tx1"/>
              </a:solidFill>
            </a:endParaRPr>
          </a:p>
        </p:txBody>
      </p:sp>
      <p:sp>
        <p:nvSpPr>
          <p:cNvPr id="11" name="Content Placeholder 2">
            <a:extLst>
              <a:ext uri="{FF2B5EF4-FFF2-40B4-BE49-F238E27FC236}">
                <a16:creationId xmlns:a16="http://schemas.microsoft.com/office/drawing/2014/main" id="{95F67073-F751-4A97-8AAD-46BFB00B2BE3}"/>
              </a:ext>
            </a:extLst>
          </p:cNvPr>
          <p:cNvSpPr txBox="1">
            <a:spLocks/>
          </p:cNvSpPr>
          <p:nvPr/>
        </p:nvSpPr>
        <p:spPr>
          <a:xfrm>
            <a:off x="9698636" y="1201460"/>
            <a:ext cx="2404586" cy="556186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000" dirty="0">
                <a:solidFill>
                  <a:schemeClr val="tx1"/>
                </a:solidFill>
              </a:rPr>
              <a:t>The most unfavourable trending opinions are towards CIBC and Scotia Bank (BNS). Inspection of the most frequent terms used for CIBC and BNS suggest the impact of the following negative terms:  </a:t>
            </a:r>
          </a:p>
          <a:p>
            <a:pPr marL="0" indent="0">
              <a:buNone/>
            </a:pPr>
            <a:r>
              <a:rPr lang="en-US" sz="2000" dirty="0">
                <a:solidFill>
                  <a:schemeClr val="tx1"/>
                </a:solidFill>
              </a:rPr>
              <a:t>• For CIBC: away, last, </a:t>
            </a:r>
            <a:r>
              <a:rPr lang="en-US" sz="2000" dirty="0" err="1">
                <a:solidFill>
                  <a:schemeClr val="tx1"/>
                </a:solidFill>
              </a:rPr>
              <a:t>dont</a:t>
            </a:r>
            <a:r>
              <a:rPr lang="en-US" sz="2000" dirty="0">
                <a:solidFill>
                  <a:schemeClr val="tx1"/>
                </a:solidFill>
              </a:rPr>
              <a:t>, sorry (Figure 3)</a:t>
            </a:r>
          </a:p>
          <a:p>
            <a:pPr marL="0" indent="0">
              <a:buNone/>
            </a:pPr>
            <a:r>
              <a:rPr lang="en-US" sz="2000" dirty="0">
                <a:solidFill>
                  <a:schemeClr val="tx1"/>
                </a:solidFill>
              </a:rPr>
              <a:t>• For BNS: robbery, </a:t>
            </a:r>
            <a:r>
              <a:rPr lang="en-US" sz="2000" dirty="0" err="1">
                <a:solidFill>
                  <a:schemeClr val="tx1"/>
                </a:solidFill>
              </a:rPr>
              <a:t>hasnt</a:t>
            </a:r>
            <a:r>
              <a:rPr lang="en-US" sz="2000" dirty="0">
                <a:solidFill>
                  <a:schemeClr val="tx1"/>
                </a:solidFill>
              </a:rPr>
              <a:t>, strange (Figure 4)</a:t>
            </a:r>
          </a:p>
        </p:txBody>
      </p:sp>
      <p:pic>
        <p:nvPicPr>
          <p:cNvPr id="12" name="Picture 11">
            <a:extLst>
              <a:ext uri="{FF2B5EF4-FFF2-40B4-BE49-F238E27FC236}">
                <a16:creationId xmlns:a16="http://schemas.microsoft.com/office/drawing/2014/main" id="{ECA2401C-1002-44DB-B536-477CF3FC60C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77" y="1201460"/>
            <a:ext cx="9459956" cy="5061736"/>
          </a:xfrm>
          <a:prstGeom prst="rect">
            <a:avLst/>
          </a:prstGeom>
          <a:noFill/>
          <a:ln>
            <a:noFill/>
          </a:ln>
        </p:spPr>
      </p:pic>
      <p:sp>
        <p:nvSpPr>
          <p:cNvPr id="3" name="Slide Number Placeholder 2">
            <a:extLst>
              <a:ext uri="{FF2B5EF4-FFF2-40B4-BE49-F238E27FC236}">
                <a16:creationId xmlns:a16="http://schemas.microsoft.com/office/drawing/2014/main" id="{C2266DA7-C6E0-41E6-A945-CF4EB02D9A23}"/>
              </a:ext>
            </a:extLst>
          </p:cNvPr>
          <p:cNvSpPr>
            <a:spLocks noGrp="1"/>
          </p:cNvSpPr>
          <p:nvPr>
            <p:ph type="sldNum" sz="quarter" idx="12"/>
          </p:nvPr>
        </p:nvSpPr>
        <p:spPr>
          <a:xfrm>
            <a:off x="11762094" y="6430987"/>
            <a:ext cx="365760" cy="365760"/>
          </a:xfrm>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82370239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303</TotalTime>
  <Words>2335</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Parcel</vt:lpstr>
      <vt:lpstr>Social Media Analytics for Canadian Banks (using Twitter)</vt:lpstr>
      <vt:lpstr>Contents</vt:lpstr>
      <vt:lpstr>Abstract and scope</vt:lpstr>
      <vt:lpstr>Research questions</vt:lpstr>
      <vt:lpstr>Research method</vt:lpstr>
      <vt:lpstr>Literature review</vt:lpstr>
      <vt:lpstr>Addressing the Research Questions#1</vt:lpstr>
      <vt:lpstr>Addressing the Research Questions#1</vt:lpstr>
      <vt:lpstr>Addressing the Research Questions#1</vt:lpstr>
      <vt:lpstr>Addressing the Research Questions#1</vt:lpstr>
      <vt:lpstr>Addressing the Research Questions#2</vt:lpstr>
      <vt:lpstr>Addressing the Research Questions#2</vt:lpstr>
      <vt:lpstr>Addressing the Research Questions#3</vt:lpstr>
      <vt:lpstr>Addressing the Research Questions#3</vt:lpstr>
      <vt:lpstr>Addressing the Research Questions#3</vt:lpstr>
      <vt:lpstr>Addressing the Research Questions#3</vt:lpstr>
      <vt:lpstr>Addressing the Research Questions#4</vt:lpstr>
      <vt:lpstr>Addressing the Research Questions#4</vt:lpstr>
      <vt:lpstr>Addressing the Research Questions#4</vt:lpstr>
      <vt:lpstr>Addressing the Research Questions#4</vt:lpstr>
      <vt:lpstr>Addressing the Research Questions#4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Tan</dc:creator>
  <cp:lastModifiedBy>Chris Tan</cp:lastModifiedBy>
  <cp:revision>38</cp:revision>
  <dcterms:created xsi:type="dcterms:W3CDTF">2019-08-25T16:36:27Z</dcterms:created>
  <dcterms:modified xsi:type="dcterms:W3CDTF">2019-08-25T21:39:39Z</dcterms:modified>
</cp:coreProperties>
</file>