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65" r:id="rId3"/>
    <p:sldId id="257" r:id="rId4"/>
    <p:sldId id="275" r:id="rId5"/>
    <p:sldId id="266" r:id="rId6"/>
    <p:sldId id="258" r:id="rId7"/>
    <p:sldId id="263" r:id="rId8"/>
    <p:sldId id="261" r:id="rId9"/>
    <p:sldId id="271" r:id="rId10"/>
    <p:sldId id="260" r:id="rId11"/>
    <p:sldId id="267" r:id="rId12"/>
    <p:sldId id="274" r:id="rId13"/>
    <p:sldId id="269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424"/>
    <a:srgbClr val="288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>
        <p:scale>
          <a:sx n="85" d="100"/>
          <a:sy n="85" d="100"/>
        </p:scale>
        <p:origin x="499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6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4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AE75-1C6D-4747-B9EE-DB3AEF6B5CE8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01CD-F9A7-4B9B-AAED-5FA4BC4D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63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e/covid-19-op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81A6-05F9-4E04-AD29-5A7AECA11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225" y="656196"/>
            <a:ext cx="10134599" cy="3602037"/>
          </a:xfrm>
        </p:spPr>
        <p:txBody>
          <a:bodyPr>
            <a:normAutofit/>
          </a:bodyPr>
          <a:lstStyle/>
          <a:p>
            <a:r>
              <a:rPr lang="en-US" sz="6600" b="1" i="0" dirty="0">
                <a:effectLst/>
                <a:latin typeface="Arial" panose="020B0604020202020204" pitchFamily="34" charset="0"/>
              </a:rPr>
              <a:t>COVID-19: Google </a:t>
            </a:r>
            <a:r>
              <a:rPr lang="en-US" sz="6600" b="1" dirty="0">
                <a:latin typeface="Arial" panose="020B0604020202020204" pitchFamily="34" charset="0"/>
              </a:rPr>
              <a:t>Searches for </a:t>
            </a:r>
            <a:r>
              <a:rPr lang="en-US" sz="6600" b="1" i="0" dirty="0">
                <a:effectLst/>
                <a:latin typeface="Arial" panose="020B0604020202020204" pitchFamily="34" charset="0"/>
              </a:rPr>
              <a:t>Symptoms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69834-F1DD-4604-8CA8-A58724B77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4449"/>
            <a:ext cx="9144000" cy="962025"/>
          </a:xfrm>
        </p:spPr>
        <p:txBody>
          <a:bodyPr>
            <a:normAutofit/>
          </a:bodyPr>
          <a:lstStyle/>
          <a:p>
            <a:r>
              <a:rPr lang="en-US" dirty="0"/>
              <a:t>Capstone 1 Project</a:t>
            </a:r>
          </a:p>
          <a:p>
            <a:r>
              <a:rPr lang="en-US" dirty="0"/>
              <a:t>Christopher Shaffer</a:t>
            </a:r>
          </a:p>
        </p:txBody>
      </p:sp>
    </p:spTree>
    <p:extLst>
      <p:ext uri="{BB962C8B-B14F-4D97-AF65-F5344CB8AC3E}">
        <p14:creationId xmlns:p14="http://schemas.microsoft.com/office/powerpoint/2010/main" val="343421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81A6-05F9-4E04-AD29-5A7AECA11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644390"/>
            <a:ext cx="10134599" cy="1428541"/>
          </a:xfrm>
        </p:spPr>
        <p:txBody>
          <a:bodyPr>
            <a:normAutofit/>
          </a:bodyPr>
          <a:lstStyle/>
          <a:p>
            <a:r>
              <a:rPr lang="en-US" sz="6600" b="1" i="0" dirty="0">
                <a:effectLst/>
                <a:latin typeface="Arial" panose="020B0604020202020204" pitchFamily="34" charset="0"/>
              </a:rPr>
              <a:t>Hypothesis Testing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6299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Identically Distributed Data (</a:t>
            </a:r>
            <a:r>
              <a:rPr lang="en-US" dirty="0" err="1"/>
              <a:t>i.i.d</a:t>
            </a:r>
            <a:r>
              <a:rPr lang="en-US" dirty="0"/>
              <a:t>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5C57-CFD7-460F-ABC7-CF09DF753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534" y="1393547"/>
                <a:ext cx="8190737" cy="546445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Issue: Time series data not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Calculate daily </a:t>
                </a:r>
                <a:r>
                  <a:rPr lang="en-US" i="1" u="sng" dirty="0"/>
                  <a:t>changes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Naïve residuals method: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5C57-CFD7-460F-ABC7-CF09DF753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534" y="1393547"/>
                <a:ext cx="8190737" cy="5464453"/>
              </a:xfrm>
              <a:blipFill>
                <a:blip r:embed="rId2"/>
                <a:stretch>
                  <a:fillRect l="-1488" t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757EF50-18E5-4241-808B-1DA468FA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45" y="3174566"/>
            <a:ext cx="4882314" cy="34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0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691DB-7F17-41B5-B02C-E7CD95C9B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35" t="36410" r="1826" b="23166"/>
          <a:stretch/>
        </p:blipFill>
        <p:spPr>
          <a:xfrm>
            <a:off x="1088466" y="2788818"/>
            <a:ext cx="10018805" cy="34237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81479-AE14-448B-A623-50E750419BD1}"/>
                  </a:ext>
                </a:extLst>
              </p:cNvPr>
              <p:cNvSpPr txBox="1"/>
              <p:nvPr/>
            </p:nvSpPr>
            <p:spPr>
              <a:xfrm>
                <a:off x="4337126" y="6134305"/>
                <a:ext cx="6522720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sore </a:t>
                </a:r>
                <a:r>
                  <a:rPr lang="en-US" sz="2600" dirty="0"/>
                  <a:t>throat searches (/day)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81479-AE14-448B-A623-50E75041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126" y="6134305"/>
                <a:ext cx="6522720" cy="513282"/>
              </a:xfrm>
              <a:prstGeom prst="rect">
                <a:avLst/>
              </a:prstGeom>
              <a:blipFill>
                <a:blip r:embed="rId3"/>
                <a:stretch>
                  <a:fillRect t="-5952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F239F32-7F18-4DC9-AC27-99E50AE10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934" y="1375616"/>
                <a:ext cx="11561466" cy="5464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Mean(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new hospitalizations)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6F239F32-7F18-4DC9-AC27-99E50AE10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34" y="1375616"/>
                <a:ext cx="11561466" cy="5464453"/>
              </a:xfrm>
              <a:prstGeom prst="rect">
                <a:avLst/>
              </a:prstGeom>
              <a:blipFill>
                <a:blip r:embed="rId4"/>
                <a:stretch>
                  <a:fillRect l="-949" t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BAD027-75EA-470C-945E-3E3B272D7E61}"/>
                  </a:ext>
                </a:extLst>
              </p:cNvPr>
              <p:cNvSpPr txBox="1"/>
              <p:nvPr/>
            </p:nvSpPr>
            <p:spPr>
              <a:xfrm>
                <a:off x="3641913" y="3728058"/>
                <a:ext cx="2678205" cy="104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8817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Group </a:t>
                </a:r>
                <a:r>
                  <a:rPr lang="en-US" sz="3000" dirty="0">
                    <a:solidFill>
                      <a:srgbClr val="28817A"/>
                    </a:solidFill>
                    <a:latin typeface="Calibri" panose="020F0502020204030204"/>
                  </a:rPr>
                  <a:t>2</a:t>
                </a:r>
                <a:endPara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28817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r>
                  <a:rPr lang="en-US" sz="3000" dirty="0">
                    <a:solidFill>
                      <a:srgbClr val="28817A"/>
                    </a:solidFill>
                    <a:latin typeface="Calibri" panose="020F0502020204030204"/>
                  </a:rPr>
                  <a:t>(-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28817A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000" dirty="0">
                    <a:solidFill>
                      <a:srgbClr val="28817A"/>
                    </a:solidFill>
                  </a:rPr>
                  <a:t> searches)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BAD027-75EA-470C-945E-3E3B272D7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913" y="3728058"/>
                <a:ext cx="2678205" cy="1046440"/>
              </a:xfrm>
              <a:prstGeom prst="rect">
                <a:avLst/>
              </a:prstGeom>
              <a:blipFill>
                <a:blip r:embed="rId5"/>
                <a:stretch>
                  <a:fillRect l="-5227" t="-7018" b="-16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09B2CD-BFD3-4FC1-AA52-CBFDBDAC7487}"/>
                  </a:ext>
                </a:extLst>
              </p:cNvPr>
              <p:cNvSpPr txBox="1"/>
              <p:nvPr/>
            </p:nvSpPr>
            <p:spPr>
              <a:xfrm>
                <a:off x="6474760" y="3667017"/>
                <a:ext cx="3063688" cy="1035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3B8424"/>
                    </a:solidFill>
                  </a:rPr>
                  <a:t>Group 2</a:t>
                </a:r>
              </a:p>
              <a:p>
                <a:r>
                  <a:rPr lang="en-US" sz="3000" dirty="0">
                    <a:solidFill>
                      <a:srgbClr val="3B8424"/>
                    </a:solidFill>
                    <a:latin typeface="Calibri" panose="020F0502020204030204"/>
                  </a:rPr>
                  <a:t>(+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3B8424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000" dirty="0">
                    <a:solidFill>
                      <a:srgbClr val="3B8424"/>
                    </a:solidFill>
                  </a:rPr>
                  <a:t> searches)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09B2CD-BFD3-4FC1-AA52-CBFDBDAC7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760" y="3667017"/>
                <a:ext cx="3063688" cy="1035092"/>
              </a:xfrm>
              <a:prstGeom prst="rect">
                <a:avLst/>
              </a:prstGeom>
              <a:blipFill>
                <a:blip r:embed="rId6"/>
                <a:stretch>
                  <a:fillRect l="-4573" t="-7101" b="-18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4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Hypothesis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5C57-CFD7-460F-ABC7-CF09DF753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557" y="1393547"/>
                <a:ext cx="11440886" cy="546445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weeks, 	Location: New York, 	Search Term: “fever”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5C57-CFD7-460F-ABC7-CF09DF753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557" y="1393547"/>
                <a:ext cx="11440886" cy="5464453"/>
              </a:xfrm>
              <a:blipFill>
                <a:blip r:embed="rId2"/>
                <a:stretch>
                  <a:fillRect t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B5BD80E-E12A-460B-BA2A-E660B2E2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0" y="2116966"/>
            <a:ext cx="8157307" cy="4661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2B5416-0594-4AC6-ACAC-63B21BA803D9}"/>
              </a:ext>
            </a:extLst>
          </p:cNvPr>
          <p:cNvSpPr txBox="1"/>
          <p:nvPr/>
        </p:nvSpPr>
        <p:spPr>
          <a:xfrm>
            <a:off x="2205893" y="2529513"/>
            <a:ext cx="556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Δ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2B7CE-9918-4E8E-A3EE-7F3B1F4D0B3A}"/>
              </a:ext>
            </a:extLst>
          </p:cNvPr>
          <p:cNvSpPr txBox="1"/>
          <p:nvPr/>
        </p:nvSpPr>
        <p:spPr>
          <a:xfrm>
            <a:off x="6280513" y="2529513"/>
            <a:ext cx="556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/>
              <a:t>Δ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172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p-value Distributions for NYC and AK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A4E03C-E2ED-432F-832C-8BECCE613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t="5719" r="11496"/>
          <a:stretch/>
        </p:blipFill>
        <p:spPr bwMode="auto">
          <a:xfrm>
            <a:off x="284708" y="1442721"/>
            <a:ext cx="5556657" cy="48451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0CB073-1020-4650-BDB2-6D10B3AA2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5719" r="11406"/>
          <a:stretch/>
        </p:blipFill>
        <p:spPr bwMode="auto">
          <a:xfrm>
            <a:off x="6226207" y="1442720"/>
            <a:ext cx="5556657" cy="48451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70037-C59B-4A38-871D-2D022A8ABD44}"/>
              </a:ext>
            </a:extLst>
          </p:cNvPr>
          <p:cNvSpPr txBox="1"/>
          <p:nvPr/>
        </p:nvSpPr>
        <p:spPr>
          <a:xfrm>
            <a:off x="2228450" y="3566160"/>
            <a:ext cx="85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99B02-3695-4161-802A-08480A3EA769}"/>
              </a:ext>
            </a:extLst>
          </p:cNvPr>
          <p:cNvSpPr txBox="1"/>
          <p:nvPr/>
        </p:nvSpPr>
        <p:spPr>
          <a:xfrm>
            <a:off x="1242930" y="6488668"/>
            <a:ext cx="373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Trend is wrong direction</a:t>
            </a:r>
          </a:p>
        </p:txBody>
      </p:sp>
    </p:spTree>
    <p:extLst>
      <p:ext uri="{BB962C8B-B14F-4D97-AF65-F5344CB8AC3E}">
        <p14:creationId xmlns:p14="http://schemas.microsoft.com/office/powerpoint/2010/main" val="11946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357"/>
            <a:ext cx="10515600" cy="1325563"/>
          </a:xfrm>
        </p:spPr>
        <p:txBody>
          <a:bodyPr/>
          <a:lstStyle/>
          <a:p>
            <a:r>
              <a:rPr lang="en-US" dirty="0"/>
              <a:t>Extra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47"/>
            <a:ext cx="11440886" cy="54644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Nausea NYC delay = 1 week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4C261-21EA-4F80-87A6-4AE18FE7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2139700"/>
            <a:ext cx="7899400" cy="45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1" y="1825624"/>
            <a:ext cx="7361253" cy="4766095"/>
          </a:xfrm>
        </p:spPr>
        <p:txBody>
          <a:bodyPr>
            <a:normAutofit/>
          </a:bodyPr>
          <a:lstStyle/>
          <a:p>
            <a:r>
              <a:rPr lang="en-US" dirty="0"/>
              <a:t>Predicting spread of COVID-19 early is useful for:</a:t>
            </a:r>
          </a:p>
          <a:p>
            <a:pPr lvl="1"/>
            <a:r>
              <a:rPr lang="en-US" dirty="0"/>
              <a:t>Hospitals</a:t>
            </a:r>
          </a:p>
          <a:p>
            <a:pPr lvl="1"/>
            <a:r>
              <a:rPr lang="en-US" dirty="0"/>
              <a:t>Governments</a:t>
            </a:r>
          </a:p>
          <a:p>
            <a:pPr lvl="1"/>
            <a:endParaRPr lang="en-US" dirty="0"/>
          </a:p>
          <a:p>
            <a:r>
              <a:rPr lang="en-US" dirty="0"/>
              <a:t>Are increasing symptom searches correlated with an increase in new COVID-19 hospitalizations? </a:t>
            </a:r>
          </a:p>
          <a:p>
            <a:endParaRPr lang="en-US" dirty="0"/>
          </a:p>
          <a:p>
            <a:r>
              <a:rPr lang="en-US" dirty="0"/>
              <a:t>What is the delay between searches and hospitalization?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3395C23-1286-413D-9D17-7CF62C8A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4" y="1825624"/>
            <a:ext cx="3918856" cy="39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61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u="sng" dirty="0"/>
              <a:t>COVID-19 Open Data by Google*</a:t>
            </a:r>
          </a:p>
          <a:p>
            <a:r>
              <a:rPr lang="en-US" sz="3600" dirty="0"/>
              <a:t>Hospital data compiled from hospital/government records</a:t>
            </a:r>
          </a:p>
          <a:p>
            <a:endParaRPr lang="en-US" sz="3600" dirty="0"/>
          </a:p>
          <a:p>
            <a:r>
              <a:rPr lang="en-US" sz="3600" dirty="0"/>
              <a:t>Symptom searches from Google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FDAB3-9E2C-4151-B53A-16E1F848B8CA}"/>
              </a:ext>
            </a:extLst>
          </p:cNvPr>
          <p:cNvSpPr txBox="1"/>
          <p:nvPr/>
        </p:nvSpPr>
        <p:spPr>
          <a:xfrm>
            <a:off x="838200" y="6031210"/>
            <a:ext cx="935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*O. </a:t>
            </a:r>
            <a:r>
              <a:rPr lang="en-US" dirty="0" err="1"/>
              <a:t>Wahltinez</a:t>
            </a:r>
            <a:r>
              <a:rPr lang="en-US" dirty="0"/>
              <a:t> and others, "COVID-19 Open-Data: curating a fine-grained, global-scale data repository for SARS-CoV-2” </a:t>
            </a:r>
            <a:r>
              <a:rPr lang="en-US" dirty="0">
                <a:hlinkClick r:id="rId2"/>
              </a:rPr>
              <a:t>https://goo.gle/covid-19-open-data</a:t>
            </a:r>
            <a:r>
              <a:rPr lang="en-US" dirty="0"/>
              <a:t>, (2020)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3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81A6-05F9-4E04-AD29-5A7AECA11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644390"/>
            <a:ext cx="10134599" cy="1846928"/>
          </a:xfrm>
        </p:spPr>
        <p:txBody>
          <a:bodyPr>
            <a:normAutofit fontScale="90000"/>
          </a:bodyPr>
          <a:lstStyle/>
          <a:p>
            <a:r>
              <a:rPr lang="en-US" sz="6600" b="1" i="0" dirty="0">
                <a:effectLst/>
                <a:latin typeface="Arial" panose="020B0604020202020204" pitchFamily="34" charset="0"/>
              </a:rPr>
              <a:t>Exploratory Data</a:t>
            </a:r>
            <a:br>
              <a:rPr lang="en-US" sz="6600" b="1" i="0" dirty="0">
                <a:effectLst/>
                <a:latin typeface="Arial" panose="020B0604020202020204" pitchFamily="34" charset="0"/>
              </a:rPr>
            </a:br>
            <a:r>
              <a:rPr lang="en-US" sz="6600" b="1" i="0" dirty="0">
                <a:effectLst/>
                <a:latin typeface="Arial" panose="020B0604020202020204" pitchFamily="34" charset="0"/>
              </a:rPr>
              <a:t>Analysis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7228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56" y="2141537"/>
            <a:ext cx="5884147" cy="4351338"/>
          </a:xfrm>
        </p:spPr>
        <p:txBody>
          <a:bodyPr/>
          <a:lstStyle/>
          <a:p>
            <a:r>
              <a:rPr lang="en-US" dirty="0"/>
              <a:t>Main tables:</a:t>
            </a:r>
          </a:p>
          <a:p>
            <a:pPr lvl="1"/>
            <a:r>
              <a:rPr lang="en-US" dirty="0"/>
              <a:t>Hospitalization data</a:t>
            </a:r>
          </a:p>
          <a:p>
            <a:pPr lvl="2"/>
            <a:r>
              <a:rPr lang="en-US" dirty="0"/>
              <a:t>Dimensions: (643 715, 11)</a:t>
            </a:r>
          </a:p>
          <a:p>
            <a:pPr lvl="1"/>
            <a:r>
              <a:rPr lang="en-US" dirty="0"/>
              <a:t>Symptom Google search popularity</a:t>
            </a:r>
          </a:p>
          <a:p>
            <a:pPr lvl="2"/>
            <a:r>
              <a:rPr lang="en-US" dirty="0"/>
              <a:t>Dimensions: (1 425 194, 450)</a:t>
            </a:r>
          </a:p>
          <a:p>
            <a:pPr lvl="2"/>
            <a:endParaRPr lang="en-US" dirty="0"/>
          </a:p>
          <a:p>
            <a:r>
              <a:rPr lang="en-US" dirty="0"/>
              <a:t>Dates and locations for each entry</a:t>
            </a:r>
          </a:p>
          <a:p>
            <a:r>
              <a:rPr lang="en-US" dirty="0"/>
              <a:t>Null values for missing or small data</a:t>
            </a:r>
          </a:p>
          <a:p>
            <a:pPr lvl="2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410DC5-EED4-41AA-9D99-6D1D888FD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5" t="59054" r="37775" b="17440"/>
          <a:stretch/>
        </p:blipFill>
        <p:spPr>
          <a:xfrm>
            <a:off x="6178062" y="2348138"/>
            <a:ext cx="5815025" cy="2423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655C10-349E-489D-A7F8-CA225526579B}"/>
              </a:ext>
            </a:extLst>
          </p:cNvPr>
          <p:cNvSpPr txBox="1">
            <a:spLocks/>
          </p:cNvSpPr>
          <p:nvPr/>
        </p:nvSpPr>
        <p:spPr>
          <a:xfrm>
            <a:off x="7841462" y="1871906"/>
            <a:ext cx="2488224" cy="57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Hospital Summary</a:t>
            </a:r>
          </a:p>
        </p:txBody>
      </p:sp>
    </p:spTree>
    <p:extLst>
      <p:ext uri="{BB962C8B-B14F-4D97-AF65-F5344CB8AC3E}">
        <p14:creationId xmlns:p14="http://schemas.microsoft.com/office/powerpoint/2010/main" val="51998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Hospitalization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6258" cy="4351338"/>
          </a:xfrm>
        </p:spPr>
        <p:txBody>
          <a:bodyPr/>
          <a:lstStyle/>
          <a:p>
            <a:r>
              <a:rPr lang="en-US" dirty="0"/>
              <a:t>Change per day</a:t>
            </a:r>
          </a:p>
          <a:p>
            <a:r>
              <a:rPr lang="en-US" dirty="0"/>
              <a:t>Aggregated globally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Non-normal distributions</a:t>
            </a:r>
          </a:p>
          <a:p>
            <a:r>
              <a:rPr lang="en-US" dirty="0"/>
              <a:t>Columns are correlated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C8862C-4415-4244-8F43-F07168E1809E}"/>
              </a:ext>
            </a:extLst>
          </p:cNvPr>
          <p:cNvGrpSpPr/>
          <p:nvPr/>
        </p:nvGrpSpPr>
        <p:grpSpPr>
          <a:xfrm>
            <a:off x="5838091" y="379997"/>
            <a:ext cx="6213231" cy="6033137"/>
            <a:chOff x="6096000" y="1201043"/>
            <a:chExt cx="5257800" cy="51054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EBEBA02-57B8-4B10-B387-20C3826FBF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66" r="8000"/>
            <a:stretch/>
          </p:blipFill>
          <p:spPr bwMode="auto">
            <a:xfrm>
              <a:off x="6096000" y="1201043"/>
              <a:ext cx="5257800" cy="510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DC7DFA-F888-4CB0-B9AD-B4B1C0ABC99A}"/>
                </a:ext>
              </a:extLst>
            </p:cNvPr>
            <p:cNvSpPr/>
            <p:nvPr/>
          </p:nvSpPr>
          <p:spPr>
            <a:xfrm>
              <a:off x="8307827" y="1258003"/>
              <a:ext cx="1462091" cy="14710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39FB16-06DB-425F-BBA9-C7D3F3AD0D10}"/>
                </a:ext>
              </a:extLst>
            </p:cNvPr>
            <p:cNvSpPr/>
            <p:nvPr/>
          </p:nvSpPr>
          <p:spPr>
            <a:xfrm>
              <a:off x="9553576" y="1220529"/>
              <a:ext cx="1695456" cy="1495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41AAC0-273D-4927-A2A3-F95436216FB8}"/>
                </a:ext>
              </a:extLst>
            </p:cNvPr>
            <p:cNvSpPr/>
            <p:nvPr/>
          </p:nvSpPr>
          <p:spPr>
            <a:xfrm>
              <a:off x="9773681" y="2702371"/>
              <a:ext cx="1506687" cy="1495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B12674A-180F-4D1F-9793-7FD8CDD95B43}"/>
              </a:ext>
            </a:extLst>
          </p:cNvPr>
          <p:cNvSpPr/>
          <p:nvPr/>
        </p:nvSpPr>
        <p:spPr>
          <a:xfrm>
            <a:off x="5858412" y="447308"/>
            <a:ext cx="2588986" cy="1767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5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Term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873"/>
            <a:ext cx="10174793" cy="1515454"/>
          </a:xfrm>
        </p:spPr>
        <p:txBody>
          <a:bodyPr numCol="2">
            <a:normAutofit/>
          </a:bodyPr>
          <a:lstStyle/>
          <a:p>
            <a:r>
              <a:rPr lang="en-US" dirty="0"/>
              <a:t>Only symptoms of COVID-19</a:t>
            </a:r>
          </a:p>
          <a:p>
            <a:r>
              <a:rPr lang="en-US" dirty="0"/>
              <a:t>Sorted by popularity</a:t>
            </a:r>
          </a:p>
          <a:p>
            <a:endParaRPr lang="en-US" dirty="0"/>
          </a:p>
          <a:p>
            <a:r>
              <a:rPr lang="en-US" dirty="0"/>
              <a:t>Relative search term popularity</a:t>
            </a:r>
          </a:p>
          <a:p>
            <a:pPr lvl="1"/>
            <a:r>
              <a:rPr lang="en-US" dirty="0"/>
              <a:t>Normalized by day and region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6294EB8-6506-4189-93E8-F8377A954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 t="10646" r="5130" b="9811"/>
          <a:stretch/>
        </p:blipFill>
        <p:spPr bwMode="auto">
          <a:xfrm>
            <a:off x="1712259" y="2835902"/>
            <a:ext cx="8364070" cy="379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16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8428"/>
            <a:ext cx="4504765" cy="4351338"/>
          </a:xfrm>
        </p:spPr>
        <p:txBody>
          <a:bodyPr/>
          <a:lstStyle/>
          <a:p>
            <a:r>
              <a:rPr lang="en-US" dirty="0"/>
              <a:t>Data correlated with time</a:t>
            </a:r>
          </a:p>
          <a:p>
            <a:pPr lvl="1"/>
            <a:r>
              <a:rPr lang="en-US" dirty="0"/>
              <a:t>Cannot assume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New hospitalizations begin to rise in early March 2020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21A6F1-0611-4620-A61B-D980F2CB5ECE}"/>
              </a:ext>
            </a:extLst>
          </p:cNvPr>
          <p:cNvGrpSpPr/>
          <p:nvPr/>
        </p:nvGrpSpPr>
        <p:grpSpPr>
          <a:xfrm>
            <a:off x="5342965" y="2408428"/>
            <a:ext cx="6797598" cy="3192407"/>
            <a:chOff x="5835940" y="1287051"/>
            <a:chExt cx="5237344" cy="245965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3384673-19BD-4E77-B16E-608222DA30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0" b="72753"/>
            <a:stretch/>
          </p:blipFill>
          <p:spPr bwMode="auto">
            <a:xfrm>
              <a:off x="5835940" y="1287051"/>
              <a:ext cx="5237344" cy="145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C4D940-E7F8-46F4-B56D-F48F038139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550" b="1424"/>
            <a:stretch/>
          </p:blipFill>
          <p:spPr bwMode="auto">
            <a:xfrm>
              <a:off x="5835940" y="2743201"/>
              <a:ext cx="5237344" cy="1003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67907-0660-4AE5-B164-4EC33051109D}"/>
              </a:ext>
            </a:extLst>
          </p:cNvPr>
          <p:cNvCxnSpPr>
            <a:cxnSpLocks/>
          </p:cNvCxnSpPr>
          <p:nvPr/>
        </p:nvCxnSpPr>
        <p:spPr>
          <a:xfrm>
            <a:off x="7449671" y="2408428"/>
            <a:ext cx="0" cy="1820484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3E63A0-B8D7-4AE1-9058-67D8840D782A}"/>
              </a:ext>
            </a:extLst>
          </p:cNvPr>
          <p:cNvSpPr txBox="1"/>
          <p:nvPr/>
        </p:nvSpPr>
        <p:spPr>
          <a:xfrm>
            <a:off x="6832279" y="1762097"/>
            <a:ext cx="226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New Hospitalizations rise</a:t>
            </a:r>
          </a:p>
        </p:txBody>
      </p:sp>
    </p:spTree>
    <p:extLst>
      <p:ext uri="{BB962C8B-B14F-4D97-AF65-F5344CB8AC3E}">
        <p14:creationId xmlns:p14="http://schemas.microsoft.com/office/powerpoint/2010/main" val="245947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B4D0-92A4-4210-8145-38E860E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37"/>
            <a:ext cx="10515600" cy="1325563"/>
          </a:xfrm>
        </p:spPr>
        <p:txBody>
          <a:bodyPr/>
          <a:lstStyle/>
          <a:p>
            <a:r>
              <a:rPr lang="en-US" dirty="0"/>
              <a:t>Search Density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5C57-CFD7-460F-ABC7-CF09DF75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47"/>
            <a:ext cx="11440886" cy="4351338"/>
          </a:xfrm>
        </p:spPr>
        <p:txBody>
          <a:bodyPr/>
          <a:lstStyle/>
          <a:p>
            <a:r>
              <a:rPr lang="en-US" dirty="0"/>
              <a:t>Searches appear correlated with COVID-19 hospitalizations</a:t>
            </a:r>
          </a:p>
          <a:p>
            <a:r>
              <a:rPr lang="en-US" dirty="0"/>
              <a:t>Delay between searches and hospitalizations</a:t>
            </a:r>
          </a:p>
          <a:p>
            <a:pPr lvl="1"/>
            <a:r>
              <a:rPr lang="en-US" dirty="0"/>
              <a:t>Searches begin to increase in Feb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FF203-E9C2-4E6B-8610-D743AAE07D26}"/>
              </a:ext>
            </a:extLst>
          </p:cNvPr>
          <p:cNvSpPr/>
          <p:nvPr/>
        </p:nvSpPr>
        <p:spPr>
          <a:xfrm>
            <a:off x="618187" y="4705350"/>
            <a:ext cx="3123126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DFEB50-FB3D-4929-A339-D566EA66C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69"/>
          <a:stretch/>
        </p:blipFill>
        <p:spPr bwMode="auto">
          <a:xfrm>
            <a:off x="484077" y="3334870"/>
            <a:ext cx="10869723" cy="294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2F374-A698-4682-844A-61D30A36A6FC}"/>
              </a:ext>
            </a:extLst>
          </p:cNvPr>
          <p:cNvCxnSpPr>
            <a:cxnSpLocks/>
          </p:cNvCxnSpPr>
          <p:nvPr/>
        </p:nvCxnSpPr>
        <p:spPr>
          <a:xfrm>
            <a:off x="8821268" y="3441540"/>
            <a:ext cx="0" cy="1749024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55A67E-ECD9-44D6-B218-D0B404304C86}"/>
              </a:ext>
            </a:extLst>
          </p:cNvPr>
          <p:cNvSpPr txBox="1"/>
          <p:nvPr/>
        </p:nvSpPr>
        <p:spPr>
          <a:xfrm>
            <a:off x="8239736" y="2956573"/>
            <a:ext cx="226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Searches rise</a:t>
            </a:r>
          </a:p>
        </p:txBody>
      </p:sp>
    </p:spTree>
    <p:extLst>
      <p:ext uri="{BB962C8B-B14F-4D97-AF65-F5344CB8AC3E}">
        <p14:creationId xmlns:p14="http://schemas.microsoft.com/office/powerpoint/2010/main" val="289260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2426</TotalTime>
  <Words>347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COVID-19: Google Searches for Symptoms</vt:lpstr>
      <vt:lpstr>Study Goal</vt:lpstr>
      <vt:lpstr>Data Sources</vt:lpstr>
      <vt:lpstr>Exploratory Data Analysis</vt:lpstr>
      <vt:lpstr>Data Structure</vt:lpstr>
      <vt:lpstr>Hospitalization Data</vt:lpstr>
      <vt:lpstr>Search Term Popularity</vt:lpstr>
      <vt:lpstr>Hospital Time Series Data</vt:lpstr>
      <vt:lpstr>Search Density Time Series</vt:lpstr>
      <vt:lpstr>Hypothesis Testing</vt:lpstr>
      <vt:lpstr>Identically Distributed Data (i.i.d.)</vt:lpstr>
      <vt:lpstr>Hypothesis</vt:lpstr>
      <vt:lpstr>Hypothesis Test</vt:lpstr>
      <vt:lpstr>p-value Distributions for NYC and AK</vt:lpstr>
      <vt:lpstr>Extra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Symptom Searches</dc:title>
  <dc:creator>Chris Shaffer</dc:creator>
  <cp:lastModifiedBy>Chris Shaffer</cp:lastModifiedBy>
  <cp:revision>66</cp:revision>
  <dcterms:created xsi:type="dcterms:W3CDTF">2021-06-10T04:17:45Z</dcterms:created>
  <dcterms:modified xsi:type="dcterms:W3CDTF">2021-06-11T20:51:24Z</dcterms:modified>
</cp:coreProperties>
</file>