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8"/>
  </p:notesMasterIdLst>
  <p:handoutMasterIdLst>
    <p:handoutMasterId r:id="rId49"/>
  </p:handoutMasterIdLst>
  <p:sldIdLst>
    <p:sldId id="624" r:id="rId2"/>
    <p:sldId id="590" r:id="rId3"/>
    <p:sldId id="699" r:id="rId4"/>
    <p:sldId id="742" r:id="rId5"/>
    <p:sldId id="701" r:id="rId6"/>
    <p:sldId id="702" r:id="rId7"/>
    <p:sldId id="703" r:id="rId8"/>
    <p:sldId id="743" r:id="rId9"/>
    <p:sldId id="704" r:id="rId10"/>
    <p:sldId id="706" r:id="rId11"/>
    <p:sldId id="707" r:id="rId12"/>
    <p:sldId id="700" r:id="rId13"/>
    <p:sldId id="731" r:id="rId14"/>
    <p:sldId id="729" r:id="rId15"/>
    <p:sldId id="705" r:id="rId16"/>
    <p:sldId id="732" r:id="rId17"/>
    <p:sldId id="744" r:id="rId18"/>
    <p:sldId id="709" r:id="rId19"/>
    <p:sldId id="727" r:id="rId20"/>
    <p:sldId id="716" r:id="rId21"/>
    <p:sldId id="723" r:id="rId22"/>
    <p:sldId id="724" r:id="rId23"/>
    <p:sldId id="710" r:id="rId24"/>
    <p:sldId id="725" r:id="rId25"/>
    <p:sldId id="718" r:id="rId26"/>
    <p:sldId id="720" r:id="rId27"/>
    <p:sldId id="719" r:id="rId28"/>
    <p:sldId id="721" r:id="rId29"/>
    <p:sldId id="728" r:id="rId30"/>
    <p:sldId id="713" r:id="rId31"/>
    <p:sldId id="714" r:id="rId32"/>
    <p:sldId id="708" r:id="rId33"/>
    <p:sldId id="674" r:id="rId34"/>
    <p:sldId id="675" r:id="rId35"/>
    <p:sldId id="676" r:id="rId36"/>
    <p:sldId id="733" r:id="rId37"/>
    <p:sldId id="689" r:id="rId38"/>
    <p:sldId id="691" r:id="rId39"/>
    <p:sldId id="715" r:id="rId40"/>
    <p:sldId id="726" r:id="rId41"/>
    <p:sldId id="745" r:id="rId42"/>
    <p:sldId id="734" r:id="rId43"/>
    <p:sldId id="739" r:id="rId44"/>
    <p:sldId id="735" r:id="rId45"/>
    <p:sldId id="746" r:id="rId46"/>
    <p:sldId id="740" r:id="rId47"/>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Narrow" pitchFamily="34" charset="0"/>
        <a:ea typeface="+mn-ea"/>
        <a:cs typeface="+mn-cs"/>
      </a:defRPr>
    </a:lvl5pPr>
    <a:lvl6pPr marL="2286000" algn="l" defTabSz="914400" rtl="0" eaLnBrk="1" latinLnBrk="0" hangingPunct="1">
      <a:defRPr b="1" kern="1200">
        <a:solidFill>
          <a:schemeClr val="tx1"/>
        </a:solidFill>
        <a:latin typeface="Arial Narrow" pitchFamily="34" charset="0"/>
        <a:ea typeface="+mn-ea"/>
        <a:cs typeface="+mn-cs"/>
      </a:defRPr>
    </a:lvl6pPr>
    <a:lvl7pPr marL="2743200" algn="l" defTabSz="914400" rtl="0" eaLnBrk="1" latinLnBrk="0" hangingPunct="1">
      <a:defRPr b="1" kern="1200">
        <a:solidFill>
          <a:schemeClr val="tx1"/>
        </a:solidFill>
        <a:latin typeface="Arial Narrow" pitchFamily="34" charset="0"/>
        <a:ea typeface="+mn-ea"/>
        <a:cs typeface="+mn-cs"/>
      </a:defRPr>
    </a:lvl7pPr>
    <a:lvl8pPr marL="3200400" algn="l" defTabSz="914400" rtl="0" eaLnBrk="1" latinLnBrk="0" hangingPunct="1">
      <a:defRPr b="1" kern="1200">
        <a:solidFill>
          <a:schemeClr val="tx1"/>
        </a:solidFill>
        <a:latin typeface="Arial Narrow" pitchFamily="34" charset="0"/>
        <a:ea typeface="+mn-ea"/>
        <a:cs typeface="+mn-cs"/>
      </a:defRPr>
    </a:lvl8pPr>
    <a:lvl9pPr marL="3657600" algn="l" defTabSz="914400" rtl="0" eaLnBrk="1" latinLnBrk="0" hangingPunct="1">
      <a:defRPr b="1" kern="1200">
        <a:solidFill>
          <a:schemeClr val="tx1"/>
        </a:solidFill>
        <a:latin typeface="Arial Narrow" pitchFamily="34" charset="0"/>
        <a:ea typeface="+mn-ea"/>
        <a:cs typeface="+mn-cs"/>
      </a:defRPr>
    </a:lvl9pPr>
  </p:defaultTextStyle>
  <p:extLst>
    <p:ext uri="{521415D9-36F7-43E2-AB2F-B90AF26B5E84}">
      <p14:sectionLst xmlns:p14="http://schemas.microsoft.com/office/powerpoint/2010/main">
        <p14:section name="Mutex Advanced Topics" id="{C20F7423-8959-4AD4-9A74-ED74B50661FF}">
          <p14:sldIdLst>
            <p14:sldId id="624"/>
            <p14:sldId id="590"/>
            <p14:sldId id="699"/>
            <p14:sldId id="742"/>
            <p14:sldId id="701"/>
            <p14:sldId id="702"/>
            <p14:sldId id="703"/>
          </p14:sldIdLst>
        </p14:section>
        <p14:section name="Local Spinning Algorithms" id="{81BE3DEA-686F-445F-9E6B-47F602C64DD9}">
          <p14:sldIdLst>
            <p14:sldId id="743"/>
            <p14:sldId id="704"/>
            <p14:sldId id="706"/>
            <p14:sldId id="707"/>
            <p14:sldId id="700"/>
            <p14:sldId id="731"/>
            <p14:sldId id="729"/>
            <p14:sldId id="705"/>
            <p14:sldId id="732"/>
          </p14:sldIdLst>
        </p14:section>
        <p14:section name="Adaptive Algorithms" id="{DF47DBD5-8A70-4F4D-8C45-4CF1EE836417}">
          <p14:sldIdLst>
            <p14:sldId id="744"/>
            <p14:sldId id="709"/>
            <p14:sldId id="727"/>
            <p14:sldId id="716"/>
            <p14:sldId id="723"/>
            <p14:sldId id="724"/>
            <p14:sldId id="710"/>
            <p14:sldId id="725"/>
            <p14:sldId id="718"/>
            <p14:sldId id="720"/>
            <p14:sldId id="719"/>
            <p14:sldId id="721"/>
            <p14:sldId id="728"/>
            <p14:sldId id="713"/>
            <p14:sldId id="714"/>
            <p14:sldId id="708"/>
            <p14:sldId id="674"/>
            <p14:sldId id="675"/>
            <p14:sldId id="676"/>
            <p14:sldId id="733"/>
            <p14:sldId id="689"/>
            <p14:sldId id="691"/>
            <p14:sldId id="715"/>
            <p14:sldId id="726"/>
          </p14:sldIdLst>
        </p14:section>
        <p14:section name="Fault-tolerant Algorithms" id="{20BCE4F3-BCBC-46EB-AE03-5301AE284C09}">
          <p14:sldIdLst>
            <p14:sldId id="745"/>
            <p14:sldId id="734"/>
            <p14:sldId id="739"/>
            <p14:sldId id="735"/>
          </p14:sldIdLst>
        </p14:section>
        <p14:section name="Symmetric Algorithms" id="{50F421D5-4A0F-412C-8BDD-C1807B49B7D9}">
          <p14:sldIdLst>
            <p14:sldId id="746"/>
            <p14:sldId id="74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F0FF"/>
    <a:srgbClr val="F7FCFF"/>
    <a:srgbClr val="FFF7F7"/>
    <a:srgbClr val="003300"/>
    <a:srgbClr val="FFCCCC"/>
    <a:srgbClr val="FFFF99"/>
    <a:srgbClr val="FFFF66"/>
    <a:srgbClr val="99CCFF"/>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autoAdjust="0"/>
  </p:normalViewPr>
  <p:slideViewPr>
    <p:cSldViewPr snapToGrid="0">
      <p:cViewPr>
        <p:scale>
          <a:sx n="75" d="100"/>
          <a:sy n="75" d="100"/>
        </p:scale>
        <p:origin x="-749" y="-533"/>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1680"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22.xml"/><Relationship Id="rId13" Type="http://schemas.openxmlformats.org/officeDocument/2006/relationships/slide" Target="slides/slide30.xml"/><Relationship Id="rId3" Type="http://schemas.openxmlformats.org/officeDocument/2006/relationships/slide" Target="slides/slide15.xml"/><Relationship Id="rId7" Type="http://schemas.openxmlformats.org/officeDocument/2006/relationships/slide" Target="slides/slide21.xml"/><Relationship Id="rId12" Type="http://schemas.openxmlformats.org/officeDocument/2006/relationships/slide" Target="slides/slide29.xml"/><Relationship Id="rId2" Type="http://schemas.openxmlformats.org/officeDocument/2006/relationships/slide" Target="slides/slide3.xml"/><Relationship Id="rId16" Type="http://schemas.openxmlformats.org/officeDocument/2006/relationships/slide" Target="slides/slide40.xml"/><Relationship Id="rId1" Type="http://schemas.openxmlformats.org/officeDocument/2006/relationships/slide" Target="slides/slide1.xml"/><Relationship Id="rId6" Type="http://schemas.openxmlformats.org/officeDocument/2006/relationships/slide" Target="slides/slide20.xml"/><Relationship Id="rId11" Type="http://schemas.openxmlformats.org/officeDocument/2006/relationships/slide" Target="slides/slide27.xml"/><Relationship Id="rId5" Type="http://schemas.openxmlformats.org/officeDocument/2006/relationships/slide" Target="slides/slide19.xml"/><Relationship Id="rId15" Type="http://schemas.openxmlformats.org/officeDocument/2006/relationships/slide" Target="slides/slide39.xml"/><Relationship Id="rId10" Type="http://schemas.openxmlformats.org/officeDocument/2006/relationships/slide" Target="slides/slide26.xml"/><Relationship Id="rId4" Type="http://schemas.openxmlformats.org/officeDocument/2006/relationships/slide" Target="slides/slide16.xml"/><Relationship Id="rId9" Type="http://schemas.openxmlformats.org/officeDocument/2006/relationships/slide" Target="slides/slide24.xml"/><Relationship Id="rId14" Type="http://schemas.openxmlformats.org/officeDocument/2006/relationships/slide" Target="slides/slide3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7010" name="Rectangle 2"/>
          <p:cNvSpPr>
            <a:spLocks noGrp="1" noChangeArrowheads="1"/>
          </p:cNvSpPr>
          <p:nvPr>
            <p:ph type="hdr" sz="quarte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defRPr>
            </a:lvl1pPr>
          </a:lstStyle>
          <a:p>
            <a:r>
              <a:rPr lang="en-US"/>
              <a:t>Chapter 3</a:t>
            </a:r>
          </a:p>
        </p:txBody>
      </p:sp>
      <p:sp>
        <p:nvSpPr>
          <p:cNvPr id="427011" name="Rectangle 3"/>
          <p:cNvSpPr>
            <a:spLocks noGrp="1" noChangeArrowheads="1"/>
          </p:cNvSpPr>
          <p:nvPr>
            <p:ph type="dt" sz="quarter" idx="1"/>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atin typeface="Times New Roman" pitchFamily="18" charset="0"/>
              </a:defRPr>
            </a:lvl1pPr>
          </a:lstStyle>
          <a:p>
            <a:fld id="{B0388C67-AB05-4786-A586-31A757C7DE69}" type="datetime1">
              <a:rPr lang="en-US"/>
              <a:pPr/>
              <a:t>6/1/2014</a:t>
            </a:fld>
            <a:endParaRPr lang="en-US"/>
          </a:p>
        </p:txBody>
      </p:sp>
      <p:sp>
        <p:nvSpPr>
          <p:cNvPr id="427012" name="Rectangle 4"/>
          <p:cNvSpPr>
            <a:spLocks noGrp="1" noChangeArrowheads="1"/>
          </p:cNvSpPr>
          <p:nvPr>
            <p:ph type="ftr" sz="quarter" idx="2"/>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atin typeface="Times New Roman" pitchFamily="18" charset="0"/>
              </a:defRPr>
            </a:lvl1pPr>
          </a:lstStyle>
          <a:p>
            <a:r>
              <a:rPr lang="en-US"/>
              <a:t>Synchronization Algorithms and Concurrent Programming Gadi Taubenfeld © 2006</a:t>
            </a:r>
          </a:p>
        </p:txBody>
      </p:sp>
      <p:sp>
        <p:nvSpPr>
          <p:cNvPr id="427013" name="Rectangle 5"/>
          <p:cNvSpPr>
            <a:spLocks noGrp="1" noChangeArrowheads="1"/>
          </p:cNvSpPr>
          <p:nvPr>
            <p:ph type="sldNum" sz="quarter" idx="3"/>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atin typeface="Times New Roman" pitchFamily="18" charset="0"/>
              </a:defRPr>
            </a:lvl1pPr>
          </a:lstStyle>
          <a:p>
            <a:fld id="{BC0D8865-481E-43A2-B664-45ADF0D2B2EE}" type="slidenum">
              <a:rPr lang="en-US"/>
              <a:pPr/>
              <a:t>‹#›</a:t>
            </a:fld>
            <a:endParaRPr lang="en-US"/>
          </a:p>
        </p:txBody>
      </p:sp>
    </p:spTree>
    <p:extLst>
      <p:ext uri="{BB962C8B-B14F-4D97-AF65-F5344CB8AC3E}">
        <p14:creationId xmlns:p14="http://schemas.microsoft.com/office/powerpoint/2010/main" val="39414800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atin typeface="Times New Roman" pitchFamily="18" charset="0"/>
              </a:defRPr>
            </a:lvl1pPr>
          </a:lstStyle>
          <a:p>
            <a:r>
              <a:rPr lang="en-US"/>
              <a:t>Chapter 3</a:t>
            </a:r>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defRPr>
            </a:lvl1pPr>
          </a:lstStyle>
          <a:p>
            <a:fld id="{3E137CE0-8BE8-4A4C-9EB4-58C9A728F763}" type="datetime1">
              <a:rPr lang="en-US"/>
              <a:pPr/>
              <a:t>6/1/2014</a:t>
            </a:fld>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atin typeface="Times New Roman" pitchFamily="18" charset="0"/>
              </a:defRPr>
            </a:lvl1pPr>
          </a:lstStyle>
          <a:p>
            <a:r>
              <a:rPr lang="en-US"/>
              <a:t>Synchronization Algorithms and Concurrent Programming Gadi Taubenfeld © 2006</a:t>
            </a:r>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atin typeface="Times New Roman" pitchFamily="18" charset="0"/>
              </a:defRPr>
            </a:lvl1pPr>
          </a:lstStyle>
          <a:p>
            <a:fld id="{E1ACEA68-C7DE-41A8-B11A-8D4D2052F383}" type="slidenum">
              <a:rPr lang="en-US"/>
              <a:pPr/>
              <a:t>‹#›</a:t>
            </a:fld>
            <a:endParaRPr lang="en-US"/>
          </a:p>
        </p:txBody>
      </p:sp>
    </p:spTree>
    <p:extLst>
      <p:ext uri="{BB962C8B-B14F-4D97-AF65-F5344CB8AC3E}">
        <p14:creationId xmlns:p14="http://schemas.microsoft.com/office/powerpoint/2010/main" val="816405582"/>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Chapter 3</a:t>
            </a:r>
          </a:p>
        </p:txBody>
      </p:sp>
      <p:sp>
        <p:nvSpPr>
          <p:cNvPr id="5" name="Rectangle 6"/>
          <p:cNvSpPr>
            <a:spLocks noGrp="1" noChangeArrowheads="1"/>
          </p:cNvSpPr>
          <p:nvPr>
            <p:ph type="ftr" sz="quarter" idx="4"/>
          </p:nvPr>
        </p:nvSpPr>
        <p:spPr>
          <a:ln/>
        </p:spPr>
        <p:txBody>
          <a:bodyPr/>
          <a:lstStyle/>
          <a:p>
            <a:r>
              <a:rPr lang="en-US"/>
              <a:t>Synchronization Algorithms and Concurrent Programming Gadi Taubenfeld © 2006</a:t>
            </a:r>
          </a:p>
        </p:txBody>
      </p:sp>
      <p:sp>
        <p:nvSpPr>
          <p:cNvPr id="6" name="Rectangle 7"/>
          <p:cNvSpPr>
            <a:spLocks noGrp="1" noChangeArrowheads="1"/>
          </p:cNvSpPr>
          <p:nvPr>
            <p:ph type="sldNum" sz="quarter" idx="5"/>
          </p:nvPr>
        </p:nvSpPr>
        <p:spPr>
          <a:ln/>
        </p:spPr>
        <p:txBody>
          <a:bodyPr/>
          <a:lstStyle/>
          <a:p>
            <a:fld id="{11A3DDE2-7C03-4EC1-B1A5-FA8AA9C9E4CC}" type="slidenum">
              <a:rPr lang="en-US"/>
              <a:pPr/>
              <a:t>1</a:t>
            </a:fld>
            <a:endParaRPr lang="en-US"/>
          </a:p>
        </p:txBody>
      </p:sp>
      <p:sp>
        <p:nvSpPr>
          <p:cNvPr id="652290" name="Rectangle 2"/>
          <p:cNvSpPr>
            <a:spLocks noGrp="1" noRot="1" noChangeAspect="1" noChangeArrowheads="1" noTextEdit="1"/>
          </p:cNvSpPr>
          <p:nvPr>
            <p:ph type="sldImg"/>
          </p:nvPr>
        </p:nvSpPr>
        <p:spPr>
          <a:ln/>
        </p:spPr>
      </p:sp>
      <p:sp>
        <p:nvSpPr>
          <p:cNvPr id="652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Chapter 3</a:t>
            </a:r>
          </a:p>
        </p:txBody>
      </p:sp>
      <p:sp>
        <p:nvSpPr>
          <p:cNvPr id="5" name="Rectangle 6"/>
          <p:cNvSpPr>
            <a:spLocks noGrp="1" noChangeArrowheads="1"/>
          </p:cNvSpPr>
          <p:nvPr>
            <p:ph type="ftr" sz="quarter" idx="4"/>
          </p:nvPr>
        </p:nvSpPr>
        <p:spPr>
          <a:ln/>
        </p:spPr>
        <p:txBody>
          <a:bodyPr/>
          <a:lstStyle/>
          <a:p>
            <a:r>
              <a:rPr lang="en-US"/>
              <a:t>Synchronization Algorithms and Concurrent Programming Gadi Taubenfeld © 2006</a:t>
            </a:r>
          </a:p>
        </p:txBody>
      </p:sp>
      <p:sp>
        <p:nvSpPr>
          <p:cNvPr id="6" name="Rectangle 7"/>
          <p:cNvSpPr>
            <a:spLocks noGrp="1" noChangeArrowheads="1"/>
          </p:cNvSpPr>
          <p:nvPr>
            <p:ph type="sldNum" sz="quarter" idx="5"/>
          </p:nvPr>
        </p:nvSpPr>
        <p:spPr>
          <a:ln/>
        </p:spPr>
        <p:txBody>
          <a:bodyPr/>
          <a:lstStyle/>
          <a:p>
            <a:fld id="{56F13317-196A-46B7-B84E-12B2EDA3E3B1}" type="slidenum">
              <a:rPr lang="en-US"/>
              <a:pPr/>
              <a:t>19</a:t>
            </a:fld>
            <a:endParaRPr lang="en-US"/>
          </a:p>
        </p:txBody>
      </p:sp>
      <p:sp>
        <p:nvSpPr>
          <p:cNvPr id="82944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294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sz="2000">
                <a:solidFill>
                  <a:srgbClr val="CC3300"/>
                </a:solidFill>
                <a:latin typeface="Comic Sans MS" pitchFamily="66" charset="0"/>
              </a:rPr>
              <a:t>[Lamport 1987]</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Chapter 3</a:t>
            </a:r>
          </a:p>
        </p:txBody>
      </p:sp>
      <p:sp>
        <p:nvSpPr>
          <p:cNvPr id="5" name="Rectangle 6"/>
          <p:cNvSpPr>
            <a:spLocks noGrp="1" noChangeArrowheads="1"/>
          </p:cNvSpPr>
          <p:nvPr>
            <p:ph type="ftr" sz="quarter" idx="4"/>
          </p:nvPr>
        </p:nvSpPr>
        <p:spPr>
          <a:ln/>
        </p:spPr>
        <p:txBody>
          <a:bodyPr/>
          <a:lstStyle/>
          <a:p>
            <a:r>
              <a:rPr lang="en-US"/>
              <a:t>Synchronization Algorithms and Concurrent Programming Gadi Taubenfeld © 2006</a:t>
            </a:r>
          </a:p>
        </p:txBody>
      </p:sp>
      <p:sp>
        <p:nvSpPr>
          <p:cNvPr id="6" name="Rectangle 7"/>
          <p:cNvSpPr>
            <a:spLocks noGrp="1" noChangeArrowheads="1"/>
          </p:cNvSpPr>
          <p:nvPr>
            <p:ph type="sldNum" sz="quarter" idx="5"/>
          </p:nvPr>
        </p:nvSpPr>
        <p:spPr>
          <a:ln/>
        </p:spPr>
        <p:txBody>
          <a:bodyPr/>
          <a:lstStyle/>
          <a:p>
            <a:fld id="{1BF94F0D-31D0-4C12-9EB1-FDD60364797C}" type="slidenum">
              <a:rPr lang="en-US"/>
              <a:pPr/>
              <a:t>20</a:t>
            </a:fld>
            <a:endParaRPr lang="en-US"/>
          </a:p>
        </p:txBody>
      </p:sp>
      <p:sp>
        <p:nvSpPr>
          <p:cNvPr id="806914" name="Rectangle 2"/>
          <p:cNvSpPr>
            <a:spLocks noGrp="1" noRot="1" noChangeAspect="1" noChangeArrowheads="1"/>
          </p:cNvSpPr>
          <p:nvPr>
            <p:ph type="sldImg"/>
          </p:nvPr>
        </p:nvSpPr>
        <p:spPr bwMode="auto">
          <a:xfrm>
            <a:off x="1101725" y="676275"/>
            <a:ext cx="4603750" cy="3452813"/>
          </a:xfrm>
          <a:prstGeom prst="rect">
            <a:avLst/>
          </a:prstGeom>
          <a:solidFill>
            <a:srgbClr val="FFFFFF"/>
          </a:solidFill>
          <a:ln>
            <a:solidFill>
              <a:srgbClr val="000000"/>
            </a:solidFill>
            <a:miter lim="800000"/>
            <a:headEnd/>
            <a:tailEnd/>
          </a:ln>
        </p:spPr>
      </p:sp>
      <p:sp>
        <p:nvSpPr>
          <p:cNvPr id="806915" name="Rectangle 3"/>
          <p:cNvSpPr>
            <a:spLocks noGrp="1" noChangeArrowheads="1"/>
          </p:cNvSpPr>
          <p:nvPr>
            <p:ph type="body" idx="1"/>
          </p:nvPr>
        </p:nvSpPr>
        <p:spPr bwMode="auto">
          <a:xfrm>
            <a:off x="898525" y="4352925"/>
            <a:ext cx="5010150" cy="4129088"/>
          </a:xfrm>
          <a:prstGeom prst="rect">
            <a:avLst/>
          </a:prstGeom>
          <a:solidFill>
            <a:srgbClr val="FFFFFF"/>
          </a:solidFill>
          <a:ln>
            <a:solidFill>
              <a:srgbClr val="000000"/>
            </a:solidFill>
            <a:miter lim="800000"/>
            <a:headEnd/>
            <a:tailEnd/>
          </a:ln>
        </p:spPr>
        <p:txBody>
          <a:bodyPr/>
          <a:lstStyle/>
          <a:p>
            <a:r>
              <a:rPr lang="en-US" sz="2000">
                <a:solidFill>
                  <a:srgbClr val="CC3300"/>
                </a:solidFill>
                <a:latin typeface="Comic Sans MS" pitchFamily="66" charset="0"/>
              </a:rPr>
              <a:t>[Merritt-Taubenfeld 2000]</a:t>
            </a:r>
            <a:endParaRPr lang="en-US" altLang="en-US" sz="2000">
              <a:solidFill>
                <a:srgbClr val="CC3300"/>
              </a:solidFill>
              <a:latin typeface="Comic Sans MS" pitchFamily="66"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Chapter 3</a:t>
            </a:r>
          </a:p>
        </p:txBody>
      </p:sp>
      <p:sp>
        <p:nvSpPr>
          <p:cNvPr id="5" name="Rectangle 6"/>
          <p:cNvSpPr>
            <a:spLocks noGrp="1" noChangeArrowheads="1"/>
          </p:cNvSpPr>
          <p:nvPr>
            <p:ph type="ftr" sz="quarter" idx="4"/>
          </p:nvPr>
        </p:nvSpPr>
        <p:spPr>
          <a:ln/>
        </p:spPr>
        <p:txBody>
          <a:bodyPr/>
          <a:lstStyle/>
          <a:p>
            <a:r>
              <a:rPr lang="en-US"/>
              <a:t>Synchronization Algorithms and Concurrent Programming Gadi Taubenfeld © 2006</a:t>
            </a:r>
          </a:p>
        </p:txBody>
      </p:sp>
      <p:sp>
        <p:nvSpPr>
          <p:cNvPr id="6" name="Rectangle 7"/>
          <p:cNvSpPr>
            <a:spLocks noGrp="1" noChangeArrowheads="1"/>
          </p:cNvSpPr>
          <p:nvPr>
            <p:ph type="sldNum" sz="quarter" idx="5"/>
          </p:nvPr>
        </p:nvSpPr>
        <p:spPr>
          <a:ln/>
        </p:spPr>
        <p:txBody>
          <a:bodyPr/>
          <a:lstStyle/>
          <a:p>
            <a:fld id="{3A7C4A00-D828-4C8E-82AA-A3A26CE5FC50}" type="slidenum">
              <a:rPr lang="en-US"/>
              <a:pPr/>
              <a:t>21</a:t>
            </a:fld>
            <a:endParaRPr lang="en-US"/>
          </a:p>
        </p:txBody>
      </p:sp>
      <p:sp>
        <p:nvSpPr>
          <p:cNvPr id="821250" name="Rectangle 2"/>
          <p:cNvSpPr>
            <a:spLocks noGrp="1" noRot="1" noChangeAspect="1" noChangeArrowheads="1"/>
          </p:cNvSpPr>
          <p:nvPr>
            <p:ph type="sldImg"/>
          </p:nvPr>
        </p:nvSpPr>
        <p:spPr bwMode="auto">
          <a:xfrm>
            <a:off x="1101725" y="676275"/>
            <a:ext cx="4603750" cy="3452813"/>
          </a:xfrm>
          <a:prstGeom prst="rect">
            <a:avLst/>
          </a:prstGeom>
          <a:solidFill>
            <a:srgbClr val="FFFFFF"/>
          </a:solidFill>
          <a:ln>
            <a:solidFill>
              <a:srgbClr val="000000"/>
            </a:solidFill>
            <a:miter lim="800000"/>
            <a:headEnd/>
            <a:tailEnd/>
          </a:ln>
        </p:spPr>
      </p:sp>
      <p:sp>
        <p:nvSpPr>
          <p:cNvPr id="821251" name="Rectangle 3"/>
          <p:cNvSpPr>
            <a:spLocks noGrp="1" noChangeArrowheads="1"/>
          </p:cNvSpPr>
          <p:nvPr>
            <p:ph type="body" idx="1"/>
          </p:nvPr>
        </p:nvSpPr>
        <p:spPr bwMode="auto">
          <a:xfrm>
            <a:off x="898525" y="4352925"/>
            <a:ext cx="5010150" cy="4129088"/>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Chapter 3</a:t>
            </a:r>
          </a:p>
        </p:txBody>
      </p:sp>
      <p:sp>
        <p:nvSpPr>
          <p:cNvPr id="5" name="Rectangle 6"/>
          <p:cNvSpPr>
            <a:spLocks noGrp="1" noChangeArrowheads="1"/>
          </p:cNvSpPr>
          <p:nvPr>
            <p:ph type="ftr" sz="quarter" idx="4"/>
          </p:nvPr>
        </p:nvSpPr>
        <p:spPr>
          <a:ln/>
        </p:spPr>
        <p:txBody>
          <a:bodyPr/>
          <a:lstStyle/>
          <a:p>
            <a:r>
              <a:rPr lang="en-US"/>
              <a:t>Synchronization Algorithms and Concurrent Programming Gadi Taubenfeld © 2006</a:t>
            </a:r>
          </a:p>
        </p:txBody>
      </p:sp>
      <p:sp>
        <p:nvSpPr>
          <p:cNvPr id="6" name="Rectangle 7"/>
          <p:cNvSpPr>
            <a:spLocks noGrp="1" noChangeArrowheads="1"/>
          </p:cNvSpPr>
          <p:nvPr>
            <p:ph type="sldNum" sz="quarter" idx="5"/>
          </p:nvPr>
        </p:nvSpPr>
        <p:spPr>
          <a:ln/>
        </p:spPr>
        <p:txBody>
          <a:bodyPr/>
          <a:lstStyle/>
          <a:p>
            <a:fld id="{F4663F6A-D22C-474F-9EAC-9CE70F88A565}" type="slidenum">
              <a:rPr lang="en-US"/>
              <a:pPr/>
              <a:t>22</a:t>
            </a:fld>
            <a:endParaRPr lang="en-US"/>
          </a:p>
        </p:txBody>
      </p:sp>
      <p:sp>
        <p:nvSpPr>
          <p:cNvPr id="823298" name="Rectangle 2"/>
          <p:cNvSpPr>
            <a:spLocks noGrp="1" noRot="1" noChangeAspect="1" noChangeArrowheads="1"/>
          </p:cNvSpPr>
          <p:nvPr>
            <p:ph type="sldImg"/>
          </p:nvPr>
        </p:nvSpPr>
        <p:spPr bwMode="auto">
          <a:xfrm>
            <a:off x="1101725" y="676275"/>
            <a:ext cx="4603750" cy="3452813"/>
          </a:xfrm>
          <a:prstGeom prst="rect">
            <a:avLst/>
          </a:prstGeom>
          <a:solidFill>
            <a:srgbClr val="FFFFFF"/>
          </a:solidFill>
          <a:ln>
            <a:solidFill>
              <a:srgbClr val="000000"/>
            </a:solidFill>
            <a:miter lim="800000"/>
            <a:headEnd/>
            <a:tailEnd/>
          </a:ln>
        </p:spPr>
      </p:sp>
      <p:sp>
        <p:nvSpPr>
          <p:cNvPr id="823299" name="Rectangle 3"/>
          <p:cNvSpPr>
            <a:spLocks noGrp="1" noChangeArrowheads="1"/>
          </p:cNvSpPr>
          <p:nvPr>
            <p:ph type="body" idx="1"/>
          </p:nvPr>
        </p:nvSpPr>
        <p:spPr bwMode="auto">
          <a:xfrm>
            <a:off x="898525" y="4352925"/>
            <a:ext cx="5010150" cy="4129088"/>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Chapter 3</a:t>
            </a:r>
          </a:p>
        </p:txBody>
      </p:sp>
      <p:sp>
        <p:nvSpPr>
          <p:cNvPr id="5" name="Rectangle 6"/>
          <p:cNvSpPr>
            <a:spLocks noGrp="1" noChangeArrowheads="1"/>
          </p:cNvSpPr>
          <p:nvPr>
            <p:ph type="ftr" sz="quarter" idx="4"/>
          </p:nvPr>
        </p:nvSpPr>
        <p:spPr>
          <a:ln/>
        </p:spPr>
        <p:txBody>
          <a:bodyPr/>
          <a:lstStyle/>
          <a:p>
            <a:r>
              <a:rPr lang="en-US"/>
              <a:t>Synchronization Algorithms and Concurrent Programming Gadi Taubenfeld © 2006</a:t>
            </a:r>
          </a:p>
        </p:txBody>
      </p:sp>
      <p:sp>
        <p:nvSpPr>
          <p:cNvPr id="6" name="Rectangle 7"/>
          <p:cNvSpPr>
            <a:spLocks noGrp="1" noChangeArrowheads="1"/>
          </p:cNvSpPr>
          <p:nvPr>
            <p:ph type="sldNum" sz="quarter" idx="5"/>
          </p:nvPr>
        </p:nvSpPr>
        <p:spPr>
          <a:ln/>
        </p:spPr>
        <p:txBody>
          <a:bodyPr/>
          <a:lstStyle/>
          <a:p>
            <a:fld id="{3B53D0B1-908E-4DCF-9594-D469367C8981}" type="slidenum">
              <a:rPr lang="en-US"/>
              <a:pPr/>
              <a:t>23</a:t>
            </a:fld>
            <a:endParaRPr lang="en-US"/>
          </a:p>
        </p:txBody>
      </p:sp>
      <p:sp>
        <p:nvSpPr>
          <p:cNvPr id="79462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946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Chapter 3</a:t>
            </a:r>
          </a:p>
        </p:txBody>
      </p:sp>
      <p:sp>
        <p:nvSpPr>
          <p:cNvPr id="5" name="Rectangle 6"/>
          <p:cNvSpPr>
            <a:spLocks noGrp="1" noChangeArrowheads="1"/>
          </p:cNvSpPr>
          <p:nvPr>
            <p:ph type="ftr" sz="quarter" idx="4"/>
          </p:nvPr>
        </p:nvSpPr>
        <p:spPr>
          <a:ln/>
        </p:spPr>
        <p:txBody>
          <a:bodyPr/>
          <a:lstStyle/>
          <a:p>
            <a:r>
              <a:rPr lang="en-US"/>
              <a:t>Synchronization Algorithms and Concurrent Programming Gadi Taubenfeld © 2006</a:t>
            </a:r>
          </a:p>
        </p:txBody>
      </p:sp>
      <p:sp>
        <p:nvSpPr>
          <p:cNvPr id="6" name="Rectangle 7"/>
          <p:cNvSpPr>
            <a:spLocks noGrp="1" noChangeArrowheads="1"/>
          </p:cNvSpPr>
          <p:nvPr>
            <p:ph type="sldNum" sz="quarter" idx="5"/>
          </p:nvPr>
        </p:nvSpPr>
        <p:spPr>
          <a:ln/>
        </p:spPr>
        <p:txBody>
          <a:bodyPr/>
          <a:lstStyle/>
          <a:p>
            <a:fld id="{135EEAD2-CC11-4157-B9F5-DEFE73BD13CE}" type="slidenum">
              <a:rPr lang="en-US"/>
              <a:pPr/>
              <a:t>24</a:t>
            </a:fld>
            <a:endParaRPr lang="en-US"/>
          </a:p>
        </p:txBody>
      </p:sp>
      <p:sp>
        <p:nvSpPr>
          <p:cNvPr id="825346" name="Rectangle 2"/>
          <p:cNvSpPr>
            <a:spLocks noGrp="1" noRot="1" noChangeAspect="1" noChangeArrowheads="1"/>
          </p:cNvSpPr>
          <p:nvPr>
            <p:ph type="sldImg"/>
          </p:nvPr>
        </p:nvSpPr>
        <p:spPr bwMode="auto">
          <a:xfrm>
            <a:off x="1101725" y="676275"/>
            <a:ext cx="4603750" cy="3452813"/>
          </a:xfrm>
          <a:prstGeom prst="rect">
            <a:avLst/>
          </a:prstGeom>
          <a:solidFill>
            <a:srgbClr val="FFFFFF"/>
          </a:solidFill>
          <a:ln>
            <a:solidFill>
              <a:srgbClr val="000000"/>
            </a:solidFill>
            <a:miter lim="800000"/>
            <a:headEnd/>
            <a:tailEnd/>
          </a:ln>
        </p:spPr>
      </p:sp>
      <p:sp>
        <p:nvSpPr>
          <p:cNvPr id="825347" name="Rectangle 3"/>
          <p:cNvSpPr>
            <a:spLocks noGrp="1" noChangeArrowheads="1"/>
          </p:cNvSpPr>
          <p:nvPr>
            <p:ph type="body" idx="1"/>
          </p:nvPr>
        </p:nvSpPr>
        <p:spPr bwMode="auto">
          <a:xfrm>
            <a:off x="898525" y="4352925"/>
            <a:ext cx="5010150" cy="4129088"/>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Chapter 3</a:t>
            </a:r>
          </a:p>
        </p:txBody>
      </p:sp>
      <p:sp>
        <p:nvSpPr>
          <p:cNvPr id="5" name="Rectangle 6"/>
          <p:cNvSpPr>
            <a:spLocks noGrp="1" noChangeArrowheads="1"/>
          </p:cNvSpPr>
          <p:nvPr>
            <p:ph type="ftr" sz="quarter" idx="4"/>
          </p:nvPr>
        </p:nvSpPr>
        <p:spPr>
          <a:ln/>
        </p:spPr>
        <p:txBody>
          <a:bodyPr/>
          <a:lstStyle/>
          <a:p>
            <a:r>
              <a:rPr lang="en-US"/>
              <a:t>Synchronization Algorithms and Concurrent Programming Gadi Taubenfeld © 2006</a:t>
            </a:r>
          </a:p>
        </p:txBody>
      </p:sp>
      <p:sp>
        <p:nvSpPr>
          <p:cNvPr id="6" name="Rectangle 7"/>
          <p:cNvSpPr>
            <a:spLocks noGrp="1" noChangeArrowheads="1"/>
          </p:cNvSpPr>
          <p:nvPr>
            <p:ph type="sldNum" sz="quarter" idx="5"/>
          </p:nvPr>
        </p:nvSpPr>
        <p:spPr>
          <a:ln/>
        </p:spPr>
        <p:txBody>
          <a:bodyPr/>
          <a:lstStyle/>
          <a:p>
            <a:fld id="{562E0F6A-5E98-4F27-AE1F-3F11540B05E0}" type="slidenum">
              <a:rPr lang="en-US"/>
              <a:pPr/>
              <a:t>25</a:t>
            </a:fld>
            <a:endParaRPr lang="en-US"/>
          </a:p>
        </p:txBody>
      </p:sp>
      <p:sp>
        <p:nvSpPr>
          <p:cNvPr id="811010" name="Rectangle 2"/>
          <p:cNvSpPr>
            <a:spLocks noGrp="1" noRot="1" noChangeAspect="1" noChangeArrowheads="1"/>
          </p:cNvSpPr>
          <p:nvPr>
            <p:ph type="sldImg"/>
          </p:nvPr>
        </p:nvSpPr>
        <p:spPr bwMode="auto">
          <a:xfrm>
            <a:off x="1101725" y="676275"/>
            <a:ext cx="4603750" cy="3452813"/>
          </a:xfrm>
          <a:prstGeom prst="rect">
            <a:avLst/>
          </a:prstGeom>
          <a:solidFill>
            <a:srgbClr val="FFFFFF"/>
          </a:solidFill>
          <a:ln>
            <a:solidFill>
              <a:srgbClr val="000000"/>
            </a:solidFill>
            <a:miter lim="800000"/>
            <a:headEnd/>
            <a:tailEnd/>
          </a:ln>
        </p:spPr>
      </p:sp>
      <p:sp>
        <p:nvSpPr>
          <p:cNvPr id="811011" name="Rectangle 3"/>
          <p:cNvSpPr>
            <a:spLocks noGrp="1" noChangeArrowheads="1"/>
          </p:cNvSpPr>
          <p:nvPr>
            <p:ph type="body" idx="1"/>
          </p:nvPr>
        </p:nvSpPr>
        <p:spPr bwMode="auto">
          <a:xfrm>
            <a:off x="898525" y="4352925"/>
            <a:ext cx="5010150" cy="4129088"/>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Chapter 3</a:t>
            </a:r>
          </a:p>
        </p:txBody>
      </p:sp>
      <p:sp>
        <p:nvSpPr>
          <p:cNvPr id="5" name="Rectangle 6"/>
          <p:cNvSpPr>
            <a:spLocks noGrp="1" noChangeArrowheads="1"/>
          </p:cNvSpPr>
          <p:nvPr>
            <p:ph type="ftr" sz="quarter" idx="4"/>
          </p:nvPr>
        </p:nvSpPr>
        <p:spPr>
          <a:ln/>
        </p:spPr>
        <p:txBody>
          <a:bodyPr/>
          <a:lstStyle/>
          <a:p>
            <a:r>
              <a:rPr lang="en-US"/>
              <a:t>Synchronization Algorithms and Concurrent Programming Gadi Taubenfeld © 2006</a:t>
            </a:r>
          </a:p>
        </p:txBody>
      </p:sp>
      <p:sp>
        <p:nvSpPr>
          <p:cNvPr id="6" name="Rectangle 7"/>
          <p:cNvSpPr>
            <a:spLocks noGrp="1" noChangeArrowheads="1"/>
          </p:cNvSpPr>
          <p:nvPr>
            <p:ph type="sldNum" sz="quarter" idx="5"/>
          </p:nvPr>
        </p:nvSpPr>
        <p:spPr>
          <a:ln/>
        </p:spPr>
        <p:txBody>
          <a:bodyPr/>
          <a:lstStyle/>
          <a:p>
            <a:fld id="{5FBF3A5A-498E-49F8-B623-B21145BA319A}" type="slidenum">
              <a:rPr lang="en-US"/>
              <a:pPr/>
              <a:t>26</a:t>
            </a:fld>
            <a:endParaRPr lang="en-US"/>
          </a:p>
        </p:txBody>
      </p:sp>
      <p:sp>
        <p:nvSpPr>
          <p:cNvPr id="815106" name="Rectangle 2"/>
          <p:cNvSpPr>
            <a:spLocks noGrp="1" noRot="1" noChangeAspect="1" noChangeArrowheads="1"/>
          </p:cNvSpPr>
          <p:nvPr>
            <p:ph type="sldImg"/>
          </p:nvPr>
        </p:nvSpPr>
        <p:spPr bwMode="auto">
          <a:xfrm>
            <a:off x="1101725" y="676275"/>
            <a:ext cx="4603750" cy="3452813"/>
          </a:xfrm>
          <a:prstGeom prst="rect">
            <a:avLst/>
          </a:prstGeom>
          <a:solidFill>
            <a:srgbClr val="FFFFFF"/>
          </a:solidFill>
          <a:ln>
            <a:solidFill>
              <a:srgbClr val="000000"/>
            </a:solidFill>
            <a:miter lim="800000"/>
            <a:headEnd/>
            <a:tailEnd/>
          </a:ln>
        </p:spPr>
      </p:sp>
      <p:sp>
        <p:nvSpPr>
          <p:cNvPr id="815107" name="Rectangle 3"/>
          <p:cNvSpPr>
            <a:spLocks noGrp="1" noChangeArrowheads="1"/>
          </p:cNvSpPr>
          <p:nvPr>
            <p:ph type="body" idx="1"/>
          </p:nvPr>
        </p:nvSpPr>
        <p:spPr bwMode="auto">
          <a:xfrm>
            <a:off x="898525" y="4352925"/>
            <a:ext cx="5010150" cy="4129088"/>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Chapter 3</a:t>
            </a:r>
          </a:p>
        </p:txBody>
      </p:sp>
      <p:sp>
        <p:nvSpPr>
          <p:cNvPr id="5" name="Rectangle 6"/>
          <p:cNvSpPr>
            <a:spLocks noGrp="1" noChangeArrowheads="1"/>
          </p:cNvSpPr>
          <p:nvPr>
            <p:ph type="ftr" sz="quarter" idx="4"/>
          </p:nvPr>
        </p:nvSpPr>
        <p:spPr>
          <a:ln/>
        </p:spPr>
        <p:txBody>
          <a:bodyPr/>
          <a:lstStyle/>
          <a:p>
            <a:r>
              <a:rPr lang="en-US"/>
              <a:t>Synchronization Algorithms and Concurrent Programming Gadi Taubenfeld © 2006</a:t>
            </a:r>
          </a:p>
        </p:txBody>
      </p:sp>
      <p:sp>
        <p:nvSpPr>
          <p:cNvPr id="6" name="Rectangle 7"/>
          <p:cNvSpPr>
            <a:spLocks noGrp="1" noChangeArrowheads="1"/>
          </p:cNvSpPr>
          <p:nvPr>
            <p:ph type="sldNum" sz="quarter" idx="5"/>
          </p:nvPr>
        </p:nvSpPr>
        <p:spPr>
          <a:ln/>
        </p:spPr>
        <p:txBody>
          <a:bodyPr/>
          <a:lstStyle/>
          <a:p>
            <a:fld id="{FEE2C44A-6B0D-4214-B825-50D55F6181C3}" type="slidenum">
              <a:rPr lang="en-US"/>
              <a:pPr/>
              <a:t>27</a:t>
            </a:fld>
            <a:endParaRPr lang="en-US"/>
          </a:p>
        </p:txBody>
      </p:sp>
      <p:sp>
        <p:nvSpPr>
          <p:cNvPr id="813058" name="Rectangle 2"/>
          <p:cNvSpPr>
            <a:spLocks noGrp="1" noRot="1" noChangeAspect="1" noChangeArrowheads="1"/>
          </p:cNvSpPr>
          <p:nvPr>
            <p:ph type="sldImg"/>
          </p:nvPr>
        </p:nvSpPr>
        <p:spPr bwMode="auto">
          <a:xfrm>
            <a:off x="1101725" y="676275"/>
            <a:ext cx="4603750" cy="3452813"/>
          </a:xfrm>
          <a:prstGeom prst="rect">
            <a:avLst/>
          </a:prstGeom>
          <a:solidFill>
            <a:srgbClr val="FFFFFF"/>
          </a:solidFill>
          <a:ln>
            <a:solidFill>
              <a:srgbClr val="000000"/>
            </a:solidFill>
            <a:miter lim="800000"/>
            <a:headEnd/>
            <a:tailEnd/>
          </a:ln>
        </p:spPr>
      </p:sp>
      <p:sp>
        <p:nvSpPr>
          <p:cNvPr id="813059" name="Rectangle 3"/>
          <p:cNvSpPr>
            <a:spLocks noGrp="1" noChangeArrowheads="1"/>
          </p:cNvSpPr>
          <p:nvPr>
            <p:ph type="body" idx="1"/>
          </p:nvPr>
        </p:nvSpPr>
        <p:spPr bwMode="auto">
          <a:xfrm>
            <a:off x="898525" y="4352925"/>
            <a:ext cx="5010150" cy="4129088"/>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Chapter 3</a:t>
            </a:r>
          </a:p>
        </p:txBody>
      </p:sp>
      <p:sp>
        <p:nvSpPr>
          <p:cNvPr id="5" name="Rectangle 6"/>
          <p:cNvSpPr>
            <a:spLocks noGrp="1" noChangeArrowheads="1"/>
          </p:cNvSpPr>
          <p:nvPr>
            <p:ph type="ftr" sz="quarter" idx="4"/>
          </p:nvPr>
        </p:nvSpPr>
        <p:spPr>
          <a:ln/>
        </p:spPr>
        <p:txBody>
          <a:bodyPr/>
          <a:lstStyle/>
          <a:p>
            <a:r>
              <a:rPr lang="en-US"/>
              <a:t>Synchronization Algorithms and Concurrent Programming Gadi Taubenfeld © 2006</a:t>
            </a:r>
          </a:p>
        </p:txBody>
      </p:sp>
      <p:sp>
        <p:nvSpPr>
          <p:cNvPr id="6" name="Rectangle 7"/>
          <p:cNvSpPr>
            <a:spLocks noGrp="1" noChangeArrowheads="1"/>
          </p:cNvSpPr>
          <p:nvPr>
            <p:ph type="sldNum" sz="quarter" idx="5"/>
          </p:nvPr>
        </p:nvSpPr>
        <p:spPr>
          <a:ln/>
        </p:spPr>
        <p:txBody>
          <a:bodyPr/>
          <a:lstStyle/>
          <a:p>
            <a:fld id="{DD283753-E1B6-4753-81F2-FB5680B1A6CE}" type="slidenum">
              <a:rPr lang="en-US"/>
              <a:pPr/>
              <a:t>28</a:t>
            </a:fld>
            <a:endParaRPr lang="en-US"/>
          </a:p>
        </p:txBody>
      </p:sp>
      <p:sp>
        <p:nvSpPr>
          <p:cNvPr id="817154" name="Rectangle 2"/>
          <p:cNvSpPr>
            <a:spLocks noGrp="1" noRot="1" noChangeAspect="1" noChangeArrowheads="1"/>
          </p:cNvSpPr>
          <p:nvPr>
            <p:ph type="sldImg"/>
          </p:nvPr>
        </p:nvSpPr>
        <p:spPr bwMode="auto">
          <a:xfrm>
            <a:off x="1101725" y="676275"/>
            <a:ext cx="4603750" cy="3452813"/>
          </a:xfrm>
          <a:prstGeom prst="rect">
            <a:avLst/>
          </a:prstGeom>
          <a:solidFill>
            <a:srgbClr val="FFFFFF"/>
          </a:solidFill>
          <a:ln>
            <a:solidFill>
              <a:srgbClr val="000000"/>
            </a:solidFill>
            <a:miter lim="800000"/>
            <a:headEnd/>
            <a:tailEnd/>
          </a:ln>
        </p:spPr>
      </p:sp>
      <p:sp>
        <p:nvSpPr>
          <p:cNvPr id="817155" name="Rectangle 3"/>
          <p:cNvSpPr>
            <a:spLocks noGrp="1" noChangeArrowheads="1"/>
          </p:cNvSpPr>
          <p:nvPr>
            <p:ph type="body" idx="1"/>
          </p:nvPr>
        </p:nvSpPr>
        <p:spPr bwMode="auto">
          <a:xfrm>
            <a:off x="898525" y="4352925"/>
            <a:ext cx="5010150" cy="4129088"/>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Chapter 3</a:t>
            </a:r>
          </a:p>
        </p:txBody>
      </p:sp>
      <p:sp>
        <p:nvSpPr>
          <p:cNvPr id="5" name="Rectangle 6"/>
          <p:cNvSpPr>
            <a:spLocks noGrp="1" noChangeArrowheads="1"/>
          </p:cNvSpPr>
          <p:nvPr>
            <p:ph type="ftr" sz="quarter" idx="4"/>
          </p:nvPr>
        </p:nvSpPr>
        <p:spPr>
          <a:ln/>
        </p:spPr>
        <p:txBody>
          <a:bodyPr/>
          <a:lstStyle/>
          <a:p>
            <a:r>
              <a:rPr lang="en-US"/>
              <a:t>Synchronization Algorithms and Concurrent Programming Gadi Taubenfeld © 2006</a:t>
            </a:r>
          </a:p>
        </p:txBody>
      </p:sp>
      <p:sp>
        <p:nvSpPr>
          <p:cNvPr id="6" name="Rectangle 7"/>
          <p:cNvSpPr>
            <a:spLocks noGrp="1" noChangeArrowheads="1"/>
          </p:cNvSpPr>
          <p:nvPr>
            <p:ph type="sldNum" sz="quarter" idx="5"/>
          </p:nvPr>
        </p:nvSpPr>
        <p:spPr>
          <a:ln/>
        </p:spPr>
        <p:txBody>
          <a:bodyPr/>
          <a:lstStyle/>
          <a:p>
            <a:fld id="{D1CC99A8-F224-4F48-BDDB-7DCDA65D943E}" type="slidenum">
              <a:rPr lang="en-US"/>
              <a:pPr/>
              <a:t>2</a:t>
            </a:fld>
            <a:endParaRPr lang="en-US"/>
          </a:p>
        </p:txBody>
      </p:sp>
      <p:sp>
        <p:nvSpPr>
          <p:cNvPr id="596994" name="Rectangle 2"/>
          <p:cNvSpPr>
            <a:spLocks noGrp="1" noRot="1" noChangeAspect="1" noChangeArrowheads="1" noTextEdit="1"/>
          </p:cNvSpPr>
          <p:nvPr>
            <p:ph type="sldImg"/>
          </p:nvPr>
        </p:nvSpPr>
        <p:spPr>
          <a:ln/>
        </p:spPr>
      </p:sp>
      <p:sp>
        <p:nvSpPr>
          <p:cNvPr id="596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Chapter 3</a:t>
            </a:r>
          </a:p>
        </p:txBody>
      </p:sp>
      <p:sp>
        <p:nvSpPr>
          <p:cNvPr id="5" name="Rectangle 6"/>
          <p:cNvSpPr>
            <a:spLocks noGrp="1" noChangeArrowheads="1"/>
          </p:cNvSpPr>
          <p:nvPr>
            <p:ph type="ftr" sz="quarter" idx="4"/>
          </p:nvPr>
        </p:nvSpPr>
        <p:spPr>
          <a:ln/>
        </p:spPr>
        <p:txBody>
          <a:bodyPr/>
          <a:lstStyle/>
          <a:p>
            <a:r>
              <a:rPr lang="en-US"/>
              <a:t>Synchronization Algorithms and Concurrent Programming Gadi Taubenfeld © 2006</a:t>
            </a:r>
          </a:p>
        </p:txBody>
      </p:sp>
      <p:sp>
        <p:nvSpPr>
          <p:cNvPr id="6" name="Rectangle 7"/>
          <p:cNvSpPr>
            <a:spLocks noGrp="1" noChangeArrowheads="1"/>
          </p:cNvSpPr>
          <p:nvPr>
            <p:ph type="sldNum" sz="quarter" idx="5"/>
          </p:nvPr>
        </p:nvSpPr>
        <p:spPr>
          <a:ln/>
        </p:spPr>
        <p:txBody>
          <a:bodyPr/>
          <a:lstStyle/>
          <a:p>
            <a:fld id="{70ECC65A-E2DF-4DD0-8436-32C4A08C6CD8}" type="slidenum">
              <a:rPr lang="en-US"/>
              <a:pPr/>
              <a:t>29</a:t>
            </a:fld>
            <a:endParaRPr lang="en-US"/>
          </a:p>
        </p:txBody>
      </p:sp>
      <p:sp>
        <p:nvSpPr>
          <p:cNvPr id="831490" name="Rectangle 2"/>
          <p:cNvSpPr>
            <a:spLocks noGrp="1" noRot="1" noChangeAspect="1" noChangeArrowheads="1"/>
          </p:cNvSpPr>
          <p:nvPr>
            <p:ph type="sldImg"/>
          </p:nvPr>
        </p:nvSpPr>
        <p:spPr bwMode="auto">
          <a:xfrm>
            <a:off x="1101725" y="676275"/>
            <a:ext cx="4603750" cy="3452813"/>
          </a:xfrm>
          <a:prstGeom prst="rect">
            <a:avLst/>
          </a:prstGeom>
          <a:solidFill>
            <a:srgbClr val="FFFFFF"/>
          </a:solidFill>
          <a:ln>
            <a:solidFill>
              <a:srgbClr val="000000"/>
            </a:solidFill>
            <a:miter lim="800000"/>
            <a:headEnd/>
            <a:tailEnd/>
          </a:ln>
        </p:spPr>
      </p:sp>
      <p:sp>
        <p:nvSpPr>
          <p:cNvPr id="831491" name="Rectangle 3"/>
          <p:cNvSpPr>
            <a:spLocks noGrp="1" noChangeArrowheads="1"/>
          </p:cNvSpPr>
          <p:nvPr>
            <p:ph type="body" idx="1"/>
          </p:nvPr>
        </p:nvSpPr>
        <p:spPr bwMode="auto">
          <a:xfrm>
            <a:off x="898525" y="4352925"/>
            <a:ext cx="5010150" cy="4129088"/>
          </a:xfrm>
          <a:prstGeom prst="rect">
            <a:avLst/>
          </a:prstGeom>
          <a:solidFill>
            <a:srgbClr val="FFFFFF"/>
          </a:solidFill>
          <a:ln>
            <a:solidFill>
              <a:srgbClr val="000000"/>
            </a:solidFill>
            <a:miter lim="800000"/>
            <a:headEnd/>
            <a:tailEnd/>
          </a:ln>
        </p:spPr>
        <p:txBody>
          <a:bodyPr/>
          <a:lstStyle/>
          <a:p>
            <a:r>
              <a:rPr lang="en-US" sz="2000">
                <a:solidFill>
                  <a:srgbClr val="CC3300"/>
                </a:solidFill>
                <a:latin typeface="Comic Sans MS" pitchFamily="66" charset="0"/>
              </a:rPr>
              <a:t>[Anderson-Kim 2000 ; Afek-Stupp-Touitou 2002]</a:t>
            </a:r>
            <a:endParaRPr lang="en-US" altLang="en-US" sz="2000">
              <a:solidFill>
                <a:srgbClr val="CC3300"/>
              </a:solidFill>
              <a:latin typeface="Comic Sans MS" pitchFamily="66"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Chapter 3</a:t>
            </a:r>
          </a:p>
        </p:txBody>
      </p:sp>
      <p:sp>
        <p:nvSpPr>
          <p:cNvPr id="5" name="Rectangle 6"/>
          <p:cNvSpPr>
            <a:spLocks noGrp="1" noChangeArrowheads="1"/>
          </p:cNvSpPr>
          <p:nvPr>
            <p:ph type="ftr" sz="quarter" idx="4"/>
          </p:nvPr>
        </p:nvSpPr>
        <p:spPr>
          <a:ln/>
        </p:spPr>
        <p:txBody>
          <a:bodyPr/>
          <a:lstStyle/>
          <a:p>
            <a:r>
              <a:rPr lang="en-US"/>
              <a:t>Synchronization Algorithms and Concurrent Programming Gadi Taubenfeld © 2006</a:t>
            </a:r>
          </a:p>
        </p:txBody>
      </p:sp>
      <p:sp>
        <p:nvSpPr>
          <p:cNvPr id="6" name="Rectangle 7"/>
          <p:cNvSpPr>
            <a:spLocks noGrp="1" noChangeArrowheads="1"/>
          </p:cNvSpPr>
          <p:nvPr>
            <p:ph type="sldNum" sz="quarter" idx="5"/>
          </p:nvPr>
        </p:nvSpPr>
        <p:spPr>
          <a:ln/>
        </p:spPr>
        <p:txBody>
          <a:bodyPr/>
          <a:lstStyle/>
          <a:p>
            <a:fld id="{3B9E6920-B81A-46A9-95D6-71F63563087E}" type="slidenum">
              <a:rPr lang="en-US"/>
              <a:pPr/>
              <a:t>30</a:t>
            </a:fld>
            <a:endParaRPr lang="en-US"/>
          </a:p>
        </p:txBody>
      </p:sp>
      <p:sp>
        <p:nvSpPr>
          <p:cNvPr id="80077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007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8148" tIns="44074" rIns="88148" bIns="44074"/>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Chapter 3</a:t>
            </a:r>
          </a:p>
        </p:txBody>
      </p:sp>
      <p:sp>
        <p:nvSpPr>
          <p:cNvPr id="5" name="Rectangle 6"/>
          <p:cNvSpPr>
            <a:spLocks noGrp="1" noChangeArrowheads="1"/>
          </p:cNvSpPr>
          <p:nvPr>
            <p:ph type="ftr" sz="quarter" idx="4"/>
          </p:nvPr>
        </p:nvSpPr>
        <p:spPr>
          <a:ln/>
        </p:spPr>
        <p:txBody>
          <a:bodyPr/>
          <a:lstStyle/>
          <a:p>
            <a:r>
              <a:rPr lang="en-US"/>
              <a:t>Synchronization Algorithms and Concurrent Programming Gadi Taubenfeld © 2006</a:t>
            </a:r>
          </a:p>
        </p:txBody>
      </p:sp>
      <p:sp>
        <p:nvSpPr>
          <p:cNvPr id="6" name="Rectangle 7"/>
          <p:cNvSpPr>
            <a:spLocks noGrp="1" noChangeArrowheads="1"/>
          </p:cNvSpPr>
          <p:nvPr>
            <p:ph type="sldNum" sz="quarter" idx="5"/>
          </p:nvPr>
        </p:nvSpPr>
        <p:spPr>
          <a:ln/>
        </p:spPr>
        <p:txBody>
          <a:bodyPr/>
          <a:lstStyle/>
          <a:p>
            <a:fld id="{318CF11E-6BAB-4AD2-959B-92C52CE7130C}" type="slidenum">
              <a:rPr lang="en-US"/>
              <a:pPr/>
              <a:t>31</a:t>
            </a:fld>
            <a:endParaRPr lang="en-US"/>
          </a:p>
        </p:txBody>
      </p:sp>
      <p:sp>
        <p:nvSpPr>
          <p:cNvPr id="80281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028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Chapter 3</a:t>
            </a:r>
          </a:p>
        </p:txBody>
      </p:sp>
      <p:sp>
        <p:nvSpPr>
          <p:cNvPr id="5" name="Rectangle 6"/>
          <p:cNvSpPr>
            <a:spLocks noGrp="1" noChangeArrowheads="1"/>
          </p:cNvSpPr>
          <p:nvPr>
            <p:ph type="ftr" sz="quarter" idx="4"/>
          </p:nvPr>
        </p:nvSpPr>
        <p:spPr>
          <a:ln/>
        </p:spPr>
        <p:txBody>
          <a:bodyPr/>
          <a:lstStyle/>
          <a:p>
            <a:r>
              <a:rPr lang="en-US"/>
              <a:t>Synchronization Algorithms and Concurrent Programming Gadi Taubenfeld © 2006</a:t>
            </a:r>
          </a:p>
        </p:txBody>
      </p:sp>
      <p:sp>
        <p:nvSpPr>
          <p:cNvPr id="6" name="Rectangle 7"/>
          <p:cNvSpPr>
            <a:spLocks noGrp="1" noChangeArrowheads="1"/>
          </p:cNvSpPr>
          <p:nvPr>
            <p:ph type="sldNum" sz="quarter" idx="5"/>
          </p:nvPr>
        </p:nvSpPr>
        <p:spPr>
          <a:ln/>
        </p:spPr>
        <p:txBody>
          <a:bodyPr/>
          <a:lstStyle/>
          <a:p>
            <a:fld id="{7A7D8E93-8A73-4591-9743-18FC3A1B8C31}" type="slidenum">
              <a:rPr lang="en-US"/>
              <a:pPr/>
              <a:t>32</a:t>
            </a:fld>
            <a:endParaRPr lang="en-US"/>
          </a:p>
        </p:txBody>
      </p:sp>
      <p:sp>
        <p:nvSpPr>
          <p:cNvPr id="857090" name="Rectangle 2"/>
          <p:cNvSpPr>
            <a:spLocks noGrp="1" noRot="1" noChangeAspect="1" noChangeArrowheads="1" noTextEdit="1"/>
          </p:cNvSpPr>
          <p:nvPr>
            <p:ph type="sldImg"/>
          </p:nvPr>
        </p:nvSpPr>
        <p:spPr>
          <a:ln/>
        </p:spPr>
      </p:sp>
      <p:sp>
        <p:nvSpPr>
          <p:cNvPr id="857091" name="Rectangle 3"/>
          <p:cNvSpPr>
            <a:spLocks noGrp="1" noChangeArrowheads="1"/>
          </p:cNvSpPr>
          <p:nvPr>
            <p:ph type="body" idx="1"/>
          </p:nvPr>
        </p:nvSpPr>
        <p:spPr/>
        <p:txBody>
          <a:bodyPr/>
          <a:lstStyle/>
          <a:p>
            <a:r>
              <a:rPr lang="en-US" sz="1800">
                <a:solidFill>
                  <a:srgbClr val="CC3300"/>
                </a:solidFill>
                <a:latin typeface="Comic Sans MS" pitchFamily="66" charset="0"/>
              </a:rPr>
              <a:t>[Taubenfeld 2004]</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Chapter 3</a:t>
            </a:r>
          </a:p>
        </p:txBody>
      </p:sp>
      <p:sp>
        <p:nvSpPr>
          <p:cNvPr id="5" name="Rectangle 6"/>
          <p:cNvSpPr>
            <a:spLocks noGrp="1" noChangeArrowheads="1"/>
          </p:cNvSpPr>
          <p:nvPr>
            <p:ph type="ftr" sz="quarter" idx="4"/>
          </p:nvPr>
        </p:nvSpPr>
        <p:spPr>
          <a:ln/>
        </p:spPr>
        <p:txBody>
          <a:bodyPr/>
          <a:lstStyle/>
          <a:p>
            <a:r>
              <a:rPr lang="en-US"/>
              <a:t>Synchronization Algorithms and Concurrent Programming Gadi Taubenfeld © 2006</a:t>
            </a:r>
          </a:p>
        </p:txBody>
      </p:sp>
      <p:sp>
        <p:nvSpPr>
          <p:cNvPr id="6" name="Rectangle 7"/>
          <p:cNvSpPr>
            <a:spLocks noGrp="1" noChangeArrowheads="1"/>
          </p:cNvSpPr>
          <p:nvPr>
            <p:ph type="sldNum" sz="quarter" idx="5"/>
          </p:nvPr>
        </p:nvSpPr>
        <p:spPr>
          <a:ln/>
        </p:spPr>
        <p:txBody>
          <a:bodyPr/>
          <a:lstStyle/>
          <a:p>
            <a:fld id="{534D9354-2DD3-4FB7-AC3A-C5860429A784}" type="slidenum">
              <a:rPr lang="en-US"/>
              <a:pPr/>
              <a:t>33</a:t>
            </a:fld>
            <a:endParaRPr lang="en-US"/>
          </a:p>
        </p:txBody>
      </p:sp>
      <p:sp>
        <p:nvSpPr>
          <p:cNvPr id="858114" name="Rectangle 2"/>
          <p:cNvSpPr>
            <a:spLocks noGrp="1" noRot="1" noChangeAspect="1" noChangeArrowheads="1" noTextEdit="1"/>
          </p:cNvSpPr>
          <p:nvPr>
            <p:ph type="sldImg"/>
          </p:nvPr>
        </p:nvSpPr>
        <p:spPr>
          <a:ln/>
        </p:spPr>
      </p:sp>
      <p:sp>
        <p:nvSpPr>
          <p:cNvPr id="858115" name="Rectangle 3"/>
          <p:cNvSpPr>
            <a:spLocks noGrp="1" noChangeArrowheads="1"/>
          </p:cNvSpPr>
          <p:nvPr>
            <p:ph type="body" idx="1"/>
          </p:nvPr>
        </p:nvSpPr>
        <p:spPr/>
        <p:txBody>
          <a:bodyPr/>
          <a:lstStyle/>
          <a:p>
            <a:r>
              <a:rPr lang="en-US" sz="600"/>
              <a:t>[Afek, Stupp, Touitou 1999]</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Chapter 3</a:t>
            </a:r>
          </a:p>
        </p:txBody>
      </p:sp>
      <p:sp>
        <p:nvSpPr>
          <p:cNvPr id="5" name="Rectangle 6"/>
          <p:cNvSpPr>
            <a:spLocks noGrp="1" noChangeArrowheads="1"/>
          </p:cNvSpPr>
          <p:nvPr>
            <p:ph type="ftr" sz="quarter" idx="4"/>
          </p:nvPr>
        </p:nvSpPr>
        <p:spPr>
          <a:ln/>
        </p:spPr>
        <p:txBody>
          <a:bodyPr/>
          <a:lstStyle/>
          <a:p>
            <a:r>
              <a:rPr lang="en-US"/>
              <a:t>Synchronization Algorithms and Concurrent Programming Gadi Taubenfeld © 2006</a:t>
            </a:r>
          </a:p>
        </p:txBody>
      </p:sp>
      <p:sp>
        <p:nvSpPr>
          <p:cNvPr id="6" name="Rectangle 7"/>
          <p:cNvSpPr>
            <a:spLocks noGrp="1" noChangeArrowheads="1"/>
          </p:cNvSpPr>
          <p:nvPr>
            <p:ph type="sldNum" sz="quarter" idx="5"/>
          </p:nvPr>
        </p:nvSpPr>
        <p:spPr>
          <a:ln/>
        </p:spPr>
        <p:txBody>
          <a:bodyPr/>
          <a:lstStyle/>
          <a:p>
            <a:fld id="{07436659-E2BE-4F81-AE2A-65C2FFA5C8A0}" type="slidenum">
              <a:rPr lang="en-US"/>
              <a:pPr/>
              <a:t>35</a:t>
            </a:fld>
            <a:endParaRPr lang="en-US"/>
          </a:p>
        </p:txBody>
      </p:sp>
      <p:sp>
        <p:nvSpPr>
          <p:cNvPr id="74137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413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Chapter 3</a:t>
            </a:r>
          </a:p>
        </p:txBody>
      </p:sp>
      <p:sp>
        <p:nvSpPr>
          <p:cNvPr id="5" name="Rectangle 6"/>
          <p:cNvSpPr>
            <a:spLocks noGrp="1" noChangeArrowheads="1"/>
          </p:cNvSpPr>
          <p:nvPr>
            <p:ph type="ftr" sz="quarter" idx="4"/>
          </p:nvPr>
        </p:nvSpPr>
        <p:spPr>
          <a:ln/>
        </p:spPr>
        <p:txBody>
          <a:bodyPr/>
          <a:lstStyle/>
          <a:p>
            <a:r>
              <a:rPr lang="en-US"/>
              <a:t>Synchronization Algorithms and Concurrent Programming Gadi Taubenfeld © 2006</a:t>
            </a:r>
          </a:p>
        </p:txBody>
      </p:sp>
      <p:sp>
        <p:nvSpPr>
          <p:cNvPr id="6" name="Rectangle 7"/>
          <p:cNvSpPr>
            <a:spLocks noGrp="1" noChangeArrowheads="1"/>
          </p:cNvSpPr>
          <p:nvPr>
            <p:ph type="sldNum" sz="quarter" idx="5"/>
          </p:nvPr>
        </p:nvSpPr>
        <p:spPr>
          <a:ln/>
        </p:spPr>
        <p:txBody>
          <a:bodyPr/>
          <a:lstStyle/>
          <a:p>
            <a:fld id="{9A381920-C536-47E1-8F97-955DB79E17D7}" type="slidenum">
              <a:rPr lang="en-US"/>
              <a:pPr/>
              <a:t>36</a:t>
            </a:fld>
            <a:endParaRPr lang="en-US"/>
          </a:p>
        </p:txBody>
      </p:sp>
      <p:sp>
        <p:nvSpPr>
          <p:cNvPr id="84173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4173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Chapter 3</a:t>
            </a:r>
          </a:p>
        </p:txBody>
      </p:sp>
      <p:sp>
        <p:nvSpPr>
          <p:cNvPr id="5" name="Rectangle 6"/>
          <p:cNvSpPr>
            <a:spLocks noGrp="1" noChangeArrowheads="1"/>
          </p:cNvSpPr>
          <p:nvPr>
            <p:ph type="ftr" sz="quarter" idx="4"/>
          </p:nvPr>
        </p:nvSpPr>
        <p:spPr>
          <a:ln/>
        </p:spPr>
        <p:txBody>
          <a:bodyPr/>
          <a:lstStyle/>
          <a:p>
            <a:r>
              <a:rPr lang="en-US"/>
              <a:t>Synchronization Algorithms and Concurrent Programming Gadi Taubenfeld © 2006</a:t>
            </a:r>
          </a:p>
        </p:txBody>
      </p:sp>
      <p:sp>
        <p:nvSpPr>
          <p:cNvPr id="6" name="Rectangle 7"/>
          <p:cNvSpPr>
            <a:spLocks noGrp="1" noChangeArrowheads="1"/>
          </p:cNvSpPr>
          <p:nvPr>
            <p:ph type="sldNum" sz="quarter" idx="5"/>
          </p:nvPr>
        </p:nvSpPr>
        <p:spPr>
          <a:ln/>
        </p:spPr>
        <p:txBody>
          <a:bodyPr/>
          <a:lstStyle/>
          <a:p>
            <a:fld id="{34F4AFEA-581A-4366-8F5D-228D39E9BA6A}" type="slidenum">
              <a:rPr lang="en-US"/>
              <a:pPr/>
              <a:t>39</a:t>
            </a:fld>
            <a:endParaRPr lang="en-US"/>
          </a:p>
        </p:txBody>
      </p:sp>
      <p:sp>
        <p:nvSpPr>
          <p:cNvPr id="80486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048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sz="1800">
                <a:solidFill>
                  <a:srgbClr val="CC3300"/>
                </a:solidFill>
                <a:latin typeface="Comic Sans MS" pitchFamily="66" charset="0"/>
              </a:rPr>
              <a:t>[Alur, Taubenfeld 1992]</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Chapter 3</a:t>
            </a:r>
          </a:p>
        </p:txBody>
      </p:sp>
      <p:sp>
        <p:nvSpPr>
          <p:cNvPr id="5" name="Rectangle 6"/>
          <p:cNvSpPr>
            <a:spLocks noGrp="1" noChangeArrowheads="1"/>
          </p:cNvSpPr>
          <p:nvPr>
            <p:ph type="ftr" sz="quarter" idx="4"/>
          </p:nvPr>
        </p:nvSpPr>
        <p:spPr>
          <a:ln/>
        </p:spPr>
        <p:txBody>
          <a:bodyPr/>
          <a:lstStyle/>
          <a:p>
            <a:r>
              <a:rPr lang="en-US"/>
              <a:t>Synchronization Algorithms and Concurrent Programming Gadi Taubenfeld © 2006</a:t>
            </a:r>
          </a:p>
        </p:txBody>
      </p:sp>
      <p:sp>
        <p:nvSpPr>
          <p:cNvPr id="6" name="Rectangle 7"/>
          <p:cNvSpPr>
            <a:spLocks noGrp="1" noChangeArrowheads="1"/>
          </p:cNvSpPr>
          <p:nvPr>
            <p:ph type="sldNum" sz="quarter" idx="5"/>
          </p:nvPr>
        </p:nvSpPr>
        <p:spPr>
          <a:ln/>
        </p:spPr>
        <p:txBody>
          <a:bodyPr/>
          <a:lstStyle/>
          <a:p>
            <a:fld id="{018D9843-232A-4F26-B385-FB6CD6254FCB}" type="slidenum">
              <a:rPr lang="en-US"/>
              <a:pPr/>
              <a:t>40</a:t>
            </a:fld>
            <a:endParaRPr lang="en-US"/>
          </a:p>
        </p:txBody>
      </p:sp>
      <p:sp>
        <p:nvSpPr>
          <p:cNvPr id="82739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273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Chapter 3</a:t>
            </a:r>
          </a:p>
        </p:txBody>
      </p:sp>
      <p:sp>
        <p:nvSpPr>
          <p:cNvPr id="5" name="Rectangle 6"/>
          <p:cNvSpPr>
            <a:spLocks noGrp="1" noChangeArrowheads="1"/>
          </p:cNvSpPr>
          <p:nvPr>
            <p:ph type="ftr" sz="quarter" idx="4"/>
          </p:nvPr>
        </p:nvSpPr>
        <p:spPr>
          <a:ln/>
        </p:spPr>
        <p:txBody>
          <a:bodyPr/>
          <a:lstStyle/>
          <a:p>
            <a:r>
              <a:rPr lang="en-US"/>
              <a:t>Synchronization Algorithms and Concurrent Programming Gadi Taubenfeld © 2006</a:t>
            </a:r>
          </a:p>
        </p:txBody>
      </p:sp>
      <p:sp>
        <p:nvSpPr>
          <p:cNvPr id="6" name="Rectangle 7"/>
          <p:cNvSpPr>
            <a:spLocks noGrp="1" noChangeArrowheads="1"/>
          </p:cNvSpPr>
          <p:nvPr>
            <p:ph type="sldNum" sz="quarter" idx="5"/>
          </p:nvPr>
        </p:nvSpPr>
        <p:spPr>
          <a:ln/>
        </p:spPr>
        <p:txBody>
          <a:bodyPr/>
          <a:lstStyle/>
          <a:p>
            <a:fld id="{842D386F-33AE-441D-8B98-4ACD5F3B3562}" type="slidenum">
              <a:rPr lang="en-US"/>
              <a:pPr/>
              <a:t>42</a:t>
            </a:fld>
            <a:endParaRPr lang="en-US"/>
          </a:p>
        </p:txBody>
      </p:sp>
      <p:sp>
        <p:nvSpPr>
          <p:cNvPr id="859138" name="Rectangle 2"/>
          <p:cNvSpPr>
            <a:spLocks noGrp="1" noRot="1" noChangeAspect="1" noChangeArrowheads="1" noTextEdit="1"/>
          </p:cNvSpPr>
          <p:nvPr>
            <p:ph type="sldImg"/>
          </p:nvPr>
        </p:nvSpPr>
        <p:spPr>
          <a:ln/>
        </p:spPr>
      </p:sp>
      <p:sp>
        <p:nvSpPr>
          <p:cNvPr id="859139" name="Rectangle 3"/>
          <p:cNvSpPr>
            <a:spLocks noGrp="1" noChangeArrowheads="1"/>
          </p:cNvSpPr>
          <p:nvPr>
            <p:ph type="body" idx="1"/>
          </p:nvPr>
        </p:nvSpPr>
        <p:spPr/>
        <p:txBody>
          <a:bodyPr/>
          <a:lstStyle/>
          <a:p>
            <a:r>
              <a:rPr lang="en-US" sz="1800">
                <a:solidFill>
                  <a:srgbClr val="CC3300"/>
                </a:solidFill>
                <a:latin typeface="Comic Sans MS" pitchFamily="66" charset="0"/>
              </a:rPr>
              <a:t>[Dijkstra 1974]</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Chapter 3</a:t>
            </a:r>
          </a:p>
        </p:txBody>
      </p:sp>
      <p:sp>
        <p:nvSpPr>
          <p:cNvPr id="5" name="Rectangle 6"/>
          <p:cNvSpPr>
            <a:spLocks noGrp="1" noChangeArrowheads="1"/>
          </p:cNvSpPr>
          <p:nvPr>
            <p:ph type="ftr" sz="quarter" idx="4"/>
          </p:nvPr>
        </p:nvSpPr>
        <p:spPr>
          <a:ln/>
        </p:spPr>
        <p:txBody>
          <a:bodyPr/>
          <a:lstStyle/>
          <a:p>
            <a:r>
              <a:rPr lang="en-US"/>
              <a:t>Synchronization Algorithms and Concurrent Programming Gadi Taubenfeld © 2006</a:t>
            </a:r>
          </a:p>
        </p:txBody>
      </p:sp>
      <p:sp>
        <p:nvSpPr>
          <p:cNvPr id="6" name="Rectangle 7"/>
          <p:cNvSpPr>
            <a:spLocks noGrp="1" noChangeArrowheads="1"/>
          </p:cNvSpPr>
          <p:nvPr>
            <p:ph type="sldNum" sz="quarter" idx="5"/>
          </p:nvPr>
        </p:nvSpPr>
        <p:spPr>
          <a:ln/>
        </p:spPr>
        <p:txBody>
          <a:bodyPr/>
          <a:lstStyle/>
          <a:p>
            <a:fld id="{37AB06B6-816A-4CC3-A99E-8EBCED43F727}" type="slidenum">
              <a:rPr lang="en-US"/>
              <a:pPr/>
              <a:t>3</a:t>
            </a:fld>
            <a:endParaRPr lang="en-US"/>
          </a:p>
        </p:txBody>
      </p:sp>
      <p:sp>
        <p:nvSpPr>
          <p:cNvPr id="78029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802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Chapter 3</a:t>
            </a:r>
          </a:p>
        </p:txBody>
      </p:sp>
      <p:sp>
        <p:nvSpPr>
          <p:cNvPr id="5" name="Rectangle 6"/>
          <p:cNvSpPr>
            <a:spLocks noGrp="1" noChangeArrowheads="1"/>
          </p:cNvSpPr>
          <p:nvPr>
            <p:ph type="ftr" sz="quarter" idx="4"/>
          </p:nvPr>
        </p:nvSpPr>
        <p:spPr>
          <a:ln/>
        </p:spPr>
        <p:txBody>
          <a:bodyPr/>
          <a:lstStyle/>
          <a:p>
            <a:r>
              <a:rPr lang="en-US"/>
              <a:t>Synchronization Algorithms and Concurrent Programming Gadi Taubenfeld © 2006</a:t>
            </a:r>
          </a:p>
        </p:txBody>
      </p:sp>
      <p:sp>
        <p:nvSpPr>
          <p:cNvPr id="6" name="Rectangle 7"/>
          <p:cNvSpPr>
            <a:spLocks noGrp="1" noChangeArrowheads="1"/>
          </p:cNvSpPr>
          <p:nvPr>
            <p:ph type="sldNum" sz="quarter" idx="5"/>
          </p:nvPr>
        </p:nvSpPr>
        <p:spPr>
          <a:ln/>
        </p:spPr>
        <p:txBody>
          <a:bodyPr/>
          <a:lstStyle/>
          <a:p>
            <a:fld id="{8040B798-FF72-420D-AD50-976F39DCE096}" type="slidenum">
              <a:rPr lang="en-US"/>
              <a:pPr/>
              <a:t>43</a:t>
            </a:fld>
            <a:endParaRPr lang="en-US"/>
          </a:p>
        </p:txBody>
      </p:sp>
      <p:sp>
        <p:nvSpPr>
          <p:cNvPr id="85504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550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Chapter 3</a:t>
            </a:r>
          </a:p>
        </p:txBody>
      </p:sp>
      <p:sp>
        <p:nvSpPr>
          <p:cNvPr id="5" name="Rectangle 6"/>
          <p:cNvSpPr>
            <a:spLocks noGrp="1" noChangeArrowheads="1"/>
          </p:cNvSpPr>
          <p:nvPr>
            <p:ph type="ftr" sz="quarter" idx="4"/>
          </p:nvPr>
        </p:nvSpPr>
        <p:spPr>
          <a:ln/>
        </p:spPr>
        <p:txBody>
          <a:bodyPr/>
          <a:lstStyle/>
          <a:p>
            <a:r>
              <a:rPr lang="en-US"/>
              <a:t>Synchronization Algorithms and Concurrent Programming Gadi Taubenfeld © 2006</a:t>
            </a:r>
          </a:p>
        </p:txBody>
      </p:sp>
      <p:sp>
        <p:nvSpPr>
          <p:cNvPr id="6" name="Rectangle 7"/>
          <p:cNvSpPr>
            <a:spLocks noGrp="1" noChangeArrowheads="1"/>
          </p:cNvSpPr>
          <p:nvPr>
            <p:ph type="sldNum" sz="quarter" idx="5"/>
          </p:nvPr>
        </p:nvSpPr>
        <p:spPr>
          <a:ln/>
        </p:spPr>
        <p:txBody>
          <a:bodyPr/>
          <a:lstStyle/>
          <a:p>
            <a:fld id="{E551F777-5F83-4FD0-87D6-9B8D60D3D276}" type="slidenum">
              <a:rPr lang="en-US"/>
              <a:pPr/>
              <a:t>44</a:t>
            </a:fld>
            <a:endParaRPr lang="en-US"/>
          </a:p>
        </p:txBody>
      </p:sp>
      <p:sp>
        <p:nvSpPr>
          <p:cNvPr id="84480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448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sz="1600">
                <a:solidFill>
                  <a:srgbClr val="CC3300"/>
                </a:solidFill>
                <a:latin typeface="Comic Sans MS" pitchFamily="66" charset="0"/>
              </a:rPr>
              <a:t>[Lamport 1986]</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Chapter 3</a:t>
            </a:r>
          </a:p>
        </p:txBody>
      </p:sp>
      <p:sp>
        <p:nvSpPr>
          <p:cNvPr id="5" name="Rectangle 6"/>
          <p:cNvSpPr>
            <a:spLocks noGrp="1" noChangeArrowheads="1"/>
          </p:cNvSpPr>
          <p:nvPr>
            <p:ph type="ftr" sz="quarter" idx="4"/>
          </p:nvPr>
        </p:nvSpPr>
        <p:spPr>
          <a:ln/>
        </p:spPr>
        <p:txBody>
          <a:bodyPr/>
          <a:lstStyle/>
          <a:p>
            <a:r>
              <a:rPr lang="en-US"/>
              <a:t>Synchronization Algorithms and Concurrent Programming Gadi Taubenfeld © 2006</a:t>
            </a:r>
          </a:p>
        </p:txBody>
      </p:sp>
      <p:sp>
        <p:nvSpPr>
          <p:cNvPr id="6" name="Rectangle 7"/>
          <p:cNvSpPr>
            <a:spLocks noGrp="1" noChangeArrowheads="1"/>
          </p:cNvSpPr>
          <p:nvPr>
            <p:ph type="sldNum" sz="quarter" idx="5"/>
          </p:nvPr>
        </p:nvSpPr>
        <p:spPr>
          <a:ln/>
        </p:spPr>
        <p:txBody>
          <a:bodyPr/>
          <a:lstStyle/>
          <a:p>
            <a:fld id="{1D2B1F51-C7DB-4776-8DF6-B4B437F6B12A}" type="slidenum">
              <a:rPr lang="en-US"/>
              <a:pPr/>
              <a:t>46</a:t>
            </a:fld>
            <a:endParaRPr lang="en-US"/>
          </a:p>
        </p:txBody>
      </p:sp>
      <p:sp>
        <p:nvSpPr>
          <p:cNvPr id="86118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611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Chapter 3</a:t>
            </a:r>
          </a:p>
        </p:txBody>
      </p:sp>
      <p:sp>
        <p:nvSpPr>
          <p:cNvPr id="5" name="Rectangle 6"/>
          <p:cNvSpPr>
            <a:spLocks noGrp="1" noChangeArrowheads="1"/>
          </p:cNvSpPr>
          <p:nvPr>
            <p:ph type="ftr" sz="quarter" idx="4"/>
          </p:nvPr>
        </p:nvSpPr>
        <p:spPr>
          <a:ln/>
        </p:spPr>
        <p:txBody>
          <a:bodyPr/>
          <a:lstStyle/>
          <a:p>
            <a:r>
              <a:rPr lang="en-US"/>
              <a:t>Synchronization Algorithms and Concurrent Programming Gadi Taubenfeld © 2006</a:t>
            </a:r>
          </a:p>
        </p:txBody>
      </p:sp>
      <p:sp>
        <p:nvSpPr>
          <p:cNvPr id="6" name="Rectangle 7"/>
          <p:cNvSpPr>
            <a:spLocks noGrp="1" noChangeArrowheads="1"/>
          </p:cNvSpPr>
          <p:nvPr>
            <p:ph type="sldNum" sz="quarter" idx="5"/>
          </p:nvPr>
        </p:nvSpPr>
        <p:spPr>
          <a:ln/>
        </p:spPr>
        <p:txBody>
          <a:bodyPr/>
          <a:lstStyle/>
          <a:p>
            <a:fld id="{9BA291D4-5854-468F-8DFC-8483231F7F92}" type="slidenum">
              <a:rPr lang="en-US"/>
              <a:pPr/>
              <a:t>12</a:t>
            </a:fld>
            <a:endParaRPr lang="en-US"/>
          </a:p>
        </p:txBody>
      </p:sp>
      <p:sp>
        <p:nvSpPr>
          <p:cNvPr id="856066" name="Rectangle 2"/>
          <p:cNvSpPr>
            <a:spLocks noGrp="1" noRot="1" noChangeAspect="1" noChangeArrowheads="1" noTextEdit="1"/>
          </p:cNvSpPr>
          <p:nvPr>
            <p:ph type="sldImg"/>
          </p:nvPr>
        </p:nvSpPr>
        <p:spPr>
          <a:ln/>
        </p:spPr>
      </p:sp>
      <p:sp>
        <p:nvSpPr>
          <p:cNvPr id="856067" name="Rectangle 3"/>
          <p:cNvSpPr>
            <a:spLocks noGrp="1" noChangeArrowheads="1"/>
          </p:cNvSpPr>
          <p:nvPr>
            <p:ph type="body" idx="1"/>
          </p:nvPr>
        </p:nvSpPr>
        <p:spPr/>
        <p:txBody>
          <a:bodyPr/>
          <a:lstStyle/>
          <a:p>
            <a:r>
              <a:rPr lang="en-US" sz="2000">
                <a:solidFill>
                  <a:srgbClr val="CC3300"/>
                </a:solidFill>
                <a:latin typeface="Comic Sans MS" pitchFamily="66" charset="0"/>
              </a:rPr>
              <a:t>[Taubenfeld 2004]</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Chapter 3</a:t>
            </a:r>
          </a:p>
        </p:txBody>
      </p:sp>
      <p:sp>
        <p:nvSpPr>
          <p:cNvPr id="5" name="Rectangle 6"/>
          <p:cNvSpPr>
            <a:spLocks noGrp="1" noChangeArrowheads="1"/>
          </p:cNvSpPr>
          <p:nvPr>
            <p:ph type="ftr" sz="quarter" idx="4"/>
          </p:nvPr>
        </p:nvSpPr>
        <p:spPr>
          <a:ln/>
        </p:spPr>
        <p:txBody>
          <a:bodyPr/>
          <a:lstStyle/>
          <a:p>
            <a:r>
              <a:rPr lang="en-US"/>
              <a:t>Synchronization Algorithms and Concurrent Programming Gadi Taubenfeld © 2006</a:t>
            </a:r>
          </a:p>
        </p:txBody>
      </p:sp>
      <p:sp>
        <p:nvSpPr>
          <p:cNvPr id="6" name="Rectangle 7"/>
          <p:cNvSpPr>
            <a:spLocks noGrp="1" noChangeArrowheads="1"/>
          </p:cNvSpPr>
          <p:nvPr>
            <p:ph type="sldNum" sz="quarter" idx="5"/>
          </p:nvPr>
        </p:nvSpPr>
        <p:spPr>
          <a:ln/>
        </p:spPr>
        <p:txBody>
          <a:bodyPr/>
          <a:lstStyle/>
          <a:p>
            <a:fld id="{20C7928C-777F-4DB2-A978-1BC17207B26D}" type="slidenum">
              <a:rPr lang="en-US"/>
              <a:pPr/>
              <a:t>13</a:t>
            </a:fld>
            <a:endParaRPr lang="en-US"/>
          </a:p>
        </p:txBody>
      </p:sp>
      <p:sp>
        <p:nvSpPr>
          <p:cNvPr id="83763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376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Chapter 3</a:t>
            </a:r>
          </a:p>
        </p:txBody>
      </p:sp>
      <p:sp>
        <p:nvSpPr>
          <p:cNvPr id="5" name="Rectangle 6"/>
          <p:cNvSpPr>
            <a:spLocks noGrp="1" noChangeArrowheads="1"/>
          </p:cNvSpPr>
          <p:nvPr>
            <p:ph type="ftr" sz="quarter" idx="4"/>
          </p:nvPr>
        </p:nvSpPr>
        <p:spPr>
          <a:ln/>
        </p:spPr>
        <p:txBody>
          <a:bodyPr/>
          <a:lstStyle/>
          <a:p>
            <a:r>
              <a:rPr lang="en-US"/>
              <a:t>Synchronization Algorithms and Concurrent Programming Gadi Taubenfeld © 2006</a:t>
            </a:r>
          </a:p>
        </p:txBody>
      </p:sp>
      <p:sp>
        <p:nvSpPr>
          <p:cNvPr id="6" name="Rectangle 7"/>
          <p:cNvSpPr>
            <a:spLocks noGrp="1" noChangeArrowheads="1"/>
          </p:cNvSpPr>
          <p:nvPr>
            <p:ph type="sldNum" sz="quarter" idx="5"/>
          </p:nvPr>
        </p:nvSpPr>
        <p:spPr>
          <a:ln/>
        </p:spPr>
        <p:txBody>
          <a:bodyPr/>
          <a:lstStyle/>
          <a:p>
            <a:fld id="{7450EDC2-21BF-43FB-9DAB-41B53FEC6F40}" type="slidenum">
              <a:rPr lang="en-US"/>
              <a:pPr/>
              <a:t>14</a:t>
            </a:fld>
            <a:endParaRPr lang="en-US"/>
          </a:p>
        </p:txBody>
      </p:sp>
      <p:sp>
        <p:nvSpPr>
          <p:cNvPr id="83353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335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Chapter 3</a:t>
            </a:r>
          </a:p>
        </p:txBody>
      </p:sp>
      <p:sp>
        <p:nvSpPr>
          <p:cNvPr id="5" name="Rectangle 6"/>
          <p:cNvSpPr>
            <a:spLocks noGrp="1" noChangeArrowheads="1"/>
          </p:cNvSpPr>
          <p:nvPr>
            <p:ph type="ftr" sz="quarter" idx="4"/>
          </p:nvPr>
        </p:nvSpPr>
        <p:spPr>
          <a:ln/>
        </p:spPr>
        <p:txBody>
          <a:bodyPr/>
          <a:lstStyle/>
          <a:p>
            <a:r>
              <a:rPr lang="en-US"/>
              <a:t>Synchronization Algorithms and Concurrent Programming Gadi Taubenfeld © 2006</a:t>
            </a:r>
          </a:p>
        </p:txBody>
      </p:sp>
      <p:sp>
        <p:nvSpPr>
          <p:cNvPr id="6" name="Rectangle 7"/>
          <p:cNvSpPr>
            <a:spLocks noGrp="1" noChangeArrowheads="1"/>
          </p:cNvSpPr>
          <p:nvPr>
            <p:ph type="sldNum" sz="quarter" idx="5"/>
          </p:nvPr>
        </p:nvSpPr>
        <p:spPr>
          <a:ln/>
        </p:spPr>
        <p:txBody>
          <a:bodyPr/>
          <a:lstStyle/>
          <a:p>
            <a:fld id="{5DF52185-F315-4BC4-AC11-6D50B32A1BEE}" type="slidenum">
              <a:rPr lang="en-US"/>
              <a:pPr/>
              <a:t>15</a:t>
            </a:fld>
            <a:endParaRPr lang="en-US"/>
          </a:p>
        </p:txBody>
      </p:sp>
      <p:sp>
        <p:nvSpPr>
          <p:cNvPr id="78745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874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Chapter 3</a:t>
            </a:r>
          </a:p>
        </p:txBody>
      </p:sp>
      <p:sp>
        <p:nvSpPr>
          <p:cNvPr id="5" name="Rectangle 6"/>
          <p:cNvSpPr>
            <a:spLocks noGrp="1" noChangeArrowheads="1"/>
          </p:cNvSpPr>
          <p:nvPr>
            <p:ph type="ftr" sz="quarter" idx="4"/>
          </p:nvPr>
        </p:nvSpPr>
        <p:spPr>
          <a:ln/>
        </p:spPr>
        <p:txBody>
          <a:bodyPr/>
          <a:lstStyle/>
          <a:p>
            <a:r>
              <a:rPr lang="en-US"/>
              <a:t>Synchronization Algorithms and Concurrent Programming Gadi Taubenfeld © 2006</a:t>
            </a:r>
          </a:p>
        </p:txBody>
      </p:sp>
      <p:sp>
        <p:nvSpPr>
          <p:cNvPr id="6" name="Rectangle 7"/>
          <p:cNvSpPr>
            <a:spLocks noGrp="1" noChangeArrowheads="1"/>
          </p:cNvSpPr>
          <p:nvPr>
            <p:ph type="sldNum" sz="quarter" idx="5"/>
          </p:nvPr>
        </p:nvSpPr>
        <p:spPr>
          <a:ln/>
        </p:spPr>
        <p:txBody>
          <a:bodyPr/>
          <a:lstStyle/>
          <a:p>
            <a:fld id="{22B23125-FA6F-43C9-B664-F45DA90F1DB9}" type="slidenum">
              <a:rPr lang="en-US"/>
              <a:pPr/>
              <a:t>16</a:t>
            </a:fld>
            <a:endParaRPr lang="en-US"/>
          </a:p>
        </p:txBody>
      </p:sp>
      <p:sp>
        <p:nvSpPr>
          <p:cNvPr id="83968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3968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Chapter 3</a:t>
            </a:r>
          </a:p>
        </p:txBody>
      </p:sp>
      <p:sp>
        <p:nvSpPr>
          <p:cNvPr id="5" name="Rectangle 6"/>
          <p:cNvSpPr>
            <a:spLocks noGrp="1" noChangeArrowheads="1"/>
          </p:cNvSpPr>
          <p:nvPr>
            <p:ph type="ftr" sz="quarter" idx="4"/>
          </p:nvPr>
        </p:nvSpPr>
        <p:spPr>
          <a:ln/>
        </p:spPr>
        <p:txBody>
          <a:bodyPr/>
          <a:lstStyle/>
          <a:p>
            <a:r>
              <a:rPr lang="en-US"/>
              <a:t>Synchronization Algorithms and Concurrent Programming Gadi Taubenfeld © 2006</a:t>
            </a:r>
          </a:p>
        </p:txBody>
      </p:sp>
      <p:sp>
        <p:nvSpPr>
          <p:cNvPr id="6" name="Rectangle 7"/>
          <p:cNvSpPr>
            <a:spLocks noGrp="1" noChangeArrowheads="1"/>
          </p:cNvSpPr>
          <p:nvPr>
            <p:ph type="sldNum" sz="quarter" idx="5"/>
          </p:nvPr>
        </p:nvSpPr>
        <p:spPr>
          <a:ln/>
        </p:spPr>
        <p:txBody>
          <a:bodyPr/>
          <a:lstStyle/>
          <a:p>
            <a:fld id="{447A8A2F-99F4-4C8C-A10F-4DEC3EC5BD0B}" type="slidenum">
              <a:rPr lang="en-US"/>
              <a:pPr/>
              <a:t>18</a:t>
            </a:fld>
            <a:endParaRPr lang="en-US"/>
          </a:p>
        </p:txBody>
      </p:sp>
      <p:sp>
        <p:nvSpPr>
          <p:cNvPr id="79257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925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secHead" preserve="1">
  <p:cSld name="1_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68"/>
            <a:ext cx="7772400" cy="1362075"/>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b" anchorCtr="0"/>
          <a:lstStyle>
            <a:lvl1pPr algn="l">
              <a:buNone/>
              <a:defRPr sz="3600" b="0" cap="none"/>
            </a:lvl1pPr>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722313" y="2036106"/>
            <a:ext cx="7772400" cy="1338262"/>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smtClean="0"/>
              <a:t>Click to edit Master text styles</a:t>
            </a:r>
          </a:p>
        </p:txBody>
      </p:sp>
      <p:sp>
        <p:nvSpPr>
          <p:cNvPr id="7" name="Rectangle 6"/>
          <p:cNvSpPr/>
          <p:nvPr/>
        </p:nvSpPr>
        <p:spPr>
          <a:xfrm flipV="1">
            <a:off x="69412" y="1864998"/>
            <a:ext cx="9013515" cy="91440"/>
          </a:xfrm>
          <a:prstGeom prst="rect">
            <a:avLst/>
          </a:prstGeom>
          <a:solidFill>
            <a:srgbClr val="0070C0"/>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1829643"/>
            <a:ext cx="9013781" cy="45719"/>
          </a:xfrm>
          <a:prstGeom prst="rect">
            <a:avLst/>
          </a:prstGeom>
          <a:solidFill>
            <a:schemeClr val="accent6">
              <a:lumMod val="40000"/>
              <a:lumOff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1957048"/>
            <a:ext cx="9014621" cy="45720"/>
          </a:xfrm>
          <a:prstGeom prst="rect">
            <a:avLst/>
          </a:prstGeom>
          <a:solidFill>
            <a:srgbClr val="00B050"/>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4"/>
          <p:cNvSpPr>
            <a:spLocks noGrp="1" noChangeArrowheads="1"/>
          </p:cNvSpPr>
          <p:nvPr>
            <p:ph type="dt" sz="half" idx="2"/>
          </p:nvPr>
        </p:nvSpPr>
        <p:spPr bwMode="auto">
          <a:xfrm>
            <a:off x="431800" y="63881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solidFill>
                  <a:srgbClr val="808080"/>
                </a:solidFill>
                <a:latin typeface="+mn-lt"/>
              </a:defRPr>
            </a:lvl1pPr>
          </a:lstStyle>
          <a:p>
            <a:r>
              <a:rPr lang="en-US" smtClean="0"/>
              <a:t>Chapter 3</a:t>
            </a:r>
            <a:endParaRPr lang="en-US"/>
          </a:p>
        </p:txBody>
      </p:sp>
      <p:sp>
        <p:nvSpPr>
          <p:cNvPr id="16" name="Rectangle 5"/>
          <p:cNvSpPr>
            <a:spLocks noGrp="1" noChangeArrowheads="1"/>
          </p:cNvSpPr>
          <p:nvPr>
            <p:ph type="ftr" sz="quarter" idx="3"/>
          </p:nvPr>
        </p:nvSpPr>
        <p:spPr bwMode="auto">
          <a:xfrm>
            <a:off x="2362200" y="6375400"/>
            <a:ext cx="441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b="0">
                <a:solidFill>
                  <a:srgbClr val="808080"/>
                </a:solidFill>
                <a:latin typeface="+mn-lt"/>
              </a:defRPr>
            </a:lvl1pPr>
          </a:lstStyle>
          <a:p>
            <a:r>
              <a:rPr lang="en-US" smtClean="0"/>
              <a:t>Synchronization Algorithms and Concurrent Programming Gadi Taubenfeld © 2014</a:t>
            </a:r>
            <a:endParaRPr lang="en-US"/>
          </a:p>
        </p:txBody>
      </p:sp>
      <p:sp>
        <p:nvSpPr>
          <p:cNvPr id="17" name="Rectangle 9"/>
          <p:cNvSpPr>
            <a:spLocks noChangeArrowheads="1"/>
          </p:cNvSpPr>
          <p:nvPr userDrawn="1"/>
        </p:nvSpPr>
        <p:spPr bwMode="auto">
          <a:xfrm>
            <a:off x="8331200" y="6389688"/>
            <a:ext cx="4302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fld id="{981BCF9E-8DCB-4F10-89E5-30EFF1565A79}" type="slidenum">
              <a:rPr lang="en-US" sz="1200" b="0">
                <a:solidFill>
                  <a:srgbClr val="808080"/>
                </a:solidFill>
                <a:latin typeface="Comic Sans MS" pitchFamily="66" charset="0"/>
              </a:rPr>
              <a:pPr algn="r"/>
              <a:t>‹#›</a:t>
            </a:fld>
            <a:endParaRPr lang="en-US" sz="1200" b="0">
              <a:solidFill>
                <a:srgbClr val="808080"/>
              </a:solidFill>
              <a:latin typeface="Comic Sans MS" pitchFamily="66" charset="0"/>
            </a:endParaRPr>
          </a:p>
        </p:txBody>
      </p:sp>
    </p:spTree>
    <p:extLst>
      <p:ext uri="{BB962C8B-B14F-4D97-AF65-F5344CB8AC3E}">
        <p14:creationId xmlns:p14="http://schemas.microsoft.com/office/powerpoint/2010/main" val="3931156954"/>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Chapter 3</a:t>
            </a:r>
            <a:endParaRPr lang="en-US"/>
          </a:p>
        </p:txBody>
      </p:sp>
      <p:sp>
        <p:nvSpPr>
          <p:cNvPr id="6" name="Footer Placeholder 5"/>
          <p:cNvSpPr>
            <a:spLocks noGrp="1"/>
          </p:cNvSpPr>
          <p:nvPr>
            <p:ph type="ftr" sz="quarter" idx="11"/>
          </p:nvPr>
        </p:nvSpPr>
        <p:spPr/>
        <p:txBody>
          <a:bodyPr/>
          <a:lstStyle>
            <a:lvl1pPr>
              <a:defRPr/>
            </a:lvl1pPr>
          </a:lstStyle>
          <a:p>
            <a:r>
              <a:rPr lang="en-US" smtClean="0"/>
              <a:t>Synchronization Algorithms and Concurrent Programming Gadi Taubenfeld © 2014</a:t>
            </a:r>
            <a:endParaRPr lang="en-US"/>
          </a:p>
        </p:txBody>
      </p:sp>
    </p:spTree>
    <p:extLst>
      <p:ext uri="{BB962C8B-B14F-4D97-AF65-F5344CB8AC3E}">
        <p14:creationId xmlns:p14="http://schemas.microsoft.com/office/powerpoint/2010/main" val="278411473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Chapter 3</a:t>
            </a:r>
            <a:endParaRPr lang="en-US"/>
          </a:p>
        </p:txBody>
      </p:sp>
      <p:sp>
        <p:nvSpPr>
          <p:cNvPr id="5" name="Footer Placeholder 4"/>
          <p:cNvSpPr>
            <a:spLocks noGrp="1"/>
          </p:cNvSpPr>
          <p:nvPr>
            <p:ph type="ftr" sz="quarter" idx="11"/>
          </p:nvPr>
        </p:nvSpPr>
        <p:spPr/>
        <p:txBody>
          <a:bodyPr/>
          <a:lstStyle>
            <a:lvl1pPr>
              <a:defRPr/>
            </a:lvl1pPr>
          </a:lstStyle>
          <a:p>
            <a:r>
              <a:rPr lang="en-US" smtClean="0"/>
              <a:t>Synchronization Algorithms and Concurrent Programming Gadi Taubenfeld © 2014</a:t>
            </a:r>
            <a:endParaRPr lang="en-US"/>
          </a:p>
        </p:txBody>
      </p:sp>
    </p:spTree>
    <p:extLst>
      <p:ext uri="{BB962C8B-B14F-4D97-AF65-F5344CB8AC3E}">
        <p14:creationId xmlns:p14="http://schemas.microsoft.com/office/powerpoint/2010/main" val="266166348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444500"/>
            <a:ext cx="1943100" cy="5537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444500"/>
            <a:ext cx="5676900" cy="5537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Chapter 3</a:t>
            </a:r>
            <a:endParaRPr lang="en-US"/>
          </a:p>
        </p:txBody>
      </p:sp>
      <p:sp>
        <p:nvSpPr>
          <p:cNvPr id="5" name="Footer Placeholder 4"/>
          <p:cNvSpPr>
            <a:spLocks noGrp="1"/>
          </p:cNvSpPr>
          <p:nvPr>
            <p:ph type="ftr" sz="quarter" idx="11"/>
          </p:nvPr>
        </p:nvSpPr>
        <p:spPr/>
        <p:txBody>
          <a:bodyPr/>
          <a:lstStyle>
            <a:lvl1pPr>
              <a:defRPr/>
            </a:lvl1pPr>
          </a:lstStyle>
          <a:p>
            <a:r>
              <a:rPr lang="en-US" smtClean="0"/>
              <a:t>Synchronization Algorithms and Concurrent Programming Gadi Taubenfeld © 2014</a:t>
            </a:r>
            <a:endParaRPr lang="en-US"/>
          </a:p>
        </p:txBody>
      </p:sp>
    </p:spTree>
    <p:extLst>
      <p:ext uri="{BB962C8B-B14F-4D97-AF65-F5344CB8AC3E}">
        <p14:creationId xmlns:p14="http://schemas.microsoft.com/office/powerpoint/2010/main" val="15179716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US" smtClean="0"/>
              <a:t>Chapter 3</a:t>
            </a:r>
            <a:endParaRPr lang="en-US"/>
          </a:p>
        </p:txBody>
      </p:sp>
      <p:sp>
        <p:nvSpPr>
          <p:cNvPr id="5" name="Footer Placeholder 4"/>
          <p:cNvSpPr>
            <a:spLocks noGrp="1"/>
          </p:cNvSpPr>
          <p:nvPr>
            <p:ph type="ftr" sz="quarter" idx="11"/>
          </p:nvPr>
        </p:nvSpPr>
        <p:spPr/>
        <p:txBody>
          <a:bodyPr/>
          <a:lstStyle>
            <a:lvl1pPr>
              <a:defRPr/>
            </a:lvl1pPr>
          </a:lstStyle>
          <a:p>
            <a:r>
              <a:rPr lang="en-US" smtClean="0"/>
              <a:t>Synchronization Algorithms and Concurrent Programming Gadi Taubenfeld © 2014</a:t>
            </a:r>
            <a:endParaRPr lang="en-US"/>
          </a:p>
        </p:txBody>
      </p:sp>
    </p:spTree>
    <p:extLst>
      <p:ext uri="{BB962C8B-B14F-4D97-AF65-F5344CB8AC3E}">
        <p14:creationId xmlns:p14="http://schemas.microsoft.com/office/powerpoint/2010/main" val="280137030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Chapter 3</a:t>
            </a:r>
            <a:endParaRPr lang="en-US"/>
          </a:p>
        </p:txBody>
      </p:sp>
      <p:sp>
        <p:nvSpPr>
          <p:cNvPr id="5" name="Footer Placeholder 4"/>
          <p:cNvSpPr>
            <a:spLocks noGrp="1"/>
          </p:cNvSpPr>
          <p:nvPr>
            <p:ph type="ftr" sz="quarter" idx="11"/>
          </p:nvPr>
        </p:nvSpPr>
        <p:spPr/>
        <p:txBody>
          <a:bodyPr/>
          <a:lstStyle>
            <a:lvl1pPr>
              <a:defRPr/>
            </a:lvl1pPr>
          </a:lstStyle>
          <a:p>
            <a:r>
              <a:rPr lang="en-US" smtClean="0"/>
              <a:t>Synchronization Algorithms and Concurrent Programming Gadi Taubenfeld © 2014</a:t>
            </a:r>
            <a:endParaRPr lang="en-US"/>
          </a:p>
        </p:txBody>
      </p:sp>
    </p:spTree>
    <p:extLst>
      <p:ext uri="{BB962C8B-B14F-4D97-AF65-F5344CB8AC3E}">
        <p14:creationId xmlns:p14="http://schemas.microsoft.com/office/powerpoint/2010/main" val="8355964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Chapter 3</a:t>
            </a:r>
            <a:endParaRPr lang="en-US"/>
          </a:p>
        </p:txBody>
      </p:sp>
      <p:sp>
        <p:nvSpPr>
          <p:cNvPr id="5" name="Footer Placeholder 4"/>
          <p:cNvSpPr>
            <a:spLocks noGrp="1"/>
          </p:cNvSpPr>
          <p:nvPr>
            <p:ph type="ftr" sz="quarter" idx="11"/>
          </p:nvPr>
        </p:nvSpPr>
        <p:spPr/>
        <p:txBody>
          <a:bodyPr/>
          <a:lstStyle>
            <a:lvl1pPr>
              <a:defRPr/>
            </a:lvl1pPr>
          </a:lstStyle>
          <a:p>
            <a:r>
              <a:rPr lang="en-US" smtClean="0"/>
              <a:t>Synchronization Algorithms and Concurrent Programming Gadi Taubenfeld © 2014</a:t>
            </a:r>
            <a:endParaRPr lang="en-US"/>
          </a:p>
        </p:txBody>
      </p:sp>
    </p:spTree>
    <p:extLst>
      <p:ext uri="{BB962C8B-B14F-4D97-AF65-F5344CB8AC3E}">
        <p14:creationId xmlns:p14="http://schemas.microsoft.com/office/powerpoint/2010/main" val="408047725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3335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3335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Chapter 3</a:t>
            </a:r>
            <a:endParaRPr lang="en-US"/>
          </a:p>
        </p:txBody>
      </p:sp>
      <p:sp>
        <p:nvSpPr>
          <p:cNvPr id="6" name="Footer Placeholder 5"/>
          <p:cNvSpPr>
            <a:spLocks noGrp="1"/>
          </p:cNvSpPr>
          <p:nvPr>
            <p:ph type="ftr" sz="quarter" idx="11"/>
          </p:nvPr>
        </p:nvSpPr>
        <p:spPr/>
        <p:txBody>
          <a:bodyPr/>
          <a:lstStyle>
            <a:lvl1pPr>
              <a:defRPr/>
            </a:lvl1pPr>
          </a:lstStyle>
          <a:p>
            <a:r>
              <a:rPr lang="en-US" smtClean="0"/>
              <a:t>Synchronization Algorithms and Concurrent Programming Gadi Taubenfeld © 2014</a:t>
            </a:r>
            <a:endParaRPr lang="en-US"/>
          </a:p>
        </p:txBody>
      </p:sp>
    </p:spTree>
    <p:extLst>
      <p:ext uri="{BB962C8B-B14F-4D97-AF65-F5344CB8AC3E}">
        <p14:creationId xmlns:p14="http://schemas.microsoft.com/office/powerpoint/2010/main" val="130231232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Chapter 3</a:t>
            </a:r>
            <a:endParaRPr lang="en-US"/>
          </a:p>
        </p:txBody>
      </p:sp>
      <p:sp>
        <p:nvSpPr>
          <p:cNvPr id="8" name="Footer Placeholder 7"/>
          <p:cNvSpPr>
            <a:spLocks noGrp="1"/>
          </p:cNvSpPr>
          <p:nvPr>
            <p:ph type="ftr" sz="quarter" idx="11"/>
          </p:nvPr>
        </p:nvSpPr>
        <p:spPr/>
        <p:txBody>
          <a:bodyPr/>
          <a:lstStyle>
            <a:lvl1pPr>
              <a:defRPr/>
            </a:lvl1pPr>
          </a:lstStyle>
          <a:p>
            <a:r>
              <a:rPr lang="en-US" smtClean="0"/>
              <a:t>Synchronization Algorithms and Concurrent Programming Gadi Taubenfeld © 2014</a:t>
            </a:r>
            <a:endParaRPr lang="en-US"/>
          </a:p>
        </p:txBody>
      </p:sp>
    </p:spTree>
    <p:extLst>
      <p:ext uri="{BB962C8B-B14F-4D97-AF65-F5344CB8AC3E}">
        <p14:creationId xmlns:p14="http://schemas.microsoft.com/office/powerpoint/2010/main" val="220228951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Chapter 3</a:t>
            </a:r>
            <a:endParaRPr lang="en-US"/>
          </a:p>
        </p:txBody>
      </p:sp>
      <p:sp>
        <p:nvSpPr>
          <p:cNvPr id="4" name="Footer Placeholder 3"/>
          <p:cNvSpPr>
            <a:spLocks noGrp="1"/>
          </p:cNvSpPr>
          <p:nvPr>
            <p:ph type="ftr" sz="quarter" idx="11"/>
          </p:nvPr>
        </p:nvSpPr>
        <p:spPr/>
        <p:txBody>
          <a:bodyPr/>
          <a:lstStyle>
            <a:lvl1pPr>
              <a:defRPr/>
            </a:lvl1pPr>
          </a:lstStyle>
          <a:p>
            <a:r>
              <a:rPr lang="en-US" smtClean="0"/>
              <a:t>Synchronization Algorithms and Concurrent Programming Gadi Taubenfeld © 2014</a:t>
            </a:r>
            <a:endParaRPr lang="en-US"/>
          </a:p>
        </p:txBody>
      </p:sp>
    </p:spTree>
    <p:extLst>
      <p:ext uri="{BB962C8B-B14F-4D97-AF65-F5344CB8AC3E}">
        <p14:creationId xmlns:p14="http://schemas.microsoft.com/office/powerpoint/2010/main" val="336345090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Chapter 3</a:t>
            </a:r>
            <a:endParaRPr lang="en-US"/>
          </a:p>
        </p:txBody>
      </p:sp>
      <p:sp>
        <p:nvSpPr>
          <p:cNvPr id="3" name="Footer Placeholder 2"/>
          <p:cNvSpPr>
            <a:spLocks noGrp="1"/>
          </p:cNvSpPr>
          <p:nvPr>
            <p:ph type="ftr" sz="quarter" idx="11"/>
          </p:nvPr>
        </p:nvSpPr>
        <p:spPr/>
        <p:txBody>
          <a:bodyPr/>
          <a:lstStyle>
            <a:lvl1pPr>
              <a:defRPr/>
            </a:lvl1pPr>
          </a:lstStyle>
          <a:p>
            <a:r>
              <a:rPr lang="en-US" smtClean="0"/>
              <a:t>Synchronization Algorithms and Concurrent Programming Gadi Taubenfeld © 2014</a:t>
            </a:r>
            <a:endParaRPr lang="en-US"/>
          </a:p>
        </p:txBody>
      </p:sp>
    </p:spTree>
    <p:extLst>
      <p:ext uri="{BB962C8B-B14F-4D97-AF65-F5344CB8AC3E}">
        <p14:creationId xmlns:p14="http://schemas.microsoft.com/office/powerpoint/2010/main" val="32066134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Chapter 3</a:t>
            </a:r>
            <a:endParaRPr lang="en-US"/>
          </a:p>
        </p:txBody>
      </p:sp>
      <p:sp>
        <p:nvSpPr>
          <p:cNvPr id="6" name="Footer Placeholder 5"/>
          <p:cNvSpPr>
            <a:spLocks noGrp="1"/>
          </p:cNvSpPr>
          <p:nvPr>
            <p:ph type="ftr" sz="quarter" idx="11"/>
          </p:nvPr>
        </p:nvSpPr>
        <p:spPr/>
        <p:txBody>
          <a:bodyPr/>
          <a:lstStyle>
            <a:lvl1pPr>
              <a:defRPr/>
            </a:lvl1pPr>
          </a:lstStyle>
          <a:p>
            <a:r>
              <a:rPr lang="en-US" smtClean="0"/>
              <a:t>Synchronization Algorithms and Concurrent Programming Gadi Taubenfeld © 2014</a:t>
            </a:r>
            <a:endParaRPr lang="en-US"/>
          </a:p>
        </p:txBody>
      </p:sp>
    </p:spTree>
    <p:extLst>
      <p:ext uri="{BB962C8B-B14F-4D97-AF65-F5344CB8AC3E}">
        <p14:creationId xmlns:p14="http://schemas.microsoft.com/office/powerpoint/2010/main" val="361539349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444500"/>
            <a:ext cx="7772400" cy="85090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533400" y="1333500"/>
            <a:ext cx="7772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dt" sz="half" idx="2"/>
          </p:nvPr>
        </p:nvSpPr>
        <p:spPr bwMode="auto">
          <a:xfrm>
            <a:off x="431800" y="63881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solidFill>
                  <a:srgbClr val="808080"/>
                </a:solidFill>
                <a:latin typeface="+mn-lt"/>
              </a:defRPr>
            </a:lvl1pPr>
          </a:lstStyle>
          <a:p>
            <a:r>
              <a:rPr lang="en-US" smtClean="0"/>
              <a:t>Chapter 3</a:t>
            </a:r>
            <a:endParaRPr lang="en-US"/>
          </a:p>
        </p:txBody>
      </p:sp>
      <p:sp>
        <p:nvSpPr>
          <p:cNvPr id="1029" name="Rectangle 5"/>
          <p:cNvSpPr>
            <a:spLocks noGrp="1" noChangeArrowheads="1"/>
          </p:cNvSpPr>
          <p:nvPr>
            <p:ph type="ftr" sz="quarter" idx="3"/>
          </p:nvPr>
        </p:nvSpPr>
        <p:spPr bwMode="auto">
          <a:xfrm>
            <a:off x="2362200" y="6375400"/>
            <a:ext cx="441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b="0">
                <a:solidFill>
                  <a:srgbClr val="808080"/>
                </a:solidFill>
                <a:latin typeface="+mn-lt"/>
              </a:defRPr>
            </a:lvl1pPr>
          </a:lstStyle>
          <a:p>
            <a:r>
              <a:rPr lang="en-US" dirty="0" smtClean="0"/>
              <a:t>Synchronization Algorithms and Concurrent Programming Gadi Taubenfeld © 2014</a:t>
            </a:r>
            <a:endParaRPr lang="en-US" dirty="0"/>
          </a:p>
        </p:txBody>
      </p:sp>
      <p:sp>
        <p:nvSpPr>
          <p:cNvPr id="1033" name="Rectangle 9"/>
          <p:cNvSpPr>
            <a:spLocks noChangeArrowheads="1"/>
          </p:cNvSpPr>
          <p:nvPr userDrawn="1"/>
        </p:nvSpPr>
        <p:spPr bwMode="auto">
          <a:xfrm>
            <a:off x="8331200" y="6389688"/>
            <a:ext cx="4302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fld id="{54B5AF9E-6185-4F5E-A4F7-6681D1849AB5}" type="slidenum">
              <a:rPr lang="en-US" sz="1200" b="0">
                <a:solidFill>
                  <a:srgbClr val="808080"/>
                </a:solidFill>
                <a:latin typeface="Comic Sans MS" pitchFamily="66" charset="0"/>
              </a:rPr>
              <a:pPr algn="r"/>
              <a:t>‹#›</a:t>
            </a:fld>
            <a:endParaRPr lang="en-US" sz="1200" b="0">
              <a:solidFill>
                <a:srgbClr val="808080"/>
              </a:solidFill>
              <a:latin typeface="Comic Sans MS" pitchFamily="66" charset="0"/>
            </a:endParaRPr>
          </a:p>
        </p:txBody>
      </p:sp>
    </p:spTree>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hf sldNum="0" hdr="0"/>
  <p:txStyles>
    <p:titleStyle>
      <a:lvl1pPr algn="ctr" rtl="0" eaLnBrk="0" fontAlgn="base" hangingPunct="0">
        <a:spcBef>
          <a:spcPct val="0"/>
        </a:spcBef>
        <a:spcAft>
          <a:spcPct val="0"/>
        </a:spcAft>
        <a:defRPr sz="3600">
          <a:solidFill>
            <a:srgbClr val="CC3300"/>
          </a:solidFill>
          <a:effectLst/>
          <a:latin typeface="+mj-lt"/>
          <a:ea typeface="+mj-ea"/>
          <a:cs typeface="+mj-cs"/>
        </a:defRPr>
      </a:lvl1pPr>
      <a:lvl2pPr algn="ctr" rtl="0" eaLnBrk="0" fontAlgn="base" hangingPunct="0">
        <a:spcBef>
          <a:spcPct val="0"/>
        </a:spcBef>
        <a:spcAft>
          <a:spcPct val="0"/>
        </a:spcAft>
        <a:defRPr sz="3600">
          <a:solidFill>
            <a:srgbClr val="CC3300"/>
          </a:solidFill>
          <a:effectLst>
            <a:outerShdw blurRad="38100" dist="38100" dir="2700000" algn="tl">
              <a:srgbClr val="C0C0C0"/>
            </a:outerShdw>
          </a:effectLst>
          <a:latin typeface="Comic Sans MS" pitchFamily="66" charset="0"/>
        </a:defRPr>
      </a:lvl2pPr>
      <a:lvl3pPr algn="ctr" rtl="0" eaLnBrk="0" fontAlgn="base" hangingPunct="0">
        <a:spcBef>
          <a:spcPct val="0"/>
        </a:spcBef>
        <a:spcAft>
          <a:spcPct val="0"/>
        </a:spcAft>
        <a:defRPr sz="3600">
          <a:solidFill>
            <a:srgbClr val="CC3300"/>
          </a:solidFill>
          <a:effectLst>
            <a:outerShdw blurRad="38100" dist="38100" dir="2700000" algn="tl">
              <a:srgbClr val="C0C0C0"/>
            </a:outerShdw>
          </a:effectLst>
          <a:latin typeface="Comic Sans MS" pitchFamily="66" charset="0"/>
        </a:defRPr>
      </a:lvl3pPr>
      <a:lvl4pPr algn="ctr" rtl="0" eaLnBrk="0" fontAlgn="base" hangingPunct="0">
        <a:spcBef>
          <a:spcPct val="0"/>
        </a:spcBef>
        <a:spcAft>
          <a:spcPct val="0"/>
        </a:spcAft>
        <a:defRPr sz="3600">
          <a:solidFill>
            <a:srgbClr val="CC3300"/>
          </a:solidFill>
          <a:effectLst>
            <a:outerShdw blurRad="38100" dist="38100" dir="2700000" algn="tl">
              <a:srgbClr val="C0C0C0"/>
            </a:outerShdw>
          </a:effectLst>
          <a:latin typeface="Comic Sans MS" pitchFamily="66" charset="0"/>
        </a:defRPr>
      </a:lvl4pPr>
      <a:lvl5pPr algn="ctr" rtl="0" eaLnBrk="0" fontAlgn="base" hangingPunct="0">
        <a:spcBef>
          <a:spcPct val="0"/>
        </a:spcBef>
        <a:spcAft>
          <a:spcPct val="0"/>
        </a:spcAft>
        <a:defRPr sz="3600">
          <a:solidFill>
            <a:srgbClr val="CC3300"/>
          </a:solidFill>
          <a:effectLst>
            <a:outerShdw blurRad="38100" dist="38100" dir="2700000" algn="tl">
              <a:srgbClr val="C0C0C0"/>
            </a:outerShdw>
          </a:effectLst>
          <a:latin typeface="Comic Sans MS" pitchFamily="66" charset="0"/>
        </a:defRPr>
      </a:lvl5pPr>
      <a:lvl6pPr marL="457200" algn="ctr" rtl="0" eaLnBrk="0" fontAlgn="base" hangingPunct="0">
        <a:spcBef>
          <a:spcPct val="0"/>
        </a:spcBef>
        <a:spcAft>
          <a:spcPct val="0"/>
        </a:spcAft>
        <a:defRPr sz="3600">
          <a:solidFill>
            <a:srgbClr val="CC3300"/>
          </a:solidFill>
          <a:effectLst>
            <a:outerShdw blurRad="38100" dist="38100" dir="2700000" algn="tl">
              <a:srgbClr val="C0C0C0"/>
            </a:outerShdw>
          </a:effectLst>
          <a:latin typeface="Comic Sans MS" pitchFamily="66" charset="0"/>
        </a:defRPr>
      </a:lvl6pPr>
      <a:lvl7pPr marL="914400" algn="ctr" rtl="0" eaLnBrk="0" fontAlgn="base" hangingPunct="0">
        <a:spcBef>
          <a:spcPct val="0"/>
        </a:spcBef>
        <a:spcAft>
          <a:spcPct val="0"/>
        </a:spcAft>
        <a:defRPr sz="3600">
          <a:solidFill>
            <a:srgbClr val="CC3300"/>
          </a:solidFill>
          <a:effectLst>
            <a:outerShdw blurRad="38100" dist="38100" dir="2700000" algn="tl">
              <a:srgbClr val="C0C0C0"/>
            </a:outerShdw>
          </a:effectLst>
          <a:latin typeface="Comic Sans MS" pitchFamily="66" charset="0"/>
        </a:defRPr>
      </a:lvl7pPr>
      <a:lvl8pPr marL="1371600" algn="ctr" rtl="0" eaLnBrk="0" fontAlgn="base" hangingPunct="0">
        <a:spcBef>
          <a:spcPct val="0"/>
        </a:spcBef>
        <a:spcAft>
          <a:spcPct val="0"/>
        </a:spcAft>
        <a:defRPr sz="3600">
          <a:solidFill>
            <a:srgbClr val="CC3300"/>
          </a:solidFill>
          <a:effectLst>
            <a:outerShdw blurRad="38100" dist="38100" dir="2700000" algn="tl">
              <a:srgbClr val="C0C0C0"/>
            </a:outerShdw>
          </a:effectLst>
          <a:latin typeface="Comic Sans MS" pitchFamily="66" charset="0"/>
        </a:defRPr>
      </a:lvl8pPr>
      <a:lvl9pPr marL="1828800" algn="ctr" rtl="0" eaLnBrk="0" fontAlgn="base" hangingPunct="0">
        <a:spcBef>
          <a:spcPct val="0"/>
        </a:spcBef>
        <a:spcAft>
          <a:spcPct val="0"/>
        </a:spcAft>
        <a:defRPr sz="3600">
          <a:solidFill>
            <a:srgbClr val="CC3300"/>
          </a:solidFill>
          <a:effectLst>
            <a:outerShdw blurRad="38100" dist="38100" dir="2700000" algn="tl">
              <a:srgbClr val="C0C0C0"/>
            </a:outerShdw>
          </a:effectLst>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Wingdings" pitchFamily="2" charset="2"/>
        <a:buChar char="q"/>
        <a:defRPr sz="2400">
          <a:solidFill>
            <a:schemeClr val="accent2"/>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a:solidFill>
            <a:srgbClr val="003300"/>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p>
            <a:r>
              <a:rPr lang="en-US" smtClean="0"/>
              <a:t>Chapter 3</a:t>
            </a:r>
            <a:endParaRPr lang="en-US"/>
          </a:p>
        </p:txBody>
      </p:sp>
      <p:sp>
        <p:nvSpPr>
          <p:cNvPr id="9" name="Footer Placeholder 4"/>
          <p:cNvSpPr>
            <a:spLocks noGrp="1"/>
          </p:cNvSpPr>
          <p:nvPr>
            <p:ph type="ftr" sz="quarter" idx="11"/>
          </p:nvPr>
        </p:nvSpPr>
        <p:spPr/>
        <p:txBody>
          <a:bodyPr/>
          <a:lstStyle/>
          <a:p>
            <a:r>
              <a:rPr lang="en-US" smtClean="0"/>
              <a:t>Synchronization Algorithms and Concurrent Programming Gadi Taubenfeld © 2014</a:t>
            </a:r>
            <a:endParaRPr lang="en-US"/>
          </a:p>
        </p:txBody>
      </p:sp>
      <p:sp>
        <p:nvSpPr>
          <p:cNvPr id="651266" name="Rectangle 2"/>
          <p:cNvSpPr>
            <a:spLocks noGrp="1" noChangeArrowheads="1"/>
          </p:cNvSpPr>
          <p:nvPr>
            <p:ph type="body" idx="1"/>
          </p:nvPr>
        </p:nvSpPr>
        <p:spPr>
          <a:xfrm>
            <a:off x="571500" y="1155700"/>
            <a:ext cx="7708900" cy="5384800"/>
          </a:xfrm>
        </p:spPr>
        <p:txBody>
          <a:bodyPr/>
          <a:lstStyle/>
          <a:p>
            <a:pPr>
              <a:buFont typeface="Wingdings" pitchFamily="2" charset="2"/>
              <a:buNone/>
            </a:pPr>
            <a:r>
              <a:rPr lang="en-US"/>
              <a:t>     </a:t>
            </a:r>
          </a:p>
        </p:txBody>
      </p:sp>
      <p:sp>
        <p:nvSpPr>
          <p:cNvPr id="651267" name="Rectangle 3"/>
          <p:cNvSpPr>
            <a:spLocks noChangeArrowheads="1"/>
          </p:cNvSpPr>
          <p:nvPr/>
        </p:nvSpPr>
        <p:spPr bwMode="auto">
          <a:xfrm>
            <a:off x="1778000" y="330200"/>
            <a:ext cx="5588000" cy="91440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ctr"/>
            <a:r>
              <a:rPr lang="en-US" sz="2400" b="0" dirty="0">
                <a:solidFill>
                  <a:srgbClr val="CC3300"/>
                </a:solidFill>
                <a:latin typeface="Comic Sans MS" pitchFamily="66" charset="0"/>
              </a:rPr>
              <a:t>Synchronization Algorithms </a:t>
            </a:r>
          </a:p>
          <a:p>
            <a:pPr algn="ctr"/>
            <a:r>
              <a:rPr lang="en-US" sz="2400" b="0" dirty="0">
                <a:solidFill>
                  <a:srgbClr val="CC3300"/>
                </a:solidFill>
                <a:latin typeface="Comic Sans MS" pitchFamily="66" charset="0"/>
              </a:rPr>
              <a:t>and Concurrent Programming</a:t>
            </a:r>
            <a:endParaRPr lang="en-US" sz="2400" b="0" i="1" dirty="0">
              <a:solidFill>
                <a:srgbClr val="CC3300"/>
              </a:solidFill>
              <a:latin typeface="Comic Sans MS" pitchFamily="66" charset="0"/>
            </a:endParaRPr>
          </a:p>
        </p:txBody>
      </p:sp>
      <p:sp>
        <p:nvSpPr>
          <p:cNvPr id="651268" name="Rectangle 4"/>
          <p:cNvSpPr>
            <a:spLocks noChangeArrowheads="1"/>
          </p:cNvSpPr>
          <p:nvPr/>
        </p:nvSpPr>
        <p:spPr bwMode="auto">
          <a:xfrm>
            <a:off x="3124200" y="1346200"/>
            <a:ext cx="2895600" cy="54610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20000"/>
              </a:spcBef>
              <a:buClr>
                <a:schemeClr val="accent2"/>
              </a:buClr>
              <a:buSzPct val="85000"/>
              <a:buFont typeface="Wingdings" pitchFamily="2" charset="2"/>
              <a:buNone/>
            </a:pPr>
            <a:r>
              <a:rPr lang="en-US" sz="2000" b="0" i="1">
                <a:solidFill>
                  <a:srgbClr val="003300"/>
                </a:solidFill>
                <a:effectLst>
                  <a:outerShdw blurRad="38100" dist="38100" dir="2700000" algn="tl">
                    <a:srgbClr val="C0C0C0"/>
                  </a:outerShdw>
                </a:effectLst>
                <a:latin typeface="Comic Sans MS" pitchFamily="66" charset="0"/>
              </a:rPr>
              <a:t>Gadi Taubenfeld</a:t>
            </a:r>
            <a:endParaRPr lang="en-US" sz="2000" b="0">
              <a:solidFill>
                <a:schemeClr val="accent2"/>
              </a:solidFill>
              <a:latin typeface="Comic Sans MS" pitchFamily="66" charset="0"/>
            </a:endParaRPr>
          </a:p>
        </p:txBody>
      </p:sp>
      <p:sp>
        <p:nvSpPr>
          <p:cNvPr id="651269" name="Rectangle 5"/>
          <p:cNvSpPr>
            <a:spLocks noChangeArrowheads="1"/>
          </p:cNvSpPr>
          <p:nvPr/>
        </p:nvSpPr>
        <p:spPr bwMode="auto">
          <a:xfrm>
            <a:off x="2387600" y="1790700"/>
            <a:ext cx="4381500" cy="85090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ctr"/>
            <a:r>
              <a:rPr lang="en-US" sz="1600" b="0" dirty="0">
                <a:latin typeface="Comic Sans MS" pitchFamily="66" charset="0"/>
              </a:rPr>
              <a:t>Chapter 3 </a:t>
            </a:r>
          </a:p>
          <a:p>
            <a:pPr algn="ctr"/>
            <a:r>
              <a:rPr lang="en-US" sz="1600" b="0" dirty="0">
                <a:latin typeface="Comic Sans MS" pitchFamily="66" charset="0"/>
              </a:rPr>
              <a:t>Mutual Exclusion using atomic registers: Advanced Topics</a:t>
            </a:r>
          </a:p>
        </p:txBody>
      </p:sp>
      <p:pic>
        <p:nvPicPr>
          <p:cNvPr id="651274" name="Picture 10" descr="013197259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9313" y="2644775"/>
            <a:ext cx="2347912" cy="320198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51275" name="Rectangle 11"/>
          <p:cNvSpPr>
            <a:spLocks noChangeArrowheads="1"/>
          </p:cNvSpPr>
          <p:nvPr/>
        </p:nvSpPr>
        <p:spPr bwMode="auto">
          <a:xfrm>
            <a:off x="3124200" y="5943600"/>
            <a:ext cx="288290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600" b="0" dirty="0">
                <a:solidFill>
                  <a:srgbClr val="808080"/>
                </a:solidFill>
                <a:latin typeface="Comic Sans MS" pitchFamily="66" charset="0"/>
              </a:rPr>
              <a:t>Version: </a:t>
            </a:r>
            <a:r>
              <a:rPr lang="en-US" sz="1600" b="0" smtClean="0">
                <a:solidFill>
                  <a:srgbClr val="808080"/>
                </a:solidFill>
                <a:latin typeface="Comic Sans MS" pitchFamily="66" charset="0"/>
              </a:rPr>
              <a:t>June 2014</a:t>
            </a:r>
            <a:endParaRPr lang="en-US" sz="1600" b="0" dirty="0">
              <a:solidFill>
                <a:srgbClr val="808080"/>
              </a:solidFill>
              <a:latin typeface="Comic Sans MS" pitchFamily="66"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a:spLocks noGrp="1"/>
          </p:cNvSpPr>
          <p:nvPr>
            <p:ph type="dt" sz="half" idx="10"/>
          </p:nvPr>
        </p:nvSpPr>
        <p:spPr/>
        <p:txBody>
          <a:bodyPr/>
          <a:lstStyle/>
          <a:p>
            <a:r>
              <a:rPr lang="en-US" smtClean="0"/>
              <a:t>Chapter 3</a:t>
            </a:r>
            <a:endParaRPr lang="en-US"/>
          </a:p>
        </p:txBody>
      </p:sp>
      <p:sp>
        <p:nvSpPr>
          <p:cNvPr id="6" name="Footer Placeholder 3"/>
          <p:cNvSpPr>
            <a:spLocks noGrp="1"/>
          </p:cNvSpPr>
          <p:nvPr>
            <p:ph type="ftr" sz="quarter" idx="11"/>
          </p:nvPr>
        </p:nvSpPr>
        <p:spPr/>
        <p:txBody>
          <a:bodyPr/>
          <a:lstStyle/>
          <a:p>
            <a:r>
              <a:rPr lang="en-US" smtClean="0"/>
              <a:t>Synchronization Algorithms and Concurrent Programming Gadi Taubenfeld © 2014</a:t>
            </a:r>
            <a:endParaRPr lang="en-US"/>
          </a:p>
        </p:txBody>
      </p:sp>
      <p:sp>
        <p:nvSpPr>
          <p:cNvPr id="788482" name="Text Box 2"/>
          <p:cNvSpPr txBox="1">
            <a:spLocks noChangeArrowheads="1"/>
          </p:cNvSpPr>
          <p:nvPr/>
        </p:nvSpPr>
        <p:spPr bwMode="auto">
          <a:xfrm>
            <a:off x="1803400" y="1668463"/>
            <a:ext cx="5753100" cy="1096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10000"/>
              </a:lnSpc>
            </a:pPr>
            <a:r>
              <a:rPr lang="en-US" sz="2000" b="0">
                <a:solidFill>
                  <a:schemeClr val="accent2"/>
                </a:solidFill>
                <a:latin typeface="Comic Sans MS" pitchFamily="66" charset="0"/>
                <a:cs typeface="Times New Roman" pitchFamily="18" charset="0"/>
              </a:rPr>
              <a:t>Is it true that in local-spinning algorithms for the CC model, different processes must spin on different memory locations?</a:t>
            </a:r>
          </a:p>
        </p:txBody>
      </p:sp>
      <p:sp>
        <p:nvSpPr>
          <p:cNvPr id="788483" name="Rectangle 3"/>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200" b="0">
                <a:solidFill>
                  <a:srgbClr val="CC3300"/>
                </a:solidFill>
                <a:effectLst>
                  <a:outerShdw blurRad="38100" dist="38100" dir="2700000" algn="tl">
                    <a:srgbClr val="C0C0C0"/>
                  </a:outerShdw>
                </a:effectLst>
                <a:latin typeface="Comic Sans MS" pitchFamily="66" charset="0"/>
              </a:rPr>
              <a:t>Question</a:t>
            </a:r>
          </a:p>
        </p:txBody>
      </p:sp>
      <p:sp>
        <p:nvSpPr>
          <p:cNvPr id="788484" name="Text Box 4"/>
          <p:cNvSpPr txBox="1">
            <a:spLocks noChangeArrowheads="1"/>
          </p:cNvSpPr>
          <p:nvPr/>
        </p:nvSpPr>
        <p:spPr bwMode="auto">
          <a:xfrm>
            <a:off x="1879600" y="3675063"/>
            <a:ext cx="54610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10000"/>
              </a:lnSpc>
            </a:pPr>
            <a:r>
              <a:rPr lang="en-US" sz="2000" b="0">
                <a:solidFill>
                  <a:srgbClr val="CC3300"/>
                </a:solidFill>
                <a:latin typeface="Comic Sans MS" pitchFamily="66" charset="0"/>
                <a:cs typeface="Times New Roman" pitchFamily="18" charset="0"/>
              </a:rPr>
              <a:t>Answer: No.</a:t>
            </a:r>
            <a:endParaRPr lang="en-US" sz="2000" b="0">
              <a:solidFill>
                <a:schemeClr val="accent2"/>
              </a:solidFill>
              <a:latin typeface="Comic Sans MS" pitchFamily="66"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8484"/>
                                        </p:tgtEl>
                                        <p:attrNameLst>
                                          <p:attrName>style.visibility</p:attrName>
                                        </p:attrNameLst>
                                      </p:cBhvr>
                                      <p:to>
                                        <p:strVal val="visible"/>
                                      </p:to>
                                    </p:set>
                                    <p:anim calcmode="lin" valueType="num">
                                      <p:cBhvr additive="base">
                                        <p:cTn id="7" dur="500" fill="hold"/>
                                        <p:tgtEl>
                                          <p:spTgt spid="788484"/>
                                        </p:tgtEl>
                                        <p:attrNameLst>
                                          <p:attrName>ppt_x</p:attrName>
                                        </p:attrNameLst>
                                      </p:cBhvr>
                                      <p:tavLst>
                                        <p:tav tm="0">
                                          <p:val>
                                            <p:strVal val="#ppt_x"/>
                                          </p:val>
                                        </p:tav>
                                        <p:tav tm="100000">
                                          <p:val>
                                            <p:strVal val="#ppt_x"/>
                                          </p:val>
                                        </p:tav>
                                      </p:tavLst>
                                    </p:anim>
                                    <p:anim calcmode="lin" valueType="num">
                                      <p:cBhvr additive="base">
                                        <p:cTn id="8" dur="500" fill="hold"/>
                                        <p:tgtEl>
                                          <p:spTgt spid="7884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84"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a:spLocks noGrp="1"/>
          </p:cNvSpPr>
          <p:nvPr>
            <p:ph type="dt" sz="half" idx="10"/>
          </p:nvPr>
        </p:nvSpPr>
        <p:spPr/>
        <p:txBody>
          <a:bodyPr/>
          <a:lstStyle/>
          <a:p>
            <a:r>
              <a:rPr lang="en-US" smtClean="0"/>
              <a:t>Chapter 3</a:t>
            </a:r>
            <a:endParaRPr lang="en-US"/>
          </a:p>
        </p:txBody>
      </p:sp>
      <p:sp>
        <p:nvSpPr>
          <p:cNvPr id="6" name="Footer Placeholder 3"/>
          <p:cNvSpPr>
            <a:spLocks noGrp="1"/>
          </p:cNvSpPr>
          <p:nvPr>
            <p:ph type="ftr" sz="quarter" idx="11"/>
          </p:nvPr>
        </p:nvSpPr>
        <p:spPr/>
        <p:txBody>
          <a:bodyPr/>
          <a:lstStyle/>
          <a:p>
            <a:r>
              <a:rPr lang="en-US" smtClean="0"/>
              <a:t>Synchronization Algorithms and Concurrent Programming Gadi Taubenfeld © 2014</a:t>
            </a:r>
            <a:endParaRPr lang="en-US"/>
          </a:p>
        </p:txBody>
      </p:sp>
      <p:sp>
        <p:nvSpPr>
          <p:cNvPr id="789506" name="Text Box 2"/>
          <p:cNvSpPr txBox="1">
            <a:spLocks noChangeArrowheads="1"/>
          </p:cNvSpPr>
          <p:nvPr/>
        </p:nvSpPr>
        <p:spPr bwMode="auto">
          <a:xfrm>
            <a:off x="1524000" y="1668463"/>
            <a:ext cx="5676900" cy="1096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10000"/>
              </a:lnSpc>
            </a:pPr>
            <a:r>
              <a:rPr lang="en-US" sz="2000" b="0">
                <a:solidFill>
                  <a:schemeClr val="accent2"/>
                </a:solidFill>
                <a:latin typeface="Comic Sans MS" pitchFamily="66" charset="0"/>
                <a:cs typeface="Times New Roman" pitchFamily="18" charset="0"/>
              </a:rPr>
              <a:t>Is it true that in local-spinning algorithms for the DSM model, different processes must spin on different memory locations?</a:t>
            </a:r>
          </a:p>
        </p:txBody>
      </p:sp>
      <p:sp>
        <p:nvSpPr>
          <p:cNvPr id="789507" name="Rectangle 3"/>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200" b="0">
                <a:solidFill>
                  <a:srgbClr val="CC3300"/>
                </a:solidFill>
                <a:effectLst>
                  <a:outerShdw blurRad="38100" dist="38100" dir="2700000" algn="tl">
                    <a:srgbClr val="C0C0C0"/>
                  </a:outerShdw>
                </a:effectLst>
                <a:latin typeface="Comic Sans MS" pitchFamily="66" charset="0"/>
              </a:rPr>
              <a:t>Question</a:t>
            </a:r>
          </a:p>
        </p:txBody>
      </p:sp>
      <p:sp>
        <p:nvSpPr>
          <p:cNvPr id="789508" name="Text Box 4"/>
          <p:cNvSpPr txBox="1">
            <a:spLocks noChangeArrowheads="1"/>
          </p:cNvSpPr>
          <p:nvPr/>
        </p:nvSpPr>
        <p:spPr bwMode="auto">
          <a:xfrm>
            <a:off x="1524000" y="3675063"/>
            <a:ext cx="67056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10000"/>
              </a:lnSpc>
            </a:pPr>
            <a:r>
              <a:rPr lang="en-US" sz="2000" b="0">
                <a:solidFill>
                  <a:srgbClr val="CC3300"/>
                </a:solidFill>
                <a:latin typeface="Comic Sans MS" pitchFamily="66" charset="0"/>
                <a:cs typeface="Times New Roman" pitchFamily="18" charset="0"/>
              </a:rPr>
              <a:t>Answer: Yes.</a:t>
            </a:r>
            <a:endParaRPr lang="en-US" sz="2000" b="0">
              <a:solidFill>
                <a:schemeClr val="accent2"/>
              </a:solidFill>
              <a:latin typeface="Comic Sans MS" pitchFamily="66"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9508"/>
                                        </p:tgtEl>
                                        <p:attrNameLst>
                                          <p:attrName>style.visibility</p:attrName>
                                        </p:attrNameLst>
                                      </p:cBhvr>
                                      <p:to>
                                        <p:strVal val="visible"/>
                                      </p:to>
                                    </p:set>
                                    <p:anim calcmode="lin" valueType="num">
                                      <p:cBhvr additive="base">
                                        <p:cTn id="7" dur="500" fill="hold"/>
                                        <p:tgtEl>
                                          <p:spTgt spid="789508"/>
                                        </p:tgtEl>
                                        <p:attrNameLst>
                                          <p:attrName>ppt_x</p:attrName>
                                        </p:attrNameLst>
                                      </p:cBhvr>
                                      <p:tavLst>
                                        <p:tav tm="0">
                                          <p:val>
                                            <p:strVal val="#ppt_x"/>
                                          </p:val>
                                        </p:tav>
                                        <p:tav tm="100000">
                                          <p:val>
                                            <p:strVal val="#ppt_x"/>
                                          </p:val>
                                        </p:tav>
                                      </p:tavLst>
                                    </p:anim>
                                    <p:anim calcmode="lin" valueType="num">
                                      <p:cBhvr additive="base">
                                        <p:cTn id="8" dur="500" fill="hold"/>
                                        <p:tgtEl>
                                          <p:spTgt spid="7895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50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Date Placeholder 2"/>
          <p:cNvSpPr>
            <a:spLocks noGrp="1"/>
          </p:cNvSpPr>
          <p:nvPr>
            <p:ph type="dt" sz="half" idx="10"/>
          </p:nvPr>
        </p:nvSpPr>
        <p:spPr/>
        <p:txBody>
          <a:bodyPr/>
          <a:lstStyle/>
          <a:p>
            <a:r>
              <a:rPr lang="en-US" smtClean="0"/>
              <a:t>Chapter 3</a:t>
            </a:r>
            <a:endParaRPr lang="en-US"/>
          </a:p>
        </p:txBody>
      </p:sp>
      <p:sp>
        <p:nvSpPr>
          <p:cNvPr id="17" name="Footer Placeholder 3"/>
          <p:cNvSpPr>
            <a:spLocks noGrp="1"/>
          </p:cNvSpPr>
          <p:nvPr>
            <p:ph type="ftr" sz="quarter" idx="11"/>
          </p:nvPr>
        </p:nvSpPr>
        <p:spPr/>
        <p:txBody>
          <a:bodyPr/>
          <a:lstStyle/>
          <a:p>
            <a:r>
              <a:rPr lang="en-US" smtClean="0"/>
              <a:t>Synchronization Algorithms and Concurrent Programming Gadi Taubenfeld © 2014</a:t>
            </a:r>
            <a:endParaRPr lang="en-US"/>
          </a:p>
        </p:txBody>
      </p:sp>
      <p:sp>
        <p:nvSpPr>
          <p:cNvPr id="781315" name="Oval 3"/>
          <p:cNvSpPr>
            <a:spLocks noChangeArrowheads="1"/>
          </p:cNvSpPr>
          <p:nvPr/>
        </p:nvSpPr>
        <p:spPr bwMode="auto">
          <a:xfrm>
            <a:off x="4475163" y="1341438"/>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1316" name="Text Box 4"/>
          <p:cNvSpPr txBox="1">
            <a:spLocks noChangeArrowheads="1"/>
          </p:cNvSpPr>
          <p:nvPr/>
        </p:nvSpPr>
        <p:spPr bwMode="auto">
          <a:xfrm>
            <a:off x="4627563" y="1206500"/>
            <a:ext cx="10048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000" b="0">
                <a:latin typeface="Comic Sans MS" pitchFamily="66" charset="0"/>
                <a:cs typeface="Times New Roman" pitchFamily="18" charset="0"/>
              </a:rPr>
              <a:t>Bakery</a:t>
            </a:r>
          </a:p>
        </p:txBody>
      </p:sp>
      <p:sp>
        <p:nvSpPr>
          <p:cNvPr id="781318" name="Line 6"/>
          <p:cNvSpPr>
            <a:spLocks noChangeShapeType="1"/>
          </p:cNvSpPr>
          <p:nvPr/>
        </p:nvSpPr>
        <p:spPr bwMode="auto">
          <a:xfrm>
            <a:off x="4551363" y="1417638"/>
            <a:ext cx="0" cy="838200"/>
          </a:xfrm>
          <a:prstGeom prst="line">
            <a:avLst/>
          </a:prstGeom>
          <a:noFill/>
          <a:ln w="38100">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1319" name="Text Box 7"/>
          <p:cNvSpPr txBox="1">
            <a:spLocks noChangeArrowheads="1"/>
          </p:cNvSpPr>
          <p:nvPr/>
        </p:nvSpPr>
        <p:spPr bwMode="auto">
          <a:xfrm>
            <a:off x="4627563" y="2103438"/>
            <a:ext cx="2554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000" b="0">
                <a:latin typeface="Comic Sans MS" pitchFamily="66" charset="0"/>
                <a:cs typeface="Times New Roman" pitchFamily="18" charset="0"/>
              </a:rPr>
              <a:t>Black-White Bakery</a:t>
            </a:r>
          </a:p>
        </p:txBody>
      </p:sp>
      <p:sp>
        <p:nvSpPr>
          <p:cNvPr id="781324" name="Oval 12"/>
          <p:cNvSpPr>
            <a:spLocks noChangeArrowheads="1"/>
          </p:cNvSpPr>
          <p:nvPr/>
        </p:nvSpPr>
        <p:spPr bwMode="auto">
          <a:xfrm>
            <a:off x="4470400" y="2298700"/>
            <a:ext cx="152400" cy="152400"/>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1325" name="Line 13"/>
          <p:cNvSpPr>
            <a:spLocks noChangeShapeType="1"/>
          </p:cNvSpPr>
          <p:nvPr/>
        </p:nvSpPr>
        <p:spPr bwMode="auto">
          <a:xfrm flipH="1">
            <a:off x="3454400" y="2374900"/>
            <a:ext cx="1092200" cy="1092200"/>
          </a:xfrm>
          <a:prstGeom prst="line">
            <a:avLst/>
          </a:prstGeom>
          <a:noFill/>
          <a:ln w="38100">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1326" name="Text Box 14"/>
          <p:cNvSpPr txBox="1">
            <a:spLocks noChangeArrowheads="1"/>
          </p:cNvSpPr>
          <p:nvPr/>
        </p:nvSpPr>
        <p:spPr bwMode="auto">
          <a:xfrm>
            <a:off x="1460500" y="3403600"/>
            <a:ext cx="1831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000" b="0">
                <a:latin typeface="Comic Sans MS" pitchFamily="66" charset="0"/>
                <a:cs typeface="Times New Roman" pitchFamily="18" charset="0"/>
              </a:rPr>
              <a:t>Local-spinning</a:t>
            </a:r>
          </a:p>
        </p:txBody>
      </p:sp>
      <p:sp>
        <p:nvSpPr>
          <p:cNvPr id="781327" name="Oval 15"/>
          <p:cNvSpPr>
            <a:spLocks noChangeArrowheads="1"/>
          </p:cNvSpPr>
          <p:nvPr/>
        </p:nvSpPr>
        <p:spPr bwMode="auto">
          <a:xfrm>
            <a:off x="3289300" y="3479800"/>
            <a:ext cx="152400" cy="152400"/>
          </a:xfrm>
          <a:prstGeom prst="ellipse">
            <a:avLst/>
          </a:prstGeom>
          <a:solidFill>
            <a:srgbClr val="CC3300"/>
          </a:solidFill>
          <a:ln w="952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1329" name="Rectangle 17"/>
          <p:cNvSpPr>
            <a:spLocks noChangeArrowheads="1"/>
          </p:cNvSpPr>
          <p:nvPr/>
        </p:nvSpPr>
        <p:spPr bwMode="auto">
          <a:xfrm>
            <a:off x="685800" y="203200"/>
            <a:ext cx="7772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400" b="0">
                <a:solidFill>
                  <a:srgbClr val="CC3300"/>
                </a:solidFill>
                <a:effectLst>
                  <a:outerShdw blurRad="38100" dist="38100" dir="2700000" algn="tl">
                    <a:srgbClr val="C0C0C0"/>
                  </a:outerShdw>
                </a:effectLst>
                <a:latin typeface="Comic Sans MS" pitchFamily="66" charset="0"/>
              </a:rPr>
              <a:t>The Local spinning Black-White Bakery Algorithm</a:t>
            </a:r>
            <a:endParaRPr lang="en-US" sz="2800" b="0">
              <a:solidFill>
                <a:srgbClr val="CC3300"/>
              </a:solidFill>
              <a:latin typeface="Comic Sans MS" pitchFamily="66" charset="0"/>
            </a:endParaRPr>
          </a:p>
        </p:txBody>
      </p:sp>
      <p:sp>
        <p:nvSpPr>
          <p:cNvPr id="781332" name="Oval 20"/>
          <p:cNvSpPr>
            <a:spLocks noChangeArrowheads="1"/>
          </p:cNvSpPr>
          <p:nvPr/>
        </p:nvSpPr>
        <p:spPr bwMode="auto">
          <a:xfrm>
            <a:off x="4470400" y="1346200"/>
            <a:ext cx="152400" cy="152400"/>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1333" name="Line 21"/>
          <p:cNvSpPr>
            <a:spLocks noChangeShapeType="1"/>
          </p:cNvSpPr>
          <p:nvPr/>
        </p:nvSpPr>
        <p:spPr bwMode="auto">
          <a:xfrm flipH="1">
            <a:off x="3454400" y="1422400"/>
            <a:ext cx="1092200" cy="1092200"/>
          </a:xfrm>
          <a:prstGeom prst="line">
            <a:avLst/>
          </a:prstGeom>
          <a:noFill/>
          <a:ln w="38100">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1334" name="Text Box 22"/>
          <p:cNvSpPr txBox="1">
            <a:spLocks noChangeArrowheads="1"/>
          </p:cNvSpPr>
          <p:nvPr/>
        </p:nvSpPr>
        <p:spPr bwMode="auto">
          <a:xfrm>
            <a:off x="1460500" y="2451100"/>
            <a:ext cx="1831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000" b="0">
                <a:latin typeface="Comic Sans MS" pitchFamily="66" charset="0"/>
                <a:cs typeface="Times New Roman" pitchFamily="18" charset="0"/>
              </a:rPr>
              <a:t>Local-spinning</a:t>
            </a:r>
          </a:p>
        </p:txBody>
      </p:sp>
      <p:sp>
        <p:nvSpPr>
          <p:cNvPr id="781335" name="Oval 23"/>
          <p:cNvSpPr>
            <a:spLocks noChangeArrowheads="1"/>
          </p:cNvSpPr>
          <p:nvPr/>
        </p:nvSpPr>
        <p:spPr bwMode="auto">
          <a:xfrm>
            <a:off x="3289300" y="2527300"/>
            <a:ext cx="152400" cy="152400"/>
          </a:xfrm>
          <a:prstGeom prst="ellipse">
            <a:avLst/>
          </a:prstGeom>
          <a:solidFill>
            <a:srgbClr val="CC3300"/>
          </a:solidFill>
          <a:ln w="952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1336" name="Rectangle 24"/>
          <p:cNvSpPr>
            <a:spLocks noChangeArrowheads="1"/>
          </p:cNvSpPr>
          <p:nvPr/>
        </p:nvSpPr>
        <p:spPr bwMode="auto">
          <a:xfrm>
            <a:off x="3708400" y="50800"/>
            <a:ext cx="17272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600" b="0" dirty="0">
                <a:solidFill>
                  <a:srgbClr val="808080"/>
                </a:solidFill>
                <a:latin typeface="Comic Sans MS" pitchFamily="66" charset="0"/>
              </a:rPr>
              <a:t>Section </a:t>
            </a:r>
            <a:r>
              <a:rPr lang="en-US" sz="1600" b="0" dirty="0" smtClean="0">
                <a:solidFill>
                  <a:srgbClr val="808080"/>
                </a:solidFill>
                <a:latin typeface="Comic Sans MS" pitchFamily="66" charset="0"/>
              </a:rPr>
              <a:t>3.1.2</a:t>
            </a:r>
            <a:endParaRPr lang="en-US" sz="1600" b="0" dirty="0">
              <a:solidFill>
                <a:srgbClr val="808080"/>
              </a:solidFill>
              <a:latin typeface="Comic Sans MS" pitchFamily="66"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Date Placeholder 3"/>
          <p:cNvSpPr>
            <a:spLocks noGrp="1"/>
          </p:cNvSpPr>
          <p:nvPr>
            <p:ph type="dt" sz="half" idx="10"/>
          </p:nvPr>
        </p:nvSpPr>
        <p:spPr/>
        <p:txBody>
          <a:bodyPr/>
          <a:lstStyle/>
          <a:p>
            <a:r>
              <a:rPr lang="en-US" smtClean="0"/>
              <a:t>Chapter 3</a:t>
            </a:r>
            <a:endParaRPr lang="en-US"/>
          </a:p>
        </p:txBody>
      </p:sp>
      <p:sp>
        <p:nvSpPr>
          <p:cNvPr id="42" name="Footer Placeholder 4"/>
          <p:cNvSpPr>
            <a:spLocks noGrp="1"/>
          </p:cNvSpPr>
          <p:nvPr>
            <p:ph type="ftr" sz="quarter" idx="11"/>
          </p:nvPr>
        </p:nvSpPr>
        <p:spPr/>
        <p:txBody>
          <a:bodyPr/>
          <a:lstStyle/>
          <a:p>
            <a:r>
              <a:rPr lang="en-US" smtClean="0"/>
              <a:t>Synchronization Algorithms and Concurrent Programming Gadi Taubenfeld © 2014</a:t>
            </a:r>
            <a:endParaRPr lang="en-US"/>
          </a:p>
        </p:txBody>
      </p:sp>
      <p:sp>
        <p:nvSpPr>
          <p:cNvPr id="836610" name="Rectangle 2"/>
          <p:cNvSpPr>
            <a:spLocks noGrp="1" noChangeArrowheads="1"/>
          </p:cNvSpPr>
          <p:nvPr>
            <p:ph type="title"/>
          </p:nvPr>
        </p:nvSpPr>
        <p:spPr>
          <a:xfrm>
            <a:off x="685800" y="381000"/>
            <a:ext cx="7772400" cy="838200"/>
          </a:xfrm>
        </p:spPr>
        <p:txBody>
          <a:bodyPr/>
          <a:lstStyle/>
          <a:p>
            <a:r>
              <a:rPr lang="en-US" sz="2400"/>
              <a:t>The Bakery Algorithm</a:t>
            </a:r>
            <a:br>
              <a:rPr lang="en-US" sz="2400"/>
            </a:br>
            <a:r>
              <a:rPr lang="en-US" sz="2000">
                <a:effectLst/>
              </a:rPr>
              <a:t>code of process i ,    i </a:t>
            </a:r>
            <a:r>
              <a:rPr lang="en-US" sz="2000" b="1">
                <a:effectLst/>
                <a:sym typeface="Symbol" pitchFamily="18" charset="2"/>
              </a:rPr>
              <a:t></a:t>
            </a:r>
            <a:r>
              <a:rPr lang="en-US" sz="2000">
                <a:effectLst/>
                <a:sym typeface="Symbol" pitchFamily="18" charset="2"/>
              </a:rPr>
              <a:t> {1 ,..., n}</a:t>
            </a:r>
            <a:endParaRPr lang="en-US" sz="2800">
              <a:effectLst/>
            </a:endParaRPr>
          </a:p>
        </p:txBody>
      </p:sp>
      <p:sp>
        <p:nvSpPr>
          <p:cNvPr id="836611" name="Text Box 3"/>
          <p:cNvSpPr txBox="1">
            <a:spLocks noChangeArrowheads="1"/>
          </p:cNvSpPr>
          <p:nvPr/>
        </p:nvSpPr>
        <p:spPr bwMode="auto">
          <a:xfrm>
            <a:off x="1066800" y="1447800"/>
            <a:ext cx="7010400" cy="3116263"/>
          </a:xfrm>
          <a:prstGeom prst="rect">
            <a:avLst/>
          </a:prstGeom>
          <a:solidFill>
            <a:srgbClr val="FFF1DD"/>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sz="2000" b="0">
                <a:solidFill>
                  <a:schemeClr val="accent2"/>
                </a:solidFill>
                <a:latin typeface="Comic Sans MS" pitchFamily="66" charset="0"/>
              </a:rPr>
              <a:t>choosing[i] = tru</a:t>
            </a:r>
            <a:r>
              <a:rPr lang="en-US" b="0">
                <a:solidFill>
                  <a:schemeClr val="accent2"/>
                </a:solidFill>
                <a:latin typeface="Comic Sans MS" pitchFamily="66" charset="0"/>
              </a:rPr>
              <a:t>e</a:t>
            </a:r>
          </a:p>
          <a:p>
            <a:pPr>
              <a:lnSpc>
                <a:spcPct val="110000"/>
              </a:lnSpc>
            </a:pPr>
            <a:r>
              <a:rPr lang="en-US" sz="2000" b="0">
                <a:solidFill>
                  <a:schemeClr val="accent2"/>
                </a:solidFill>
                <a:latin typeface="Comic Sans MS" pitchFamily="66" charset="0"/>
              </a:rPr>
              <a:t>number[i] = 1 + </a:t>
            </a:r>
            <a:r>
              <a:rPr lang="en-US" sz="2000" b="0">
                <a:solidFill>
                  <a:srgbClr val="003300"/>
                </a:solidFill>
                <a:latin typeface="Comic Sans MS" pitchFamily="66" charset="0"/>
              </a:rPr>
              <a:t>max {</a:t>
            </a:r>
            <a:r>
              <a:rPr lang="en-US" sz="2000" b="0">
                <a:solidFill>
                  <a:schemeClr val="accent2"/>
                </a:solidFill>
                <a:latin typeface="Comic Sans MS" pitchFamily="66" charset="0"/>
              </a:rPr>
              <a:t>number[j] </a:t>
            </a:r>
            <a:r>
              <a:rPr lang="en-US" sz="2000" b="0">
                <a:solidFill>
                  <a:srgbClr val="003300"/>
                </a:solidFill>
                <a:latin typeface="Comic Sans MS" pitchFamily="66" charset="0"/>
              </a:rPr>
              <a:t>|</a:t>
            </a:r>
            <a:r>
              <a:rPr lang="en-US" sz="2000" b="0">
                <a:solidFill>
                  <a:schemeClr val="accent2"/>
                </a:solidFill>
                <a:latin typeface="Comic Sans MS" pitchFamily="66" charset="0"/>
              </a:rPr>
              <a:t> (1 </a:t>
            </a:r>
            <a:r>
              <a:rPr lang="en-US" sz="2000" b="0">
                <a:solidFill>
                  <a:schemeClr val="accent2"/>
                </a:solidFill>
                <a:latin typeface="Comic Sans MS" pitchFamily="66" charset="0"/>
                <a:sym typeface="Symbol" pitchFamily="18" charset="2"/>
              </a:rPr>
              <a:t> j  n</a:t>
            </a:r>
            <a:r>
              <a:rPr lang="en-US" sz="2000" b="0">
                <a:solidFill>
                  <a:schemeClr val="accent2"/>
                </a:solidFill>
                <a:latin typeface="Comic Sans MS" pitchFamily="66" charset="0"/>
              </a:rPr>
              <a:t>)</a:t>
            </a:r>
            <a:r>
              <a:rPr lang="en-US" sz="2000" b="0">
                <a:solidFill>
                  <a:srgbClr val="003300"/>
                </a:solidFill>
                <a:latin typeface="Comic Sans MS" pitchFamily="66" charset="0"/>
              </a:rPr>
              <a:t>}</a:t>
            </a:r>
          </a:p>
          <a:p>
            <a:pPr>
              <a:lnSpc>
                <a:spcPct val="110000"/>
              </a:lnSpc>
            </a:pPr>
            <a:r>
              <a:rPr lang="en-US" sz="2000" b="0">
                <a:solidFill>
                  <a:schemeClr val="accent2"/>
                </a:solidFill>
                <a:latin typeface="Comic Sans MS" pitchFamily="66" charset="0"/>
              </a:rPr>
              <a:t>choosing[i] = false</a:t>
            </a:r>
          </a:p>
          <a:p>
            <a:pPr>
              <a:lnSpc>
                <a:spcPct val="110000"/>
              </a:lnSpc>
            </a:pPr>
            <a:r>
              <a:rPr lang="en-US" sz="2000" b="0">
                <a:solidFill>
                  <a:srgbClr val="003300"/>
                </a:solidFill>
                <a:latin typeface="Comic Sans MS" pitchFamily="66" charset="0"/>
              </a:rPr>
              <a:t>for</a:t>
            </a:r>
            <a:r>
              <a:rPr lang="en-US" sz="2000" b="0">
                <a:latin typeface="Comic Sans MS" pitchFamily="66" charset="0"/>
              </a:rPr>
              <a:t> </a:t>
            </a:r>
            <a:r>
              <a:rPr lang="en-US" sz="2000" b="0">
                <a:solidFill>
                  <a:schemeClr val="accent2"/>
                </a:solidFill>
                <a:latin typeface="Comic Sans MS" pitchFamily="66" charset="0"/>
              </a:rPr>
              <a:t>j = 1 </a:t>
            </a:r>
            <a:r>
              <a:rPr lang="en-US" sz="2000" b="0">
                <a:solidFill>
                  <a:srgbClr val="003300"/>
                </a:solidFill>
                <a:latin typeface="Comic Sans MS" pitchFamily="66" charset="0"/>
              </a:rPr>
              <a:t>to</a:t>
            </a:r>
            <a:r>
              <a:rPr lang="en-US" sz="2000" b="0">
                <a:solidFill>
                  <a:schemeClr val="accent2"/>
                </a:solidFill>
                <a:latin typeface="Comic Sans MS" pitchFamily="66" charset="0"/>
              </a:rPr>
              <a:t> n </a:t>
            </a:r>
            <a:r>
              <a:rPr lang="en-US" sz="2000" b="0">
                <a:solidFill>
                  <a:srgbClr val="003300"/>
                </a:solidFill>
                <a:latin typeface="Comic Sans MS" pitchFamily="66" charset="0"/>
              </a:rPr>
              <a:t>{</a:t>
            </a:r>
          </a:p>
          <a:p>
            <a:pPr>
              <a:lnSpc>
                <a:spcPct val="110000"/>
              </a:lnSpc>
            </a:pPr>
            <a:r>
              <a:rPr lang="en-US" sz="2000" b="0">
                <a:solidFill>
                  <a:schemeClr val="accent2"/>
                </a:solidFill>
                <a:latin typeface="Comic Sans MS" pitchFamily="66" charset="0"/>
              </a:rPr>
              <a:t>      </a:t>
            </a:r>
            <a:r>
              <a:rPr lang="en-US" sz="2000" b="0">
                <a:solidFill>
                  <a:srgbClr val="003300"/>
                </a:solidFill>
                <a:latin typeface="Comic Sans MS" pitchFamily="66" charset="0"/>
              </a:rPr>
              <a:t>await</a:t>
            </a:r>
            <a:r>
              <a:rPr lang="en-US" sz="2000" b="0">
                <a:solidFill>
                  <a:schemeClr val="accent2"/>
                </a:solidFill>
                <a:latin typeface="Comic Sans MS" pitchFamily="66" charset="0"/>
              </a:rPr>
              <a:t> choosing[j] = false </a:t>
            </a:r>
            <a:endParaRPr lang="en-US" sz="2000" b="0">
              <a:solidFill>
                <a:srgbClr val="003300"/>
              </a:solidFill>
              <a:latin typeface="Comic Sans MS" pitchFamily="66" charset="0"/>
            </a:endParaRPr>
          </a:p>
          <a:p>
            <a:pPr>
              <a:lnSpc>
                <a:spcPct val="110000"/>
              </a:lnSpc>
            </a:pPr>
            <a:r>
              <a:rPr lang="en-US" sz="2000" b="0">
                <a:solidFill>
                  <a:schemeClr val="accent2"/>
                </a:solidFill>
                <a:latin typeface="Comic Sans MS" pitchFamily="66" charset="0"/>
              </a:rPr>
              <a:t>      </a:t>
            </a:r>
            <a:r>
              <a:rPr lang="en-US" sz="2000" b="0">
                <a:solidFill>
                  <a:srgbClr val="003300"/>
                </a:solidFill>
                <a:latin typeface="Comic Sans MS" pitchFamily="66" charset="0"/>
              </a:rPr>
              <a:t>await</a:t>
            </a:r>
            <a:r>
              <a:rPr lang="en-US" sz="2000" b="0">
                <a:solidFill>
                  <a:srgbClr val="336600"/>
                </a:solidFill>
                <a:latin typeface="Comic Sans MS" pitchFamily="66" charset="0"/>
              </a:rPr>
              <a:t> </a:t>
            </a:r>
            <a:r>
              <a:rPr lang="en-US" sz="2000" b="0">
                <a:solidFill>
                  <a:schemeClr val="accent2"/>
                </a:solidFill>
                <a:latin typeface="Comic Sans MS" pitchFamily="66" charset="0"/>
              </a:rPr>
              <a:t>(number[j] </a:t>
            </a:r>
            <a:r>
              <a:rPr lang="en-US" sz="2000" b="0">
                <a:solidFill>
                  <a:schemeClr val="accent2"/>
                </a:solidFill>
                <a:latin typeface="Comic Sans MS" pitchFamily="66" charset="0"/>
                <a:sym typeface="Symbol" pitchFamily="18" charset="2"/>
              </a:rPr>
              <a:t>=</a:t>
            </a:r>
            <a:r>
              <a:rPr lang="en-US" sz="2000" b="0">
                <a:solidFill>
                  <a:schemeClr val="accent2"/>
                </a:solidFill>
                <a:latin typeface="Comic Sans MS" pitchFamily="66" charset="0"/>
              </a:rPr>
              <a:t> 0) </a:t>
            </a:r>
            <a:r>
              <a:rPr lang="en-US" sz="2000">
                <a:solidFill>
                  <a:srgbClr val="003300"/>
                </a:solidFill>
                <a:latin typeface="Comic Sans MS" pitchFamily="66" charset="0"/>
                <a:sym typeface="Symbol" pitchFamily="18" charset="2"/>
              </a:rPr>
              <a:t></a:t>
            </a:r>
            <a:r>
              <a:rPr lang="en-US" sz="2000" b="0">
                <a:solidFill>
                  <a:schemeClr val="accent2"/>
                </a:solidFill>
                <a:latin typeface="Comic Sans MS" pitchFamily="66" charset="0"/>
              </a:rPr>
              <a:t> (number[j],j) </a:t>
            </a:r>
            <a:r>
              <a:rPr lang="en-US" sz="2000" b="0">
                <a:solidFill>
                  <a:schemeClr val="accent2"/>
                </a:solidFill>
                <a:latin typeface="Comic Sans MS" pitchFamily="66" charset="0"/>
                <a:sym typeface="Symbol" pitchFamily="18" charset="2"/>
              </a:rPr>
              <a:t></a:t>
            </a:r>
            <a:r>
              <a:rPr lang="en-US" sz="2000" b="0">
                <a:solidFill>
                  <a:schemeClr val="accent2"/>
                </a:solidFill>
                <a:latin typeface="Comic Sans MS" pitchFamily="66" charset="0"/>
              </a:rPr>
              <a:t> (number[i],i)</a:t>
            </a:r>
          </a:p>
          <a:p>
            <a:pPr>
              <a:lnSpc>
                <a:spcPct val="110000"/>
              </a:lnSpc>
            </a:pPr>
            <a:r>
              <a:rPr lang="en-US" sz="2000" b="0">
                <a:solidFill>
                  <a:srgbClr val="003300"/>
                </a:solidFill>
                <a:latin typeface="Comic Sans MS" pitchFamily="66" charset="0"/>
              </a:rPr>
              <a:t>}</a:t>
            </a:r>
          </a:p>
          <a:p>
            <a:pPr>
              <a:lnSpc>
                <a:spcPct val="110000"/>
              </a:lnSpc>
            </a:pPr>
            <a:r>
              <a:rPr lang="en-US" sz="2000" b="0">
                <a:solidFill>
                  <a:srgbClr val="CC3300"/>
                </a:solidFill>
                <a:latin typeface="Comic Sans MS" pitchFamily="66" charset="0"/>
              </a:rPr>
              <a:t>critical section</a:t>
            </a:r>
          </a:p>
          <a:p>
            <a:pPr>
              <a:lnSpc>
                <a:spcPct val="110000"/>
              </a:lnSpc>
            </a:pPr>
            <a:r>
              <a:rPr lang="en-US" sz="2000" b="0">
                <a:solidFill>
                  <a:schemeClr val="accent2"/>
                </a:solidFill>
                <a:latin typeface="Comic Sans MS" pitchFamily="66" charset="0"/>
              </a:rPr>
              <a:t>number[i] = 0</a:t>
            </a:r>
          </a:p>
        </p:txBody>
      </p:sp>
      <p:sp>
        <p:nvSpPr>
          <p:cNvPr id="836612" name="Text Box 4"/>
          <p:cNvSpPr txBox="1">
            <a:spLocks noChangeArrowheads="1"/>
          </p:cNvSpPr>
          <p:nvPr/>
        </p:nvSpPr>
        <p:spPr bwMode="auto">
          <a:xfrm>
            <a:off x="2063750" y="4724400"/>
            <a:ext cx="287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b="0">
                <a:latin typeface="Comic Sans MS" pitchFamily="66" charset="0"/>
                <a:cs typeface="Times New Roman" pitchFamily="18" charset="0"/>
              </a:rPr>
              <a:t>1</a:t>
            </a:r>
          </a:p>
        </p:txBody>
      </p:sp>
      <p:sp>
        <p:nvSpPr>
          <p:cNvPr id="836613" name="Text Box 5"/>
          <p:cNvSpPr txBox="1">
            <a:spLocks noChangeArrowheads="1"/>
          </p:cNvSpPr>
          <p:nvPr/>
        </p:nvSpPr>
        <p:spPr bwMode="auto">
          <a:xfrm>
            <a:off x="2971800" y="4724400"/>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b="0">
                <a:latin typeface="Comic Sans MS" pitchFamily="66" charset="0"/>
                <a:cs typeface="Times New Roman" pitchFamily="18" charset="0"/>
              </a:rPr>
              <a:t>2</a:t>
            </a:r>
          </a:p>
        </p:txBody>
      </p:sp>
      <p:sp>
        <p:nvSpPr>
          <p:cNvPr id="836614" name="Text Box 6"/>
          <p:cNvSpPr txBox="1">
            <a:spLocks noChangeArrowheads="1"/>
          </p:cNvSpPr>
          <p:nvPr/>
        </p:nvSpPr>
        <p:spPr bwMode="auto">
          <a:xfrm>
            <a:off x="3886200" y="4724400"/>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b="0">
                <a:latin typeface="Comic Sans MS" pitchFamily="66" charset="0"/>
                <a:cs typeface="Times New Roman" pitchFamily="18" charset="0"/>
              </a:rPr>
              <a:t>3</a:t>
            </a:r>
          </a:p>
        </p:txBody>
      </p:sp>
      <p:sp>
        <p:nvSpPr>
          <p:cNvPr id="836615" name="Text Box 7"/>
          <p:cNvSpPr txBox="1">
            <a:spLocks noChangeArrowheads="1"/>
          </p:cNvSpPr>
          <p:nvPr/>
        </p:nvSpPr>
        <p:spPr bwMode="auto">
          <a:xfrm>
            <a:off x="4800600" y="4724400"/>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b="0">
                <a:latin typeface="Comic Sans MS" pitchFamily="66" charset="0"/>
                <a:cs typeface="Times New Roman" pitchFamily="18" charset="0"/>
              </a:rPr>
              <a:t>4</a:t>
            </a:r>
          </a:p>
        </p:txBody>
      </p:sp>
      <p:sp>
        <p:nvSpPr>
          <p:cNvPr id="836616" name="Text Box 8"/>
          <p:cNvSpPr txBox="1">
            <a:spLocks noChangeArrowheads="1"/>
          </p:cNvSpPr>
          <p:nvPr/>
        </p:nvSpPr>
        <p:spPr bwMode="auto">
          <a:xfrm>
            <a:off x="6553200" y="4724400"/>
            <a:ext cx="3032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b="0">
                <a:latin typeface="Comic Sans MS" pitchFamily="66" charset="0"/>
                <a:cs typeface="Times New Roman" pitchFamily="18" charset="0"/>
              </a:rPr>
              <a:t>n</a:t>
            </a:r>
          </a:p>
        </p:txBody>
      </p:sp>
      <p:sp>
        <p:nvSpPr>
          <p:cNvPr id="836617" name="Line 9"/>
          <p:cNvSpPr>
            <a:spLocks noChangeShapeType="1"/>
          </p:cNvSpPr>
          <p:nvPr/>
        </p:nvSpPr>
        <p:spPr bwMode="auto">
          <a:xfrm>
            <a:off x="5334000" y="4929188"/>
            <a:ext cx="99060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6618" name="Rectangle 10"/>
          <p:cNvSpPr>
            <a:spLocks noChangeArrowheads="1"/>
          </p:cNvSpPr>
          <p:nvPr/>
        </p:nvSpPr>
        <p:spPr bwMode="auto">
          <a:xfrm>
            <a:off x="1752600" y="5091113"/>
            <a:ext cx="5486400" cy="381000"/>
          </a:xfrm>
          <a:prstGeom prst="rect">
            <a:avLst/>
          </a:prstGeom>
          <a:solidFill>
            <a:srgbClr val="EBF7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6619" name="Text Box 11"/>
          <p:cNvSpPr txBox="1">
            <a:spLocks noChangeArrowheads="1"/>
          </p:cNvSpPr>
          <p:nvPr/>
        </p:nvSpPr>
        <p:spPr bwMode="auto">
          <a:xfrm>
            <a:off x="663575" y="5099050"/>
            <a:ext cx="1089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b="0">
                <a:latin typeface="Comic Sans MS" pitchFamily="66" charset="0"/>
                <a:cs typeface="Times New Roman" pitchFamily="18" charset="0"/>
              </a:rPr>
              <a:t>choosing</a:t>
            </a:r>
          </a:p>
        </p:txBody>
      </p:sp>
      <p:sp>
        <p:nvSpPr>
          <p:cNvPr id="836620" name="Line 12"/>
          <p:cNvSpPr>
            <a:spLocks noChangeShapeType="1"/>
          </p:cNvSpPr>
          <p:nvPr/>
        </p:nvSpPr>
        <p:spPr bwMode="auto">
          <a:xfrm>
            <a:off x="2667000" y="5091113"/>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6621" name="Line 13"/>
          <p:cNvSpPr>
            <a:spLocks noChangeShapeType="1"/>
          </p:cNvSpPr>
          <p:nvPr/>
        </p:nvSpPr>
        <p:spPr bwMode="auto">
          <a:xfrm>
            <a:off x="3581400" y="5091113"/>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6622" name="Line 14"/>
          <p:cNvSpPr>
            <a:spLocks noChangeShapeType="1"/>
          </p:cNvSpPr>
          <p:nvPr/>
        </p:nvSpPr>
        <p:spPr bwMode="auto">
          <a:xfrm>
            <a:off x="4495800" y="5091113"/>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6623" name="Line 15"/>
          <p:cNvSpPr>
            <a:spLocks noChangeShapeType="1"/>
          </p:cNvSpPr>
          <p:nvPr/>
        </p:nvSpPr>
        <p:spPr bwMode="auto">
          <a:xfrm>
            <a:off x="5410200" y="5091113"/>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6624" name="Line 16"/>
          <p:cNvSpPr>
            <a:spLocks noChangeShapeType="1"/>
          </p:cNvSpPr>
          <p:nvPr/>
        </p:nvSpPr>
        <p:spPr bwMode="auto">
          <a:xfrm>
            <a:off x="6324600" y="5091113"/>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6625" name="Text Box 17"/>
          <p:cNvSpPr txBox="1">
            <a:spLocks noChangeArrowheads="1"/>
          </p:cNvSpPr>
          <p:nvPr/>
        </p:nvSpPr>
        <p:spPr bwMode="auto">
          <a:xfrm>
            <a:off x="7315200" y="5099050"/>
            <a:ext cx="6016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b="0">
                <a:latin typeface="Comic Sans MS" pitchFamily="66" charset="0"/>
                <a:cs typeface="Times New Roman" pitchFamily="18" charset="0"/>
              </a:rPr>
              <a:t>bits</a:t>
            </a:r>
          </a:p>
        </p:txBody>
      </p:sp>
      <p:sp>
        <p:nvSpPr>
          <p:cNvPr id="836626" name="Text Box 18"/>
          <p:cNvSpPr txBox="1">
            <a:spLocks noChangeArrowheads="1"/>
          </p:cNvSpPr>
          <p:nvPr/>
        </p:nvSpPr>
        <p:spPr bwMode="auto">
          <a:xfrm>
            <a:off x="1828800" y="5105400"/>
            <a:ext cx="7159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b="0">
                <a:latin typeface="Comic Sans MS" pitchFamily="66" charset="0"/>
                <a:cs typeface="Times New Roman" pitchFamily="18" charset="0"/>
              </a:rPr>
              <a:t>false</a:t>
            </a:r>
          </a:p>
        </p:txBody>
      </p:sp>
      <p:sp>
        <p:nvSpPr>
          <p:cNvPr id="836627" name="Rectangle 19"/>
          <p:cNvSpPr>
            <a:spLocks noChangeArrowheads="1"/>
          </p:cNvSpPr>
          <p:nvPr/>
        </p:nvSpPr>
        <p:spPr bwMode="auto">
          <a:xfrm>
            <a:off x="1752600" y="5630863"/>
            <a:ext cx="5486400" cy="381000"/>
          </a:xfrm>
          <a:prstGeom prst="rect">
            <a:avLst/>
          </a:prstGeom>
          <a:solidFill>
            <a:srgbClr val="EBF7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6628" name="Text Box 20"/>
          <p:cNvSpPr txBox="1">
            <a:spLocks noChangeArrowheads="1"/>
          </p:cNvSpPr>
          <p:nvPr/>
        </p:nvSpPr>
        <p:spPr bwMode="auto">
          <a:xfrm>
            <a:off x="838200" y="5638800"/>
            <a:ext cx="9699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b="0">
                <a:latin typeface="Comic Sans MS" pitchFamily="66" charset="0"/>
                <a:cs typeface="Times New Roman" pitchFamily="18" charset="0"/>
              </a:rPr>
              <a:t>number</a:t>
            </a:r>
          </a:p>
        </p:txBody>
      </p:sp>
      <p:sp>
        <p:nvSpPr>
          <p:cNvPr id="836629" name="Line 21"/>
          <p:cNvSpPr>
            <a:spLocks noChangeShapeType="1"/>
          </p:cNvSpPr>
          <p:nvPr/>
        </p:nvSpPr>
        <p:spPr bwMode="auto">
          <a:xfrm>
            <a:off x="2667000" y="5630863"/>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6630" name="Line 22"/>
          <p:cNvSpPr>
            <a:spLocks noChangeShapeType="1"/>
          </p:cNvSpPr>
          <p:nvPr/>
        </p:nvSpPr>
        <p:spPr bwMode="auto">
          <a:xfrm>
            <a:off x="3581400" y="5630863"/>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6631" name="Line 23"/>
          <p:cNvSpPr>
            <a:spLocks noChangeShapeType="1"/>
          </p:cNvSpPr>
          <p:nvPr/>
        </p:nvSpPr>
        <p:spPr bwMode="auto">
          <a:xfrm>
            <a:off x="4495800" y="5630863"/>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6632" name="Line 24"/>
          <p:cNvSpPr>
            <a:spLocks noChangeShapeType="1"/>
          </p:cNvSpPr>
          <p:nvPr/>
        </p:nvSpPr>
        <p:spPr bwMode="auto">
          <a:xfrm>
            <a:off x="5410200" y="5630863"/>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6633" name="Line 25"/>
          <p:cNvSpPr>
            <a:spLocks noChangeShapeType="1"/>
          </p:cNvSpPr>
          <p:nvPr/>
        </p:nvSpPr>
        <p:spPr bwMode="auto">
          <a:xfrm>
            <a:off x="6324600" y="5630863"/>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6634" name="Text Box 26"/>
          <p:cNvSpPr txBox="1">
            <a:spLocks noChangeArrowheads="1"/>
          </p:cNvSpPr>
          <p:nvPr/>
        </p:nvSpPr>
        <p:spPr bwMode="auto">
          <a:xfrm>
            <a:off x="7315200" y="5638800"/>
            <a:ext cx="955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b="0">
                <a:latin typeface="Comic Sans MS" pitchFamily="66" charset="0"/>
                <a:cs typeface="Times New Roman" pitchFamily="18" charset="0"/>
              </a:rPr>
              <a:t>integer</a:t>
            </a:r>
          </a:p>
        </p:txBody>
      </p:sp>
      <p:sp>
        <p:nvSpPr>
          <p:cNvPr id="836635" name="Text Box 27"/>
          <p:cNvSpPr txBox="1">
            <a:spLocks noChangeArrowheads="1"/>
          </p:cNvSpPr>
          <p:nvPr/>
        </p:nvSpPr>
        <p:spPr bwMode="auto">
          <a:xfrm>
            <a:off x="2057400" y="5654675"/>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b="0">
                <a:latin typeface="Comic Sans MS" pitchFamily="66" charset="0"/>
                <a:cs typeface="Times New Roman" pitchFamily="18" charset="0"/>
              </a:rPr>
              <a:t>0</a:t>
            </a:r>
          </a:p>
        </p:txBody>
      </p:sp>
      <p:sp>
        <p:nvSpPr>
          <p:cNvPr id="836636" name="Text Box 28"/>
          <p:cNvSpPr txBox="1">
            <a:spLocks noChangeArrowheads="1"/>
          </p:cNvSpPr>
          <p:nvPr/>
        </p:nvSpPr>
        <p:spPr bwMode="auto">
          <a:xfrm>
            <a:off x="2971800" y="5654675"/>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b="0">
                <a:latin typeface="Comic Sans MS" pitchFamily="66" charset="0"/>
                <a:cs typeface="Times New Roman" pitchFamily="18" charset="0"/>
              </a:rPr>
              <a:t>0</a:t>
            </a:r>
          </a:p>
        </p:txBody>
      </p:sp>
      <p:sp>
        <p:nvSpPr>
          <p:cNvPr id="836637" name="Text Box 29"/>
          <p:cNvSpPr txBox="1">
            <a:spLocks noChangeArrowheads="1"/>
          </p:cNvSpPr>
          <p:nvPr/>
        </p:nvSpPr>
        <p:spPr bwMode="auto">
          <a:xfrm>
            <a:off x="3886200" y="5654675"/>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b="0">
                <a:latin typeface="Comic Sans MS" pitchFamily="66" charset="0"/>
                <a:cs typeface="Times New Roman" pitchFamily="18" charset="0"/>
              </a:rPr>
              <a:t>0</a:t>
            </a:r>
          </a:p>
        </p:txBody>
      </p:sp>
      <p:sp>
        <p:nvSpPr>
          <p:cNvPr id="836638" name="Text Box 30"/>
          <p:cNvSpPr txBox="1">
            <a:spLocks noChangeArrowheads="1"/>
          </p:cNvSpPr>
          <p:nvPr/>
        </p:nvSpPr>
        <p:spPr bwMode="auto">
          <a:xfrm>
            <a:off x="4800600" y="5654675"/>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b="0">
                <a:latin typeface="Comic Sans MS" pitchFamily="66" charset="0"/>
                <a:cs typeface="Times New Roman" pitchFamily="18" charset="0"/>
              </a:rPr>
              <a:t>0</a:t>
            </a:r>
          </a:p>
        </p:txBody>
      </p:sp>
      <p:sp>
        <p:nvSpPr>
          <p:cNvPr id="836639" name="Text Box 31"/>
          <p:cNvSpPr txBox="1">
            <a:spLocks noChangeArrowheads="1"/>
          </p:cNvSpPr>
          <p:nvPr/>
        </p:nvSpPr>
        <p:spPr bwMode="auto">
          <a:xfrm>
            <a:off x="5715000" y="5654675"/>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b="0">
                <a:latin typeface="Comic Sans MS" pitchFamily="66" charset="0"/>
                <a:cs typeface="Times New Roman" pitchFamily="18" charset="0"/>
              </a:rPr>
              <a:t>0</a:t>
            </a:r>
          </a:p>
        </p:txBody>
      </p:sp>
      <p:sp>
        <p:nvSpPr>
          <p:cNvPr id="836640" name="Text Box 32"/>
          <p:cNvSpPr txBox="1">
            <a:spLocks noChangeArrowheads="1"/>
          </p:cNvSpPr>
          <p:nvPr/>
        </p:nvSpPr>
        <p:spPr bwMode="auto">
          <a:xfrm>
            <a:off x="6629400" y="5654675"/>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b="0">
                <a:latin typeface="Comic Sans MS" pitchFamily="66" charset="0"/>
                <a:cs typeface="Times New Roman" pitchFamily="18" charset="0"/>
              </a:rPr>
              <a:t>0</a:t>
            </a:r>
          </a:p>
        </p:txBody>
      </p:sp>
      <p:sp>
        <p:nvSpPr>
          <p:cNvPr id="836641" name="Text Box 33"/>
          <p:cNvSpPr txBox="1">
            <a:spLocks noChangeArrowheads="1"/>
          </p:cNvSpPr>
          <p:nvPr/>
        </p:nvSpPr>
        <p:spPr bwMode="auto">
          <a:xfrm>
            <a:off x="2713038" y="5105400"/>
            <a:ext cx="7159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b="0">
                <a:latin typeface="Comic Sans MS" pitchFamily="66" charset="0"/>
                <a:cs typeface="Times New Roman" pitchFamily="18" charset="0"/>
              </a:rPr>
              <a:t>false</a:t>
            </a:r>
          </a:p>
        </p:txBody>
      </p:sp>
      <p:sp>
        <p:nvSpPr>
          <p:cNvPr id="836642" name="Text Box 34"/>
          <p:cNvSpPr txBox="1">
            <a:spLocks noChangeArrowheads="1"/>
          </p:cNvSpPr>
          <p:nvPr/>
        </p:nvSpPr>
        <p:spPr bwMode="auto">
          <a:xfrm>
            <a:off x="3657600" y="5105400"/>
            <a:ext cx="7159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b="0">
                <a:latin typeface="Comic Sans MS" pitchFamily="66" charset="0"/>
                <a:cs typeface="Times New Roman" pitchFamily="18" charset="0"/>
              </a:rPr>
              <a:t>false</a:t>
            </a:r>
          </a:p>
        </p:txBody>
      </p:sp>
      <p:sp>
        <p:nvSpPr>
          <p:cNvPr id="836643" name="Text Box 35"/>
          <p:cNvSpPr txBox="1">
            <a:spLocks noChangeArrowheads="1"/>
          </p:cNvSpPr>
          <p:nvPr/>
        </p:nvSpPr>
        <p:spPr bwMode="auto">
          <a:xfrm>
            <a:off x="4572000" y="5105400"/>
            <a:ext cx="7159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b="0">
                <a:latin typeface="Comic Sans MS" pitchFamily="66" charset="0"/>
                <a:cs typeface="Times New Roman" pitchFamily="18" charset="0"/>
              </a:rPr>
              <a:t>false</a:t>
            </a:r>
          </a:p>
        </p:txBody>
      </p:sp>
      <p:sp>
        <p:nvSpPr>
          <p:cNvPr id="836644" name="Text Box 36"/>
          <p:cNvSpPr txBox="1">
            <a:spLocks noChangeArrowheads="1"/>
          </p:cNvSpPr>
          <p:nvPr/>
        </p:nvSpPr>
        <p:spPr bwMode="auto">
          <a:xfrm>
            <a:off x="5456238" y="5105400"/>
            <a:ext cx="7159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b="0">
                <a:latin typeface="Comic Sans MS" pitchFamily="66" charset="0"/>
                <a:cs typeface="Times New Roman" pitchFamily="18" charset="0"/>
              </a:rPr>
              <a:t>false</a:t>
            </a:r>
          </a:p>
        </p:txBody>
      </p:sp>
      <p:sp>
        <p:nvSpPr>
          <p:cNvPr id="836645" name="Text Box 37"/>
          <p:cNvSpPr txBox="1">
            <a:spLocks noChangeArrowheads="1"/>
          </p:cNvSpPr>
          <p:nvPr/>
        </p:nvSpPr>
        <p:spPr bwMode="auto">
          <a:xfrm>
            <a:off x="6370638" y="5105400"/>
            <a:ext cx="7159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b="0">
                <a:latin typeface="Comic Sans MS" pitchFamily="66" charset="0"/>
                <a:cs typeface="Times New Roman" pitchFamily="18" charset="0"/>
              </a:rPr>
              <a:t>false</a:t>
            </a:r>
          </a:p>
        </p:txBody>
      </p:sp>
      <p:sp>
        <p:nvSpPr>
          <p:cNvPr id="836646" name="Text Box 38"/>
          <p:cNvSpPr txBox="1">
            <a:spLocks noChangeArrowheads="1"/>
          </p:cNvSpPr>
          <p:nvPr/>
        </p:nvSpPr>
        <p:spPr bwMode="auto">
          <a:xfrm>
            <a:off x="4564063" y="3200400"/>
            <a:ext cx="4541837" cy="376238"/>
          </a:xfrm>
          <a:prstGeom prst="rect">
            <a:avLst/>
          </a:prstGeom>
          <a:solidFill>
            <a:schemeClr val="bg1"/>
          </a:solidFill>
          <a:ln w="9525">
            <a:solidFill>
              <a:schemeClr val="accent2"/>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b="0">
                <a:solidFill>
                  <a:srgbClr val="CC3300"/>
                </a:solidFill>
                <a:latin typeface="Comic Sans MS" pitchFamily="66" charset="0"/>
                <a:cs typeface="Times New Roman" pitchFamily="18" charset="0"/>
              </a:rPr>
              <a:t>2. Wait for j to finish its critical section</a:t>
            </a:r>
            <a:endParaRPr lang="en-US" b="0">
              <a:latin typeface="Comic Sans MS" pitchFamily="66" charset="0"/>
              <a:cs typeface="Times New Roman" pitchFamily="18" charset="0"/>
            </a:endParaRPr>
          </a:p>
        </p:txBody>
      </p:sp>
      <p:sp>
        <p:nvSpPr>
          <p:cNvPr id="836647" name="Text Box 39"/>
          <p:cNvSpPr txBox="1">
            <a:spLocks noChangeArrowheads="1"/>
          </p:cNvSpPr>
          <p:nvPr/>
        </p:nvSpPr>
        <p:spPr bwMode="auto">
          <a:xfrm>
            <a:off x="4559300" y="2792413"/>
            <a:ext cx="3657600" cy="376237"/>
          </a:xfrm>
          <a:prstGeom prst="rect">
            <a:avLst/>
          </a:prstGeom>
          <a:solidFill>
            <a:schemeClr val="bg1"/>
          </a:solidFill>
          <a:ln w="9525">
            <a:solidFill>
              <a:schemeClr val="accent2"/>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b="0">
                <a:solidFill>
                  <a:srgbClr val="CC3300"/>
                </a:solidFill>
                <a:latin typeface="Comic Sans MS" pitchFamily="66" charset="0"/>
                <a:cs typeface="Times New Roman" pitchFamily="18" charset="0"/>
              </a:rPr>
              <a:t>1. Wait for j to choose a number             </a:t>
            </a:r>
            <a:endParaRPr lang="en-US" b="0">
              <a:latin typeface="Comic Sans MS" pitchFamily="66"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6647"/>
                                        </p:tgtEl>
                                        <p:attrNameLst>
                                          <p:attrName>style.visibility</p:attrName>
                                        </p:attrNameLst>
                                      </p:cBhvr>
                                      <p:to>
                                        <p:strVal val="visible"/>
                                      </p:to>
                                    </p:set>
                                    <p:animEffect transition="in" filter="blinds(horizontal)">
                                      <p:cBhvr>
                                        <p:cTn id="7" dur="500"/>
                                        <p:tgtEl>
                                          <p:spTgt spid="8366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36646"/>
                                        </p:tgtEl>
                                        <p:attrNameLst>
                                          <p:attrName>style.visibility</p:attrName>
                                        </p:attrNameLst>
                                      </p:cBhvr>
                                      <p:to>
                                        <p:strVal val="visible"/>
                                      </p:to>
                                    </p:set>
                                    <p:animEffect transition="in" filter="blinds(horizontal)">
                                      <p:cBhvr>
                                        <p:cTn id="12" dur="500"/>
                                        <p:tgtEl>
                                          <p:spTgt spid="836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6646" grpId="0" animBg="1" autoUpdateAnimBg="0"/>
      <p:bldP spid="836647"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3"/>
          <p:cNvSpPr>
            <a:spLocks noGrp="1"/>
          </p:cNvSpPr>
          <p:nvPr>
            <p:ph type="dt" sz="half" idx="10"/>
          </p:nvPr>
        </p:nvSpPr>
        <p:spPr/>
        <p:txBody>
          <a:bodyPr/>
          <a:lstStyle/>
          <a:p>
            <a:r>
              <a:rPr lang="en-US" smtClean="0"/>
              <a:t>Chapter 3</a:t>
            </a:r>
            <a:endParaRPr lang="en-US"/>
          </a:p>
        </p:txBody>
      </p:sp>
      <p:sp>
        <p:nvSpPr>
          <p:cNvPr id="11" name="Footer Placeholder 4"/>
          <p:cNvSpPr>
            <a:spLocks noGrp="1"/>
          </p:cNvSpPr>
          <p:nvPr>
            <p:ph type="ftr" sz="quarter" idx="11"/>
          </p:nvPr>
        </p:nvSpPr>
        <p:spPr/>
        <p:txBody>
          <a:bodyPr/>
          <a:lstStyle/>
          <a:p>
            <a:r>
              <a:rPr lang="en-US" smtClean="0"/>
              <a:t>Synchronization Algorithms and Concurrent Programming Gadi Taubenfeld © 2014</a:t>
            </a:r>
            <a:endParaRPr lang="en-US"/>
          </a:p>
        </p:txBody>
      </p:sp>
      <p:sp>
        <p:nvSpPr>
          <p:cNvPr id="832554" name="Rectangle 42"/>
          <p:cNvSpPr>
            <a:spLocks noChangeArrowheads="1"/>
          </p:cNvSpPr>
          <p:nvPr/>
        </p:nvSpPr>
        <p:spPr bwMode="auto">
          <a:xfrm>
            <a:off x="1092200" y="5153025"/>
            <a:ext cx="6972300" cy="660400"/>
          </a:xfrm>
          <a:prstGeom prst="rect">
            <a:avLst/>
          </a:prstGeom>
          <a:solidFill>
            <a:srgbClr val="EBF7FF"/>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2553" name="Rectangle 41"/>
          <p:cNvSpPr>
            <a:spLocks noChangeArrowheads="1"/>
          </p:cNvSpPr>
          <p:nvPr/>
        </p:nvSpPr>
        <p:spPr bwMode="auto">
          <a:xfrm>
            <a:off x="1092200" y="2752725"/>
            <a:ext cx="6972300" cy="2159000"/>
          </a:xfrm>
          <a:prstGeom prst="rect">
            <a:avLst/>
          </a:prstGeom>
          <a:solidFill>
            <a:srgbClr val="EBF7FF"/>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2552" name="Rectangle 40"/>
          <p:cNvSpPr>
            <a:spLocks noChangeArrowheads="1"/>
          </p:cNvSpPr>
          <p:nvPr/>
        </p:nvSpPr>
        <p:spPr bwMode="auto">
          <a:xfrm>
            <a:off x="1092200" y="4876800"/>
            <a:ext cx="6972300" cy="276225"/>
          </a:xfrm>
          <a:prstGeom prst="rect">
            <a:avLst/>
          </a:prstGeom>
          <a:solidFill>
            <a:srgbClr val="FFFFCC"/>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2551" name="Rectangle 39"/>
          <p:cNvSpPr>
            <a:spLocks noChangeArrowheads="1"/>
          </p:cNvSpPr>
          <p:nvPr/>
        </p:nvSpPr>
        <p:spPr bwMode="auto">
          <a:xfrm>
            <a:off x="1092200" y="1498600"/>
            <a:ext cx="6972300" cy="1254125"/>
          </a:xfrm>
          <a:prstGeom prst="rect">
            <a:avLst/>
          </a:prstGeom>
          <a:solidFill>
            <a:srgbClr val="FFFFCC"/>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2514" name="Rectangle 2"/>
          <p:cNvSpPr>
            <a:spLocks noGrp="1" noChangeArrowheads="1"/>
          </p:cNvSpPr>
          <p:nvPr>
            <p:ph type="title"/>
          </p:nvPr>
        </p:nvSpPr>
        <p:spPr>
          <a:xfrm>
            <a:off x="685800" y="825500"/>
            <a:ext cx="7772400" cy="304800"/>
          </a:xfrm>
        </p:spPr>
        <p:txBody>
          <a:bodyPr/>
          <a:lstStyle/>
          <a:p>
            <a:r>
              <a:rPr lang="en-US" sz="2000">
                <a:effectLst/>
              </a:rPr>
              <a:t>code of process i ,    i </a:t>
            </a:r>
            <a:r>
              <a:rPr lang="en-US" sz="2000" b="1">
                <a:effectLst/>
                <a:sym typeface="Symbol" pitchFamily="18" charset="2"/>
              </a:rPr>
              <a:t></a:t>
            </a:r>
            <a:r>
              <a:rPr lang="en-US" sz="2000">
                <a:effectLst/>
                <a:sym typeface="Symbol" pitchFamily="18" charset="2"/>
              </a:rPr>
              <a:t> {1 ,..., n}</a:t>
            </a:r>
            <a:endParaRPr lang="en-US" sz="2800">
              <a:effectLst/>
            </a:endParaRPr>
          </a:p>
        </p:txBody>
      </p:sp>
      <p:sp>
        <p:nvSpPr>
          <p:cNvPr id="832515" name="Text Box 3"/>
          <p:cNvSpPr txBox="1">
            <a:spLocks noChangeArrowheads="1"/>
          </p:cNvSpPr>
          <p:nvPr/>
        </p:nvSpPr>
        <p:spPr bwMode="auto">
          <a:xfrm>
            <a:off x="1066800" y="1485900"/>
            <a:ext cx="7010400" cy="432435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FFF1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b="0">
                <a:solidFill>
                  <a:schemeClr val="accent2"/>
                </a:solidFill>
                <a:latin typeface="Comic Sans MS" pitchFamily="66" charset="0"/>
              </a:rPr>
              <a:t>choosing[i] = true</a:t>
            </a:r>
          </a:p>
          <a:p>
            <a:pPr>
              <a:lnSpc>
                <a:spcPct val="110000"/>
              </a:lnSpc>
            </a:pPr>
            <a:r>
              <a:rPr lang="en-US" b="0">
                <a:solidFill>
                  <a:schemeClr val="accent2"/>
                </a:solidFill>
                <a:latin typeface="Comic Sans MS" pitchFamily="66" charset="0"/>
              </a:rPr>
              <a:t>number[i] = 1 + </a:t>
            </a:r>
            <a:r>
              <a:rPr lang="en-US" b="0">
                <a:solidFill>
                  <a:srgbClr val="003300"/>
                </a:solidFill>
                <a:latin typeface="Comic Sans MS" pitchFamily="66" charset="0"/>
              </a:rPr>
              <a:t>max {</a:t>
            </a:r>
            <a:r>
              <a:rPr lang="en-US" b="0">
                <a:solidFill>
                  <a:schemeClr val="accent2"/>
                </a:solidFill>
                <a:latin typeface="Comic Sans MS" pitchFamily="66" charset="0"/>
              </a:rPr>
              <a:t>number[j] </a:t>
            </a:r>
            <a:r>
              <a:rPr lang="en-US" b="0">
                <a:solidFill>
                  <a:srgbClr val="003300"/>
                </a:solidFill>
                <a:latin typeface="Comic Sans MS" pitchFamily="66" charset="0"/>
              </a:rPr>
              <a:t>|</a:t>
            </a:r>
            <a:r>
              <a:rPr lang="en-US" b="0">
                <a:solidFill>
                  <a:schemeClr val="accent2"/>
                </a:solidFill>
                <a:latin typeface="Comic Sans MS" pitchFamily="66" charset="0"/>
              </a:rPr>
              <a:t> (1 </a:t>
            </a:r>
            <a:r>
              <a:rPr lang="en-US" b="0">
                <a:solidFill>
                  <a:schemeClr val="accent2"/>
                </a:solidFill>
                <a:latin typeface="Comic Sans MS" pitchFamily="66" charset="0"/>
                <a:sym typeface="Symbol" pitchFamily="18" charset="2"/>
              </a:rPr>
              <a:t> j  n</a:t>
            </a:r>
            <a:r>
              <a:rPr lang="en-US" b="0">
                <a:solidFill>
                  <a:schemeClr val="accent2"/>
                </a:solidFill>
                <a:latin typeface="Comic Sans MS" pitchFamily="66" charset="0"/>
              </a:rPr>
              <a:t>)</a:t>
            </a:r>
            <a:r>
              <a:rPr lang="en-US" b="0">
                <a:solidFill>
                  <a:srgbClr val="003300"/>
                </a:solidFill>
                <a:latin typeface="Comic Sans MS" pitchFamily="66" charset="0"/>
              </a:rPr>
              <a:t>}</a:t>
            </a:r>
          </a:p>
          <a:p>
            <a:pPr>
              <a:lnSpc>
                <a:spcPct val="110000"/>
              </a:lnSpc>
            </a:pPr>
            <a:r>
              <a:rPr lang="en-US" b="0">
                <a:solidFill>
                  <a:schemeClr val="accent2"/>
                </a:solidFill>
                <a:latin typeface="Comic Sans MS" pitchFamily="66" charset="0"/>
              </a:rPr>
              <a:t>choosing[i] = false</a:t>
            </a:r>
          </a:p>
          <a:p>
            <a:pPr>
              <a:lnSpc>
                <a:spcPct val="110000"/>
              </a:lnSpc>
            </a:pPr>
            <a:r>
              <a:rPr lang="en-US" b="0">
                <a:solidFill>
                  <a:srgbClr val="003300"/>
                </a:solidFill>
                <a:latin typeface="Comic Sans MS" pitchFamily="66" charset="0"/>
              </a:rPr>
              <a:t>for</a:t>
            </a:r>
            <a:r>
              <a:rPr lang="en-US" b="0">
                <a:solidFill>
                  <a:schemeClr val="accent2"/>
                </a:solidFill>
                <a:latin typeface="Comic Sans MS" pitchFamily="66" charset="0"/>
              </a:rPr>
              <a:t> j = 1 </a:t>
            </a:r>
            <a:r>
              <a:rPr lang="en-US" b="0">
                <a:solidFill>
                  <a:srgbClr val="003300"/>
                </a:solidFill>
                <a:latin typeface="Comic Sans MS" pitchFamily="66" charset="0"/>
              </a:rPr>
              <a:t>to</a:t>
            </a:r>
            <a:r>
              <a:rPr lang="en-US" b="0">
                <a:solidFill>
                  <a:schemeClr val="accent2"/>
                </a:solidFill>
                <a:latin typeface="Comic Sans MS" pitchFamily="66" charset="0"/>
              </a:rPr>
              <a:t> n </a:t>
            </a:r>
            <a:r>
              <a:rPr lang="en-US" b="0">
                <a:solidFill>
                  <a:srgbClr val="003300"/>
                </a:solidFill>
                <a:latin typeface="Comic Sans MS" pitchFamily="66" charset="0"/>
              </a:rPr>
              <a:t>{</a:t>
            </a:r>
            <a:r>
              <a:rPr lang="en-US" b="0">
                <a:solidFill>
                  <a:schemeClr val="accent2"/>
                </a:solidFill>
                <a:latin typeface="Comic Sans MS" pitchFamily="66" charset="0"/>
              </a:rPr>
              <a:t>spin.ch[j,i] = false</a:t>
            </a:r>
            <a:r>
              <a:rPr lang="en-US" b="0">
                <a:solidFill>
                  <a:srgbClr val="003300"/>
                </a:solidFill>
                <a:latin typeface="Comic Sans MS" pitchFamily="66" charset="0"/>
              </a:rPr>
              <a:t>}</a:t>
            </a:r>
          </a:p>
          <a:p>
            <a:pPr>
              <a:lnSpc>
                <a:spcPct val="110000"/>
              </a:lnSpc>
            </a:pPr>
            <a:r>
              <a:rPr lang="en-US" b="0">
                <a:solidFill>
                  <a:srgbClr val="003300"/>
                </a:solidFill>
                <a:latin typeface="Comic Sans MS" pitchFamily="66" charset="0"/>
              </a:rPr>
              <a:t>for</a:t>
            </a:r>
            <a:r>
              <a:rPr lang="en-US" b="0">
                <a:latin typeface="Comic Sans MS" pitchFamily="66" charset="0"/>
              </a:rPr>
              <a:t> </a:t>
            </a:r>
            <a:r>
              <a:rPr lang="en-US" b="0">
                <a:solidFill>
                  <a:schemeClr val="accent2"/>
                </a:solidFill>
                <a:latin typeface="Comic Sans MS" pitchFamily="66" charset="0"/>
              </a:rPr>
              <a:t>j = 1 </a:t>
            </a:r>
            <a:r>
              <a:rPr lang="en-US" b="0">
                <a:solidFill>
                  <a:srgbClr val="003300"/>
                </a:solidFill>
                <a:latin typeface="Comic Sans MS" pitchFamily="66" charset="0"/>
              </a:rPr>
              <a:t>to</a:t>
            </a:r>
            <a:r>
              <a:rPr lang="en-US" b="0">
                <a:solidFill>
                  <a:schemeClr val="accent2"/>
                </a:solidFill>
                <a:latin typeface="Comic Sans MS" pitchFamily="66" charset="0"/>
              </a:rPr>
              <a:t> n </a:t>
            </a:r>
            <a:r>
              <a:rPr lang="en-US" b="0">
                <a:solidFill>
                  <a:srgbClr val="003300"/>
                </a:solidFill>
                <a:latin typeface="Comic Sans MS" pitchFamily="66" charset="0"/>
              </a:rPr>
              <a:t>{</a:t>
            </a:r>
          </a:p>
          <a:p>
            <a:pPr>
              <a:lnSpc>
                <a:spcPct val="110000"/>
              </a:lnSpc>
            </a:pPr>
            <a:r>
              <a:rPr lang="en-US" b="0">
                <a:solidFill>
                  <a:srgbClr val="003300"/>
                </a:solidFill>
                <a:latin typeface="Comic Sans MS" pitchFamily="66" charset="0"/>
              </a:rPr>
              <a:t>      </a:t>
            </a:r>
            <a:r>
              <a:rPr lang="en-US" b="0">
                <a:solidFill>
                  <a:schemeClr val="accent2"/>
                </a:solidFill>
                <a:latin typeface="Comic Sans MS" pitchFamily="66" charset="0"/>
              </a:rPr>
              <a:t>spin.ch[i,j] = true</a:t>
            </a:r>
          </a:p>
          <a:p>
            <a:pPr>
              <a:lnSpc>
                <a:spcPct val="110000"/>
              </a:lnSpc>
            </a:pPr>
            <a:r>
              <a:rPr lang="en-US" b="0">
                <a:solidFill>
                  <a:schemeClr val="accent2"/>
                </a:solidFill>
                <a:latin typeface="Comic Sans MS" pitchFamily="66" charset="0"/>
              </a:rPr>
              <a:t>      </a:t>
            </a:r>
            <a:r>
              <a:rPr lang="en-US" b="0">
                <a:solidFill>
                  <a:srgbClr val="003300"/>
                </a:solidFill>
                <a:latin typeface="Comic Sans MS" pitchFamily="66" charset="0"/>
              </a:rPr>
              <a:t>if </a:t>
            </a:r>
            <a:r>
              <a:rPr lang="en-US" b="0">
                <a:solidFill>
                  <a:schemeClr val="accent2"/>
                </a:solidFill>
                <a:latin typeface="Comic Sans MS" pitchFamily="66" charset="0"/>
              </a:rPr>
              <a:t>choosing[i] = true </a:t>
            </a:r>
            <a:r>
              <a:rPr lang="en-US" b="0">
                <a:solidFill>
                  <a:srgbClr val="003300"/>
                </a:solidFill>
                <a:latin typeface="Comic Sans MS" pitchFamily="66" charset="0"/>
              </a:rPr>
              <a:t>then await</a:t>
            </a:r>
            <a:r>
              <a:rPr lang="en-US" b="0">
                <a:solidFill>
                  <a:schemeClr val="accent2"/>
                </a:solidFill>
                <a:latin typeface="Comic Sans MS" pitchFamily="66" charset="0"/>
              </a:rPr>
              <a:t> spin.ch[i,j] = false </a:t>
            </a:r>
            <a:r>
              <a:rPr lang="en-US" b="0">
                <a:solidFill>
                  <a:srgbClr val="003300"/>
                </a:solidFill>
                <a:latin typeface="Comic Sans MS" pitchFamily="66" charset="0"/>
              </a:rPr>
              <a:t>fi </a:t>
            </a:r>
          </a:p>
          <a:p>
            <a:pPr>
              <a:lnSpc>
                <a:spcPct val="110000"/>
              </a:lnSpc>
            </a:pPr>
            <a:r>
              <a:rPr lang="en-US" b="0">
                <a:solidFill>
                  <a:srgbClr val="003300"/>
                </a:solidFill>
                <a:latin typeface="Comic Sans MS" pitchFamily="66" charset="0"/>
              </a:rPr>
              <a:t>       </a:t>
            </a:r>
            <a:r>
              <a:rPr lang="en-US" b="0">
                <a:solidFill>
                  <a:schemeClr val="accent2"/>
                </a:solidFill>
                <a:latin typeface="Comic Sans MS" pitchFamily="66" charset="0"/>
              </a:rPr>
              <a:t>spin.nu[i,j] = true</a:t>
            </a:r>
            <a:endParaRPr lang="en-US" b="0">
              <a:solidFill>
                <a:srgbClr val="003300"/>
              </a:solidFill>
              <a:latin typeface="Comic Sans MS" pitchFamily="66" charset="0"/>
            </a:endParaRPr>
          </a:p>
          <a:p>
            <a:pPr>
              <a:lnSpc>
                <a:spcPct val="110000"/>
              </a:lnSpc>
            </a:pPr>
            <a:r>
              <a:rPr lang="en-US" b="0">
                <a:solidFill>
                  <a:schemeClr val="accent2"/>
                </a:solidFill>
                <a:latin typeface="Comic Sans MS" pitchFamily="66" charset="0"/>
              </a:rPr>
              <a:t>      </a:t>
            </a:r>
            <a:r>
              <a:rPr lang="en-US" b="0">
                <a:solidFill>
                  <a:srgbClr val="003300"/>
                </a:solidFill>
                <a:latin typeface="Comic Sans MS" pitchFamily="66" charset="0"/>
              </a:rPr>
              <a:t>if</a:t>
            </a:r>
            <a:r>
              <a:rPr lang="en-US" b="0">
                <a:solidFill>
                  <a:srgbClr val="336600"/>
                </a:solidFill>
                <a:latin typeface="Comic Sans MS" pitchFamily="66" charset="0"/>
              </a:rPr>
              <a:t> </a:t>
            </a:r>
            <a:r>
              <a:rPr lang="en-US" b="0">
                <a:solidFill>
                  <a:schemeClr val="accent2"/>
                </a:solidFill>
                <a:latin typeface="Comic Sans MS" pitchFamily="66" charset="0"/>
              </a:rPr>
              <a:t>(number[j] </a:t>
            </a:r>
            <a:r>
              <a:rPr lang="en-US" b="0">
                <a:solidFill>
                  <a:schemeClr val="accent2"/>
                </a:solidFill>
                <a:latin typeface="Comic Sans MS" pitchFamily="66" charset="0"/>
                <a:sym typeface="Symbol" pitchFamily="18" charset="2"/>
              </a:rPr>
              <a:t>=</a:t>
            </a:r>
            <a:r>
              <a:rPr lang="en-US" b="0">
                <a:solidFill>
                  <a:schemeClr val="accent2"/>
                </a:solidFill>
                <a:latin typeface="Comic Sans MS" pitchFamily="66" charset="0"/>
              </a:rPr>
              <a:t> 0) </a:t>
            </a:r>
            <a:r>
              <a:rPr lang="en-US">
                <a:solidFill>
                  <a:srgbClr val="003300"/>
                </a:solidFill>
                <a:latin typeface="Comic Sans MS" pitchFamily="66" charset="0"/>
                <a:sym typeface="Symbol" pitchFamily="18" charset="2"/>
              </a:rPr>
              <a:t></a:t>
            </a:r>
            <a:r>
              <a:rPr lang="en-US" b="0">
                <a:solidFill>
                  <a:schemeClr val="accent2"/>
                </a:solidFill>
                <a:latin typeface="Comic Sans MS" pitchFamily="66" charset="0"/>
              </a:rPr>
              <a:t> (number[j],j) </a:t>
            </a:r>
            <a:r>
              <a:rPr lang="en-US" b="0">
                <a:solidFill>
                  <a:schemeClr val="accent2"/>
                </a:solidFill>
                <a:latin typeface="Comic Sans MS" pitchFamily="66" charset="0"/>
                <a:sym typeface="Symbol" pitchFamily="18" charset="2"/>
              </a:rPr>
              <a:t></a:t>
            </a:r>
            <a:r>
              <a:rPr lang="en-US" b="0">
                <a:solidFill>
                  <a:schemeClr val="accent2"/>
                </a:solidFill>
                <a:latin typeface="Comic Sans MS" pitchFamily="66" charset="0"/>
              </a:rPr>
              <a:t> (number[i],i)</a:t>
            </a:r>
          </a:p>
          <a:p>
            <a:pPr>
              <a:lnSpc>
                <a:spcPct val="110000"/>
              </a:lnSpc>
            </a:pPr>
            <a:r>
              <a:rPr lang="en-US" b="0">
                <a:solidFill>
                  <a:schemeClr val="accent2"/>
                </a:solidFill>
                <a:latin typeface="Comic Sans MS" pitchFamily="66" charset="0"/>
              </a:rPr>
              <a:t>      </a:t>
            </a:r>
            <a:r>
              <a:rPr lang="en-US" b="0">
                <a:solidFill>
                  <a:srgbClr val="003300"/>
                </a:solidFill>
                <a:latin typeface="Comic Sans MS" pitchFamily="66" charset="0"/>
              </a:rPr>
              <a:t>then</a:t>
            </a:r>
            <a:r>
              <a:rPr lang="en-US" b="0">
                <a:solidFill>
                  <a:schemeClr val="accent2"/>
                </a:solidFill>
                <a:latin typeface="Comic Sans MS" pitchFamily="66" charset="0"/>
              </a:rPr>
              <a:t> skip </a:t>
            </a:r>
            <a:r>
              <a:rPr lang="en-US" b="0">
                <a:solidFill>
                  <a:srgbClr val="003300"/>
                </a:solidFill>
                <a:latin typeface="Comic Sans MS" pitchFamily="66" charset="0"/>
              </a:rPr>
              <a:t>else await</a:t>
            </a:r>
            <a:r>
              <a:rPr lang="en-US" b="0">
                <a:solidFill>
                  <a:schemeClr val="accent2"/>
                </a:solidFill>
                <a:latin typeface="Comic Sans MS" pitchFamily="66" charset="0"/>
              </a:rPr>
              <a:t> spin.nu[i,j] = false </a:t>
            </a:r>
            <a:r>
              <a:rPr lang="en-US" b="0">
                <a:solidFill>
                  <a:srgbClr val="003300"/>
                </a:solidFill>
                <a:latin typeface="Comic Sans MS" pitchFamily="66" charset="0"/>
              </a:rPr>
              <a:t>fi </a:t>
            </a:r>
            <a:endParaRPr lang="en-US" b="0">
              <a:solidFill>
                <a:schemeClr val="accent2"/>
              </a:solidFill>
              <a:latin typeface="Comic Sans MS" pitchFamily="66" charset="0"/>
            </a:endParaRPr>
          </a:p>
          <a:p>
            <a:pPr>
              <a:lnSpc>
                <a:spcPct val="110000"/>
              </a:lnSpc>
            </a:pPr>
            <a:r>
              <a:rPr lang="en-US" b="0">
                <a:solidFill>
                  <a:srgbClr val="003300"/>
                </a:solidFill>
                <a:latin typeface="Comic Sans MS" pitchFamily="66" charset="0"/>
              </a:rPr>
              <a:t>}</a:t>
            </a:r>
          </a:p>
          <a:p>
            <a:pPr>
              <a:lnSpc>
                <a:spcPct val="110000"/>
              </a:lnSpc>
            </a:pPr>
            <a:r>
              <a:rPr lang="en-US" b="0">
                <a:solidFill>
                  <a:srgbClr val="CC3300"/>
                </a:solidFill>
                <a:latin typeface="Comic Sans MS" pitchFamily="66" charset="0"/>
              </a:rPr>
              <a:t>critical section</a:t>
            </a:r>
          </a:p>
          <a:p>
            <a:pPr>
              <a:lnSpc>
                <a:spcPct val="110000"/>
              </a:lnSpc>
            </a:pPr>
            <a:r>
              <a:rPr lang="en-US" b="0">
                <a:solidFill>
                  <a:schemeClr val="accent2"/>
                </a:solidFill>
                <a:latin typeface="Comic Sans MS" pitchFamily="66" charset="0"/>
              </a:rPr>
              <a:t>number[i] = 0</a:t>
            </a:r>
          </a:p>
          <a:p>
            <a:pPr>
              <a:lnSpc>
                <a:spcPct val="110000"/>
              </a:lnSpc>
            </a:pPr>
            <a:r>
              <a:rPr lang="en-US" b="0">
                <a:solidFill>
                  <a:srgbClr val="003300"/>
                </a:solidFill>
                <a:latin typeface="Comic Sans MS" pitchFamily="66" charset="0"/>
              </a:rPr>
              <a:t>for</a:t>
            </a:r>
            <a:r>
              <a:rPr lang="en-US" b="0">
                <a:latin typeface="Comic Sans MS" pitchFamily="66" charset="0"/>
              </a:rPr>
              <a:t> </a:t>
            </a:r>
            <a:r>
              <a:rPr lang="en-US" b="0">
                <a:solidFill>
                  <a:schemeClr val="accent2"/>
                </a:solidFill>
                <a:latin typeface="Comic Sans MS" pitchFamily="66" charset="0"/>
              </a:rPr>
              <a:t>j = 1 </a:t>
            </a:r>
            <a:r>
              <a:rPr lang="en-US" b="0">
                <a:solidFill>
                  <a:srgbClr val="003300"/>
                </a:solidFill>
                <a:latin typeface="Comic Sans MS" pitchFamily="66" charset="0"/>
              </a:rPr>
              <a:t>to</a:t>
            </a:r>
            <a:r>
              <a:rPr lang="en-US" b="0">
                <a:solidFill>
                  <a:schemeClr val="accent2"/>
                </a:solidFill>
                <a:latin typeface="Comic Sans MS" pitchFamily="66" charset="0"/>
              </a:rPr>
              <a:t> n </a:t>
            </a:r>
            <a:r>
              <a:rPr lang="en-US" b="0">
                <a:solidFill>
                  <a:srgbClr val="003300"/>
                </a:solidFill>
                <a:latin typeface="Comic Sans MS" pitchFamily="66" charset="0"/>
              </a:rPr>
              <a:t>{</a:t>
            </a:r>
            <a:r>
              <a:rPr lang="en-US" b="0">
                <a:solidFill>
                  <a:schemeClr val="accent2"/>
                </a:solidFill>
                <a:latin typeface="Comic Sans MS" pitchFamily="66" charset="0"/>
              </a:rPr>
              <a:t>spin.nu[i,j] = false</a:t>
            </a:r>
            <a:r>
              <a:rPr lang="en-US" b="0">
                <a:solidFill>
                  <a:srgbClr val="003300"/>
                </a:solidFill>
                <a:latin typeface="Comic Sans MS" pitchFamily="66" charset="0"/>
              </a:rPr>
              <a:t>}</a:t>
            </a:r>
            <a:r>
              <a:rPr lang="en-US" b="0">
                <a:solidFill>
                  <a:schemeClr val="accent2"/>
                </a:solidFill>
                <a:latin typeface="Comic Sans MS" pitchFamily="66" charset="0"/>
              </a:rPr>
              <a:t> </a:t>
            </a:r>
          </a:p>
        </p:txBody>
      </p:sp>
      <p:sp>
        <p:nvSpPr>
          <p:cNvPr id="832555" name="Rectangle 43"/>
          <p:cNvSpPr>
            <a:spLocks noChangeArrowheads="1"/>
          </p:cNvSpPr>
          <p:nvPr/>
        </p:nvSpPr>
        <p:spPr bwMode="auto">
          <a:xfrm>
            <a:off x="685800" y="203200"/>
            <a:ext cx="7772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400" b="0" dirty="0">
                <a:solidFill>
                  <a:srgbClr val="CC3300"/>
                </a:solidFill>
                <a:effectLst>
                  <a:outerShdw blurRad="38100" dist="38100" dir="2700000" algn="tl">
                    <a:srgbClr val="C0C0C0"/>
                  </a:outerShdw>
                </a:effectLst>
                <a:latin typeface="Comic Sans MS" pitchFamily="66" charset="0"/>
              </a:rPr>
              <a:t>The Local spinning Bakery Algorithm</a:t>
            </a:r>
            <a:endParaRPr lang="en-US" sz="2800" b="0" dirty="0">
              <a:solidFill>
                <a:srgbClr val="CC3300"/>
              </a:solidFill>
              <a:latin typeface="Comic Sans MS" pitchFamily="66"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3"/>
          <p:cNvSpPr>
            <a:spLocks noGrp="1"/>
          </p:cNvSpPr>
          <p:nvPr>
            <p:ph type="dt" sz="half" idx="10"/>
          </p:nvPr>
        </p:nvSpPr>
        <p:spPr/>
        <p:txBody>
          <a:bodyPr/>
          <a:lstStyle/>
          <a:p>
            <a:r>
              <a:rPr lang="en-US" smtClean="0"/>
              <a:t>Chapter 3</a:t>
            </a:r>
            <a:endParaRPr lang="en-US"/>
          </a:p>
        </p:txBody>
      </p:sp>
      <p:sp>
        <p:nvSpPr>
          <p:cNvPr id="16" name="Footer Placeholder 4"/>
          <p:cNvSpPr>
            <a:spLocks noGrp="1"/>
          </p:cNvSpPr>
          <p:nvPr>
            <p:ph type="ftr" sz="quarter" idx="11"/>
          </p:nvPr>
        </p:nvSpPr>
        <p:spPr/>
        <p:txBody>
          <a:bodyPr/>
          <a:lstStyle/>
          <a:p>
            <a:r>
              <a:rPr lang="en-US" smtClean="0"/>
              <a:t>Synchronization Algorithms and Concurrent Programming Gadi Taubenfeld © 2014</a:t>
            </a:r>
            <a:endParaRPr lang="en-US"/>
          </a:p>
        </p:txBody>
      </p:sp>
      <p:sp>
        <p:nvSpPr>
          <p:cNvPr id="786434" name="Rectangle 2"/>
          <p:cNvSpPr>
            <a:spLocks noChangeArrowheads="1"/>
          </p:cNvSpPr>
          <p:nvPr/>
        </p:nvSpPr>
        <p:spPr bwMode="auto">
          <a:xfrm>
            <a:off x="838200" y="4505325"/>
            <a:ext cx="7696200" cy="838200"/>
          </a:xfrm>
          <a:prstGeom prst="rect">
            <a:avLst/>
          </a:prstGeom>
          <a:solidFill>
            <a:srgbClr val="FFFFCC"/>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6435" name="Rectangle 3"/>
          <p:cNvSpPr>
            <a:spLocks noChangeArrowheads="1"/>
          </p:cNvSpPr>
          <p:nvPr/>
        </p:nvSpPr>
        <p:spPr bwMode="auto">
          <a:xfrm>
            <a:off x="838200" y="2295525"/>
            <a:ext cx="7696200" cy="2362200"/>
          </a:xfrm>
          <a:prstGeom prst="rect">
            <a:avLst/>
          </a:prstGeom>
          <a:solidFill>
            <a:srgbClr val="EBF7FF"/>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6436" name="Rectangle 4"/>
          <p:cNvSpPr>
            <a:spLocks noChangeArrowheads="1"/>
          </p:cNvSpPr>
          <p:nvPr/>
        </p:nvSpPr>
        <p:spPr bwMode="auto">
          <a:xfrm>
            <a:off x="838200" y="1219200"/>
            <a:ext cx="7696200" cy="1304925"/>
          </a:xfrm>
          <a:prstGeom prst="rect">
            <a:avLst/>
          </a:prstGeom>
          <a:solidFill>
            <a:srgbClr val="FFFFCC"/>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6437" name="Rectangle 5"/>
          <p:cNvSpPr>
            <a:spLocks noChangeArrowheads="1"/>
          </p:cNvSpPr>
          <p:nvPr/>
        </p:nvSpPr>
        <p:spPr bwMode="auto">
          <a:xfrm>
            <a:off x="838200" y="4886325"/>
            <a:ext cx="7696200" cy="685800"/>
          </a:xfrm>
          <a:prstGeom prst="rect">
            <a:avLst/>
          </a:prstGeom>
          <a:solidFill>
            <a:srgbClr val="EBF7FF"/>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6438" name="Oval 6"/>
          <p:cNvSpPr>
            <a:spLocks noChangeArrowheads="1"/>
          </p:cNvSpPr>
          <p:nvPr/>
        </p:nvSpPr>
        <p:spPr bwMode="auto">
          <a:xfrm>
            <a:off x="685800" y="2819400"/>
            <a:ext cx="1295400" cy="304800"/>
          </a:xfrm>
          <a:prstGeom prst="ellipse">
            <a:avLst/>
          </a:prstGeom>
          <a:solidFill>
            <a:srgbClr val="FF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b="0">
              <a:latin typeface="Times New Roman" pitchFamily="18" charset="0"/>
              <a:cs typeface="Times New Roman" pitchFamily="18" charset="0"/>
            </a:endParaRPr>
          </a:p>
        </p:txBody>
      </p:sp>
      <p:sp>
        <p:nvSpPr>
          <p:cNvPr id="786440" name="Oval 8"/>
          <p:cNvSpPr>
            <a:spLocks noChangeArrowheads="1"/>
          </p:cNvSpPr>
          <p:nvPr/>
        </p:nvSpPr>
        <p:spPr bwMode="auto">
          <a:xfrm>
            <a:off x="685800" y="3352800"/>
            <a:ext cx="1981200" cy="990600"/>
          </a:xfrm>
          <a:prstGeom prst="ellipse">
            <a:avLst/>
          </a:prstGeom>
          <a:solidFill>
            <a:srgbClr val="FF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6441" name="Text Box 9"/>
          <p:cNvSpPr txBox="1">
            <a:spLocks noChangeArrowheads="1"/>
          </p:cNvSpPr>
          <p:nvPr/>
        </p:nvSpPr>
        <p:spPr bwMode="auto">
          <a:xfrm>
            <a:off x="838200" y="1238250"/>
            <a:ext cx="7696200" cy="432435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b="0">
                <a:solidFill>
                  <a:schemeClr val="accent2"/>
                </a:solidFill>
                <a:latin typeface="Comic Sans MS" pitchFamily="66" charset="0"/>
              </a:rPr>
              <a:t>choosing[i] = true</a:t>
            </a:r>
          </a:p>
          <a:p>
            <a:pPr>
              <a:lnSpc>
                <a:spcPct val="110000"/>
              </a:lnSpc>
            </a:pPr>
            <a:r>
              <a:rPr lang="en-US" b="0">
                <a:solidFill>
                  <a:schemeClr val="accent2"/>
                </a:solidFill>
                <a:latin typeface="Comic Sans MS" pitchFamily="66" charset="0"/>
              </a:rPr>
              <a:t>mycolor[i] = color</a:t>
            </a:r>
          </a:p>
          <a:p>
            <a:pPr>
              <a:lnSpc>
                <a:spcPct val="110000"/>
              </a:lnSpc>
            </a:pPr>
            <a:r>
              <a:rPr lang="en-US" b="0">
                <a:solidFill>
                  <a:schemeClr val="accent2"/>
                </a:solidFill>
                <a:latin typeface="Comic Sans MS" pitchFamily="66" charset="0"/>
              </a:rPr>
              <a:t>number[i] = 1 + </a:t>
            </a:r>
            <a:r>
              <a:rPr lang="en-US" b="0">
                <a:solidFill>
                  <a:srgbClr val="003300"/>
                </a:solidFill>
                <a:latin typeface="Comic Sans MS" pitchFamily="66" charset="0"/>
              </a:rPr>
              <a:t>max{</a:t>
            </a:r>
            <a:r>
              <a:rPr lang="en-US" b="0">
                <a:solidFill>
                  <a:schemeClr val="accent2"/>
                </a:solidFill>
                <a:latin typeface="Comic Sans MS" pitchFamily="66" charset="0"/>
              </a:rPr>
              <a:t>number[j] </a:t>
            </a:r>
            <a:r>
              <a:rPr lang="en-US" b="0">
                <a:solidFill>
                  <a:srgbClr val="003300"/>
                </a:solidFill>
                <a:latin typeface="Comic Sans MS" pitchFamily="66" charset="0"/>
              </a:rPr>
              <a:t>|</a:t>
            </a:r>
            <a:r>
              <a:rPr lang="en-US" b="0">
                <a:solidFill>
                  <a:schemeClr val="accent2"/>
                </a:solidFill>
                <a:latin typeface="Comic Sans MS" pitchFamily="66" charset="0"/>
              </a:rPr>
              <a:t> (1 </a:t>
            </a:r>
            <a:r>
              <a:rPr lang="en-US" b="0">
                <a:solidFill>
                  <a:schemeClr val="accent2"/>
                </a:solidFill>
                <a:latin typeface="Comic Sans MS" pitchFamily="66" charset="0"/>
                <a:sym typeface="Symbol" pitchFamily="18" charset="2"/>
              </a:rPr>
              <a:t> j  n</a:t>
            </a:r>
            <a:r>
              <a:rPr lang="en-US" b="0">
                <a:solidFill>
                  <a:schemeClr val="accent2"/>
                </a:solidFill>
                <a:latin typeface="Comic Sans MS" pitchFamily="66" charset="0"/>
              </a:rPr>
              <a:t>) </a:t>
            </a:r>
            <a:r>
              <a:rPr lang="en-US">
                <a:solidFill>
                  <a:srgbClr val="003300"/>
                </a:solidFill>
                <a:latin typeface="Comic Sans MS" pitchFamily="66" charset="0"/>
                <a:sym typeface="Symbol" pitchFamily="18" charset="2"/>
              </a:rPr>
              <a:t></a:t>
            </a:r>
            <a:r>
              <a:rPr lang="en-US" b="0">
                <a:solidFill>
                  <a:schemeClr val="accent2"/>
                </a:solidFill>
                <a:latin typeface="Comic Sans MS" pitchFamily="66" charset="0"/>
                <a:sym typeface="Symbol" pitchFamily="18" charset="2"/>
              </a:rPr>
              <a:t> (mycolor[j] = mycolor[i])</a:t>
            </a:r>
            <a:r>
              <a:rPr lang="en-US" b="0">
                <a:solidFill>
                  <a:srgbClr val="003300"/>
                </a:solidFill>
                <a:latin typeface="Comic Sans MS" pitchFamily="66" charset="0"/>
              </a:rPr>
              <a:t>}</a:t>
            </a:r>
          </a:p>
          <a:p>
            <a:pPr>
              <a:lnSpc>
                <a:spcPct val="110000"/>
              </a:lnSpc>
            </a:pPr>
            <a:r>
              <a:rPr lang="en-US" b="0">
                <a:solidFill>
                  <a:schemeClr val="accent2"/>
                </a:solidFill>
                <a:latin typeface="Comic Sans MS" pitchFamily="66" charset="0"/>
              </a:rPr>
              <a:t>choosing[i] = false</a:t>
            </a:r>
          </a:p>
          <a:p>
            <a:pPr>
              <a:lnSpc>
                <a:spcPct val="110000"/>
              </a:lnSpc>
            </a:pPr>
            <a:r>
              <a:rPr lang="en-US" b="0">
                <a:solidFill>
                  <a:srgbClr val="003300"/>
                </a:solidFill>
                <a:latin typeface="Comic Sans MS" pitchFamily="66" charset="0"/>
              </a:rPr>
              <a:t>for</a:t>
            </a:r>
            <a:r>
              <a:rPr lang="en-US" b="0">
                <a:latin typeface="Comic Sans MS" pitchFamily="66" charset="0"/>
              </a:rPr>
              <a:t> </a:t>
            </a:r>
            <a:r>
              <a:rPr lang="en-US" b="0">
                <a:solidFill>
                  <a:schemeClr val="accent2"/>
                </a:solidFill>
                <a:latin typeface="Comic Sans MS" pitchFamily="66" charset="0"/>
              </a:rPr>
              <a:t>j = 0 </a:t>
            </a:r>
            <a:r>
              <a:rPr lang="en-US" b="0">
                <a:solidFill>
                  <a:srgbClr val="003300"/>
                </a:solidFill>
                <a:latin typeface="Comic Sans MS" pitchFamily="66" charset="0"/>
              </a:rPr>
              <a:t>to</a:t>
            </a:r>
            <a:r>
              <a:rPr lang="en-US" b="0">
                <a:solidFill>
                  <a:schemeClr val="accent2"/>
                </a:solidFill>
                <a:latin typeface="Comic Sans MS" pitchFamily="66" charset="0"/>
              </a:rPr>
              <a:t> n </a:t>
            </a:r>
            <a:r>
              <a:rPr lang="en-US" b="0">
                <a:solidFill>
                  <a:srgbClr val="003300"/>
                </a:solidFill>
                <a:latin typeface="Comic Sans MS" pitchFamily="66" charset="0"/>
              </a:rPr>
              <a:t>do</a:t>
            </a:r>
          </a:p>
          <a:p>
            <a:pPr>
              <a:lnSpc>
                <a:spcPct val="110000"/>
              </a:lnSpc>
            </a:pPr>
            <a:r>
              <a:rPr lang="en-US" b="0">
                <a:solidFill>
                  <a:schemeClr val="accent2"/>
                </a:solidFill>
                <a:latin typeface="Comic Sans MS" pitchFamily="66" charset="0"/>
              </a:rPr>
              <a:t>      </a:t>
            </a:r>
            <a:r>
              <a:rPr lang="en-US" b="0">
                <a:solidFill>
                  <a:srgbClr val="003300"/>
                </a:solidFill>
                <a:latin typeface="Comic Sans MS" pitchFamily="66" charset="0"/>
              </a:rPr>
              <a:t>await</a:t>
            </a:r>
            <a:r>
              <a:rPr lang="en-US" b="0">
                <a:solidFill>
                  <a:schemeClr val="accent2"/>
                </a:solidFill>
                <a:latin typeface="Comic Sans MS" pitchFamily="66" charset="0"/>
              </a:rPr>
              <a:t> choosing[j] = false </a:t>
            </a:r>
          </a:p>
          <a:p>
            <a:pPr>
              <a:lnSpc>
                <a:spcPct val="110000"/>
              </a:lnSpc>
            </a:pPr>
            <a:r>
              <a:rPr lang="en-US" b="0">
                <a:solidFill>
                  <a:schemeClr val="accent2"/>
                </a:solidFill>
                <a:latin typeface="Comic Sans MS" pitchFamily="66" charset="0"/>
              </a:rPr>
              <a:t>      </a:t>
            </a:r>
            <a:r>
              <a:rPr lang="en-US" b="0">
                <a:solidFill>
                  <a:srgbClr val="003300"/>
                </a:solidFill>
                <a:latin typeface="Comic Sans MS" pitchFamily="66" charset="0"/>
              </a:rPr>
              <a:t>if</a:t>
            </a:r>
            <a:r>
              <a:rPr lang="en-US" b="0">
                <a:solidFill>
                  <a:schemeClr val="accent2"/>
                </a:solidFill>
                <a:latin typeface="Comic Sans MS" pitchFamily="66" charset="0"/>
              </a:rPr>
              <a:t> mycolor[j] = mycolor[i]</a:t>
            </a:r>
            <a:endParaRPr lang="en-US" b="0">
              <a:solidFill>
                <a:srgbClr val="003300"/>
              </a:solidFill>
              <a:latin typeface="Comic Sans MS" pitchFamily="66" charset="0"/>
            </a:endParaRPr>
          </a:p>
          <a:p>
            <a:pPr>
              <a:lnSpc>
                <a:spcPct val="110000"/>
              </a:lnSpc>
            </a:pPr>
            <a:r>
              <a:rPr lang="en-US" b="0">
                <a:solidFill>
                  <a:schemeClr val="accent2"/>
                </a:solidFill>
                <a:latin typeface="Comic Sans MS" pitchFamily="66" charset="0"/>
              </a:rPr>
              <a:t>      </a:t>
            </a:r>
            <a:r>
              <a:rPr lang="en-US" b="0">
                <a:solidFill>
                  <a:srgbClr val="003300"/>
                </a:solidFill>
                <a:latin typeface="Comic Sans MS" pitchFamily="66" charset="0"/>
              </a:rPr>
              <a:t>then</a:t>
            </a:r>
            <a:r>
              <a:rPr lang="en-US" b="0">
                <a:solidFill>
                  <a:schemeClr val="accent2"/>
                </a:solidFill>
                <a:latin typeface="Comic Sans MS" pitchFamily="66" charset="0"/>
              </a:rPr>
              <a:t> </a:t>
            </a:r>
            <a:r>
              <a:rPr lang="en-US" b="0">
                <a:solidFill>
                  <a:srgbClr val="003300"/>
                </a:solidFill>
                <a:latin typeface="Comic Sans MS" pitchFamily="66" charset="0"/>
              </a:rPr>
              <a:t>await</a:t>
            </a:r>
            <a:r>
              <a:rPr lang="en-US" b="0">
                <a:solidFill>
                  <a:srgbClr val="336600"/>
                </a:solidFill>
                <a:latin typeface="Comic Sans MS" pitchFamily="66" charset="0"/>
              </a:rPr>
              <a:t> </a:t>
            </a:r>
            <a:r>
              <a:rPr lang="en-US" b="0">
                <a:solidFill>
                  <a:schemeClr val="accent2"/>
                </a:solidFill>
                <a:latin typeface="Comic Sans MS" pitchFamily="66" charset="0"/>
              </a:rPr>
              <a:t>(number[j] </a:t>
            </a:r>
            <a:r>
              <a:rPr lang="en-US" b="0">
                <a:solidFill>
                  <a:schemeClr val="accent2"/>
                </a:solidFill>
                <a:latin typeface="Comic Sans MS" pitchFamily="66" charset="0"/>
                <a:sym typeface="Symbol" pitchFamily="18" charset="2"/>
              </a:rPr>
              <a:t>=</a:t>
            </a:r>
            <a:r>
              <a:rPr lang="en-US" b="0">
                <a:solidFill>
                  <a:schemeClr val="accent2"/>
                </a:solidFill>
                <a:latin typeface="Comic Sans MS" pitchFamily="66" charset="0"/>
              </a:rPr>
              <a:t> 0) </a:t>
            </a:r>
            <a:r>
              <a:rPr lang="en-US">
                <a:solidFill>
                  <a:srgbClr val="003300"/>
                </a:solidFill>
                <a:latin typeface="Comic Sans MS" pitchFamily="66" charset="0"/>
                <a:sym typeface="Symbol" pitchFamily="18" charset="2"/>
              </a:rPr>
              <a:t></a:t>
            </a:r>
            <a:r>
              <a:rPr lang="en-US" b="0">
                <a:solidFill>
                  <a:schemeClr val="accent2"/>
                </a:solidFill>
                <a:latin typeface="Comic Sans MS" pitchFamily="66" charset="0"/>
              </a:rPr>
              <a:t> (number[j],j) </a:t>
            </a:r>
            <a:r>
              <a:rPr lang="en-US" b="0">
                <a:solidFill>
                  <a:schemeClr val="accent2"/>
                </a:solidFill>
                <a:latin typeface="Comic Sans MS" pitchFamily="66" charset="0"/>
                <a:sym typeface="Symbol" pitchFamily="18" charset="2"/>
              </a:rPr>
              <a:t></a:t>
            </a:r>
            <a:r>
              <a:rPr lang="en-US" b="0">
                <a:solidFill>
                  <a:schemeClr val="accent2"/>
                </a:solidFill>
                <a:latin typeface="Comic Sans MS" pitchFamily="66" charset="0"/>
              </a:rPr>
              <a:t> (number[i],i) </a:t>
            </a:r>
            <a:r>
              <a:rPr lang="en-US">
                <a:solidFill>
                  <a:srgbClr val="003300"/>
                </a:solidFill>
                <a:latin typeface="Comic Sans MS" pitchFamily="66" charset="0"/>
                <a:sym typeface="Symbol" pitchFamily="18" charset="2"/>
              </a:rPr>
              <a:t></a:t>
            </a:r>
            <a:r>
              <a:rPr lang="en-US" b="0">
                <a:solidFill>
                  <a:schemeClr val="accent2"/>
                </a:solidFill>
                <a:latin typeface="Comic Sans MS" pitchFamily="66" charset="0"/>
              </a:rPr>
              <a:t> </a:t>
            </a:r>
          </a:p>
          <a:p>
            <a:pPr>
              <a:lnSpc>
                <a:spcPct val="110000"/>
              </a:lnSpc>
            </a:pPr>
            <a:r>
              <a:rPr lang="en-US" b="0">
                <a:solidFill>
                  <a:schemeClr val="accent2"/>
                </a:solidFill>
                <a:latin typeface="Comic Sans MS" pitchFamily="66" charset="0"/>
              </a:rPr>
              <a:t>                       (mycolor[j] </a:t>
            </a:r>
            <a:r>
              <a:rPr lang="en-US">
                <a:solidFill>
                  <a:schemeClr val="accent2"/>
                </a:solidFill>
                <a:latin typeface="Comic Sans MS" pitchFamily="66" charset="0"/>
                <a:sym typeface="Symbol" pitchFamily="18" charset="2"/>
              </a:rPr>
              <a:t></a:t>
            </a:r>
            <a:r>
              <a:rPr lang="en-US" b="0">
                <a:solidFill>
                  <a:schemeClr val="accent2"/>
                </a:solidFill>
                <a:latin typeface="Comic Sans MS" pitchFamily="66" charset="0"/>
              </a:rPr>
              <a:t> mycolor[i])</a:t>
            </a:r>
            <a:endParaRPr lang="en-US" b="0">
              <a:solidFill>
                <a:srgbClr val="003300"/>
              </a:solidFill>
              <a:latin typeface="Comic Sans MS" pitchFamily="66" charset="0"/>
            </a:endParaRPr>
          </a:p>
          <a:p>
            <a:pPr>
              <a:lnSpc>
                <a:spcPct val="110000"/>
              </a:lnSpc>
            </a:pPr>
            <a:r>
              <a:rPr lang="en-US" b="0">
                <a:solidFill>
                  <a:srgbClr val="003300"/>
                </a:solidFill>
                <a:latin typeface="Comic Sans MS" pitchFamily="66" charset="0"/>
              </a:rPr>
              <a:t>      else</a:t>
            </a:r>
            <a:r>
              <a:rPr lang="en-US" b="0">
                <a:solidFill>
                  <a:schemeClr val="accent2"/>
                </a:solidFill>
                <a:latin typeface="Comic Sans MS" pitchFamily="66" charset="0"/>
              </a:rPr>
              <a:t> </a:t>
            </a:r>
            <a:r>
              <a:rPr lang="en-US" b="0">
                <a:solidFill>
                  <a:srgbClr val="003300"/>
                </a:solidFill>
                <a:latin typeface="Comic Sans MS" pitchFamily="66" charset="0"/>
              </a:rPr>
              <a:t>await</a:t>
            </a:r>
            <a:r>
              <a:rPr lang="en-US" b="0">
                <a:solidFill>
                  <a:srgbClr val="336600"/>
                </a:solidFill>
                <a:latin typeface="Comic Sans MS" pitchFamily="66" charset="0"/>
              </a:rPr>
              <a:t>  </a:t>
            </a:r>
            <a:r>
              <a:rPr lang="en-US" b="0">
                <a:solidFill>
                  <a:schemeClr val="accent2"/>
                </a:solidFill>
                <a:latin typeface="Comic Sans MS" pitchFamily="66" charset="0"/>
              </a:rPr>
              <a:t>(number[j] </a:t>
            </a:r>
            <a:r>
              <a:rPr lang="en-US" b="0">
                <a:solidFill>
                  <a:schemeClr val="accent2"/>
                </a:solidFill>
                <a:latin typeface="Comic Sans MS" pitchFamily="66" charset="0"/>
                <a:sym typeface="Symbol" pitchFamily="18" charset="2"/>
              </a:rPr>
              <a:t>=</a:t>
            </a:r>
            <a:r>
              <a:rPr lang="en-US" b="0">
                <a:solidFill>
                  <a:schemeClr val="accent2"/>
                </a:solidFill>
                <a:latin typeface="Comic Sans MS" pitchFamily="66" charset="0"/>
              </a:rPr>
              <a:t> 0) </a:t>
            </a:r>
            <a:r>
              <a:rPr lang="en-US">
                <a:solidFill>
                  <a:srgbClr val="003300"/>
                </a:solidFill>
                <a:latin typeface="Comic Sans MS" pitchFamily="66" charset="0"/>
                <a:sym typeface="Symbol" pitchFamily="18" charset="2"/>
              </a:rPr>
              <a:t></a:t>
            </a:r>
            <a:r>
              <a:rPr lang="en-US" b="0">
                <a:solidFill>
                  <a:schemeClr val="accent2"/>
                </a:solidFill>
                <a:latin typeface="Comic Sans MS" pitchFamily="66" charset="0"/>
              </a:rPr>
              <a:t> (mycolor[i] </a:t>
            </a:r>
            <a:r>
              <a:rPr lang="en-US">
                <a:solidFill>
                  <a:schemeClr val="accent2"/>
                </a:solidFill>
                <a:latin typeface="Comic Sans MS" pitchFamily="66" charset="0"/>
                <a:sym typeface="Symbol" pitchFamily="18" charset="2"/>
              </a:rPr>
              <a:t></a:t>
            </a:r>
            <a:r>
              <a:rPr lang="en-US" b="0">
                <a:solidFill>
                  <a:schemeClr val="accent2"/>
                </a:solidFill>
                <a:latin typeface="Comic Sans MS" pitchFamily="66" charset="0"/>
              </a:rPr>
              <a:t> color) </a:t>
            </a:r>
            <a:r>
              <a:rPr lang="en-US">
                <a:solidFill>
                  <a:srgbClr val="003300"/>
                </a:solidFill>
                <a:latin typeface="Comic Sans MS" pitchFamily="66" charset="0"/>
                <a:sym typeface="Symbol" pitchFamily="18" charset="2"/>
              </a:rPr>
              <a:t></a:t>
            </a:r>
            <a:r>
              <a:rPr lang="en-US" b="0">
                <a:solidFill>
                  <a:schemeClr val="accent2"/>
                </a:solidFill>
                <a:latin typeface="Comic Sans MS" pitchFamily="66" charset="0"/>
              </a:rPr>
              <a:t> </a:t>
            </a:r>
          </a:p>
          <a:p>
            <a:pPr>
              <a:lnSpc>
                <a:spcPct val="110000"/>
              </a:lnSpc>
            </a:pPr>
            <a:r>
              <a:rPr lang="en-US" b="0">
                <a:solidFill>
                  <a:schemeClr val="accent2"/>
                </a:solidFill>
                <a:latin typeface="Comic Sans MS" pitchFamily="66" charset="0"/>
              </a:rPr>
              <a:t>                       (mycolor[j] = mycolor[i]) </a:t>
            </a:r>
            <a:r>
              <a:rPr lang="en-US" b="0">
                <a:solidFill>
                  <a:srgbClr val="003300"/>
                </a:solidFill>
                <a:latin typeface="Comic Sans MS" pitchFamily="66" charset="0"/>
              </a:rPr>
              <a:t>fi od</a:t>
            </a:r>
          </a:p>
          <a:p>
            <a:pPr>
              <a:lnSpc>
                <a:spcPct val="110000"/>
              </a:lnSpc>
            </a:pPr>
            <a:r>
              <a:rPr lang="en-US" b="0">
                <a:solidFill>
                  <a:srgbClr val="CC3300"/>
                </a:solidFill>
                <a:latin typeface="Comic Sans MS" pitchFamily="66" charset="0"/>
              </a:rPr>
              <a:t>critical section</a:t>
            </a:r>
          </a:p>
          <a:p>
            <a:pPr>
              <a:lnSpc>
                <a:spcPct val="110000"/>
              </a:lnSpc>
            </a:pPr>
            <a:r>
              <a:rPr lang="en-US" b="0">
                <a:solidFill>
                  <a:srgbClr val="003300"/>
                </a:solidFill>
                <a:latin typeface="Comic Sans MS" pitchFamily="66" charset="0"/>
              </a:rPr>
              <a:t>if </a:t>
            </a:r>
            <a:r>
              <a:rPr lang="en-US" b="0">
                <a:solidFill>
                  <a:schemeClr val="accent2"/>
                </a:solidFill>
                <a:latin typeface="Comic Sans MS" pitchFamily="66" charset="0"/>
              </a:rPr>
              <a:t>mycolor[i] = black </a:t>
            </a:r>
            <a:r>
              <a:rPr lang="en-US" b="0">
                <a:solidFill>
                  <a:srgbClr val="003300"/>
                </a:solidFill>
                <a:latin typeface="Comic Sans MS" pitchFamily="66" charset="0"/>
              </a:rPr>
              <a:t>then</a:t>
            </a:r>
            <a:r>
              <a:rPr lang="en-US" b="0">
                <a:solidFill>
                  <a:schemeClr val="accent2"/>
                </a:solidFill>
                <a:latin typeface="Comic Sans MS" pitchFamily="66" charset="0"/>
              </a:rPr>
              <a:t> color = </a:t>
            </a:r>
            <a:r>
              <a:rPr lang="en-US" b="0">
                <a:solidFill>
                  <a:schemeClr val="accent2"/>
                </a:solidFill>
                <a:latin typeface="Comic Sans MS" pitchFamily="66" charset="0"/>
                <a:cs typeface="Andalus" pitchFamily="18" charset="-78"/>
              </a:rPr>
              <a:t>white</a:t>
            </a:r>
            <a:r>
              <a:rPr lang="en-US" b="0">
                <a:solidFill>
                  <a:schemeClr val="accent2"/>
                </a:solidFill>
                <a:latin typeface="Comic Sans MS" pitchFamily="66" charset="0"/>
              </a:rPr>
              <a:t> </a:t>
            </a:r>
            <a:r>
              <a:rPr lang="en-US" b="0">
                <a:solidFill>
                  <a:srgbClr val="003300"/>
                </a:solidFill>
                <a:latin typeface="Comic Sans MS" pitchFamily="66" charset="0"/>
              </a:rPr>
              <a:t>else</a:t>
            </a:r>
            <a:r>
              <a:rPr lang="en-US" b="0">
                <a:solidFill>
                  <a:schemeClr val="accent2"/>
                </a:solidFill>
                <a:latin typeface="Comic Sans MS" pitchFamily="66" charset="0"/>
              </a:rPr>
              <a:t> color = black </a:t>
            </a:r>
            <a:r>
              <a:rPr lang="en-US" b="0">
                <a:solidFill>
                  <a:srgbClr val="003300"/>
                </a:solidFill>
                <a:latin typeface="Comic Sans MS" pitchFamily="66" charset="0"/>
              </a:rPr>
              <a:t>fi</a:t>
            </a:r>
          </a:p>
          <a:p>
            <a:pPr>
              <a:lnSpc>
                <a:spcPct val="110000"/>
              </a:lnSpc>
            </a:pPr>
            <a:r>
              <a:rPr lang="en-US" b="0">
                <a:solidFill>
                  <a:schemeClr val="accent2"/>
                </a:solidFill>
                <a:latin typeface="Comic Sans MS" pitchFamily="66" charset="0"/>
              </a:rPr>
              <a:t>number[i] = 0</a:t>
            </a:r>
          </a:p>
        </p:txBody>
      </p:sp>
      <p:sp>
        <p:nvSpPr>
          <p:cNvPr id="786442" name="Text Box 10"/>
          <p:cNvSpPr txBox="1">
            <a:spLocks noChangeArrowheads="1"/>
          </p:cNvSpPr>
          <p:nvPr/>
        </p:nvSpPr>
        <p:spPr bwMode="auto">
          <a:xfrm>
            <a:off x="341313" y="2784475"/>
            <a:ext cx="3444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b="0">
                <a:solidFill>
                  <a:srgbClr val="CC3300"/>
                </a:solidFill>
                <a:latin typeface="Comic Sans MS" pitchFamily="66" charset="0"/>
                <a:cs typeface="Times New Roman" pitchFamily="18" charset="0"/>
              </a:rPr>
              <a:t>1.</a:t>
            </a:r>
          </a:p>
        </p:txBody>
      </p:sp>
      <p:sp>
        <p:nvSpPr>
          <p:cNvPr id="786443" name="Text Box 11"/>
          <p:cNvSpPr txBox="1">
            <a:spLocks noChangeArrowheads="1"/>
          </p:cNvSpPr>
          <p:nvPr/>
        </p:nvSpPr>
        <p:spPr bwMode="auto">
          <a:xfrm>
            <a:off x="304800" y="36576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b="0">
                <a:solidFill>
                  <a:srgbClr val="CC3300"/>
                </a:solidFill>
                <a:latin typeface="Comic Sans MS" pitchFamily="66" charset="0"/>
                <a:cs typeface="Times New Roman" pitchFamily="18" charset="0"/>
              </a:rPr>
              <a:t>2.</a:t>
            </a:r>
          </a:p>
        </p:txBody>
      </p:sp>
      <p:sp>
        <p:nvSpPr>
          <p:cNvPr id="786444" name="Text Box 12"/>
          <p:cNvSpPr txBox="1">
            <a:spLocks noChangeArrowheads="1"/>
          </p:cNvSpPr>
          <p:nvPr/>
        </p:nvSpPr>
        <p:spPr bwMode="auto">
          <a:xfrm>
            <a:off x="3810000" y="3429000"/>
            <a:ext cx="4610100" cy="925513"/>
          </a:xfrm>
          <a:prstGeom prst="rect">
            <a:avLst/>
          </a:prstGeom>
          <a:solidFill>
            <a:schemeClr val="bg1"/>
          </a:solidFill>
          <a:ln w="9525">
            <a:solidFill>
              <a:schemeClr val="accent2"/>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en-US" b="0">
              <a:latin typeface="Comic Sans MS" pitchFamily="66" charset="0"/>
              <a:cs typeface="Times New Roman" pitchFamily="18" charset="0"/>
            </a:endParaRPr>
          </a:p>
          <a:p>
            <a:pPr eaLnBrk="1" hangingPunct="1"/>
            <a:r>
              <a:rPr lang="en-US" b="0">
                <a:solidFill>
                  <a:srgbClr val="CC3300"/>
                </a:solidFill>
                <a:latin typeface="Comic Sans MS" pitchFamily="66" charset="0"/>
                <a:cs typeface="Times New Roman" pitchFamily="18" charset="0"/>
              </a:rPr>
              <a:t> 2. Wait for j to finish its critical section</a:t>
            </a:r>
          </a:p>
          <a:p>
            <a:pPr eaLnBrk="1" hangingPunct="1"/>
            <a:endParaRPr lang="en-US" b="0">
              <a:latin typeface="Comic Sans MS" pitchFamily="66" charset="0"/>
              <a:cs typeface="Times New Roman" pitchFamily="18" charset="0"/>
            </a:endParaRPr>
          </a:p>
        </p:txBody>
      </p:sp>
      <p:sp>
        <p:nvSpPr>
          <p:cNvPr id="786445" name="Text Box 13"/>
          <p:cNvSpPr txBox="1">
            <a:spLocks noChangeArrowheads="1"/>
          </p:cNvSpPr>
          <p:nvPr/>
        </p:nvSpPr>
        <p:spPr bwMode="auto">
          <a:xfrm>
            <a:off x="3810000" y="2513013"/>
            <a:ext cx="4343400" cy="925512"/>
          </a:xfrm>
          <a:prstGeom prst="rect">
            <a:avLst/>
          </a:prstGeom>
          <a:solidFill>
            <a:schemeClr val="bg1"/>
          </a:solidFill>
          <a:ln w="9525">
            <a:solidFill>
              <a:schemeClr val="accent2"/>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b="0">
              <a:latin typeface="Comic Sans MS" pitchFamily="66" charset="0"/>
              <a:cs typeface="Times New Roman" pitchFamily="18" charset="0"/>
            </a:endParaRPr>
          </a:p>
          <a:p>
            <a:pPr eaLnBrk="1" hangingPunct="1"/>
            <a:r>
              <a:rPr lang="en-US" b="0">
                <a:solidFill>
                  <a:srgbClr val="CC3300"/>
                </a:solidFill>
                <a:latin typeface="Comic Sans MS" pitchFamily="66" charset="0"/>
                <a:cs typeface="Times New Roman" pitchFamily="18" charset="0"/>
              </a:rPr>
              <a:t> 1. Wait for j to choose a number             </a:t>
            </a:r>
          </a:p>
          <a:p>
            <a:pPr eaLnBrk="1" hangingPunct="1"/>
            <a:endParaRPr lang="en-US" b="0">
              <a:latin typeface="Comic Sans MS" pitchFamily="66" charset="0"/>
              <a:cs typeface="Times New Roman" pitchFamily="18" charset="0"/>
            </a:endParaRPr>
          </a:p>
        </p:txBody>
      </p:sp>
      <p:sp>
        <p:nvSpPr>
          <p:cNvPr id="786447" name="Rectangle 15"/>
          <p:cNvSpPr>
            <a:spLocks noChangeArrowheads="1"/>
          </p:cNvSpPr>
          <p:nvPr/>
        </p:nvSpPr>
        <p:spPr bwMode="auto">
          <a:xfrm>
            <a:off x="685800" y="203200"/>
            <a:ext cx="7772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400" b="0">
                <a:solidFill>
                  <a:srgbClr val="CC3300"/>
                </a:solidFill>
                <a:effectLst>
                  <a:outerShdw blurRad="38100" dist="38100" dir="2700000" algn="tl">
                    <a:srgbClr val="C0C0C0"/>
                  </a:outerShdw>
                </a:effectLst>
                <a:latin typeface="Comic Sans MS" pitchFamily="66" charset="0"/>
              </a:rPr>
              <a:t>The Black-White Bakery Algorithm</a:t>
            </a:r>
            <a:endParaRPr lang="en-US" sz="2800" b="0">
              <a:solidFill>
                <a:srgbClr val="CC3300"/>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6445"/>
                                        </p:tgtEl>
                                        <p:attrNameLst>
                                          <p:attrName>style.visibility</p:attrName>
                                        </p:attrNameLst>
                                      </p:cBhvr>
                                      <p:to>
                                        <p:strVal val="visible"/>
                                      </p:to>
                                    </p:set>
                                    <p:animEffect transition="in" filter="blinds(horizontal)">
                                      <p:cBhvr>
                                        <p:cTn id="7" dur="500"/>
                                        <p:tgtEl>
                                          <p:spTgt spid="7864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6444"/>
                                        </p:tgtEl>
                                        <p:attrNameLst>
                                          <p:attrName>style.visibility</p:attrName>
                                        </p:attrNameLst>
                                      </p:cBhvr>
                                      <p:to>
                                        <p:strVal val="visible"/>
                                      </p:to>
                                    </p:set>
                                    <p:animEffect transition="in" filter="blinds(horizontal)">
                                      <p:cBhvr>
                                        <p:cTn id="12" dur="500"/>
                                        <p:tgtEl>
                                          <p:spTgt spid="786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44" grpId="0" animBg="1" autoUpdateAnimBg="0"/>
      <p:bldP spid="786445"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Chapter 3</a:t>
            </a:r>
            <a:endParaRPr lang="en-US"/>
          </a:p>
        </p:txBody>
      </p:sp>
      <p:sp>
        <p:nvSpPr>
          <p:cNvPr id="6" name="Footer Placeholder 4"/>
          <p:cNvSpPr>
            <a:spLocks noGrp="1"/>
          </p:cNvSpPr>
          <p:nvPr>
            <p:ph type="ftr" sz="quarter" idx="11"/>
          </p:nvPr>
        </p:nvSpPr>
        <p:spPr/>
        <p:txBody>
          <a:bodyPr/>
          <a:lstStyle/>
          <a:p>
            <a:r>
              <a:rPr lang="en-US" smtClean="0"/>
              <a:t>Synchronization Algorithms and Concurrent Programming Gadi Taubenfeld © 2014</a:t>
            </a:r>
            <a:endParaRPr lang="en-US"/>
          </a:p>
        </p:txBody>
      </p:sp>
      <p:sp>
        <p:nvSpPr>
          <p:cNvPr id="838669" name="Rectangle 13"/>
          <p:cNvSpPr>
            <a:spLocks noChangeArrowheads="1"/>
          </p:cNvSpPr>
          <p:nvPr/>
        </p:nvSpPr>
        <p:spPr bwMode="auto">
          <a:xfrm>
            <a:off x="685800" y="203200"/>
            <a:ext cx="7772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400" b="0">
                <a:solidFill>
                  <a:srgbClr val="CC3300"/>
                </a:solidFill>
                <a:effectLst>
                  <a:outerShdw blurRad="38100" dist="38100" dir="2700000" algn="tl">
                    <a:srgbClr val="C0C0C0"/>
                  </a:outerShdw>
                </a:effectLst>
                <a:latin typeface="Comic Sans MS" pitchFamily="66" charset="0"/>
              </a:rPr>
              <a:t>The Local spinning Black-White Bakery Algorithm</a:t>
            </a:r>
            <a:endParaRPr lang="en-US" sz="2800" b="0">
              <a:solidFill>
                <a:srgbClr val="CC3300"/>
              </a:solidFill>
              <a:latin typeface="Comic Sans MS" pitchFamily="66" charset="0"/>
            </a:endParaRPr>
          </a:p>
        </p:txBody>
      </p:sp>
      <p:sp>
        <p:nvSpPr>
          <p:cNvPr id="838671" name="Rectangle 15"/>
          <p:cNvSpPr>
            <a:spLocks noGrp="1" noChangeArrowheads="1"/>
          </p:cNvSpPr>
          <p:nvPr>
            <p:ph type="body" idx="1"/>
          </p:nvPr>
        </p:nvSpPr>
        <p:spPr>
          <a:xfrm>
            <a:off x="1320800" y="1130300"/>
            <a:ext cx="6502400" cy="2362200"/>
          </a:xfrm>
          <a:solidFill>
            <a:srgbClr val="FFF6E9"/>
          </a:solidFill>
          <a:ln>
            <a:solidFill>
              <a:schemeClr val="accent2"/>
            </a:solidFill>
            <a:miter lim="800000"/>
            <a:headEnd/>
            <a:tailEnd/>
          </a:ln>
          <a:effectLst>
            <a:outerShdw dist="35921" dir="2700000" algn="ctr" rotWithShape="0">
              <a:schemeClr val="bg2"/>
            </a:outerShdw>
          </a:effectLst>
        </p:spPr>
        <p:txBody>
          <a:bodyPr/>
          <a:lstStyle/>
          <a:p>
            <a:r>
              <a:rPr lang="en-US" sz="2000"/>
              <a:t>Mutual exclusion, starvation-freedom, FIFO</a:t>
            </a:r>
            <a:endParaRPr lang="en-US" sz="2000">
              <a:solidFill>
                <a:srgbClr val="CC3300"/>
              </a:solidFill>
            </a:endParaRPr>
          </a:p>
          <a:p>
            <a:r>
              <a:rPr lang="en-US" sz="2000"/>
              <a:t>Satisfies local spinning in both the CC model and DSM model</a:t>
            </a:r>
          </a:p>
          <a:p>
            <a:pPr lvl="1"/>
            <a:r>
              <a:rPr lang="en-US" sz="2000"/>
              <a:t>time complexity is O(n) in both the CC model and DSM model</a:t>
            </a:r>
          </a:p>
          <a:p>
            <a:r>
              <a:rPr lang="en-US" sz="2000"/>
              <a:t>0(n^2) bounded size shared registers are used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Comic Sans MS" pitchFamily="66" charset="0"/>
              </a:rPr>
              <a:t>Adaptive Algorithms</a:t>
            </a:r>
            <a:endParaRPr lang="en-US" dirty="0">
              <a:latin typeface="Comic Sans MS" pitchFamily="66" charset="0"/>
            </a:endParaRPr>
          </a:p>
        </p:txBody>
      </p:sp>
      <p:sp>
        <p:nvSpPr>
          <p:cNvPr id="6" name="Text Placeholder 5"/>
          <p:cNvSpPr>
            <a:spLocks noGrp="1"/>
          </p:cNvSpPr>
          <p:nvPr>
            <p:ph type="body" idx="1"/>
          </p:nvPr>
        </p:nvSpPr>
        <p:spPr/>
        <p:txBody>
          <a:bodyPr/>
          <a:lstStyle/>
          <a:p>
            <a:r>
              <a:rPr lang="en-US" dirty="0" smtClean="0"/>
              <a:t>Section 3.2</a:t>
            </a:r>
            <a:endParaRPr lang="en-US" dirty="0"/>
          </a:p>
        </p:txBody>
      </p:sp>
      <p:sp>
        <p:nvSpPr>
          <p:cNvPr id="3" name="Date Placeholder 2"/>
          <p:cNvSpPr>
            <a:spLocks noGrp="1"/>
          </p:cNvSpPr>
          <p:nvPr>
            <p:ph type="dt" sz="half" idx="2"/>
          </p:nvPr>
        </p:nvSpPr>
        <p:spPr/>
        <p:txBody>
          <a:bodyPr/>
          <a:lstStyle/>
          <a:p>
            <a:r>
              <a:rPr lang="en-US" smtClean="0"/>
              <a:t>Chapter 3</a:t>
            </a:r>
            <a:endParaRPr lang="en-US"/>
          </a:p>
        </p:txBody>
      </p:sp>
      <p:sp>
        <p:nvSpPr>
          <p:cNvPr id="4" name="Footer Placeholder 3"/>
          <p:cNvSpPr>
            <a:spLocks noGrp="1"/>
          </p:cNvSpPr>
          <p:nvPr>
            <p:ph type="ftr" sz="quarter" idx="3"/>
          </p:nvPr>
        </p:nvSpPr>
        <p:spPr/>
        <p:txBody>
          <a:bodyPr/>
          <a:lstStyle/>
          <a:p>
            <a:r>
              <a:rPr lang="en-US" smtClean="0"/>
              <a:t>Synchronization Algorithms and Concurrent Programming Gadi Taubenfeld © 2014</a:t>
            </a:r>
            <a:endParaRPr lang="en-US"/>
          </a:p>
        </p:txBody>
      </p:sp>
      <p:sp>
        <p:nvSpPr>
          <p:cNvPr id="7" name="Rectangle 11"/>
          <p:cNvSpPr>
            <a:spLocks noChangeArrowheads="1"/>
          </p:cNvSpPr>
          <p:nvPr/>
        </p:nvSpPr>
        <p:spPr bwMode="auto">
          <a:xfrm>
            <a:off x="1600200" y="3464560"/>
            <a:ext cx="5943600" cy="1143000"/>
          </a:xfrm>
          <a:prstGeom prst="rect">
            <a:avLst/>
          </a:prstGeom>
          <a:solidFill>
            <a:srgbClr val="DDF0FF"/>
          </a:solidFill>
          <a:ln w="9525">
            <a:solidFill>
              <a:srgbClr val="003300"/>
            </a:solidFill>
            <a:miter lim="800000"/>
            <a:headEnd/>
            <a:tailEnd/>
          </a:ln>
          <a:effectLst>
            <a:outerShdw dist="35921" dir="2700000" algn="ctr" rotWithShape="0">
              <a:schemeClr val="bg2"/>
            </a:outerShdw>
          </a:effectLst>
        </p:spPr>
        <p:txBody>
          <a:bodyPr anchor="ctr"/>
          <a:lstStyle/>
          <a:p>
            <a:pPr eaLnBrk="1" hangingPunct="1"/>
            <a:r>
              <a:rPr lang="en-US" sz="2000" b="0">
                <a:solidFill>
                  <a:schemeClr val="accent2"/>
                </a:solidFill>
                <a:latin typeface="Comic Sans MS" pitchFamily="66" charset="0"/>
                <a:cs typeface="Times New Roman" pitchFamily="18" charset="0"/>
              </a:rPr>
              <a:t>An algorithm is adaptive if its time complexity is a function of the actual number of contending processes.</a:t>
            </a:r>
          </a:p>
        </p:txBody>
      </p:sp>
    </p:spTree>
    <p:extLst>
      <p:ext uri="{BB962C8B-B14F-4D97-AF65-F5344CB8AC3E}">
        <p14:creationId xmlns:p14="http://schemas.microsoft.com/office/powerpoint/2010/main" val="209420066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1"/>
          <p:cNvSpPr>
            <a:spLocks noGrp="1"/>
          </p:cNvSpPr>
          <p:nvPr>
            <p:ph type="dt" sz="half" idx="10"/>
          </p:nvPr>
        </p:nvSpPr>
        <p:spPr/>
        <p:txBody>
          <a:bodyPr/>
          <a:lstStyle/>
          <a:p>
            <a:r>
              <a:rPr lang="en-US" smtClean="0"/>
              <a:t>Chapter 3</a:t>
            </a:r>
            <a:endParaRPr lang="en-US"/>
          </a:p>
        </p:txBody>
      </p:sp>
      <p:sp>
        <p:nvSpPr>
          <p:cNvPr id="23" name="Footer Placeholder 2"/>
          <p:cNvSpPr>
            <a:spLocks noGrp="1"/>
          </p:cNvSpPr>
          <p:nvPr>
            <p:ph type="ftr" sz="quarter" idx="11"/>
          </p:nvPr>
        </p:nvSpPr>
        <p:spPr/>
        <p:txBody>
          <a:bodyPr/>
          <a:lstStyle/>
          <a:p>
            <a:r>
              <a:rPr lang="en-US" smtClean="0"/>
              <a:t>Synchronization Algorithms and Concurrent Programming Gadi Taubenfeld © 2014</a:t>
            </a:r>
            <a:endParaRPr lang="en-US"/>
          </a:p>
        </p:txBody>
      </p:sp>
      <p:sp>
        <p:nvSpPr>
          <p:cNvPr id="791571" name="Rectangle 1043"/>
          <p:cNvSpPr>
            <a:spLocks noChangeArrowheads="1"/>
          </p:cNvSpPr>
          <p:nvPr/>
        </p:nvSpPr>
        <p:spPr bwMode="auto">
          <a:xfrm>
            <a:off x="2120900" y="1244600"/>
            <a:ext cx="5359400" cy="3302000"/>
          </a:xfrm>
          <a:prstGeom prst="rect">
            <a:avLst/>
          </a:prstGeom>
          <a:solidFill>
            <a:srgbClr val="FFF6E9"/>
          </a:solidFill>
          <a:ln w="9525">
            <a:solidFill>
              <a:schemeClr val="tx1"/>
            </a:solidFill>
            <a:miter lim="800000"/>
            <a:headEnd/>
            <a:tailEnd/>
          </a:ln>
          <a:effectLst>
            <a:outerShdw dist="35921" dir="2700000" algn="ctr" rotWithShape="0">
              <a:schemeClr val="bg2"/>
            </a:outerShdw>
          </a:effectLst>
        </p:spPr>
        <p:txBody>
          <a:bodyPr wrap="none" anchor="ctr">
            <a:spAutoFit/>
          </a:bodyPr>
          <a:lstStyle/>
          <a:p>
            <a:endParaRPr lang="en-US"/>
          </a:p>
        </p:txBody>
      </p:sp>
      <p:sp>
        <p:nvSpPr>
          <p:cNvPr id="791554" name="Line 1026"/>
          <p:cNvSpPr>
            <a:spLocks noChangeShapeType="1"/>
          </p:cNvSpPr>
          <p:nvPr/>
        </p:nvSpPr>
        <p:spPr bwMode="auto">
          <a:xfrm flipV="1">
            <a:off x="4143375" y="2039938"/>
            <a:ext cx="0" cy="2159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1555" name="Line 1027"/>
          <p:cNvSpPr>
            <a:spLocks noChangeShapeType="1"/>
          </p:cNvSpPr>
          <p:nvPr/>
        </p:nvSpPr>
        <p:spPr bwMode="auto">
          <a:xfrm>
            <a:off x="4156075" y="2155825"/>
            <a:ext cx="1295400" cy="0"/>
          </a:xfrm>
          <a:prstGeom prst="line">
            <a:avLst/>
          </a:prstGeom>
          <a:noFill/>
          <a:ln w="1905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1556" name="Line 1028"/>
          <p:cNvSpPr>
            <a:spLocks noChangeShapeType="1"/>
          </p:cNvSpPr>
          <p:nvPr/>
        </p:nvSpPr>
        <p:spPr bwMode="auto">
          <a:xfrm flipV="1">
            <a:off x="5464175" y="2039938"/>
            <a:ext cx="0" cy="2159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1557" name="Text Box 1029"/>
          <p:cNvSpPr txBox="1">
            <a:spLocks noChangeArrowheads="1"/>
          </p:cNvSpPr>
          <p:nvPr/>
        </p:nvSpPr>
        <p:spPr bwMode="auto">
          <a:xfrm>
            <a:off x="4578350" y="1819275"/>
            <a:ext cx="385763"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sz="1600" b="0" i="1">
                <a:latin typeface="Comic Sans MS" pitchFamily="66" charset="0"/>
                <a:cs typeface="Times New Roman" pitchFamily="18" charset="0"/>
              </a:rPr>
              <a:t>T</a:t>
            </a:r>
            <a:r>
              <a:rPr lang="en-US" sz="1600" b="0" baseline="-25000">
                <a:latin typeface="Comic Sans MS" pitchFamily="66" charset="0"/>
                <a:cs typeface="Times New Roman" pitchFamily="18" charset="0"/>
              </a:rPr>
              <a:t>1</a:t>
            </a:r>
            <a:endParaRPr lang="en-US" sz="1600" b="0">
              <a:latin typeface="Comic Sans MS" pitchFamily="66" charset="0"/>
              <a:cs typeface="Times New Roman" pitchFamily="18" charset="0"/>
            </a:endParaRPr>
          </a:p>
        </p:txBody>
      </p:sp>
      <p:sp>
        <p:nvSpPr>
          <p:cNvPr id="791558" name="Line 1030"/>
          <p:cNvSpPr>
            <a:spLocks noChangeShapeType="1"/>
          </p:cNvSpPr>
          <p:nvPr/>
        </p:nvSpPr>
        <p:spPr bwMode="auto">
          <a:xfrm flipV="1">
            <a:off x="3071813" y="2530475"/>
            <a:ext cx="0" cy="2159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1559" name="Line 1031"/>
          <p:cNvSpPr>
            <a:spLocks noChangeShapeType="1"/>
          </p:cNvSpPr>
          <p:nvPr/>
        </p:nvSpPr>
        <p:spPr bwMode="auto">
          <a:xfrm>
            <a:off x="3084513" y="2646363"/>
            <a:ext cx="1295400" cy="0"/>
          </a:xfrm>
          <a:prstGeom prst="line">
            <a:avLst/>
          </a:prstGeom>
          <a:noFill/>
          <a:ln w="1905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1560" name="Line 1032"/>
          <p:cNvSpPr>
            <a:spLocks noChangeShapeType="1"/>
          </p:cNvSpPr>
          <p:nvPr/>
        </p:nvSpPr>
        <p:spPr bwMode="auto">
          <a:xfrm flipV="1">
            <a:off x="4392613" y="2530475"/>
            <a:ext cx="0" cy="2159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1561" name="Text Box 1033"/>
          <p:cNvSpPr txBox="1">
            <a:spLocks noChangeArrowheads="1"/>
          </p:cNvSpPr>
          <p:nvPr/>
        </p:nvSpPr>
        <p:spPr bwMode="auto">
          <a:xfrm>
            <a:off x="3495675" y="2309813"/>
            <a:ext cx="40798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sz="1600" b="0" i="1">
                <a:latin typeface="Comic Sans MS" pitchFamily="66" charset="0"/>
                <a:cs typeface="Times New Roman" pitchFamily="18" charset="0"/>
              </a:rPr>
              <a:t>T</a:t>
            </a:r>
            <a:r>
              <a:rPr lang="en-US" sz="1600" b="0" baseline="-25000">
                <a:latin typeface="Comic Sans MS" pitchFamily="66" charset="0"/>
                <a:cs typeface="Times New Roman" pitchFamily="18" charset="0"/>
              </a:rPr>
              <a:t>2</a:t>
            </a:r>
            <a:endParaRPr lang="en-US" sz="1600" b="0">
              <a:latin typeface="Comic Sans MS" pitchFamily="66" charset="0"/>
              <a:cs typeface="Times New Roman" pitchFamily="18" charset="0"/>
            </a:endParaRPr>
          </a:p>
        </p:txBody>
      </p:sp>
      <p:sp>
        <p:nvSpPr>
          <p:cNvPr id="791562" name="Line 1034"/>
          <p:cNvSpPr>
            <a:spLocks noChangeShapeType="1"/>
          </p:cNvSpPr>
          <p:nvPr/>
        </p:nvSpPr>
        <p:spPr bwMode="auto">
          <a:xfrm flipV="1">
            <a:off x="5243513" y="2951163"/>
            <a:ext cx="0" cy="2159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1563" name="Line 1035"/>
          <p:cNvSpPr>
            <a:spLocks noChangeShapeType="1"/>
          </p:cNvSpPr>
          <p:nvPr/>
        </p:nvSpPr>
        <p:spPr bwMode="auto">
          <a:xfrm>
            <a:off x="5256213" y="3067050"/>
            <a:ext cx="1295400" cy="0"/>
          </a:xfrm>
          <a:prstGeom prst="line">
            <a:avLst/>
          </a:prstGeom>
          <a:noFill/>
          <a:ln w="1905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1564" name="Line 1036"/>
          <p:cNvSpPr>
            <a:spLocks noChangeShapeType="1"/>
          </p:cNvSpPr>
          <p:nvPr/>
        </p:nvSpPr>
        <p:spPr bwMode="auto">
          <a:xfrm flipV="1">
            <a:off x="6564313" y="2951163"/>
            <a:ext cx="0" cy="2159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1565" name="Text Box 1037"/>
          <p:cNvSpPr txBox="1">
            <a:spLocks noChangeArrowheads="1"/>
          </p:cNvSpPr>
          <p:nvPr/>
        </p:nvSpPr>
        <p:spPr bwMode="auto">
          <a:xfrm>
            <a:off x="5667375" y="2730500"/>
            <a:ext cx="40798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sz="1600" b="0" i="1">
                <a:latin typeface="Comic Sans MS" pitchFamily="66" charset="0"/>
                <a:cs typeface="Times New Roman" pitchFamily="18" charset="0"/>
              </a:rPr>
              <a:t>T</a:t>
            </a:r>
            <a:r>
              <a:rPr lang="en-US" sz="1600" b="0" baseline="-25000">
                <a:latin typeface="Comic Sans MS" pitchFamily="66" charset="0"/>
                <a:cs typeface="Times New Roman" pitchFamily="18" charset="0"/>
              </a:rPr>
              <a:t>3</a:t>
            </a:r>
            <a:endParaRPr lang="en-US" sz="1600" b="0">
              <a:latin typeface="Comic Sans MS" pitchFamily="66" charset="0"/>
              <a:cs typeface="Times New Roman" pitchFamily="18" charset="0"/>
            </a:endParaRPr>
          </a:p>
        </p:txBody>
      </p:sp>
      <p:sp>
        <p:nvSpPr>
          <p:cNvPr id="791566" name="Line 1038"/>
          <p:cNvSpPr>
            <a:spLocks noChangeShapeType="1"/>
          </p:cNvSpPr>
          <p:nvPr/>
        </p:nvSpPr>
        <p:spPr bwMode="auto">
          <a:xfrm>
            <a:off x="3084513" y="3582988"/>
            <a:ext cx="34671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1567" name="Text Box 1039"/>
          <p:cNvSpPr txBox="1">
            <a:spLocks noChangeArrowheads="1"/>
          </p:cNvSpPr>
          <p:nvPr/>
        </p:nvSpPr>
        <p:spPr bwMode="auto">
          <a:xfrm>
            <a:off x="4284663" y="3389313"/>
            <a:ext cx="604837" cy="336550"/>
          </a:xfrm>
          <a:prstGeom prst="rect">
            <a:avLst/>
          </a:prstGeom>
          <a:solidFill>
            <a:srgbClr val="FFF6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sz="1600" b="0" i="1">
                <a:latin typeface="Comic Sans MS" pitchFamily="66" charset="0"/>
                <a:cs typeface="Times New Roman" pitchFamily="18" charset="0"/>
              </a:rPr>
              <a:t>time</a:t>
            </a:r>
          </a:p>
        </p:txBody>
      </p:sp>
      <p:sp>
        <p:nvSpPr>
          <p:cNvPr id="791568" name="Text Box 1040"/>
          <p:cNvSpPr txBox="1">
            <a:spLocks noChangeArrowheads="1"/>
          </p:cNvSpPr>
          <p:nvPr/>
        </p:nvSpPr>
        <p:spPr bwMode="auto">
          <a:xfrm>
            <a:off x="4592638" y="2055813"/>
            <a:ext cx="35560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sz="1600" b="0" i="1">
                <a:latin typeface="Comic Sans MS" pitchFamily="66" charset="0"/>
                <a:cs typeface="Times New Roman" pitchFamily="18" charset="0"/>
              </a:rPr>
              <a:t>p</a:t>
            </a:r>
            <a:r>
              <a:rPr lang="en-US" sz="1600" b="0" baseline="-25000">
                <a:latin typeface="Comic Sans MS" pitchFamily="66" charset="0"/>
                <a:cs typeface="Times New Roman" pitchFamily="18" charset="0"/>
              </a:rPr>
              <a:t>1</a:t>
            </a:r>
            <a:endParaRPr lang="en-US" sz="1600" b="0">
              <a:latin typeface="Comic Sans MS" pitchFamily="66" charset="0"/>
              <a:cs typeface="Times New Roman" pitchFamily="18" charset="0"/>
            </a:endParaRPr>
          </a:p>
        </p:txBody>
      </p:sp>
      <p:sp>
        <p:nvSpPr>
          <p:cNvPr id="791569" name="Text Box 1041"/>
          <p:cNvSpPr txBox="1">
            <a:spLocks noChangeArrowheads="1"/>
          </p:cNvSpPr>
          <p:nvPr/>
        </p:nvSpPr>
        <p:spPr bwMode="auto">
          <a:xfrm>
            <a:off x="3509963" y="2549525"/>
            <a:ext cx="377825"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sz="1600" b="0" i="1">
                <a:latin typeface="Comic Sans MS" pitchFamily="66" charset="0"/>
                <a:cs typeface="Times New Roman" pitchFamily="18" charset="0"/>
              </a:rPr>
              <a:t>p</a:t>
            </a:r>
            <a:r>
              <a:rPr lang="en-US" sz="1600" b="0" baseline="-25000">
                <a:latin typeface="Comic Sans MS" pitchFamily="66" charset="0"/>
                <a:cs typeface="Times New Roman" pitchFamily="18" charset="0"/>
              </a:rPr>
              <a:t>2</a:t>
            </a:r>
            <a:endParaRPr lang="en-US" sz="1600" b="0">
              <a:latin typeface="Comic Sans MS" pitchFamily="66" charset="0"/>
              <a:cs typeface="Times New Roman" pitchFamily="18" charset="0"/>
            </a:endParaRPr>
          </a:p>
        </p:txBody>
      </p:sp>
      <p:sp>
        <p:nvSpPr>
          <p:cNvPr id="791570" name="Text Box 1042"/>
          <p:cNvSpPr txBox="1">
            <a:spLocks noChangeArrowheads="1"/>
          </p:cNvSpPr>
          <p:nvPr/>
        </p:nvSpPr>
        <p:spPr bwMode="auto">
          <a:xfrm>
            <a:off x="5681663" y="2981325"/>
            <a:ext cx="377825"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sz="1600" b="0" i="1">
                <a:latin typeface="Comic Sans MS" pitchFamily="66" charset="0"/>
                <a:cs typeface="Times New Roman" pitchFamily="18" charset="0"/>
              </a:rPr>
              <a:t>p</a:t>
            </a:r>
            <a:r>
              <a:rPr lang="en-US" sz="1600" b="0" baseline="-25000">
                <a:latin typeface="Comic Sans MS" pitchFamily="66" charset="0"/>
                <a:cs typeface="Times New Roman" pitchFamily="18" charset="0"/>
              </a:rPr>
              <a:t>3</a:t>
            </a:r>
            <a:endParaRPr lang="en-US" sz="1600" b="0">
              <a:latin typeface="Comic Sans MS" pitchFamily="66" charset="0"/>
              <a:cs typeface="Times New Roman" pitchFamily="18" charset="0"/>
            </a:endParaRPr>
          </a:p>
        </p:txBody>
      </p:sp>
      <p:sp>
        <p:nvSpPr>
          <p:cNvPr id="791572" name="Rectangle 1044"/>
          <p:cNvSpPr>
            <a:spLocks noChangeArrowheads="1"/>
          </p:cNvSpPr>
          <p:nvPr/>
        </p:nvSpPr>
        <p:spPr bwMode="auto">
          <a:xfrm>
            <a:off x="685800" y="203200"/>
            <a:ext cx="7772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0">
                <a:solidFill>
                  <a:srgbClr val="CC3300"/>
                </a:solidFill>
                <a:effectLst>
                  <a:outerShdw blurRad="38100" dist="38100" dir="2700000" algn="tl">
                    <a:srgbClr val="C0C0C0"/>
                  </a:outerShdw>
                </a:effectLst>
                <a:latin typeface="Comic Sans MS" pitchFamily="66" charset="0"/>
              </a:rPr>
              <a:t>Contention</a:t>
            </a:r>
            <a:endParaRPr lang="en-US" sz="2800" b="0">
              <a:solidFill>
                <a:srgbClr val="CC3300"/>
              </a:solidFill>
              <a:latin typeface="Comic Sans MS" pitchFamily="66" charset="0"/>
            </a:endParaRPr>
          </a:p>
        </p:txBody>
      </p:sp>
      <p:sp>
        <p:nvSpPr>
          <p:cNvPr id="791573" name="Rectangle 1045"/>
          <p:cNvSpPr>
            <a:spLocks noChangeArrowheads="1"/>
          </p:cNvSpPr>
          <p:nvPr/>
        </p:nvSpPr>
        <p:spPr bwMode="auto">
          <a:xfrm>
            <a:off x="2019300" y="4876800"/>
            <a:ext cx="5181600" cy="914400"/>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45791" dir="2021404" algn="ctr" rotWithShape="0">
                    <a:schemeClr val="bg2"/>
                  </a:outerShdw>
                </a:effectLst>
              </a14:hiddenEffects>
            </a:ext>
          </a:extLst>
        </p:spPr>
        <p:txBody>
          <a:bodyPr/>
          <a:lstStyle/>
          <a:p>
            <a:pPr marL="342900" indent="-342900" eaLnBrk="1" hangingPunct="1">
              <a:spcBef>
                <a:spcPct val="20000"/>
              </a:spcBef>
              <a:buFontTx/>
              <a:buChar char="•"/>
            </a:pPr>
            <a:r>
              <a:rPr lang="en-US" sz="2000" b="0">
                <a:solidFill>
                  <a:srgbClr val="CC3300"/>
                </a:solidFill>
                <a:latin typeface="Comic Sans MS" pitchFamily="66" charset="0"/>
              </a:rPr>
              <a:t>The point contention over </a:t>
            </a:r>
            <a:r>
              <a:rPr lang="en-US" sz="2000" b="0" i="1">
                <a:latin typeface="Comic Sans MS" pitchFamily="66" charset="0"/>
                <a:cs typeface="Times New Roman" pitchFamily="18" charset="0"/>
              </a:rPr>
              <a:t>T</a:t>
            </a:r>
            <a:r>
              <a:rPr lang="en-US" sz="2000" b="0" baseline="-25000">
                <a:latin typeface="Comic Sans MS" pitchFamily="66" charset="0"/>
                <a:cs typeface="Times New Roman" pitchFamily="18" charset="0"/>
              </a:rPr>
              <a:t>1</a:t>
            </a:r>
            <a:r>
              <a:rPr lang="en-US" sz="2000" b="0">
                <a:solidFill>
                  <a:srgbClr val="CC3300"/>
                </a:solidFill>
                <a:latin typeface="Comic Sans MS" pitchFamily="66" charset="0"/>
              </a:rPr>
              <a:t> is 2.</a:t>
            </a:r>
            <a:endParaRPr lang="en-US" sz="2000" b="0">
              <a:solidFill>
                <a:srgbClr val="003300"/>
              </a:solidFill>
              <a:latin typeface="Comic Sans MS" pitchFamily="66" charset="0"/>
            </a:endParaRPr>
          </a:p>
          <a:p>
            <a:pPr marL="342900" indent="-342900" eaLnBrk="1" hangingPunct="1">
              <a:spcBef>
                <a:spcPct val="20000"/>
              </a:spcBef>
              <a:buFontTx/>
              <a:buChar char="•"/>
            </a:pPr>
            <a:r>
              <a:rPr lang="en-US" sz="2000" b="0">
                <a:solidFill>
                  <a:srgbClr val="CC3300"/>
                </a:solidFill>
                <a:latin typeface="Comic Sans MS" pitchFamily="66" charset="0"/>
              </a:rPr>
              <a:t>The interval contention over </a:t>
            </a:r>
            <a:r>
              <a:rPr lang="en-US" sz="2000" b="0" i="1">
                <a:latin typeface="Comic Sans MS" pitchFamily="66" charset="0"/>
                <a:cs typeface="Times New Roman" pitchFamily="18" charset="0"/>
              </a:rPr>
              <a:t>T</a:t>
            </a:r>
            <a:r>
              <a:rPr lang="en-US" sz="2000" b="0" baseline="-25000">
                <a:latin typeface="Comic Sans MS" pitchFamily="66" charset="0"/>
                <a:cs typeface="Times New Roman" pitchFamily="18" charset="0"/>
              </a:rPr>
              <a:t>1</a:t>
            </a:r>
            <a:r>
              <a:rPr lang="en-US" sz="2000" b="0">
                <a:solidFill>
                  <a:srgbClr val="CC3300"/>
                </a:solidFill>
                <a:latin typeface="Comic Sans MS" pitchFamily="66" charset="0"/>
              </a:rPr>
              <a:t> is 3.</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Chapter 3</a:t>
            </a:r>
            <a:endParaRPr lang="en-US"/>
          </a:p>
        </p:txBody>
      </p:sp>
      <p:sp>
        <p:nvSpPr>
          <p:cNvPr id="6" name="Footer Placeholder 4"/>
          <p:cNvSpPr>
            <a:spLocks noGrp="1"/>
          </p:cNvSpPr>
          <p:nvPr>
            <p:ph type="ftr" sz="quarter" idx="11"/>
          </p:nvPr>
        </p:nvSpPr>
        <p:spPr/>
        <p:txBody>
          <a:bodyPr/>
          <a:lstStyle/>
          <a:p>
            <a:r>
              <a:rPr lang="en-US" smtClean="0"/>
              <a:t>Synchronization Algorithms and Concurrent Programming Gadi Taubenfeld © 2014</a:t>
            </a:r>
            <a:endParaRPr lang="en-US"/>
          </a:p>
        </p:txBody>
      </p:sp>
      <p:sp>
        <p:nvSpPr>
          <p:cNvPr id="828418" name="Rectangle 2"/>
          <p:cNvSpPr>
            <a:spLocks noGrp="1" noChangeArrowheads="1"/>
          </p:cNvSpPr>
          <p:nvPr>
            <p:ph type="title"/>
          </p:nvPr>
        </p:nvSpPr>
        <p:spPr>
          <a:xfrm>
            <a:off x="685800" y="596900"/>
            <a:ext cx="7772400" cy="520700"/>
          </a:xfrm>
        </p:spPr>
        <p:txBody>
          <a:bodyPr/>
          <a:lstStyle/>
          <a:p>
            <a:pPr>
              <a:lnSpc>
                <a:spcPct val="80000"/>
              </a:lnSpc>
            </a:pPr>
            <a:r>
              <a:rPr lang="en-US" sz="2800"/>
              <a:t>Fast Mutual exclusion Algorithm</a:t>
            </a:r>
            <a:endParaRPr lang="en-US" sz="2800">
              <a:effectLst/>
            </a:endParaRPr>
          </a:p>
        </p:txBody>
      </p:sp>
      <p:sp>
        <p:nvSpPr>
          <p:cNvPr id="828420" name="Rectangle 4"/>
          <p:cNvSpPr>
            <a:spLocks noGrp="1" noChangeArrowheads="1"/>
          </p:cNvSpPr>
          <p:nvPr>
            <p:ph type="body" idx="1"/>
          </p:nvPr>
        </p:nvSpPr>
        <p:spPr>
          <a:xfrm>
            <a:off x="1638300" y="1384300"/>
            <a:ext cx="5867400" cy="4064000"/>
          </a:xfrm>
          <a:solidFill>
            <a:srgbClr val="FFF6E9"/>
          </a:solidFill>
          <a:ln>
            <a:solidFill>
              <a:schemeClr val="accent2"/>
            </a:solidFill>
            <a:miter lim="800000"/>
            <a:headEnd/>
            <a:tailEnd/>
          </a:ln>
          <a:effectLst>
            <a:outerShdw dist="35921" dir="2700000" algn="ctr" rotWithShape="0">
              <a:schemeClr val="bg2"/>
            </a:outerShdw>
          </a:effectLst>
        </p:spPr>
        <p:txBody>
          <a:bodyPr/>
          <a:lstStyle/>
          <a:p>
            <a:pPr>
              <a:lnSpc>
                <a:spcPct val="90000"/>
              </a:lnSpc>
            </a:pPr>
            <a:r>
              <a:rPr lang="en-US" sz="2000"/>
              <a:t>Mutual exclusion and deadlock-freedom</a:t>
            </a:r>
          </a:p>
          <a:p>
            <a:pPr>
              <a:lnSpc>
                <a:spcPct val="90000"/>
              </a:lnSpc>
            </a:pPr>
            <a:r>
              <a:rPr lang="en-US" sz="2000"/>
              <a:t>Starvation of individual processes is possible</a:t>
            </a:r>
            <a:endParaRPr lang="en-US" sz="2000">
              <a:solidFill>
                <a:srgbClr val="CC3300"/>
              </a:solidFill>
            </a:endParaRPr>
          </a:p>
          <a:p>
            <a:pPr>
              <a:lnSpc>
                <a:spcPct val="90000"/>
              </a:lnSpc>
            </a:pPr>
            <a:r>
              <a:rPr lang="en-US" sz="2000" u="sng"/>
              <a:t>fast</a:t>
            </a:r>
            <a:r>
              <a:rPr lang="en-US" sz="2000"/>
              <a:t> access</a:t>
            </a:r>
          </a:p>
          <a:p>
            <a:pPr lvl="1">
              <a:lnSpc>
                <a:spcPct val="90000"/>
              </a:lnSpc>
            </a:pPr>
            <a:r>
              <a:rPr lang="en-US" sz="2000"/>
              <a:t>in the absence of contention, only 7 accesses to shared memory are needed</a:t>
            </a:r>
          </a:p>
          <a:p>
            <a:pPr>
              <a:lnSpc>
                <a:spcPct val="90000"/>
              </a:lnSpc>
            </a:pPr>
            <a:r>
              <a:rPr lang="en-US" sz="2000"/>
              <a:t>With contention </a:t>
            </a:r>
            <a:r>
              <a:rPr lang="en-US" sz="2000">
                <a:sym typeface="Wingdings" pitchFamily="2" charset="2"/>
              </a:rPr>
              <a:t> not adaptive</a:t>
            </a:r>
            <a:r>
              <a:rPr lang="en-US" sz="2000"/>
              <a:t> </a:t>
            </a:r>
          </a:p>
          <a:p>
            <a:pPr lvl="1">
              <a:lnSpc>
                <a:spcPct val="90000"/>
              </a:lnSpc>
            </a:pPr>
            <a:r>
              <a:rPr lang="en-US" sz="2000"/>
              <a:t>Even if only 2 processes contend, the winner may need to check all the 0(n) shared registers</a:t>
            </a:r>
          </a:p>
          <a:p>
            <a:pPr lvl="1">
              <a:lnSpc>
                <a:spcPct val="90000"/>
              </a:lnSpc>
            </a:pPr>
            <a:r>
              <a:rPr lang="en-US" sz="2000"/>
              <a:t>System response time is of order n time units</a:t>
            </a:r>
          </a:p>
          <a:p>
            <a:pPr>
              <a:lnSpc>
                <a:spcPct val="90000"/>
              </a:lnSpc>
            </a:pPr>
            <a:r>
              <a:rPr lang="en-US" sz="2000"/>
              <a:t>n+2 shared registers are used</a:t>
            </a:r>
          </a:p>
        </p:txBody>
      </p:sp>
      <p:sp>
        <p:nvSpPr>
          <p:cNvPr id="828421" name="Rectangle 5"/>
          <p:cNvSpPr>
            <a:spLocks noChangeArrowheads="1"/>
          </p:cNvSpPr>
          <p:nvPr/>
        </p:nvSpPr>
        <p:spPr bwMode="auto">
          <a:xfrm>
            <a:off x="3708400" y="50800"/>
            <a:ext cx="17272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600" b="0">
                <a:solidFill>
                  <a:srgbClr val="808080"/>
                </a:solidFill>
                <a:latin typeface="Comic Sans MS" pitchFamily="66" charset="0"/>
              </a:rPr>
              <a:t>Section 2.3</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smtClean="0"/>
              <a:t>Chapter 3</a:t>
            </a:r>
            <a:endParaRPr lang="en-US"/>
          </a:p>
        </p:txBody>
      </p:sp>
      <p:sp>
        <p:nvSpPr>
          <p:cNvPr id="6" name="Footer Placeholder 2"/>
          <p:cNvSpPr>
            <a:spLocks noGrp="1"/>
          </p:cNvSpPr>
          <p:nvPr>
            <p:ph type="ftr" sz="quarter" idx="11"/>
          </p:nvPr>
        </p:nvSpPr>
        <p:spPr/>
        <p:txBody>
          <a:bodyPr/>
          <a:lstStyle/>
          <a:p>
            <a:r>
              <a:rPr lang="en-US" smtClean="0"/>
              <a:t>Synchronization Algorithms and Concurrent Programming Gadi Taubenfeld © 2014</a:t>
            </a:r>
            <a:endParaRPr lang="en-US"/>
          </a:p>
        </p:txBody>
      </p:sp>
      <p:sp>
        <p:nvSpPr>
          <p:cNvPr id="595973" name="Text Box 5"/>
          <p:cNvSpPr txBox="1">
            <a:spLocks noChangeArrowheads="1"/>
          </p:cNvSpPr>
          <p:nvPr/>
        </p:nvSpPr>
        <p:spPr bwMode="auto">
          <a:xfrm>
            <a:off x="723900" y="1525588"/>
            <a:ext cx="7727950" cy="3963987"/>
          </a:xfrm>
          <a:prstGeom prst="rect">
            <a:avLst/>
          </a:prstGeom>
          <a:solidFill>
            <a:srgbClr val="DDF0FF"/>
          </a:solidFill>
          <a:ln w="9525">
            <a:solidFill>
              <a:schemeClr val="accent2"/>
            </a:solidFill>
            <a:miter lim="800000"/>
            <a:headEnd/>
            <a:tailEnd/>
          </a:ln>
          <a:effectLst>
            <a:outerShdw dist="45791" dir="2021404" algn="ctr" rotWithShape="0">
              <a:schemeClr val="bg2"/>
            </a:outerShdw>
          </a:effectLst>
        </p:spPr>
        <p:txBody>
          <a:bodyPr>
            <a:spAutoFit/>
          </a:bodyPr>
          <a:lstStyle/>
          <a:p>
            <a:r>
              <a:rPr lang="en-US" sz="1600" b="0" dirty="0">
                <a:solidFill>
                  <a:schemeClr val="accent2"/>
                </a:solidFill>
                <a:latin typeface="Comic Sans MS" pitchFamily="66" charset="0"/>
              </a:rPr>
              <a:t>A note on the use of these power-point slides:</a:t>
            </a:r>
          </a:p>
          <a:p>
            <a:r>
              <a:rPr lang="en-US" sz="1600" b="0" dirty="0">
                <a:solidFill>
                  <a:srgbClr val="003300"/>
                </a:solidFill>
                <a:latin typeface="Comic Sans MS" pitchFamily="66" charset="0"/>
              </a:rPr>
              <a:t>I am making these slides freely available to all (faculty, students, readers). They are in PowerPoint form so you can add, modify, and delete slides  and slide content to suit your needs. They obviously represent a </a:t>
            </a:r>
            <a:r>
              <a:rPr lang="en-US" sz="1600" b="0" i="1" dirty="0">
                <a:solidFill>
                  <a:srgbClr val="003300"/>
                </a:solidFill>
                <a:latin typeface="Comic Sans MS" pitchFamily="66" charset="0"/>
              </a:rPr>
              <a:t>lot</a:t>
            </a:r>
            <a:r>
              <a:rPr lang="en-US" sz="1600" b="0" dirty="0">
                <a:solidFill>
                  <a:srgbClr val="003300"/>
                </a:solidFill>
                <a:latin typeface="Comic Sans MS" pitchFamily="66" charset="0"/>
              </a:rPr>
              <a:t> of work on my part. In return for use, I only ask the following:</a:t>
            </a:r>
          </a:p>
          <a:p>
            <a:endParaRPr lang="en-US" sz="1600" b="0" dirty="0">
              <a:solidFill>
                <a:srgbClr val="003300"/>
              </a:solidFill>
              <a:latin typeface="Comic Sans MS" pitchFamily="66" charset="0"/>
            </a:endParaRPr>
          </a:p>
          <a:p>
            <a:pPr>
              <a:lnSpc>
                <a:spcPct val="130000"/>
              </a:lnSpc>
              <a:buClr>
                <a:schemeClr val="accent2"/>
              </a:buClr>
              <a:buFont typeface="Wingdings" pitchFamily="2" charset="2"/>
              <a:buChar char="q"/>
            </a:pPr>
            <a:r>
              <a:rPr lang="en-US" sz="1600" b="0" dirty="0">
                <a:solidFill>
                  <a:srgbClr val="003300"/>
                </a:solidFill>
                <a:latin typeface="Comic Sans MS" pitchFamily="66" charset="0"/>
              </a:rPr>
              <a:t>  That you mention their source, after all, I would like people to use my book!</a:t>
            </a:r>
          </a:p>
          <a:p>
            <a:pPr>
              <a:lnSpc>
                <a:spcPct val="140000"/>
              </a:lnSpc>
              <a:buClr>
                <a:schemeClr val="accent2"/>
              </a:buClr>
              <a:buFont typeface="Wingdings" pitchFamily="2" charset="2"/>
              <a:buChar char="q"/>
            </a:pPr>
            <a:r>
              <a:rPr lang="en-US" sz="1600" b="0" dirty="0">
                <a:solidFill>
                  <a:srgbClr val="003300"/>
                </a:solidFill>
                <a:latin typeface="Comic Sans MS" pitchFamily="66" charset="0"/>
              </a:rPr>
              <a:t>  That you note that they are adapted from (or perhaps identical to) </a:t>
            </a:r>
          </a:p>
          <a:p>
            <a:pPr>
              <a:lnSpc>
                <a:spcPct val="110000"/>
              </a:lnSpc>
              <a:buClr>
                <a:schemeClr val="accent2"/>
              </a:buClr>
              <a:buFont typeface="Wingdings" pitchFamily="2" charset="2"/>
              <a:buNone/>
            </a:pPr>
            <a:r>
              <a:rPr lang="en-US" sz="1600" b="0" dirty="0">
                <a:solidFill>
                  <a:srgbClr val="003300"/>
                </a:solidFill>
                <a:latin typeface="Comic Sans MS" pitchFamily="66" charset="0"/>
              </a:rPr>
              <a:t>     my slides, and note my copyright of this material.</a:t>
            </a:r>
          </a:p>
          <a:p>
            <a:pPr>
              <a:buClr>
                <a:schemeClr val="accent2"/>
              </a:buClr>
              <a:buFont typeface="Wingdings" pitchFamily="2" charset="2"/>
              <a:buNone/>
            </a:pPr>
            <a:endParaRPr lang="en-US" sz="1600" b="0" dirty="0">
              <a:solidFill>
                <a:srgbClr val="003300"/>
              </a:solidFill>
              <a:latin typeface="Comic Sans MS" pitchFamily="66" charset="0"/>
            </a:endParaRPr>
          </a:p>
          <a:p>
            <a:pPr>
              <a:buClr>
                <a:schemeClr val="accent2"/>
              </a:buClr>
              <a:buFont typeface="Wingdings" pitchFamily="2" charset="2"/>
              <a:buNone/>
            </a:pPr>
            <a:r>
              <a:rPr lang="en-US" sz="1600" b="0" dirty="0">
                <a:solidFill>
                  <a:srgbClr val="003300"/>
                </a:solidFill>
                <a:latin typeface="Comic Sans MS" pitchFamily="66" charset="0"/>
              </a:rPr>
              <a:t>     </a:t>
            </a:r>
          </a:p>
          <a:p>
            <a:pPr>
              <a:buClr>
                <a:schemeClr val="accent2"/>
              </a:buClr>
              <a:buFont typeface="Wingdings" pitchFamily="2" charset="2"/>
              <a:buNone/>
            </a:pPr>
            <a:r>
              <a:rPr lang="en-US" sz="1600" b="0" dirty="0">
                <a:solidFill>
                  <a:srgbClr val="003300"/>
                </a:solidFill>
                <a:latin typeface="Comic Sans MS" pitchFamily="66" charset="0"/>
              </a:rPr>
              <a:t>Thanks and enjoy!  </a:t>
            </a:r>
          </a:p>
          <a:p>
            <a:pPr>
              <a:buClr>
                <a:schemeClr val="accent2"/>
              </a:buClr>
              <a:buFont typeface="Wingdings" pitchFamily="2" charset="2"/>
              <a:buNone/>
            </a:pPr>
            <a:r>
              <a:rPr lang="en-US" sz="1600" b="0" dirty="0">
                <a:solidFill>
                  <a:srgbClr val="003300"/>
                </a:solidFill>
                <a:latin typeface="Comic Sans MS" pitchFamily="66" charset="0"/>
              </a:rPr>
              <a:t>Gadi Taubenfeld</a:t>
            </a:r>
          </a:p>
          <a:p>
            <a:pPr algn="ctr"/>
            <a:r>
              <a:rPr lang="en-US" sz="1600" b="0" dirty="0">
                <a:latin typeface="Comic Sans MS" pitchFamily="66" charset="0"/>
              </a:rPr>
              <a:t>All material copyright </a:t>
            </a:r>
            <a:r>
              <a:rPr lang="en-US" sz="1600" b="0" dirty="0" smtClean="0">
                <a:latin typeface="Comic Sans MS" pitchFamily="66" charset="0"/>
              </a:rPr>
              <a:t>2014</a:t>
            </a:r>
            <a:endParaRPr lang="en-US" sz="1600" b="0" dirty="0">
              <a:latin typeface="Comic Sans MS" pitchFamily="66" charset="0"/>
            </a:endParaRPr>
          </a:p>
          <a:p>
            <a:pPr algn="ctr"/>
            <a:r>
              <a:rPr lang="en-US" sz="1600" b="0" dirty="0">
                <a:latin typeface="Comic Sans MS" pitchFamily="66" charset="0"/>
              </a:rPr>
              <a:t>Gadi Taubenfeld, All Rights Reserved</a:t>
            </a:r>
          </a:p>
        </p:txBody>
      </p:sp>
      <p:sp>
        <p:nvSpPr>
          <p:cNvPr id="595974" name="Rectangle 6"/>
          <p:cNvSpPr>
            <a:spLocks noChangeArrowheads="1"/>
          </p:cNvSpPr>
          <p:nvPr/>
        </p:nvSpPr>
        <p:spPr bwMode="auto">
          <a:xfrm>
            <a:off x="152400" y="114300"/>
            <a:ext cx="883920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000" b="0">
                <a:solidFill>
                  <a:srgbClr val="CC3300"/>
                </a:solidFill>
                <a:effectLst>
                  <a:outerShdw blurRad="38100" dist="38100" dir="2700000" algn="tl">
                    <a:srgbClr val="C0C0C0"/>
                  </a:outerShdw>
                </a:effectLst>
                <a:latin typeface="Comic Sans MS" pitchFamily="66" charset="0"/>
              </a:rPr>
              <a:t>Synchronization Algorithms </a:t>
            </a:r>
          </a:p>
          <a:p>
            <a:pPr algn="ctr"/>
            <a:r>
              <a:rPr lang="en-US" sz="2000" b="0">
                <a:solidFill>
                  <a:srgbClr val="CC3300"/>
                </a:solidFill>
                <a:effectLst>
                  <a:outerShdw blurRad="38100" dist="38100" dir="2700000" algn="tl">
                    <a:srgbClr val="C0C0C0"/>
                  </a:outerShdw>
                </a:effectLst>
                <a:latin typeface="Comic Sans MS" pitchFamily="66" charset="0"/>
              </a:rPr>
              <a:t>and Concurrent Programming</a:t>
            </a:r>
            <a:endParaRPr lang="en-US" sz="2000" b="0">
              <a:solidFill>
                <a:srgbClr val="CC3300"/>
              </a:solidFill>
              <a:effectLst>
                <a:outerShdw blurRad="38100" dist="38100" dir="2700000" algn="tl">
                  <a:srgbClr val="C0C0C0"/>
                </a:outerShdw>
              </a:effectLst>
              <a:latin typeface="Verdana" pitchFamily="34" charset="0"/>
            </a:endParaRPr>
          </a:p>
          <a:p>
            <a:pPr algn="ctr">
              <a:lnSpc>
                <a:spcPct val="140000"/>
              </a:lnSpc>
            </a:pPr>
            <a:r>
              <a:rPr lang="en-US" sz="1600" b="0">
                <a:solidFill>
                  <a:srgbClr val="CC3300"/>
                </a:solidFill>
                <a:effectLst>
                  <a:outerShdw blurRad="38100" dist="38100" dir="2700000" algn="tl">
                    <a:srgbClr val="C0C0C0"/>
                  </a:outerShdw>
                </a:effectLst>
                <a:latin typeface="Comic Sans MS" pitchFamily="66" charset="0"/>
              </a:rPr>
              <a:t>ISBN: 0131972596, 1</a:t>
            </a:r>
            <a:r>
              <a:rPr lang="en-US" sz="1600" b="0" baseline="30000">
                <a:solidFill>
                  <a:srgbClr val="CC3300"/>
                </a:solidFill>
                <a:effectLst>
                  <a:outerShdw blurRad="38100" dist="38100" dir="2700000" algn="tl">
                    <a:srgbClr val="C0C0C0"/>
                  </a:outerShdw>
                </a:effectLst>
                <a:latin typeface="Comic Sans MS" pitchFamily="66" charset="0"/>
              </a:rPr>
              <a:t>st</a:t>
            </a:r>
            <a:r>
              <a:rPr lang="en-US" sz="1600" b="0">
                <a:solidFill>
                  <a:srgbClr val="CC3300"/>
                </a:solidFill>
                <a:effectLst>
                  <a:outerShdw blurRad="38100" dist="38100" dir="2700000" algn="tl">
                    <a:srgbClr val="C0C0C0"/>
                  </a:outerShdw>
                </a:effectLst>
                <a:latin typeface="Comic Sans MS" pitchFamily="66" charset="0"/>
              </a:rPr>
              <a:t> edition</a:t>
            </a:r>
          </a:p>
        </p:txBody>
      </p:sp>
      <p:sp>
        <p:nvSpPr>
          <p:cNvPr id="595975" name="Rectangle 7"/>
          <p:cNvSpPr>
            <a:spLocks noChangeArrowheads="1"/>
          </p:cNvSpPr>
          <p:nvPr/>
        </p:nvSpPr>
        <p:spPr bwMode="auto">
          <a:xfrm>
            <a:off x="1873250" y="5702300"/>
            <a:ext cx="5386388" cy="581025"/>
          </a:xfrm>
          <a:prstGeom prst="rect">
            <a:avLst/>
          </a:prstGeom>
          <a:noFill/>
          <a:ln>
            <a:noFill/>
          </a:ln>
          <a:effectLst/>
          <a:extLst>
            <a:ext uri="{909E8E84-426E-40DD-AFC4-6F175D3DCCD1}">
              <a14:hiddenFill xmlns:a14="http://schemas.microsoft.com/office/drawing/2010/main">
                <a:solidFill>
                  <a:srgbClr val="FFE1E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0">
                <a:solidFill>
                  <a:srgbClr val="777777"/>
                </a:solidFill>
                <a:latin typeface="Comic Sans MS" pitchFamily="66" charset="0"/>
              </a:rPr>
              <a:t>To get the most updated version of these slides go to: </a:t>
            </a:r>
          </a:p>
          <a:p>
            <a:r>
              <a:rPr lang="en-US" sz="1600" b="0">
                <a:solidFill>
                  <a:srgbClr val="777777"/>
                </a:solidFill>
                <a:latin typeface="Comic Sans MS" pitchFamily="66" charset="0"/>
              </a:rPr>
              <a:t>http://www.faculty.idc.ac.il/gadi/book.htm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Chapter 3</a:t>
            </a:r>
            <a:endParaRPr lang="en-US"/>
          </a:p>
        </p:txBody>
      </p:sp>
      <p:sp>
        <p:nvSpPr>
          <p:cNvPr id="6" name="Footer Placeholder 4"/>
          <p:cNvSpPr>
            <a:spLocks noGrp="1"/>
          </p:cNvSpPr>
          <p:nvPr>
            <p:ph type="ftr" sz="quarter" idx="11"/>
          </p:nvPr>
        </p:nvSpPr>
        <p:spPr/>
        <p:txBody>
          <a:bodyPr/>
          <a:lstStyle/>
          <a:p>
            <a:r>
              <a:rPr lang="en-US" smtClean="0"/>
              <a:t>Synchronization Algorithms and Concurrent Programming Gadi Taubenfeld © 2014</a:t>
            </a:r>
            <a:endParaRPr lang="en-US"/>
          </a:p>
        </p:txBody>
      </p:sp>
      <p:sp>
        <p:nvSpPr>
          <p:cNvPr id="805890" name="Rectangle 2050"/>
          <p:cNvSpPr>
            <a:spLocks noGrp="1" noChangeArrowheads="1"/>
          </p:cNvSpPr>
          <p:nvPr>
            <p:ph type="title"/>
          </p:nvPr>
        </p:nvSpPr>
        <p:spPr>
          <a:xfrm>
            <a:off x="711200" y="330200"/>
            <a:ext cx="7747000" cy="1270000"/>
          </a:xfrm>
        </p:spPr>
        <p:txBody>
          <a:bodyPr/>
          <a:lstStyle/>
          <a:p>
            <a:r>
              <a:rPr lang="en-US" altLang="he-IL" sz="2800"/>
              <a:t>Algorithm #1</a:t>
            </a:r>
            <a:br>
              <a:rPr lang="en-US" altLang="he-IL" sz="2800"/>
            </a:br>
            <a:r>
              <a:rPr lang="en-US" altLang="he-IL" sz="2400">
                <a:effectLst/>
              </a:rPr>
              <a:t>A simple adaptive algorithm </a:t>
            </a:r>
            <a:br>
              <a:rPr lang="en-US" altLang="he-IL" sz="2400">
                <a:effectLst/>
              </a:rPr>
            </a:br>
            <a:r>
              <a:rPr lang="en-US" altLang="he-IL" sz="2400">
                <a:effectLst/>
              </a:rPr>
              <a:t>for unbounded concurrency</a:t>
            </a:r>
          </a:p>
        </p:txBody>
      </p:sp>
      <p:sp>
        <p:nvSpPr>
          <p:cNvPr id="805925" name="Rectangle 2085"/>
          <p:cNvSpPr>
            <a:spLocks noChangeArrowheads="1"/>
          </p:cNvSpPr>
          <p:nvPr/>
        </p:nvSpPr>
        <p:spPr bwMode="auto">
          <a:xfrm>
            <a:off x="3708400" y="50800"/>
            <a:ext cx="17272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600" b="0">
                <a:solidFill>
                  <a:srgbClr val="808080"/>
                </a:solidFill>
                <a:latin typeface="Comic Sans MS" pitchFamily="66" charset="0"/>
              </a:rPr>
              <a:t>Section 3.2.2</a:t>
            </a:r>
          </a:p>
        </p:txBody>
      </p:sp>
      <p:sp>
        <p:nvSpPr>
          <p:cNvPr id="805927" name="Rectangle 2087"/>
          <p:cNvSpPr>
            <a:spLocks noGrp="1" noChangeArrowheads="1"/>
          </p:cNvSpPr>
          <p:nvPr>
            <p:ph type="body" idx="1"/>
          </p:nvPr>
        </p:nvSpPr>
        <p:spPr>
          <a:xfrm>
            <a:off x="1511300" y="1866900"/>
            <a:ext cx="6108700" cy="4216400"/>
          </a:xfrm>
          <a:solidFill>
            <a:srgbClr val="FFF6E9"/>
          </a:solidFill>
          <a:ln>
            <a:solidFill>
              <a:schemeClr val="accent2"/>
            </a:solidFill>
            <a:miter lim="800000"/>
            <a:headEnd/>
            <a:tailEnd/>
          </a:ln>
          <a:effectLst>
            <a:outerShdw dist="35921" dir="2700000" algn="ctr" rotWithShape="0">
              <a:schemeClr val="bg2"/>
            </a:outerShdw>
          </a:effectLst>
        </p:spPr>
        <p:txBody>
          <a:bodyPr/>
          <a:lstStyle/>
          <a:p>
            <a:r>
              <a:rPr lang="en-US" sz="2000"/>
              <a:t>Mutual exclusion and deadlock-freedom</a:t>
            </a:r>
          </a:p>
          <a:p>
            <a:r>
              <a:rPr lang="en-US" sz="2000"/>
              <a:t>Starvation of individual processes is possible</a:t>
            </a:r>
            <a:endParaRPr lang="en-US" sz="2000">
              <a:solidFill>
                <a:srgbClr val="CC3300"/>
              </a:solidFill>
            </a:endParaRPr>
          </a:p>
          <a:p>
            <a:r>
              <a:rPr lang="en-US" sz="2000" u="sng"/>
              <a:t>fast</a:t>
            </a:r>
            <a:r>
              <a:rPr lang="en-US" sz="2000"/>
              <a:t> access</a:t>
            </a:r>
          </a:p>
          <a:p>
            <a:pPr lvl="1"/>
            <a:r>
              <a:rPr lang="en-US" sz="2000"/>
              <a:t>in the absence of contention, </a:t>
            </a:r>
            <a:r>
              <a:rPr lang="en-US" sz="2000" u="sng"/>
              <a:t>only 8</a:t>
            </a:r>
            <a:r>
              <a:rPr lang="en-US" sz="2000"/>
              <a:t> accesses to shared memory are needed</a:t>
            </a:r>
          </a:p>
          <a:p>
            <a:r>
              <a:rPr lang="en-US" sz="2000"/>
              <a:t>Adaptive w.r.t. system response time </a:t>
            </a:r>
          </a:p>
          <a:p>
            <a:pPr lvl="1"/>
            <a:r>
              <a:rPr lang="en-US" sz="2000"/>
              <a:t>system response time is O(k) time units where k is point contention</a:t>
            </a:r>
          </a:p>
          <a:p>
            <a:r>
              <a:rPr lang="en-US" sz="2000"/>
              <a:t>Works also for unbounded # of processes</a:t>
            </a:r>
          </a:p>
          <a:p>
            <a:r>
              <a:rPr lang="en-US" sz="2000"/>
              <a:t>Symmetric</a:t>
            </a:r>
          </a:p>
          <a:p>
            <a:r>
              <a:rPr lang="en-US" sz="2000"/>
              <a:t>Infinite number of shared registers are used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3"/>
          <p:cNvSpPr>
            <a:spLocks noGrp="1"/>
          </p:cNvSpPr>
          <p:nvPr>
            <p:ph type="dt" sz="half" idx="10"/>
          </p:nvPr>
        </p:nvSpPr>
        <p:spPr/>
        <p:txBody>
          <a:bodyPr/>
          <a:lstStyle/>
          <a:p>
            <a:r>
              <a:rPr lang="en-US" smtClean="0"/>
              <a:t>Chapter 3</a:t>
            </a:r>
            <a:endParaRPr lang="en-US"/>
          </a:p>
        </p:txBody>
      </p:sp>
      <p:sp>
        <p:nvSpPr>
          <p:cNvPr id="20" name="Footer Placeholder 4"/>
          <p:cNvSpPr>
            <a:spLocks noGrp="1"/>
          </p:cNvSpPr>
          <p:nvPr>
            <p:ph type="ftr" sz="quarter" idx="11"/>
          </p:nvPr>
        </p:nvSpPr>
        <p:spPr/>
        <p:txBody>
          <a:bodyPr/>
          <a:lstStyle/>
          <a:p>
            <a:r>
              <a:rPr lang="en-US" smtClean="0"/>
              <a:t>Synchronization Algorithms and Concurrent Programming Gadi Taubenfeld © 2014</a:t>
            </a:r>
            <a:endParaRPr lang="en-US"/>
          </a:p>
        </p:txBody>
      </p:sp>
      <p:sp>
        <p:nvSpPr>
          <p:cNvPr id="820226" name="Rectangle 2"/>
          <p:cNvSpPr>
            <a:spLocks noGrp="1" noChangeArrowheads="1"/>
          </p:cNvSpPr>
          <p:nvPr>
            <p:ph type="body" idx="1"/>
          </p:nvPr>
        </p:nvSpPr>
        <p:spPr>
          <a:xfrm>
            <a:off x="457200" y="1244600"/>
            <a:ext cx="3949700" cy="2971800"/>
          </a:xfrm>
          <a:solidFill>
            <a:srgbClr val="FFF6E9"/>
          </a:solidFill>
          <a:ln>
            <a:solidFill>
              <a:schemeClr val="accent2"/>
            </a:solidFill>
            <a:miter lim="800000"/>
            <a:headEnd/>
            <a:tailEnd/>
          </a:ln>
        </p:spPr>
        <p:txBody>
          <a:bodyPr/>
          <a:lstStyle/>
          <a:p>
            <a:pPr>
              <a:lnSpc>
                <a:spcPct val="140000"/>
              </a:lnSpc>
            </a:pPr>
            <a:r>
              <a:rPr lang="en-US" altLang="he-IL" sz="2000"/>
              <a:t>At most </a:t>
            </a:r>
            <a:r>
              <a:rPr lang="en-US" altLang="he-IL" sz="2000" i="1">
                <a:solidFill>
                  <a:srgbClr val="003300"/>
                </a:solidFill>
              </a:rPr>
              <a:t>n-</a:t>
            </a:r>
            <a:r>
              <a:rPr lang="en-US" altLang="he-IL" sz="2000">
                <a:solidFill>
                  <a:srgbClr val="003300"/>
                </a:solidFill>
              </a:rPr>
              <a:t>1</a:t>
            </a:r>
            <a:r>
              <a:rPr lang="en-US" altLang="he-IL" sz="2000"/>
              <a:t> can move </a:t>
            </a:r>
            <a:r>
              <a:rPr lang="en-US" altLang="he-IL" sz="2000" i="1"/>
              <a:t>right</a:t>
            </a:r>
          </a:p>
          <a:p>
            <a:pPr>
              <a:lnSpc>
                <a:spcPct val="140000"/>
              </a:lnSpc>
            </a:pPr>
            <a:r>
              <a:rPr lang="en-US" altLang="he-IL" sz="2000"/>
              <a:t>At most </a:t>
            </a:r>
            <a:r>
              <a:rPr lang="en-US" altLang="he-IL" sz="2000" i="1">
                <a:solidFill>
                  <a:srgbClr val="003300"/>
                </a:solidFill>
              </a:rPr>
              <a:t>n-</a:t>
            </a:r>
            <a:r>
              <a:rPr lang="en-US" altLang="he-IL" sz="2000">
                <a:solidFill>
                  <a:srgbClr val="003300"/>
                </a:solidFill>
              </a:rPr>
              <a:t>1</a:t>
            </a:r>
            <a:r>
              <a:rPr lang="en-US" altLang="he-IL" sz="2000"/>
              <a:t> can move </a:t>
            </a:r>
            <a:r>
              <a:rPr lang="en-US" altLang="he-IL" sz="2000" i="1"/>
              <a:t>down</a:t>
            </a:r>
          </a:p>
          <a:p>
            <a:pPr>
              <a:lnSpc>
                <a:spcPct val="140000"/>
              </a:lnSpc>
            </a:pPr>
            <a:r>
              <a:rPr lang="en-US" altLang="he-IL" sz="2000"/>
              <a:t>At most </a:t>
            </a:r>
            <a:r>
              <a:rPr lang="en-US" altLang="he-IL" sz="2000">
                <a:solidFill>
                  <a:srgbClr val="003300"/>
                </a:solidFill>
              </a:rPr>
              <a:t>1</a:t>
            </a:r>
            <a:r>
              <a:rPr lang="en-US" altLang="he-IL" sz="2000"/>
              <a:t> can </a:t>
            </a:r>
            <a:r>
              <a:rPr lang="en-US" altLang="he-IL" sz="2000" i="1"/>
              <a:t>win</a:t>
            </a:r>
            <a:endParaRPr lang="en-US" altLang="he-IL" sz="2000"/>
          </a:p>
          <a:p>
            <a:pPr>
              <a:lnSpc>
                <a:spcPct val="140000"/>
              </a:lnSpc>
            </a:pPr>
            <a:r>
              <a:rPr lang="en-US" altLang="he-IL" sz="2000"/>
              <a:t>In solo run </a:t>
            </a:r>
            <a:r>
              <a:rPr lang="en-US" altLang="he-IL" sz="2000">
                <a:sym typeface="Wingdings" pitchFamily="2" charset="2"/>
              </a:rPr>
              <a:t> </a:t>
            </a:r>
            <a:r>
              <a:rPr lang="en-US" altLang="he-IL" sz="2000">
                <a:solidFill>
                  <a:srgbClr val="003300"/>
                </a:solidFill>
                <a:sym typeface="Wingdings" pitchFamily="2" charset="2"/>
              </a:rPr>
              <a:t>1</a:t>
            </a:r>
            <a:r>
              <a:rPr lang="en-US" altLang="he-IL" sz="2000">
                <a:sym typeface="Wingdings" pitchFamily="2" charset="2"/>
              </a:rPr>
              <a:t> win</a:t>
            </a:r>
            <a:endParaRPr lang="en-US" altLang="he-IL" sz="2000">
              <a:solidFill>
                <a:schemeClr val="tx2"/>
              </a:solidFill>
            </a:endParaRPr>
          </a:p>
        </p:txBody>
      </p:sp>
      <p:sp>
        <p:nvSpPr>
          <p:cNvPr id="820228" name="Text Box 4"/>
          <p:cNvSpPr txBox="1">
            <a:spLocks noChangeArrowheads="1"/>
          </p:cNvSpPr>
          <p:nvPr/>
        </p:nvSpPr>
        <p:spPr bwMode="auto">
          <a:xfrm>
            <a:off x="7747000" y="2400300"/>
            <a:ext cx="1066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sz="2000" b="0" i="1">
                <a:solidFill>
                  <a:schemeClr val="accent2"/>
                </a:solidFill>
                <a:latin typeface="Comic Sans MS" pitchFamily="66" charset="0"/>
              </a:rPr>
              <a:t>right</a:t>
            </a:r>
          </a:p>
        </p:txBody>
      </p:sp>
      <p:grpSp>
        <p:nvGrpSpPr>
          <p:cNvPr id="820229" name="Group 5"/>
          <p:cNvGrpSpPr>
            <a:grpSpLocks/>
          </p:cNvGrpSpPr>
          <p:nvPr/>
        </p:nvGrpSpPr>
        <p:grpSpPr bwMode="auto">
          <a:xfrm>
            <a:off x="4533900" y="1257300"/>
            <a:ext cx="4140200" cy="2959100"/>
            <a:chOff x="2856" y="792"/>
            <a:chExt cx="2608" cy="1864"/>
          </a:xfrm>
        </p:grpSpPr>
        <p:sp>
          <p:nvSpPr>
            <p:cNvPr id="820230" name="Rectangle 6"/>
            <p:cNvSpPr>
              <a:spLocks noChangeArrowheads="1"/>
            </p:cNvSpPr>
            <p:nvPr/>
          </p:nvSpPr>
          <p:spPr bwMode="auto">
            <a:xfrm>
              <a:off x="2856" y="792"/>
              <a:ext cx="2608" cy="1864"/>
            </a:xfrm>
            <a:prstGeom prst="rect">
              <a:avLst/>
            </a:prstGeom>
            <a:solidFill>
              <a:srgbClr val="FFE1E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20231" name="Text Box 7"/>
            <p:cNvSpPr txBox="1">
              <a:spLocks noChangeArrowheads="1"/>
            </p:cNvSpPr>
            <p:nvPr/>
          </p:nvSpPr>
          <p:spPr bwMode="auto">
            <a:xfrm>
              <a:off x="3136" y="1520"/>
              <a:ext cx="67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sz="2000" b="0" i="1">
                  <a:solidFill>
                    <a:schemeClr val="accent2"/>
                  </a:solidFill>
                  <a:latin typeface="Comic Sans MS" pitchFamily="66" charset="0"/>
                </a:rPr>
                <a:t>win</a:t>
              </a:r>
            </a:p>
          </p:txBody>
        </p:sp>
        <p:sp>
          <p:nvSpPr>
            <p:cNvPr id="820232" name="Rectangle 8"/>
            <p:cNvSpPr>
              <a:spLocks noChangeArrowheads="1"/>
            </p:cNvSpPr>
            <p:nvPr/>
          </p:nvSpPr>
          <p:spPr bwMode="auto">
            <a:xfrm>
              <a:off x="3936" y="1576"/>
              <a:ext cx="480" cy="288"/>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233" name="Line 9"/>
            <p:cNvSpPr>
              <a:spLocks noChangeShapeType="1"/>
            </p:cNvSpPr>
            <p:nvPr/>
          </p:nvSpPr>
          <p:spPr bwMode="auto">
            <a:xfrm>
              <a:off x="4176" y="1288"/>
              <a:ext cx="0" cy="2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234" name="Line 10"/>
            <p:cNvSpPr>
              <a:spLocks noChangeShapeType="1"/>
            </p:cNvSpPr>
            <p:nvPr/>
          </p:nvSpPr>
          <p:spPr bwMode="auto">
            <a:xfrm>
              <a:off x="4176" y="1864"/>
              <a:ext cx="0" cy="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235" name="Line 11"/>
            <p:cNvSpPr>
              <a:spLocks noChangeShapeType="1"/>
            </p:cNvSpPr>
            <p:nvPr/>
          </p:nvSpPr>
          <p:spPr bwMode="auto">
            <a:xfrm>
              <a:off x="4416" y="1720"/>
              <a:ext cx="43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236" name="Line 12"/>
            <p:cNvSpPr>
              <a:spLocks noChangeShapeType="1"/>
            </p:cNvSpPr>
            <p:nvPr/>
          </p:nvSpPr>
          <p:spPr bwMode="auto">
            <a:xfrm flipH="1">
              <a:off x="3552" y="1720"/>
              <a:ext cx="384"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237" name="Text Box 13"/>
            <p:cNvSpPr txBox="1">
              <a:spLocks noChangeArrowheads="1"/>
            </p:cNvSpPr>
            <p:nvPr/>
          </p:nvSpPr>
          <p:spPr bwMode="auto">
            <a:xfrm>
              <a:off x="3936" y="2152"/>
              <a:ext cx="67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sz="2000" b="0" i="1">
                  <a:solidFill>
                    <a:schemeClr val="accent2"/>
                  </a:solidFill>
                  <a:latin typeface="Comic Sans MS" pitchFamily="66" charset="0"/>
                </a:rPr>
                <a:t>down</a:t>
              </a:r>
            </a:p>
          </p:txBody>
        </p:sp>
        <p:sp>
          <p:nvSpPr>
            <p:cNvPr id="820238" name="Text Box 14"/>
            <p:cNvSpPr txBox="1">
              <a:spLocks noChangeArrowheads="1"/>
            </p:cNvSpPr>
            <p:nvPr/>
          </p:nvSpPr>
          <p:spPr bwMode="auto">
            <a:xfrm>
              <a:off x="4072" y="960"/>
              <a:ext cx="19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sz="2000" b="0" i="1">
                  <a:solidFill>
                    <a:srgbClr val="003300"/>
                  </a:solidFill>
                  <a:latin typeface="Comic Sans MS" pitchFamily="66" charset="0"/>
                </a:rPr>
                <a:t>n</a:t>
              </a:r>
            </a:p>
          </p:txBody>
        </p:sp>
        <p:sp>
          <p:nvSpPr>
            <p:cNvPr id="820239" name="Text Box 15"/>
            <p:cNvSpPr txBox="1">
              <a:spLocks noChangeArrowheads="1"/>
            </p:cNvSpPr>
            <p:nvPr/>
          </p:nvSpPr>
          <p:spPr bwMode="auto">
            <a:xfrm>
              <a:off x="3696" y="1432"/>
              <a:ext cx="19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en-US" sz="2000" b="0">
                  <a:solidFill>
                    <a:srgbClr val="003300"/>
                  </a:solidFill>
                  <a:latin typeface="Comic Sans MS" pitchFamily="66" charset="0"/>
                </a:rPr>
                <a:t>1</a:t>
              </a:r>
            </a:p>
          </p:txBody>
        </p:sp>
        <p:sp>
          <p:nvSpPr>
            <p:cNvPr id="820240" name="Text Box 16"/>
            <p:cNvSpPr txBox="1">
              <a:spLocks noChangeArrowheads="1"/>
            </p:cNvSpPr>
            <p:nvPr/>
          </p:nvSpPr>
          <p:spPr bwMode="auto">
            <a:xfrm>
              <a:off x="4464" y="1432"/>
              <a:ext cx="43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sz="2000" b="0" i="1">
                  <a:solidFill>
                    <a:srgbClr val="003300"/>
                  </a:solidFill>
                  <a:latin typeface="Comic Sans MS" pitchFamily="66" charset="0"/>
                </a:rPr>
                <a:t>n-</a:t>
              </a:r>
              <a:r>
                <a:rPr kumimoji="1" lang="en-US" altLang="he-IL" sz="2000" b="0">
                  <a:solidFill>
                    <a:srgbClr val="003300"/>
                  </a:solidFill>
                  <a:latin typeface="Comic Sans MS" pitchFamily="66" charset="0"/>
                </a:rPr>
                <a:t>1</a:t>
              </a:r>
            </a:p>
          </p:txBody>
        </p:sp>
        <p:sp>
          <p:nvSpPr>
            <p:cNvPr id="820241" name="Text Box 17"/>
            <p:cNvSpPr txBox="1">
              <a:spLocks noChangeArrowheads="1"/>
            </p:cNvSpPr>
            <p:nvPr/>
          </p:nvSpPr>
          <p:spPr bwMode="auto">
            <a:xfrm>
              <a:off x="4160" y="1832"/>
              <a:ext cx="43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sz="2000" b="0" i="1">
                  <a:solidFill>
                    <a:srgbClr val="003300"/>
                  </a:solidFill>
                  <a:latin typeface="Comic Sans MS" pitchFamily="66" charset="0"/>
                </a:rPr>
                <a:t>n-</a:t>
              </a:r>
              <a:r>
                <a:rPr kumimoji="1" lang="en-US" altLang="he-IL" sz="2000" b="0">
                  <a:solidFill>
                    <a:srgbClr val="003300"/>
                  </a:solidFill>
                  <a:latin typeface="Comic Sans MS" pitchFamily="66" charset="0"/>
                </a:rPr>
                <a:t>1</a:t>
              </a:r>
            </a:p>
          </p:txBody>
        </p:sp>
      </p:grpSp>
      <p:sp>
        <p:nvSpPr>
          <p:cNvPr id="820242" name="Text Box 18"/>
          <p:cNvSpPr txBox="1">
            <a:spLocks noChangeArrowheads="1"/>
          </p:cNvSpPr>
          <p:nvPr/>
        </p:nvSpPr>
        <p:spPr bwMode="auto">
          <a:xfrm>
            <a:off x="7734300" y="2413000"/>
            <a:ext cx="1066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sz="2000" b="0" i="1">
                <a:solidFill>
                  <a:schemeClr val="accent2"/>
                </a:solidFill>
                <a:latin typeface="Comic Sans MS" pitchFamily="66" charset="0"/>
              </a:rPr>
              <a:t>right</a:t>
            </a:r>
          </a:p>
        </p:txBody>
      </p:sp>
      <p:sp>
        <p:nvSpPr>
          <p:cNvPr id="820243" name="Rectangle 19"/>
          <p:cNvSpPr>
            <a:spLocks noChangeArrowheads="1"/>
          </p:cNvSpPr>
          <p:nvPr/>
        </p:nvSpPr>
        <p:spPr bwMode="auto">
          <a:xfrm>
            <a:off x="685800" y="203200"/>
            <a:ext cx="7772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0">
                <a:solidFill>
                  <a:srgbClr val="CC3300"/>
                </a:solidFill>
                <a:effectLst>
                  <a:outerShdw blurRad="38100" dist="38100" dir="2700000" algn="tl">
                    <a:srgbClr val="C0C0C0"/>
                  </a:outerShdw>
                </a:effectLst>
                <a:latin typeface="Comic Sans MS" pitchFamily="66" charset="0"/>
              </a:rPr>
              <a:t>MA-splitter</a:t>
            </a:r>
            <a:endParaRPr lang="en-US" sz="2800" b="0">
              <a:solidFill>
                <a:srgbClr val="CC3300"/>
              </a:solidFill>
              <a:latin typeface="Comic Sans MS" pitchFamily="66"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3"/>
          <p:cNvSpPr>
            <a:spLocks noGrp="1"/>
          </p:cNvSpPr>
          <p:nvPr>
            <p:ph type="dt" sz="half" idx="10"/>
          </p:nvPr>
        </p:nvSpPr>
        <p:spPr/>
        <p:txBody>
          <a:bodyPr/>
          <a:lstStyle/>
          <a:p>
            <a:r>
              <a:rPr lang="en-US" smtClean="0"/>
              <a:t>Chapter 3</a:t>
            </a:r>
            <a:endParaRPr lang="en-US"/>
          </a:p>
        </p:txBody>
      </p:sp>
      <p:sp>
        <p:nvSpPr>
          <p:cNvPr id="23" name="Footer Placeholder 4"/>
          <p:cNvSpPr>
            <a:spLocks noGrp="1"/>
          </p:cNvSpPr>
          <p:nvPr>
            <p:ph type="ftr" sz="quarter" idx="11"/>
          </p:nvPr>
        </p:nvSpPr>
        <p:spPr/>
        <p:txBody>
          <a:bodyPr/>
          <a:lstStyle/>
          <a:p>
            <a:r>
              <a:rPr lang="en-US" smtClean="0"/>
              <a:t>Synchronization Algorithms and Concurrent Programming Gadi Taubenfeld © 2014</a:t>
            </a:r>
            <a:endParaRPr lang="en-US"/>
          </a:p>
        </p:txBody>
      </p:sp>
      <p:sp>
        <p:nvSpPr>
          <p:cNvPr id="822275" name="Rectangle 3"/>
          <p:cNvSpPr>
            <a:spLocks noGrp="1" noChangeArrowheads="1"/>
          </p:cNvSpPr>
          <p:nvPr>
            <p:ph type="body" idx="1"/>
          </p:nvPr>
        </p:nvSpPr>
        <p:spPr>
          <a:xfrm>
            <a:off x="914400" y="1257300"/>
            <a:ext cx="3403600" cy="3632200"/>
          </a:xfrm>
          <a:solidFill>
            <a:srgbClr val="FFF6E9"/>
          </a:solidFill>
          <a:ln>
            <a:solidFill>
              <a:schemeClr val="accent2"/>
            </a:solidFill>
            <a:miter lim="800000"/>
            <a:headEnd/>
            <a:tailEnd/>
          </a:ln>
        </p:spPr>
        <p:txBody>
          <a:bodyPr/>
          <a:lstStyle/>
          <a:p>
            <a:pPr marL="533400" indent="-533400">
              <a:buFont typeface="Wingdings" pitchFamily="2" charset="2"/>
              <a:buNone/>
            </a:pPr>
            <a:r>
              <a:rPr lang="en-US" altLang="he-IL" sz="1800" i="1"/>
              <a:t>  </a:t>
            </a:r>
            <a:r>
              <a:rPr lang="en-US" altLang="he-IL" sz="2000"/>
              <a:t>x = i</a:t>
            </a:r>
          </a:p>
          <a:p>
            <a:pPr marL="533400" indent="-533400">
              <a:buFont typeface="Wingdings" pitchFamily="2" charset="2"/>
              <a:buNone/>
            </a:pPr>
            <a:r>
              <a:rPr lang="en-US" altLang="he-IL" sz="2000">
                <a:solidFill>
                  <a:srgbClr val="003300"/>
                </a:solidFill>
              </a:rPr>
              <a:t>  if</a:t>
            </a:r>
            <a:r>
              <a:rPr lang="en-US" altLang="he-IL" sz="2000"/>
              <a:t>  y = 1 </a:t>
            </a:r>
            <a:r>
              <a:rPr lang="en-US" altLang="he-IL" sz="2000">
                <a:solidFill>
                  <a:srgbClr val="003300"/>
                </a:solidFill>
              </a:rPr>
              <a:t>then</a:t>
            </a:r>
            <a:r>
              <a:rPr lang="en-US" altLang="he-IL" sz="2000"/>
              <a:t> go right </a:t>
            </a:r>
            <a:r>
              <a:rPr lang="en-US" altLang="he-IL" sz="2000">
                <a:solidFill>
                  <a:srgbClr val="003300"/>
                </a:solidFill>
              </a:rPr>
              <a:t>fi</a:t>
            </a:r>
          </a:p>
          <a:p>
            <a:pPr marL="533400" indent="-533400">
              <a:buFont typeface="Wingdings" pitchFamily="2" charset="2"/>
              <a:buNone/>
            </a:pPr>
            <a:r>
              <a:rPr lang="en-US" altLang="he-IL" sz="2000"/>
              <a:t>  y = 1</a:t>
            </a:r>
          </a:p>
          <a:p>
            <a:pPr marL="533400" indent="-533400">
              <a:buFont typeface="Wingdings" pitchFamily="2" charset="2"/>
              <a:buNone/>
            </a:pPr>
            <a:r>
              <a:rPr lang="en-US" altLang="he-IL" sz="2000"/>
              <a:t>  </a:t>
            </a:r>
            <a:r>
              <a:rPr lang="en-US" altLang="he-IL" sz="2000">
                <a:solidFill>
                  <a:srgbClr val="003300"/>
                </a:solidFill>
              </a:rPr>
              <a:t>if</a:t>
            </a:r>
            <a:r>
              <a:rPr lang="en-US" altLang="he-IL" sz="2000"/>
              <a:t> x </a:t>
            </a:r>
            <a:r>
              <a:rPr lang="en-US" sz="2000">
                <a:sym typeface="Symbol" pitchFamily="18" charset="2"/>
              </a:rPr>
              <a:t></a:t>
            </a:r>
            <a:r>
              <a:rPr lang="en-US" altLang="he-IL" sz="2000"/>
              <a:t> i  </a:t>
            </a:r>
            <a:r>
              <a:rPr lang="en-US" altLang="he-IL" sz="2000">
                <a:solidFill>
                  <a:srgbClr val="003300"/>
                </a:solidFill>
              </a:rPr>
              <a:t>then</a:t>
            </a:r>
            <a:r>
              <a:rPr lang="en-US" altLang="he-IL" sz="2000"/>
              <a:t> go down</a:t>
            </a:r>
            <a:r>
              <a:rPr lang="en-US" altLang="he-IL" sz="2000">
                <a:solidFill>
                  <a:srgbClr val="008000"/>
                </a:solidFill>
              </a:rPr>
              <a:t> </a:t>
            </a:r>
            <a:r>
              <a:rPr lang="en-US" altLang="he-IL" sz="2000">
                <a:solidFill>
                  <a:srgbClr val="003300"/>
                </a:solidFill>
              </a:rPr>
              <a:t>fi</a:t>
            </a:r>
          </a:p>
          <a:p>
            <a:pPr marL="533400" indent="-533400">
              <a:buFont typeface="Wingdings" pitchFamily="2" charset="2"/>
              <a:buNone/>
            </a:pPr>
            <a:r>
              <a:rPr lang="en-US" altLang="he-IL" sz="2000">
                <a:solidFill>
                  <a:srgbClr val="FF0000"/>
                </a:solidFill>
              </a:rPr>
              <a:t>  </a:t>
            </a:r>
            <a:r>
              <a:rPr lang="en-US" altLang="he-IL" sz="2000"/>
              <a:t>win</a:t>
            </a:r>
          </a:p>
        </p:txBody>
      </p:sp>
      <p:sp>
        <p:nvSpPr>
          <p:cNvPr id="822276" name="Rectangle 4"/>
          <p:cNvSpPr>
            <a:spLocks noChangeArrowheads="1"/>
          </p:cNvSpPr>
          <p:nvPr/>
        </p:nvSpPr>
        <p:spPr bwMode="auto">
          <a:xfrm>
            <a:off x="2108200" y="3175000"/>
            <a:ext cx="762000" cy="457200"/>
          </a:xfrm>
          <a:prstGeom prst="rect">
            <a:avLst/>
          </a:prstGeom>
          <a:solidFill>
            <a:schemeClr val="hlink"/>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277" name="Rectangle 5"/>
          <p:cNvSpPr>
            <a:spLocks noChangeArrowheads="1"/>
          </p:cNvSpPr>
          <p:nvPr/>
        </p:nvSpPr>
        <p:spPr bwMode="auto">
          <a:xfrm>
            <a:off x="2108200" y="3937000"/>
            <a:ext cx="762000" cy="457200"/>
          </a:xfrm>
          <a:prstGeom prst="rect">
            <a:avLst/>
          </a:prstGeom>
          <a:solidFill>
            <a:schemeClr val="hlink"/>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278" name="Text Box 6"/>
          <p:cNvSpPr txBox="1">
            <a:spLocks noChangeArrowheads="1"/>
          </p:cNvSpPr>
          <p:nvPr/>
        </p:nvSpPr>
        <p:spPr bwMode="auto">
          <a:xfrm>
            <a:off x="1651000" y="3022600"/>
            <a:ext cx="304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sz="2000" b="0" i="1">
                <a:solidFill>
                  <a:schemeClr val="tx2"/>
                </a:solidFill>
                <a:latin typeface="Comic Sans MS" pitchFamily="66" charset="0"/>
              </a:rPr>
              <a:t>x</a:t>
            </a:r>
          </a:p>
        </p:txBody>
      </p:sp>
      <p:sp>
        <p:nvSpPr>
          <p:cNvPr id="822279" name="Text Box 7"/>
          <p:cNvSpPr txBox="1">
            <a:spLocks noChangeArrowheads="1"/>
          </p:cNvSpPr>
          <p:nvPr/>
        </p:nvSpPr>
        <p:spPr bwMode="auto">
          <a:xfrm>
            <a:off x="2336800" y="3873500"/>
            <a:ext cx="304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en-US" sz="2000" b="0">
                <a:solidFill>
                  <a:schemeClr val="tx2"/>
                </a:solidFill>
                <a:latin typeface="Comic Sans MS" pitchFamily="66" charset="0"/>
              </a:rPr>
              <a:t>0</a:t>
            </a:r>
          </a:p>
        </p:txBody>
      </p:sp>
      <p:sp>
        <p:nvSpPr>
          <p:cNvPr id="822280" name="Text Box 8"/>
          <p:cNvSpPr txBox="1">
            <a:spLocks noChangeArrowheads="1"/>
          </p:cNvSpPr>
          <p:nvPr/>
        </p:nvSpPr>
        <p:spPr bwMode="auto">
          <a:xfrm>
            <a:off x="1651000" y="3784600"/>
            <a:ext cx="304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sz="2000" b="0" i="1">
                <a:solidFill>
                  <a:schemeClr val="tx2"/>
                </a:solidFill>
                <a:latin typeface="Comic Sans MS" pitchFamily="66" charset="0"/>
              </a:rPr>
              <a:t>y</a:t>
            </a:r>
          </a:p>
        </p:txBody>
      </p:sp>
      <p:sp>
        <p:nvSpPr>
          <p:cNvPr id="822281" name="Rectangle 9"/>
          <p:cNvSpPr>
            <a:spLocks noChangeArrowheads="1"/>
          </p:cNvSpPr>
          <p:nvPr/>
        </p:nvSpPr>
        <p:spPr bwMode="auto">
          <a:xfrm>
            <a:off x="4533900" y="1257300"/>
            <a:ext cx="4140200" cy="2959100"/>
          </a:xfrm>
          <a:prstGeom prst="rect">
            <a:avLst/>
          </a:prstGeom>
          <a:solidFill>
            <a:srgbClr val="FFE1E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22282" name="Text Box 10"/>
          <p:cNvSpPr txBox="1">
            <a:spLocks noChangeArrowheads="1"/>
          </p:cNvSpPr>
          <p:nvPr/>
        </p:nvSpPr>
        <p:spPr bwMode="auto">
          <a:xfrm>
            <a:off x="4978400" y="2413000"/>
            <a:ext cx="1066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sz="2000" b="0" i="1">
                <a:solidFill>
                  <a:schemeClr val="accent2"/>
                </a:solidFill>
                <a:latin typeface="Comic Sans MS" pitchFamily="66" charset="0"/>
              </a:rPr>
              <a:t>win</a:t>
            </a:r>
          </a:p>
        </p:txBody>
      </p:sp>
      <p:sp>
        <p:nvSpPr>
          <p:cNvPr id="822283" name="Rectangle 11"/>
          <p:cNvSpPr>
            <a:spLocks noChangeArrowheads="1"/>
          </p:cNvSpPr>
          <p:nvPr/>
        </p:nvSpPr>
        <p:spPr bwMode="auto">
          <a:xfrm>
            <a:off x="6248400" y="2501900"/>
            <a:ext cx="762000" cy="457200"/>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284" name="Line 12"/>
          <p:cNvSpPr>
            <a:spLocks noChangeShapeType="1"/>
          </p:cNvSpPr>
          <p:nvPr/>
        </p:nvSpPr>
        <p:spPr bwMode="auto">
          <a:xfrm>
            <a:off x="6629400" y="2044700"/>
            <a:ext cx="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285" name="Line 13"/>
          <p:cNvSpPr>
            <a:spLocks noChangeShapeType="1"/>
          </p:cNvSpPr>
          <p:nvPr/>
        </p:nvSpPr>
        <p:spPr bwMode="auto">
          <a:xfrm>
            <a:off x="6629400" y="2959100"/>
            <a:ext cx="0" cy="635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286" name="Line 14"/>
          <p:cNvSpPr>
            <a:spLocks noChangeShapeType="1"/>
          </p:cNvSpPr>
          <p:nvPr/>
        </p:nvSpPr>
        <p:spPr bwMode="auto">
          <a:xfrm>
            <a:off x="7010400" y="2730500"/>
            <a:ext cx="685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287" name="Line 15"/>
          <p:cNvSpPr>
            <a:spLocks noChangeShapeType="1"/>
          </p:cNvSpPr>
          <p:nvPr/>
        </p:nvSpPr>
        <p:spPr bwMode="auto">
          <a:xfrm flipH="1">
            <a:off x="5638800" y="2730500"/>
            <a:ext cx="609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288" name="Text Box 16"/>
          <p:cNvSpPr txBox="1">
            <a:spLocks noChangeArrowheads="1"/>
          </p:cNvSpPr>
          <p:nvPr/>
        </p:nvSpPr>
        <p:spPr bwMode="auto">
          <a:xfrm>
            <a:off x="6248400" y="3416300"/>
            <a:ext cx="1066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sz="2000" b="0" i="1">
                <a:solidFill>
                  <a:schemeClr val="accent2"/>
                </a:solidFill>
                <a:latin typeface="Comic Sans MS" pitchFamily="66" charset="0"/>
              </a:rPr>
              <a:t>down</a:t>
            </a:r>
          </a:p>
        </p:txBody>
      </p:sp>
      <p:sp>
        <p:nvSpPr>
          <p:cNvPr id="822289" name="Text Box 17"/>
          <p:cNvSpPr txBox="1">
            <a:spLocks noChangeArrowheads="1"/>
          </p:cNvSpPr>
          <p:nvPr/>
        </p:nvSpPr>
        <p:spPr bwMode="auto">
          <a:xfrm>
            <a:off x="6464300" y="1524000"/>
            <a:ext cx="304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sz="2000" b="0" i="1">
                <a:solidFill>
                  <a:srgbClr val="003300"/>
                </a:solidFill>
                <a:latin typeface="Comic Sans MS" pitchFamily="66" charset="0"/>
              </a:rPr>
              <a:t>n</a:t>
            </a:r>
          </a:p>
        </p:txBody>
      </p:sp>
      <p:sp>
        <p:nvSpPr>
          <p:cNvPr id="822290" name="Text Box 18"/>
          <p:cNvSpPr txBox="1">
            <a:spLocks noChangeArrowheads="1"/>
          </p:cNvSpPr>
          <p:nvPr/>
        </p:nvSpPr>
        <p:spPr bwMode="auto">
          <a:xfrm>
            <a:off x="5867400" y="2273300"/>
            <a:ext cx="304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en-US" sz="2000" b="0">
                <a:solidFill>
                  <a:srgbClr val="003300"/>
                </a:solidFill>
                <a:latin typeface="Comic Sans MS" pitchFamily="66" charset="0"/>
              </a:rPr>
              <a:t>1</a:t>
            </a:r>
          </a:p>
        </p:txBody>
      </p:sp>
      <p:sp>
        <p:nvSpPr>
          <p:cNvPr id="822291" name="Text Box 19"/>
          <p:cNvSpPr txBox="1">
            <a:spLocks noChangeArrowheads="1"/>
          </p:cNvSpPr>
          <p:nvPr/>
        </p:nvSpPr>
        <p:spPr bwMode="auto">
          <a:xfrm>
            <a:off x="7086600" y="2273300"/>
            <a:ext cx="685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sz="2000" b="0" i="1">
                <a:solidFill>
                  <a:srgbClr val="003300"/>
                </a:solidFill>
                <a:latin typeface="Comic Sans MS" pitchFamily="66" charset="0"/>
              </a:rPr>
              <a:t>n-</a:t>
            </a:r>
            <a:r>
              <a:rPr kumimoji="1" lang="en-US" altLang="he-IL" sz="2000" b="0">
                <a:solidFill>
                  <a:srgbClr val="003300"/>
                </a:solidFill>
                <a:latin typeface="Comic Sans MS" pitchFamily="66" charset="0"/>
              </a:rPr>
              <a:t>1</a:t>
            </a:r>
          </a:p>
        </p:txBody>
      </p:sp>
      <p:sp>
        <p:nvSpPr>
          <p:cNvPr id="822292" name="Text Box 20"/>
          <p:cNvSpPr txBox="1">
            <a:spLocks noChangeArrowheads="1"/>
          </p:cNvSpPr>
          <p:nvPr/>
        </p:nvSpPr>
        <p:spPr bwMode="auto">
          <a:xfrm>
            <a:off x="6604000" y="2908300"/>
            <a:ext cx="685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sz="2000" b="0" i="1">
                <a:solidFill>
                  <a:srgbClr val="003300"/>
                </a:solidFill>
                <a:latin typeface="Comic Sans MS" pitchFamily="66" charset="0"/>
              </a:rPr>
              <a:t>n-</a:t>
            </a:r>
            <a:r>
              <a:rPr kumimoji="1" lang="en-US" altLang="he-IL" sz="2000" b="0">
                <a:solidFill>
                  <a:srgbClr val="003300"/>
                </a:solidFill>
                <a:latin typeface="Comic Sans MS" pitchFamily="66" charset="0"/>
              </a:rPr>
              <a:t>1</a:t>
            </a:r>
          </a:p>
        </p:txBody>
      </p:sp>
      <p:sp>
        <p:nvSpPr>
          <p:cNvPr id="822293" name="Text Box 21"/>
          <p:cNvSpPr txBox="1">
            <a:spLocks noChangeArrowheads="1"/>
          </p:cNvSpPr>
          <p:nvPr/>
        </p:nvSpPr>
        <p:spPr bwMode="auto">
          <a:xfrm>
            <a:off x="7734300" y="2413000"/>
            <a:ext cx="1066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sz="2000" b="0" i="1">
                <a:solidFill>
                  <a:schemeClr val="accent2"/>
                </a:solidFill>
                <a:latin typeface="Comic Sans MS" pitchFamily="66" charset="0"/>
              </a:rPr>
              <a:t>right</a:t>
            </a:r>
          </a:p>
        </p:txBody>
      </p:sp>
      <p:sp>
        <p:nvSpPr>
          <p:cNvPr id="822295" name="Rectangle 23"/>
          <p:cNvSpPr>
            <a:spLocks noChangeArrowheads="1"/>
          </p:cNvSpPr>
          <p:nvPr/>
        </p:nvSpPr>
        <p:spPr bwMode="auto">
          <a:xfrm>
            <a:off x="685800" y="203200"/>
            <a:ext cx="7772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0">
                <a:solidFill>
                  <a:srgbClr val="CC3300"/>
                </a:solidFill>
                <a:effectLst>
                  <a:outerShdw blurRad="38100" dist="38100" dir="2700000" algn="tl">
                    <a:srgbClr val="C0C0C0"/>
                  </a:outerShdw>
                </a:effectLst>
                <a:latin typeface="Comic Sans MS" pitchFamily="66" charset="0"/>
              </a:rPr>
              <a:t>MA-splitter</a:t>
            </a:r>
          </a:p>
          <a:p>
            <a:pPr algn="ctr"/>
            <a:r>
              <a:rPr lang="en-US" sz="2000" b="0">
                <a:solidFill>
                  <a:srgbClr val="CC3300"/>
                </a:solidFill>
                <a:latin typeface="Comic Sans MS" pitchFamily="66" charset="0"/>
              </a:rPr>
              <a:t>implementation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1"/>
          <p:cNvSpPr>
            <a:spLocks noGrp="1"/>
          </p:cNvSpPr>
          <p:nvPr>
            <p:ph type="dt" sz="half" idx="10"/>
          </p:nvPr>
        </p:nvSpPr>
        <p:spPr/>
        <p:txBody>
          <a:bodyPr/>
          <a:lstStyle/>
          <a:p>
            <a:r>
              <a:rPr lang="en-US" smtClean="0"/>
              <a:t>Chapter 3</a:t>
            </a:r>
            <a:endParaRPr lang="en-US"/>
          </a:p>
        </p:txBody>
      </p:sp>
      <p:sp>
        <p:nvSpPr>
          <p:cNvPr id="23" name="Footer Placeholder 2"/>
          <p:cNvSpPr>
            <a:spLocks noGrp="1"/>
          </p:cNvSpPr>
          <p:nvPr>
            <p:ph type="ftr" sz="quarter" idx="11"/>
          </p:nvPr>
        </p:nvSpPr>
        <p:spPr/>
        <p:txBody>
          <a:bodyPr/>
          <a:lstStyle/>
          <a:p>
            <a:r>
              <a:rPr lang="en-US" smtClean="0"/>
              <a:t>Synchronization Algorithms and Concurrent Programming Gadi Taubenfeld © 2014</a:t>
            </a:r>
            <a:endParaRPr lang="en-US"/>
          </a:p>
        </p:txBody>
      </p:sp>
      <p:sp>
        <p:nvSpPr>
          <p:cNvPr id="793602" name="Rectangle 2"/>
          <p:cNvSpPr>
            <a:spLocks noChangeArrowheads="1"/>
          </p:cNvSpPr>
          <p:nvPr/>
        </p:nvSpPr>
        <p:spPr bwMode="auto">
          <a:xfrm>
            <a:off x="3276600" y="2254250"/>
            <a:ext cx="2209800" cy="1816100"/>
          </a:xfrm>
          <a:prstGeom prst="rect">
            <a:avLst/>
          </a:prstGeom>
          <a:solidFill>
            <a:srgbClr val="FFE1E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3603" name="Text Box 3"/>
          <p:cNvSpPr txBox="1">
            <a:spLocks noChangeArrowheads="1"/>
          </p:cNvSpPr>
          <p:nvPr/>
        </p:nvSpPr>
        <p:spPr bwMode="auto">
          <a:xfrm>
            <a:off x="4135438" y="2479675"/>
            <a:ext cx="557212" cy="346075"/>
          </a:xfrm>
          <a:prstGeom prst="rect">
            <a:avLst/>
          </a:prstGeom>
          <a:solidFill>
            <a:srgbClr val="E3E3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rtl="1" eaLnBrk="1" hangingPunct="1"/>
            <a:r>
              <a:rPr lang="en-US" sz="1600" b="0" i="1">
                <a:latin typeface="Times New Roman" pitchFamily="18" charset="0"/>
              </a:rPr>
              <a:t>x </a:t>
            </a:r>
            <a:r>
              <a:rPr lang="en-US" sz="1600" b="0">
                <a:latin typeface="Times New Roman" pitchFamily="18" charset="0"/>
              </a:rPr>
              <a:t>= </a:t>
            </a:r>
            <a:r>
              <a:rPr lang="en-US" sz="1600" b="0" i="1">
                <a:latin typeface="Times New Roman" pitchFamily="18" charset="0"/>
              </a:rPr>
              <a:t>i</a:t>
            </a:r>
          </a:p>
        </p:txBody>
      </p:sp>
      <p:sp>
        <p:nvSpPr>
          <p:cNvPr id="793604" name="Text Box 4"/>
          <p:cNvSpPr txBox="1">
            <a:spLocks noChangeArrowheads="1"/>
          </p:cNvSpPr>
          <p:nvPr/>
        </p:nvSpPr>
        <p:spPr bwMode="auto">
          <a:xfrm>
            <a:off x="2819400" y="3168650"/>
            <a:ext cx="447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rtl="1" eaLnBrk="1" hangingPunct="1"/>
            <a:r>
              <a:rPr lang="en-US" sz="1600" b="0">
                <a:latin typeface="Times New Roman" pitchFamily="18" charset="0"/>
                <a:sym typeface="Symbol" pitchFamily="18" charset="2"/>
              </a:rPr>
              <a:t></a:t>
            </a:r>
            <a:r>
              <a:rPr lang="en-US" sz="1600" b="0" i="1">
                <a:latin typeface="Times New Roman" pitchFamily="18" charset="0"/>
              </a:rPr>
              <a:t> </a:t>
            </a:r>
            <a:r>
              <a:rPr lang="en-US" sz="1600" b="0">
                <a:latin typeface="Times New Roman" pitchFamily="18" charset="0"/>
              </a:rPr>
              <a:t>1</a:t>
            </a:r>
          </a:p>
        </p:txBody>
      </p:sp>
      <p:sp>
        <p:nvSpPr>
          <p:cNvPr id="793605" name="Line 5"/>
          <p:cNvSpPr>
            <a:spLocks noChangeShapeType="1"/>
          </p:cNvSpPr>
          <p:nvPr/>
        </p:nvSpPr>
        <p:spPr bwMode="auto">
          <a:xfrm>
            <a:off x="4419600" y="2825750"/>
            <a:ext cx="0" cy="48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3606" name="Line 6"/>
          <p:cNvSpPr>
            <a:spLocks noChangeShapeType="1"/>
          </p:cNvSpPr>
          <p:nvPr/>
        </p:nvSpPr>
        <p:spPr bwMode="auto">
          <a:xfrm>
            <a:off x="4419600" y="3657600"/>
            <a:ext cx="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3607" name="Text Box 7"/>
          <p:cNvSpPr txBox="1">
            <a:spLocks noChangeArrowheads="1"/>
          </p:cNvSpPr>
          <p:nvPr/>
        </p:nvSpPr>
        <p:spPr bwMode="auto">
          <a:xfrm>
            <a:off x="4440238" y="3657600"/>
            <a:ext cx="588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rtl="1" eaLnBrk="1" hangingPunct="1"/>
            <a:r>
              <a:rPr lang="en-US" sz="1600" b="0" i="1">
                <a:latin typeface="Times New Roman" pitchFamily="18" charset="0"/>
                <a:sym typeface="Symbol" pitchFamily="18" charset="2"/>
              </a:rPr>
              <a:t>x</a:t>
            </a:r>
            <a:r>
              <a:rPr lang="en-US" sz="1600" b="0">
                <a:latin typeface="Times New Roman" pitchFamily="18" charset="0"/>
                <a:sym typeface="Symbol" pitchFamily="18" charset="2"/>
              </a:rPr>
              <a:t> </a:t>
            </a:r>
            <a:r>
              <a:rPr lang="en-US" sz="1600" b="0" i="1">
                <a:latin typeface="Times New Roman" pitchFamily="18" charset="0"/>
              </a:rPr>
              <a:t> </a:t>
            </a:r>
            <a:r>
              <a:rPr lang="en-US" sz="1600" b="0">
                <a:latin typeface="Times New Roman" pitchFamily="18" charset="0"/>
              </a:rPr>
              <a:t>1</a:t>
            </a:r>
          </a:p>
        </p:txBody>
      </p:sp>
      <p:sp>
        <p:nvSpPr>
          <p:cNvPr id="793608" name="Text Box 8"/>
          <p:cNvSpPr txBox="1">
            <a:spLocks noChangeArrowheads="1"/>
          </p:cNvSpPr>
          <p:nvPr/>
        </p:nvSpPr>
        <p:spPr bwMode="auto">
          <a:xfrm>
            <a:off x="4440238" y="2819400"/>
            <a:ext cx="588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rtl="1" eaLnBrk="1" hangingPunct="1"/>
            <a:r>
              <a:rPr lang="en-US" sz="1600" b="0" i="1">
                <a:latin typeface="Times New Roman" pitchFamily="18" charset="0"/>
                <a:sym typeface="Symbol" pitchFamily="18" charset="2"/>
              </a:rPr>
              <a:t>y</a:t>
            </a:r>
            <a:r>
              <a:rPr lang="en-US" sz="1600" b="0">
                <a:latin typeface="Times New Roman" pitchFamily="18" charset="0"/>
                <a:sym typeface="Symbol" pitchFamily="18" charset="2"/>
              </a:rPr>
              <a:t> </a:t>
            </a:r>
            <a:r>
              <a:rPr lang="en-US" sz="1600" b="0" i="1">
                <a:latin typeface="Times New Roman" pitchFamily="18" charset="0"/>
              </a:rPr>
              <a:t> </a:t>
            </a:r>
            <a:r>
              <a:rPr lang="en-US" sz="1600" b="0">
                <a:latin typeface="Times New Roman" pitchFamily="18" charset="0"/>
              </a:rPr>
              <a:t>1</a:t>
            </a:r>
          </a:p>
        </p:txBody>
      </p:sp>
      <p:sp>
        <p:nvSpPr>
          <p:cNvPr id="793609" name="Text Box 9"/>
          <p:cNvSpPr txBox="1">
            <a:spLocks noChangeArrowheads="1"/>
          </p:cNvSpPr>
          <p:nvPr/>
        </p:nvSpPr>
        <p:spPr bwMode="auto">
          <a:xfrm>
            <a:off x="3487738" y="3200400"/>
            <a:ext cx="5476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rtl="1" eaLnBrk="1" hangingPunct="1"/>
            <a:r>
              <a:rPr lang="en-US" sz="1600" b="0" i="1">
                <a:latin typeface="Times New Roman" pitchFamily="18" charset="0"/>
                <a:sym typeface="Symbol" pitchFamily="18" charset="2"/>
              </a:rPr>
              <a:t>x</a:t>
            </a:r>
            <a:r>
              <a:rPr lang="en-US" sz="1600" b="0">
                <a:latin typeface="Times New Roman" pitchFamily="18" charset="0"/>
                <a:sym typeface="Symbol" pitchFamily="18" charset="2"/>
              </a:rPr>
              <a:t> =</a:t>
            </a:r>
            <a:r>
              <a:rPr lang="en-US" sz="1600" b="0" i="1">
                <a:latin typeface="Times New Roman" pitchFamily="18" charset="0"/>
              </a:rPr>
              <a:t> i</a:t>
            </a:r>
          </a:p>
        </p:txBody>
      </p:sp>
      <p:sp>
        <p:nvSpPr>
          <p:cNvPr id="793610" name="Text Box 10"/>
          <p:cNvSpPr txBox="1">
            <a:spLocks noChangeArrowheads="1"/>
          </p:cNvSpPr>
          <p:nvPr/>
        </p:nvSpPr>
        <p:spPr bwMode="auto">
          <a:xfrm>
            <a:off x="3810000" y="4191000"/>
            <a:ext cx="26336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rtl="1" eaLnBrk="1" hangingPunct="1"/>
            <a:r>
              <a:rPr lang="en-US" sz="1600" b="0">
                <a:latin typeface="Times New Roman" pitchFamily="18" charset="0"/>
                <a:sym typeface="Symbol" pitchFamily="18" charset="2"/>
              </a:rPr>
              <a:t></a:t>
            </a:r>
            <a:r>
              <a:rPr lang="en-US" sz="1600" b="0" i="1">
                <a:latin typeface="Times New Roman" pitchFamily="18" charset="0"/>
              </a:rPr>
              <a:t> n-</a:t>
            </a:r>
            <a:r>
              <a:rPr lang="en-US" sz="1600" b="0">
                <a:latin typeface="Times New Roman" pitchFamily="18" charset="0"/>
              </a:rPr>
              <a:t>1    or there is a latecomer</a:t>
            </a:r>
          </a:p>
        </p:txBody>
      </p:sp>
      <p:sp>
        <p:nvSpPr>
          <p:cNvPr id="793611" name="Line 11"/>
          <p:cNvSpPr>
            <a:spLocks noChangeShapeType="1"/>
          </p:cNvSpPr>
          <p:nvPr/>
        </p:nvSpPr>
        <p:spPr bwMode="auto">
          <a:xfrm flipH="1">
            <a:off x="4692650" y="2667000"/>
            <a:ext cx="170815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3612" name="Text Box 12"/>
          <p:cNvSpPr txBox="1">
            <a:spLocks noChangeArrowheads="1"/>
          </p:cNvSpPr>
          <p:nvPr/>
        </p:nvSpPr>
        <p:spPr bwMode="auto">
          <a:xfrm>
            <a:off x="5486400" y="2357438"/>
            <a:ext cx="6175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rtl="1" eaLnBrk="1" hangingPunct="1"/>
            <a:r>
              <a:rPr lang="en-US" sz="1600" b="0">
                <a:latin typeface="Times New Roman" pitchFamily="18" charset="0"/>
                <a:sym typeface="Symbol" pitchFamily="18" charset="2"/>
              </a:rPr>
              <a:t></a:t>
            </a:r>
            <a:r>
              <a:rPr lang="en-US" sz="1600" b="0" i="1">
                <a:latin typeface="Times New Roman" pitchFamily="18" charset="0"/>
              </a:rPr>
              <a:t> n-</a:t>
            </a:r>
            <a:r>
              <a:rPr lang="en-US" sz="1600" b="0">
                <a:latin typeface="Times New Roman" pitchFamily="18" charset="0"/>
              </a:rPr>
              <a:t>1</a:t>
            </a:r>
          </a:p>
        </p:txBody>
      </p:sp>
      <p:sp>
        <p:nvSpPr>
          <p:cNvPr id="793613" name="Text Box 13"/>
          <p:cNvSpPr txBox="1">
            <a:spLocks noChangeArrowheads="1"/>
          </p:cNvSpPr>
          <p:nvPr/>
        </p:nvSpPr>
        <p:spPr bwMode="auto">
          <a:xfrm>
            <a:off x="5486400" y="2711450"/>
            <a:ext cx="10572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rtl="1" eaLnBrk="1" hangingPunct="1"/>
            <a:r>
              <a:rPr lang="en-US" sz="1600" b="0">
                <a:latin typeface="Times New Roman" pitchFamily="18" charset="0"/>
                <a:sym typeface="Symbol" pitchFamily="18" charset="2"/>
              </a:rPr>
              <a:t>(and all</a:t>
            </a:r>
            <a:r>
              <a:rPr lang="en-US" sz="1600" b="0">
                <a:latin typeface="Times New Roman" pitchFamily="18" charset="0"/>
              </a:rPr>
              <a:t> </a:t>
            </a:r>
          </a:p>
          <a:p>
            <a:pPr rtl="1" eaLnBrk="1" hangingPunct="1"/>
            <a:r>
              <a:rPr lang="en-US" sz="1600" b="0">
                <a:latin typeface="Times New Roman" pitchFamily="18" charset="0"/>
              </a:rPr>
              <a:t>latecomer)</a:t>
            </a:r>
          </a:p>
        </p:txBody>
      </p:sp>
      <p:sp>
        <p:nvSpPr>
          <p:cNvPr id="793614" name="Line 14"/>
          <p:cNvSpPr>
            <a:spLocks noChangeShapeType="1"/>
          </p:cNvSpPr>
          <p:nvPr/>
        </p:nvSpPr>
        <p:spPr bwMode="auto">
          <a:xfrm flipH="1">
            <a:off x="2590800" y="3505200"/>
            <a:ext cx="1524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3615" name="Text Box 15"/>
          <p:cNvSpPr txBox="1">
            <a:spLocks noChangeArrowheads="1"/>
          </p:cNvSpPr>
          <p:nvPr/>
        </p:nvSpPr>
        <p:spPr bwMode="auto">
          <a:xfrm>
            <a:off x="4033838" y="4672013"/>
            <a:ext cx="7159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rtl="1" eaLnBrk="1" hangingPunct="1"/>
            <a:r>
              <a:rPr lang="en-US" b="0" i="1">
                <a:solidFill>
                  <a:schemeClr val="accent2"/>
                </a:solidFill>
                <a:latin typeface="Comic Sans MS" pitchFamily="66" charset="0"/>
                <a:sym typeface="Symbol" pitchFamily="18" charset="2"/>
              </a:rPr>
              <a:t>down</a:t>
            </a:r>
            <a:endParaRPr lang="en-US" b="0" i="1">
              <a:solidFill>
                <a:schemeClr val="accent2"/>
              </a:solidFill>
              <a:latin typeface="Comic Sans MS" pitchFamily="66" charset="0"/>
            </a:endParaRPr>
          </a:p>
        </p:txBody>
      </p:sp>
      <p:sp>
        <p:nvSpPr>
          <p:cNvPr id="793616" name="Text Box 16"/>
          <p:cNvSpPr txBox="1">
            <a:spLocks noChangeArrowheads="1"/>
          </p:cNvSpPr>
          <p:nvPr/>
        </p:nvSpPr>
        <p:spPr bwMode="auto">
          <a:xfrm>
            <a:off x="6350000" y="2492375"/>
            <a:ext cx="660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rtl="1" eaLnBrk="1" hangingPunct="1"/>
            <a:r>
              <a:rPr lang="en-US" sz="1600" b="0" i="1">
                <a:solidFill>
                  <a:schemeClr val="accent2"/>
                </a:solidFill>
                <a:latin typeface="Comic Sans MS" pitchFamily="66" charset="0"/>
                <a:sym typeface="Symbol" pitchFamily="18" charset="2"/>
              </a:rPr>
              <a:t>right</a:t>
            </a:r>
            <a:endParaRPr lang="en-US" sz="1600" b="0" i="1">
              <a:solidFill>
                <a:schemeClr val="accent2"/>
              </a:solidFill>
              <a:latin typeface="Comic Sans MS" pitchFamily="66" charset="0"/>
            </a:endParaRPr>
          </a:p>
        </p:txBody>
      </p:sp>
      <p:sp>
        <p:nvSpPr>
          <p:cNvPr id="793617" name="Text Box 17"/>
          <p:cNvSpPr txBox="1">
            <a:spLocks noChangeArrowheads="1"/>
          </p:cNvSpPr>
          <p:nvPr/>
        </p:nvSpPr>
        <p:spPr bwMode="auto">
          <a:xfrm>
            <a:off x="2022475" y="3300413"/>
            <a:ext cx="5238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rtl="1" eaLnBrk="1" hangingPunct="1"/>
            <a:r>
              <a:rPr lang="en-US" i="1">
                <a:solidFill>
                  <a:schemeClr val="accent2"/>
                </a:solidFill>
                <a:latin typeface="Comic Sans MS" pitchFamily="66" charset="0"/>
                <a:sym typeface="Symbol" pitchFamily="18" charset="2"/>
              </a:rPr>
              <a:t>win</a:t>
            </a:r>
            <a:endParaRPr lang="en-US" i="1">
              <a:solidFill>
                <a:schemeClr val="accent2"/>
              </a:solidFill>
              <a:latin typeface="Comic Sans MS" pitchFamily="66" charset="0"/>
            </a:endParaRPr>
          </a:p>
        </p:txBody>
      </p:sp>
      <p:sp>
        <p:nvSpPr>
          <p:cNvPr id="793618" name="Text Box 18"/>
          <p:cNvSpPr txBox="1">
            <a:spLocks noChangeArrowheads="1"/>
          </p:cNvSpPr>
          <p:nvPr/>
        </p:nvSpPr>
        <p:spPr bwMode="auto">
          <a:xfrm>
            <a:off x="4122738" y="3311525"/>
            <a:ext cx="601662" cy="346075"/>
          </a:xfrm>
          <a:prstGeom prst="rect">
            <a:avLst/>
          </a:prstGeom>
          <a:solidFill>
            <a:srgbClr val="E3E3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rtl="1" eaLnBrk="1" hangingPunct="1"/>
            <a:r>
              <a:rPr lang="en-US" sz="1600" b="0" i="1">
                <a:latin typeface="Times New Roman" pitchFamily="18" charset="0"/>
              </a:rPr>
              <a:t>y </a:t>
            </a:r>
            <a:r>
              <a:rPr lang="en-US" sz="1600" b="0">
                <a:latin typeface="Times New Roman" pitchFamily="18" charset="0"/>
              </a:rPr>
              <a:t>= 1</a:t>
            </a:r>
          </a:p>
        </p:txBody>
      </p:sp>
      <p:sp>
        <p:nvSpPr>
          <p:cNvPr id="793619" name="Text Box 19"/>
          <p:cNvSpPr txBox="1">
            <a:spLocks noChangeArrowheads="1"/>
          </p:cNvSpPr>
          <p:nvPr/>
        </p:nvSpPr>
        <p:spPr bwMode="auto">
          <a:xfrm>
            <a:off x="4800600" y="2330450"/>
            <a:ext cx="5921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rtl="1" eaLnBrk="1" hangingPunct="1"/>
            <a:r>
              <a:rPr lang="en-US" sz="1600" b="0" i="1">
                <a:latin typeface="Times New Roman" pitchFamily="18" charset="0"/>
                <a:sym typeface="Symbol" pitchFamily="18" charset="2"/>
              </a:rPr>
              <a:t>y</a:t>
            </a:r>
            <a:r>
              <a:rPr lang="en-US" sz="1600" b="0">
                <a:latin typeface="Times New Roman" pitchFamily="18" charset="0"/>
                <a:sym typeface="Symbol" pitchFamily="18" charset="2"/>
              </a:rPr>
              <a:t> =</a:t>
            </a:r>
            <a:r>
              <a:rPr lang="en-US" sz="1600" b="0" i="1">
                <a:latin typeface="Times New Roman" pitchFamily="18" charset="0"/>
              </a:rPr>
              <a:t> </a:t>
            </a:r>
            <a:r>
              <a:rPr lang="en-US" sz="1600" b="0">
                <a:latin typeface="Times New Roman" pitchFamily="18" charset="0"/>
              </a:rPr>
              <a:t>1</a:t>
            </a:r>
          </a:p>
        </p:txBody>
      </p:sp>
      <p:sp>
        <p:nvSpPr>
          <p:cNvPr id="793620" name="Line 20"/>
          <p:cNvSpPr>
            <a:spLocks noChangeShapeType="1"/>
          </p:cNvSpPr>
          <p:nvPr/>
        </p:nvSpPr>
        <p:spPr bwMode="auto">
          <a:xfrm>
            <a:off x="4419600" y="1997075"/>
            <a:ext cx="0" cy="48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3621" name="Rectangle 21"/>
          <p:cNvSpPr>
            <a:spLocks noChangeArrowheads="1"/>
          </p:cNvSpPr>
          <p:nvPr/>
        </p:nvSpPr>
        <p:spPr bwMode="auto">
          <a:xfrm>
            <a:off x="685800" y="203200"/>
            <a:ext cx="7772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0">
                <a:solidFill>
                  <a:srgbClr val="CC3300"/>
                </a:solidFill>
                <a:effectLst>
                  <a:outerShdw blurRad="38100" dist="38100" dir="2700000" algn="tl">
                    <a:srgbClr val="C0C0C0"/>
                  </a:outerShdw>
                </a:effectLst>
                <a:latin typeface="Comic Sans MS" pitchFamily="66" charset="0"/>
              </a:rPr>
              <a:t>MA-splitter</a:t>
            </a:r>
          </a:p>
          <a:p>
            <a:pPr algn="ctr"/>
            <a:r>
              <a:rPr lang="en-US" sz="2000" b="0">
                <a:solidFill>
                  <a:srgbClr val="CC3300"/>
                </a:solidFill>
                <a:latin typeface="Comic Sans MS" pitchFamily="66" charset="0"/>
              </a:rPr>
              <a:t>implementation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3"/>
          <p:cNvSpPr>
            <a:spLocks noGrp="1"/>
          </p:cNvSpPr>
          <p:nvPr>
            <p:ph type="dt" sz="half" idx="10"/>
          </p:nvPr>
        </p:nvSpPr>
        <p:spPr/>
        <p:txBody>
          <a:bodyPr/>
          <a:lstStyle/>
          <a:p>
            <a:r>
              <a:rPr lang="en-US" smtClean="0"/>
              <a:t>Chapter 3</a:t>
            </a:r>
            <a:endParaRPr lang="en-US"/>
          </a:p>
        </p:txBody>
      </p:sp>
      <p:sp>
        <p:nvSpPr>
          <p:cNvPr id="20" name="Footer Placeholder 4"/>
          <p:cNvSpPr>
            <a:spLocks noGrp="1"/>
          </p:cNvSpPr>
          <p:nvPr>
            <p:ph type="ftr" sz="quarter" idx="11"/>
          </p:nvPr>
        </p:nvSpPr>
        <p:spPr/>
        <p:txBody>
          <a:bodyPr/>
          <a:lstStyle/>
          <a:p>
            <a:r>
              <a:rPr lang="en-US" smtClean="0"/>
              <a:t>Synchronization Algorithms and Concurrent Programming Gadi Taubenfeld © 2014</a:t>
            </a:r>
            <a:endParaRPr lang="en-US"/>
          </a:p>
        </p:txBody>
      </p:sp>
      <p:sp>
        <p:nvSpPr>
          <p:cNvPr id="824322" name="Rectangle 2"/>
          <p:cNvSpPr>
            <a:spLocks noGrp="1" noChangeArrowheads="1"/>
          </p:cNvSpPr>
          <p:nvPr>
            <p:ph type="body" idx="1"/>
          </p:nvPr>
        </p:nvSpPr>
        <p:spPr>
          <a:xfrm>
            <a:off x="457200" y="1968500"/>
            <a:ext cx="3949700" cy="3556000"/>
          </a:xfrm>
          <a:solidFill>
            <a:srgbClr val="FFF6E9"/>
          </a:solidFill>
          <a:ln>
            <a:solidFill>
              <a:schemeClr val="accent2"/>
            </a:solidFill>
            <a:miter lim="800000"/>
            <a:headEnd/>
            <a:tailEnd/>
          </a:ln>
        </p:spPr>
        <p:txBody>
          <a:bodyPr/>
          <a:lstStyle/>
          <a:p>
            <a:pPr>
              <a:lnSpc>
                <a:spcPct val="140000"/>
              </a:lnSpc>
            </a:pPr>
            <a:r>
              <a:rPr lang="en-US" altLang="he-IL" sz="2000"/>
              <a:t>At most </a:t>
            </a:r>
            <a:r>
              <a:rPr lang="en-US" altLang="he-IL" sz="2000" i="1">
                <a:solidFill>
                  <a:srgbClr val="003300"/>
                </a:solidFill>
              </a:rPr>
              <a:t>n-</a:t>
            </a:r>
            <a:r>
              <a:rPr lang="en-US" altLang="he-IL" sz="2000">
                <a:solidFill>
                  <a:srgbClr val="003300"/>
                </a:solidFill>
              </a:rPr>
              <a:t>1</a:t>
            </a:r>
            <a:r>
              <a:rPr lang="en-US" altLang="he-IL" sz="2000"/>
              <a:t> can move </a:t>
            </a:r>
            <a:r>
              <a:rPr lang="en-US" altLang="he-IL" sz="2000" i="1"/>
              <a:t>right</a:t>
            </a:r>
          </a:p>
          <a:p>
            <a:pPr>
              <a:lnSpc>
                <a:spcPct val="140000"/>
              </a:lnSpc>
            </a:pPr>
            <a:r>
              <a:rPr lang="en-US" altLang="he-IL" sz="2000"/>
              <a:t>At most </a:t>
            </a:r>
            <a:r>
              <a:rPr lang="en-US" altLang="he-IL" sz="2000" i="1">
                <a:solidFill>
                  <a:srgbClr val="003300"/>
                </a:solidFill>
              </a:rPr>
              <a:t>n-</a:t>
            </a:r>
            <a:r>
              <a:rPr lang="en-US" altLang="he-IL" sz="2000">
                <a:solidFill>
                  <a:srgbClr val="003300"/>
                </a:solidFill>
              </a:rPr>
              <a:t>1</a:t>
            </a:r>
            <a:r>
              <a:rPr lang="en-US" altLang="he-IL" sz="2000"/>
              <a:t> can move </a:t>
            </a:r>
            <a:r>
              <a:rPr lang="en-US" altLang="he-IL" sz="2000" i="1"/>
              <a:t>down</a:t>
            </a:r>
          </a:p>
          <a:p>
            <a:pPr>
              <a:lnSpc>
                <a:spcPct val="140000"/>
              </a:lnSpc>
            </a:pPr>
            <a:r>
              <a:rPr lang="en-US" altLang="he-IL" sz="2000"/>
              <a:t>At most </a:t>
            </a:r>
            <a:r>
              <a:rPr lang="en-US" altLang="he-IL" sz="2000">
                <a:solidFill>
                  <a:srgbClr val="003300"/>
                </a:solidFill>
              </a:rPr>
              <a:t>1</a:t>
            </a:r>
            <a:r>
              <a:rPr lang="en-US" altLang="he-IL" sz="2000"/>
              <a:t> can </a:t>
            </a:r>
            <a:r>
              <a:rPr lang="en-US" altLang="he-IL" sz="2000" i="1"/>
              <a:t>win</a:t>
            </a:r>
            <a:endParaRPr lang="en-US" altLang="he-IL" sz="2000"/>
          </a:p>
          <a:p>
            <a:pPr>
              <a:lnSpc>
                <a:spcPct val="140000"/>
              </a:lnSpc>
            </a:pPr>
            <a:r>
              <a:rPr lang="en-US" altLang="he-IL" sz="2000"/>
              <a:t>In solo run </a:t>
            </a:r>
            <a:r>
              <a:rPr lang="en-US" altLang="he-IL" sz="2000">
                <a:sym typeface="Wingdings" pitchFamily="2" charset="2"/>
              </a:rPr>
              <a:t> </a:t>
            </a:r>
            <a:r>
              <a:rPr lang="en-US" altLang="he-IL" sz="2000">
                <a:solidFill>
                  <a:srgbClr val="003300"/>
                </a:solidFill>
                <a:sym typeface="Wingdings" pitchFamily="2" charset="2"/>
              </a:rPr>
              <a:t>1</a:t>
            </a:r>
            <a:r>
              <a:rPr lang="en-US" altLang="he-IL" sz="2000">
                <a:sym typeface="Wingdings" pitchFamily="2" charset="2"/>
              </a:rPr>
              <a:t> win</a:t>
            </a:r>
          </a:p>
          <a:p>
            <a:pPr>
              <a:lnSpc>
                <a:spcPct val="140000"/>
              </a:lnSpc>
            </a:pPr>
            <a:r>
              <a:rPr lang="en-US" altLang="he-IL" sz="2000">
                <a:solidFill>
                  <a:srgbClr val="003300"/>
                </a:solidFill>
              </a:rPr>
              <a:t>All latecomers move </a:t>
            </a:r>
            <a:r>
              <a:rPr lang="en-US" altLang="he-IL" sz="2000" i="1">
                <a:solidFill>
                  <a:srgbClr val="003300"/>
                </a:solidFill>
              </a:rPr>
              <a:t>right</a:t>
            </a:r>
            <a:endParaRPr lang="en-US" altLang="he-IL" sz="2000">
              <a:solidFill>
                <a:srgbClr val="003300"/>
              </a:solidFill>
              <a:sym typeface="Wingdings" pitchFamily="2" charset="2"/>
            </a:endParaRPr>
          </a:p>
          <a:p>
            <a:pPr>
              <a:lnSpc>
                <a:spcPct val="140000"/>
              </a:lnSpc>
            </a:pPr>
            <a:r>
              <a:rPr lang="en-US" altLang="he-IL" sz="2000">
                <a:solidFill>
                  <a:srgbClr val="003300"/>
                </a:solidFill>
              </a:rPr>
              <a:t>If a process </a:t>
            </a:r>
            <a:r>
              <a:rPr lang="en-US" altLang="he-IL" sz="2000" i="1">
                <a:solidFill>
                  <a:srgbClr val="003300"/>
                </a:solidFill>
              </a:rPr>
              <a:t>wins</a:t>
            </a:r>
            <a:r>
              <a:rPr lang="en-US" altLang="he-IL" sz="2000">
                <a:solidFill>
                  <a:srgbClr val="003300"/>
                </a:solidFill>
              </a:rPr>
              <a:t> then nobody moves </a:t>
            </a:r>
            <a:r>
              <a:rPr lang="en-US" altLang="he-IL" sz="2000" i="1">
                <a:solidFill>
                  <a:srgbClr val="003300"/>
                </a:solidFill>
              </a:rPr>
              <a:t>down</a:t>
            </a:r>
          </a:p>
        </p:txBody>
      </p:sp>
      <p:sp>
        <p:nvSpPr>
          <p:cNvPr id="824323" name="Text Box 3"/>
          <p:cNvSpPr txBox="1">
            <a:spLocks noChangeArrowheads="1"/>
          </p:cNvSpPr>
          <p:nvPr/>
        </p:nvSpPr>
        <p:spPr bwMode="auto">
          <a:xfrm>
            <a:off x="7747000" y="3124200"/>
            <a:ext cx="1066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sz="2000" b="0" i="1">
                <a:solidFill>
                  <a:schemeClr val="accent2"/>
                </a:solidFill>
                <a:latin typeface="Comic Sans MS" pitchFamily="66" charset="0"/>
              </a:rPr>
              <a:t>right</a:t>
            </a:r>
          </a:p>
        </p:txBody>
      </p:sp>
      <p:sp>
        <p:nvSpPr>
          <p:cNvPr id="824325" name="Rectangle 5"/>
          <p:cNvSpPr>
            <a:spLocks noChangeArrowheads="1"/>
          </p:cNvSpPr>
          <p:nvPr/>
        </p:nvSpPr>
        <p:spPr bwMode="auto">
          <a:xfrm>
            <a:off x="4533900" y="1981200"/>
            <a:ext cx="4140200" cy="2959100"/>
          </a:xfrm>
          <a:prstGeom prst="rect">
            <a:avLst/>
          </a:prstGeom>
          <a:solidFill>
            <a:srgbClr val="F7FC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24326" name="Text Box 6"/>
          <p:cNvSpPr txBox="1">
            <a:spLocks noChangeArrowheads="1"/>
          </p:cNvSpPr>
          <p:nvPr/>
        </p:nvSpPr>
        <p:spPr bwMode="auto">
          <a:xfrm>
            <a:off x="4978400" y="3136900"/>
            <a:ext cx="1066800" cy="549275"/>
          </a:xfrm>
          <a:prstGeom prst="rect">
            <a:avLst/>
          </a:prstGeom>
          <a:solidFill>
            <a:srgbClr val="F7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sz="2000" b="0" i="1">
                <a:solidFill>
                  <a:schemeClr val="accent2"/>
                </a:solidFill>
                <a:latin typeface="Comic Sans MS" pitchFamily="66" charset="0"/>
              </a:rPr>
              <a:t>win</a:t>
            </a:r>
          </a:p>
        </p:txBody>
      </p:sp>
      <p:sp>
        <p:nvSpPr>
          <p:cNvPr id="824328" name="Line 8"/>
          <p:cNvSpPr>
            <a:spLocks noChangeShapeType="1"/>
          </p:cNvSpPr>
          <p:nvPr/>
        </p:nvSpPr>
        <p:spPr bwMode="auto">
          <a:xfrm>
            <a:off x="6629400" y="2768600"/>
            <a:ext cx="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4332" name="Text Box 12"/>
          <p:cNvSpPr txBox="1">
            <a:spLocks noChangeArrowheads="1"/>
          </p:cNvSpPr>
          <p:nvPr/>
        </p:nvSpPr>
        <p:spPr bwMode="auto">
          <a:xfrm>
            <a:off x="6248400" y="4140200"/>
            <a:ext cx="1066800" cy="549275"/>
          </a:xfrm>
          <a:prstGeom prst="rect">
            <a:avLst/>
          </a:prstGeom>
          <a:solidFill>
            <a:srgbClr val="F7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sz="2000" b="0" i="1">
                <a:solidFill>
                  <a:schemeClr val="accent2"/>
                </a:solidFill>
                <a:latin typeface="Comic Sans MS" pitchFamily="66" charset="0"/>
              </a:rPr>
              <a:t>down</a:t>
            </a:r>
          </a:p>
        </p:txBody>
      </p:sp>
      <p:sp>
        <p:nvSpPr>
          <p:cNvPr id="824333" name="Text Box 13"/>
          <p:cNvSpPr txBox="1">
            <a:spLocks noChangeArrowheads="1"/>
          </p:cNvSpPr>
          <p:nvPr/>
        </p:nvSpPr>
        <p:spPr bwMode="auto">
          <a:xfrm>
            <a:off x="6464300" y="2247900"/>
            <a:ext cx="304800" cy="549275"/>
          </a:xfrm>
          <a:prstGeom prst="rect">
            <a:avLst/>
          </a:prstGeom>
          <a:solidFill>
            <a:srgbClr val="F7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sz="2000" b="0" i="1">
                <a:solidFill>
                  <a:srgbClr val="003300"/>
                </a:solidFill>
                <a:latin typeface="Comic Sans MS" pitchFamily="66" charset="0"/>
              </a:rPr>
              <a:t>n</a:t>
            </a:r>
          </a:p>
        </p:txBody>
      </p:sp>
      <p:sp>
        <p:nvSpPr>
          <p:cNvPr id="824334" name="Text Box 14"/>
          <p:cNvSpPr txBox="1">
            <a:spLocks noChangeArrowheads="1"/>
          </p:cNvSpPr>
          <p:nvPr/>
        </p:nvSpPr>
        <p:spPr bwMode="auto">
          <a:xfrm>
            <a:off x="5867400" y="2997200"/>
            <a:ext cx="304800" cy="549275"/>
          </a:xfrm>
          <a:prstGeom prst="rect">
            <a:avLst/>
          </a:prstGeom>
          <a:solidFill>
            <a:srgbClr val="F7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en-US" sz="2000" b="0">
                <a:solidFill>
                  <a:srgbClr val="003300"/>
                </a:solidFill>
                <a:latin typeface="Comic Sans MS" pitchFamily="66" charset="0"/>
              </a:rPr>
              <a:t>1</a:t>
            </a:r>
          </a:p>
        </p:txBody>
      </p:sp>
      <p:sp>
        <p:nvSpPr>
          <p:cNvPr id="824335" name="Text Box 15"/>
          <p:cNvSpPr txBox="1">
            <a:spLocks noChangeArrowheads="1"/>
          </p:cNvSpPr>
          <p:nvPr/>
        </p:nvSpPr>
        <p:spPr bwMode="auto">
          <a:xfrm>
            <a:off x="7086600" y="2959100"/>
            <a:ext cx="685800" cy="549275"/>
          </a:xfrm>
          <a:prstGeom prst="rect">
            <a:avLst/>
          </a:prstGeom>
          <a:solidFill>
            <a:srgbClr val="F7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sz="2000" b="0" i="1">
                <a:solidFill>
                  <a:srgbClr val="003300"/>
                </a:solidFill>
                <a:latin typeface="Comic Sans MS" pitchFamily="66" charset="0"/>
              </a:rPr>
              <a:t>n-</a:t>
            </a:r>
            <a:r>
              <a:rPr kumimoji="1" lang="en-US" altLang="he-IL" sz="2000" b="0">
                <a:solidFill>
                  <a:srgbClr val="003300"/>
                </a:solidFill>
                <a:latin typeface="Comic Sans MS" pitchFamily="66" charset="0"/>
              </a:rPr>
              <a:t>1</a:t>
            </a:r>
          </a:p>
        </p:txBody>
      </p:sp>
      <p:sp>
        <p:nvSpPr>
          <p:cNvPr id="824336" name="Text Box 16"/>
          <p:cNvSpPr txBox="1">
            <a:spLocks noChangeArrowheads="1"/>
          </p:cNvSpPr>
          <p:nvPr/>
        </p:nvSpPr>
        <p:spPr bwMode="auto">
          <a:xfrm>
            <a:off x="6616700" y="3632200"/>
            <a:ext cx="685800" cy="549275"/>
          </a:xfrm>
          <a:prstGeom prst="rect">
            <a:avLst/>
          </a:prstGeom>
          <a:solidFill>
            <a:srgbClr val="F7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sz="2000" b="0" i="1">
                <a:solidFill>
                  <a:srgbClr val="003300"/>
                </a:solidFill>
                <a:latin typeface="Comic Sans MS" pitchFamily="66" charset="0"/>
              </a:rPr>
              <a:t>n-</a:t>
            </a:r>
            <a:r>
              <a:rPr kumimoji="1" lang="en-US" altLang="he-IL" sz="2000" b="0">
                <a:solidFill>
                  <a:srgbClr val="003300"/>
                </a:solidFill>
                <a:latin typeface="Comic Sans MS" pitchFamily="66" charset="0"/>
              </a:rPr>
              <a:t>1</a:t>
            </a:r>
          </a:p>
        </p:txBody>
      </p:sp>
      <p:sp>
        <p:nvSpPr>
          <p:cNvPr id="824337" name="Text Box 17"/>
          <p:cNvSpPr txBox="1">
            <a:spLocks noChangeArrowheads="1"/>
          </p:cNvSpPr>
          <p:nvPr/>
        </p:nvSpPr>
        <p:spPr bwMode="auto">
          <a:xfrm>
            <a:off x="7734300" y="3136900"/>
            <a:ext cx="1066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sz="2000" b="0" i="1">
                <a:solidFill>
                  <a:schemeClr val="accent2"/>
                </a:solidFill>
                <a:latin typeface="Comic Sans MS" pitchFamily="66" charset="0"/>
              </a:rPr>
              <a:t>right</a:t>
            </a:r>
          </a:p>
        </p:txBody>
      </p:sp>
      <p:sp>
        <p:nvSpPr>
          <p:cNvPr id="824338" name="Rectangle 18"/>
          <p:cNvSpPr>
            <a:spLocks noChangeArrowheads="1"/>
          </p:cNvSpPr>
          <p:nvPr/>
        </p:nvSpPr>
        <p:spPr bwMode="auto">
          <a:xfrm>
            <a:off x="685800" y="203200"/>
            <a:ext cx="7772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0">
                <a:solidFill>
                  <a:schemeClr val="accent2"/>
                </a:solidFill>
                <a:effectLst>
                  <a:outerShdw blurRad="38100" dist="38100" dir="2700000" algn="tl">
                    <a:srgbClr val="C0C0C0"/>
                  </a:outerShdw>
                </a:effectLst>
                <a:latin typeface="Comic Sans MS" pitchFamily="66" charset="0"/>
              </a:rPr>
              <a:t>MT</a:t>
            </a:r>
            <a:r>
              <a:rPr lang="en-US" sz="2800" b="0">
                <a:solidFill>
                  <a:srgbClr val="CC3300"/>
                </a:solidFill>
                <a:effectLst>
                  <a:outerShdw blurRad="38100" dist="38100" dir="2700000" algn="tl">
                    <a:srgbClr val="C0C0C0"/>
                  </a:outerShdw>
                </a:effectLst>
                <a:latin typeface="Comic Sans MS" pitchFamily="66" charset="0"/>
              </a:rPr>
              <a:t>-splitter</a:t>
            </a:r>
            <a:endParaRPr lang="en-US" sz="2800" b="0">
              <a:solidFill>
                <a:srgbClr val="CC3300"/>
              </a:solidFill>
              <a:latin typeface="Comic Sans MS" pitchFamily="66" charset="0"/>
            </a:endParaRPr>
          </a:p>
        </p:txBody>
      </p:sp>
      <p:sp>
        <p:nvSpPr>
          <p:cNvPr id="824339" name="Rectangle 19"/>
          <p:cNvSpPr>
            <a:spLocks noChangeArrowheads="1"/>
          </p:cNvSpPr>
          <p:nvPr/>
        </p:nvSpPr>
        <p:spPr bwMode="auto">
          <a:xfrm>
            <a:off x="1498600" y="812800"/>
            <a:ext cx="61468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40000"/>
              </a:lnSpc>
              <a:spcBef>
                <a:spcPct val="20000"/>
              </a:spcBef>
              <a:buClr>
                <a:schemeClr val="accent2"/>
              </a:buClr>
              <a:buSzPct val="85000"/>
              <a:buFont typeface="Wingdings" pitchFamily="2" charset="2"/>
              <a:buNone/>
            </a:pPr>
            <a:r>
              <a:rPr lang="en-US" altLang="he-IL" sz="2000" b="0">
                <a:solidFill>
                  <a:srgbClr val="CC3300"/>
                </a:solidFill>
                <a:latin typeface="Comic Sans MS" pitchFamily="66" charset="0"/>
              </a:rPr>
              <a:t>Redefine </a:t>
            </a:r>
            <a:r>
              <a:rPr lang="en-US" altLang="he-IL" sz="2000" b="0" i="1">
                <a:solidFill>
                  <a:srgbClr val="CC3300"/>
                </a:solidFill>
                <a:latin typeface="Comic Sans MS" pitchFamily="66" charset="0"/>
              </a:rPr>
              <a:t>n </a:t>
            </a:r>
            <a:r>
              <a:rPr lang="en-US" altLang="he-IL" sz="2000" b="0">
                <a:solidFill>
                  <a:srgbClr val="CC3300"/>
                </a:solidFill>
                <a:latin typeface="Comic Sans MS" pitchFamily="66" charset="0"/>
              </a:rPr>
              <a:t>to be the earlybirds (non-latecomers)</a:t>
            </a:r>
          </a:p>
        </p:txBody>
      </p:sp>
      <p:sp>
        <p:nvSpPr>
          <p:cNvPr id="824331" name="Line 11"/>
          <p:cNvSpPr>
            <a:spLocks noChangeShapeType="1"/>
          </p:cNvSpPr>
          <p:nvPr/>
        </p:nvSpPr>
        <p:spPr bwMode="auto">
          <a:xfrm flipH="1">
            <a:off x="5638800" y="3454400"/>
            <a:ext cx="609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4327" name="Rectangle 7"/>
          <p:cNvSpPr>
            <a:spLocks noChangeArrowheads="1"/>
          </p:cNvSpPr>
          <p:nvPr/>
        </p:nvSpPr>
        <p:spPr bwMode="auto">
          <a:xfrm>
            <a:off x="6248400" y="3225800"/>
            <a:ext cx="762000" cy="457200"/>
          </a:xfrm>
          <a:prstGeom prst="rect">
            <a:avLst/>
          </a:prstGeom>
          <a:solidFill>
            <a:srgbClr val="E3E3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4330" name="Line 10"/>
          <p:cNvSpPr>
            <a:spLocks noChangeShapeType="1"/>
          </p:cNvSpPr>
          <p:nvPr/>
        </p:nvSpPr>
        <p:spPr bwMode="auto">
          <a:xfrm>
            <a:off x="7010400" y="3454400"/>
            <a:ext cx="685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4329" name="Line 9"/>
          <p:cNvSpPr>
            <a:spLocks noChangeShapeType="1"/>
          </p:cNvSpPr>
          <p:nvPr/>
        </p:nvSpPr>
        <p:spPr bwMode="auto">
          <a:xfrm>
            <a:off x="6629400" y="3683000"/>
            <a:ext cx="0" cy="635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Date Placeholder 3"/>
          <p:cNvSpPr>
            <a:spLocks noGrp="1"/>
          </p:cNvSpPr>
          <p:nvPr>
            <p:ph type="dt" sz="half" idx="10"/>
          </p:nvPr>
        </p:nvSpPr>
        <p:spPr/>
        <p:txBody>
          <a:bodyPr/>
          <a:lstStyle/>
          <a:p>
            <a:r>
              <a:rPr lang="en-US" smtClean="0"/>
              <a:t>Chapter 3</a:t>
            </a:r>
            <a:endParaRPr lang="en-US"/>
          </a:p>
        </p:txBody>
      </p:sp>
      <p:sp>
        <p:nvSpPr>
          <p:cNvPr id="29" name="Footer Placeholder 4"/>
          <p:cNvSpPr>
            <a:spLocks noGrp="1"/>
          </p:cNvSpPr>
          <p:nvPr>
            <p:ph type="ftr" sz="quarter" idx="11"/>
          </p:nvPr>
        </p:nvSpPr>
        <p:spPr/>
        <p:txBody>
          <a:bodyPr/>
          <a:lstStyle/>
          <a:p>
            <a:r>
              <a:rPr lang="en-US" smtClean="0"/>
              <a:t>Synchronization Algorithms and Concurrent Programming Gadi Taubenfeld © 2014</a:t>
            </a:r>
            <a:endParaRPr lang="en-US"/>
          </a:p>
        </p:txBody>
      </p:sp>
      <p:sp>
        <p:nvSpPr>
          <p:cNvPr id="809986" name="Rectangle 2"/>
          <p:cNvSpPr>
            <a:spLocks noChangeArrowheads="1"/>
          </p:cNvSpPr>
          <p:nvPr/>
        </p:nvSpPr>
        <p:spPr bwMode="auto">
          <a:xfrm>
            <a:off x="4229100" y="546100"/>
            <a:ext cx="3784600" cy="5664200"/>
          </a:xfrm>
          <a:prstGeom prst="rect">
            <a:avLst/>
          </a:prstGeom>
          <a:solidFill>
            <a:srgbClr val="FFF6E9"/>
          </a:solidFill>
          <a:ln w="9525">
            <a:solidFill>
              <a:schemeClr val="accent2"/>
            </a:solidFill>
            <a:miter lim="800000"/>
            <a:headEnd/>
            <a:tailEnd/>
          </a:ln>
          <a:effectLst>
            <a:outerShdw dist="35921" dir="2700000" algn="ctr" rotWithShape="0">
              <a:schemeClr val="bg2"/>
            </a:outerShdw>
          </a:effectLst>
        </p:spPr>
        <p:txBody>
          <a:bodyPr wrap="none" anchor="ctr"/>
          <a:lstStyle/>
          <a:p>
            <a:endParaRPr lang="en-US"/>
          </a:p>
        </p:txBody>
      </p:sp>
      <p:sp>
        <p:nvSpPr>
          <p:cNvPr id="809987" name="Rectangle 3"/>
          <p:cNvSpPr>
            <a:spLocks noGrp="1" noChangeArrowheads="1"/>
          </p:cNvSpPr>
          <p:nvPr>
            <p:ph type="body" idx="1"/>
          </p:nvPr>
        </p:nvSpPr>
        <p:spPr>
          <a:xfrm>
            <a:off x="292100" y="685800"/>
            <a:ext cx="3492500" cy="4114800"/>
          </a:xfrm>
        </p:spPr>
        <p:txBody>
          <a:bodyPr/>
          <a:lstStyle/>
          <a:p>
            <a:pPr>
              <a:buFont typeface="Wingdings" pitchFamily="2" charset="2"/>
              <a:buNone/>
            </a:pPr>
            <a:r>
              <a:rPr lang="en-US" altLang="he-IL" sz="2000">
                <a:solidFill>
                  <a:srgbClr val="CC3300"/>
                </a:solidFill>
              </a:rPr>
              <a:t>Mutual exclusion using a</a:t>
            </a:r>
          </a:p>
          <a:p>
            <a:pPr>
              <a:buFont typeface="Wingdings" pitchFamily="2" charset="2"/>
              <a:buNone/>
            </a:pPr>
            <a:r>
              <a:rPr lang="en-US" altLang="he-IL" sz="2000">
                <a:solidFill>
                  <a:srgbClr val="CC3300"/>
                </a:solidFill>
              </a:rPr>
              <a:t>chain of the </a:t>
            </a:r>
            <a:r>
              <a:rPr lang="en-US" altLang="he-IL" sz="2000"/>
              <a:t>MT</a:t>
            </a:r>
            <a:r>
              <a:rPr lang="en-US" altLang="he-IL" sz="2000">
                <a:solidFill>
                  <a:srgbClr val="CC3300"/>
                </a:solidFill>
              </a:rPr>
              <a:t>-splitters:</a:t>
            </a:r>
          </a:p>
        </p:txBody>
      </p:sp>
      <p:sp>
        <p:nvSpPr>
          <p:cNvPr id="809988" name="Rectangle 4"/>
          <p:cNvSpPr>
            <a:spLocks noChangeArrowheads="1"/>
          </p:cNvSpPr>
          <p:nvPr/>
        </p:nvSpPr>
        <p:spPr bwMode="auto">
          <a:xfrm>
            <a:off x="5562600" y="1600200"/>
            <a:ext cx="762000" cy="457200"/>
          </a:xfrm>
          <a:prstGeom prst="rect">
            <a:avLst/>
          </a:prstGeom>
          <a:solidFill>
            <a:srgbClr val="E3E3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989" name="Line 5"/>
          <p:cNvSpPr>
            <a:spLocks noChangeShapeType="1"/>
          </p:cNvSpPr>
          <p:nvPr/>
        </p:nvSpPr>
        <p:spPr bwMode="auto">
          <a:xfrm>
            <a:off x="5943600" y="1143000"/>
            <a:ext cx="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990" name="Line 6"/>
          <p:cNvSpPr>
            <a:spLocks noChangeShapeType="1"/>
          </p:cNvSpPr>
          <p:nvPr/>
        </p:nvSpPr>
        <p:spPr bwMode="auto">
          <a:xfrm>
            <a:off x="5943600" y="2057400"/>
            <a:ext cx="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991" name="Line 7"/>
          <p:cNvSpPr>
            <a:spLocks noChangeShapeType="1"/>
          </p:cNvSpPr>
          <p:nvPr/>
        </p:nvSpPr>
        <p:spPr bwMode="auto">
          <a:xfrm>
            <a:off x="6324600" y="1828800"/>
            <a:ext cx="685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992" name="Line 8"/>
          <p:cNvSpPr>
            <a:spLocks noChangeShapeType="1"/>
          </p:cNvSpPr>
          <p:nvPr/>
        </p:nvSpPr>
        <p:spPr bwMode="auto">
          <a:xfrm flipH="1">
            <a:off x="4953000" y="1828800"/>
            <a:ext cx="609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993" name="Text Box 9"/>
          <p:cNvSpPr txBox="1">
            <a:spLocks noChangeArrowheads="1"/>
          </p:cNvSpPr>
          <p:nvPr/>
        </p:nvSpPr>
        <p:spPr bwMode="auto">
          <a:xfrm>
            <a:off x="7010400" y="1524000"/>
            <a:ext cx="10668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b="0" i="1">
                <a:solidFill>
                  <a:schemeClr val="accent2"/>
                </a:solidFill>
                <a:latin typeface="Comic Sans MS" pitchFamily="66" charset="0"/>
              </a:rPr>
              <a:t>right</a:t>
            </a:r>
          </a:p>
        </p:txBody>
      </p:sp>
      <p:sp>
        <p:nvSpPr>
          <p:cNvPr id="809994" name="Text Box 10"/>
          <p:cNvSpPr txBox="1">
            <a:spLocks noChangeArrowheads="1"/>
          </p:cNvSpPr>
          <p:nvPr/>
        </p:nvSpPr>
        <p:spPr bwMode="auto">
          <a:xfrm>
            <a:off x="4406900" y="1524000"/>
            <a:ext cx="10668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b="0" i="1">
                <a:solidFill>
                  <a:srgbClr val="CC3300"/>
                </a:solidFill>
                <a:latin typeface="Comic Sans MS" pitchFamily="66" charset="0"/>
              </a:rPr>
              <a:t>win</a:t>
            </a:r>
          </a:p>
        </p:txBody>
      </p:sp>
      <p:sp>
        <p:nvSpPr>
          <p:cNvPr id="809995" name="Text Box 11"/>
          <p:cNvSpPr txBox="1">
            <a:spLocks noChangeArrowheads="1"/>
          </p:cNvSpPr>
          <p:nvPr/>
        </p:nvSpPr>
        <p:spPr bwMode="auto">
          <a:xfrm>
            <a:off x="5181600" y="1371600"/>
            <a:ext cx="3048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en-US" b="0">
                <a:solidFill>
                  <a:schemeClr val="accent2"/>
                </a:solidFill>
                <a:latin typeface="Comic Sans MS" pitchFamily="66" charset="0"/>
              </a:rPr>
              <a:t>1</a:t>
            </a:r>
          </a:p>
        </p:txBody>
      </p:sp>
      <p:sp>
        <p:nvSpPr>
          <p:cNvPr id="809996" name="Text Box 12"/>
          <p:cNvSpPr txBox="1">
            <a:spLocks noChangeArrowheads="1"/>
          </p:cNvSpPr>
          <p:nvPr/>
        </p:nvSpPr>
        <p:spPr bwMode="auto">
          <a:xfrm>
            <a:off x="5943600" y="1028700"/>
            <a:ext cx="19812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b="0" i="1">
                <a:solidFill>
                  <a:schemeClr val="accent2"/>
                </a:solidFill>
                <a:latin typeface="Comic Sans MS" pitchFamily="66" charset="0"/>
              </a:rPr>
              <a:t>infinite-</a:t>
            </a:r>
            <a:r>
              <a:rPr kumimoji="1" lang="en-US" altLang="he-IL" b="0">
                <a:solidFill>
                  <a:schemeClr val="accent2"/>
                </a:solidFill>
                <a:latin typeface="Comic Sans MS" pitchFamily="66" charset="0"/>
              </a:rPr>
              <a:t>1</a:t>
            </a:r>
          </a:p>
        </p:txBody>
      </p:sp>
      <p:sp>
        <p:nvSpPr>
          <p:cNvPr id="809997" name="Text Box 13"/>
          <p:cNvSpPr txBox="1">
            <a:spLocks noChangeArrowheads="1"/>
          </p:cNvSpPr>
          <p:nvPr/>
        </p:nvSpPr>
        <p:spPr bwMode="auto">
          <a:xfrm>
            <a:off x="5943600" y="1930400"/>
            <a:ext cx="6858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b="0" i="1">
                <a:solidFill>
                  <a:schemeClr val="accent2"/>
                </a:solidFill>
                <a:latin typeface="Comic Sans MS" pitchFamily="66" charset="0"/>
              </a:rPr>
              <a:t>n-</a:t>
            </a:r>
            <a:r>
              <a:rPr kumimoji="1" lang="en-US" altLang="he-IL" b="0">
                <a:solidFill>
                  <a:schemeClr val="accent2"/>
                </a:solidFill>
                <a:latin typeface="Comic Sans MS" pitchFamily="66" charset="0"/>
              </a:rPr>
              <a:t>1</a:t>
            </a:r>
          </a:p>
        </p:txBody>
      </p:sp>
      <p:sp>
        <p:nvSpPr>
          <p:cNvPr id="809998" name="Rectangle 14"/>
          <p:cNvSpPr>
            <a:spLocks noChangeArrowheads="1"/>
          </p:cNvSpPr>
          <p:nvPr/>
        </p:nvSpPr>
        <p:spPr bwMode="auto">
          <a:xfrm>
            <a:off x="5562600" y="4724400"/>
            <a:ext cx="762000" cy="457200"/>
          </a:xfrm>
          <a:prstGeom prst="rect">
            <a:avLst/>
          </a:prstGeom>
          <a:solidFill>
            <a:srgbClr val="E3E3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999" name="Line 15"/>
          <p:cNvSpPr>
            <a:spLocks noChangeShapeType="1"/>
          </p:cNvSpPr>
          <p:nvPr/>
        </p:nvSpPr>
        <p:spPr bwMode="auto">
          <a:xfrm>
            <a:off x="5943600" y="4267200"/>
            <a:ext cx="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0000" name="Line 16"/>
          <p:cNvSpPr>
            <a:spLocks noChangeShapeType="1"/>
          </p:cNvSpPr>
          <p:nvPr/>
        </p:nvSpPr>
        <p:spPr bwMode="auto">
          <a:xfrm>
            <a:off x="5943600" y="5181600"/>
            <a:ext cx="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0001" name="Line 17"/>
          <p:cNvSpPr>
            <a:spLocks noChangeShapeType="1"/>
          </p:cNvSpPr>
          <p:nvPr/>
        </p:nvSpPr>
        <p:spPr bwMode="auto">
          <a:xfrm>
            <a:off x="6311900" y="4965700"/>
            <a:ext cx="685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0002" name="Line 18"/>
          <p:cNvSpPr>
            <a:spLocks noChangeShapeType="1"/>
          </p:cNvSpPr>
          <p:nvPr/>
        </p:nvSpPr>
        <p:spPr bwMode="auto">
          <a:xfrm flipH="1">
            <a:off x="4953000" y="4953000"/>
            <a:ext cx="609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0003" name="Text Box 19"/>
          <p:cNvSpPr txBox="1">
            <a:spLocks noChangeArrowheads="1"/>
          </p:cNvSpPr>
          <p:nvPr/>
        </p:nvSpPr>
        <p:spPr bwMode="auto">
          <a:xfrm>
            <a:off x="7010400" y="4660900"/>
            <a:ext cx="10668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b="0" i="1">
                <a:solidFill>
                  <a:schemeClr val="accent2"/>
                </a:solidFill>
                <a:latin typeface="Comic Sans MS" pitchFamily="66" charset="0"/>
              </a:rPr>
              <a:t>right</a:t>
            </a:r>
          </a:p>
        </p:txBody>
      </p:sp>
      <p:sp>
        <p:nvSpPr>
          <p:cNvPr id="810004" name="Text Box 20"/>
          <p:cNvSpPr txBox="1">
            <a:spLocks noChangeArrowheads="1"/>
          </p:cNvSpPr>
          <p:nvPr/>
        </p:nvSpPr>
        <p:spPr bwMode="auto">
          <a:xfrm>
            <a:off x="4394200" y="4648200"/>
            <a:ext cx="10668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b="0" i="1">
                <a:solidFill>
                  <a:srgbClr val="CC3300"/>
                </a:solidFill>
                <a:latin typeface="Comic Sans MS" pitchFamily="66" charset="0"/>
              </a:rPr>
              <a:t>win</a:t>
            </a:r>
          </a:p>
        </p:txBody>
      </p:sp>
      <p:sp>
        <p:nvSpPr>
          <p:cNvPr id="810005" name="Text Box 21"/>
          <p:cNvSpPr txBox="1">
            <a:spLocks noChangeArrowheads="1"/>
          </p:cNvSpPr>
          <p:nvPr/>
        </p:nvSpPr>
        <p:spPr bwMode="auto">
          <a:xfrm>
            <a:off x="5588000" y="5524500"/>
            <a:ext cx="10668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b="0" i="1">
                <a:solidFill>
                  <a:schemeClr val="accent2"/>
                </a:solidFill>
                <a:latin typeface="Comic Sans MS" pitchFamily="66" charset="0"/>
              </a:rPr>
              <a:t>down</a:t>
            </a:r>
          </a:p>
        </p:txBody>
      </p:sp>
      <p:sp>
        <p:nvSpPr>
          <p:cNvPr id="810006" name="Text Box 22"/>
          <p:cNvSpPr txBox="1">
            <a:spLocks noChangeArrowheads="1"/>
          </p:cNvSpPr>
          <p:nvPr/>
        </p:nvSpPr>
        <p:spPr bwMode="auto">
          <a:xfrm>
            <a:off x="5181600" y="4521200"/>
            <a:ext cx="3048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en-US" b="0">
                <a:solidFill>
                  <a:schemeClr val="accent2"/>
                </a:solidFill>
                <a:latin typeface="Comic Sans MS" pitchFamily="66" charset="0"/>
              </a:rPr>
              <a:t>1</a:t>
            </a:r>
          </a:p>
        </p:txBody>
      </p:sp>
      <p:sp>
        <p:nvSpPr>
          <p:cNvPr id="810007" name="Text Box 23"/>
          <p:cNvSpPr txBox="1">
            <a:spLocks noChangeArrowheads="1"/>
          </p:cNvSpPr>
          <p:nvPr/>
        </p:nvSpPr>
        <p:spPr bwMode="auto">
          <a:xfrm>
            <a:off x="6350000" y="4508500"/>
            <a:ext cx="6858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b="0" i="1">
                <a:solidFill>
                  <a:schemeClr val="accent2"/>
                </a:solidFill>
                <a:latin typeface="Comic Sans MS" pitchFamily="66" charset="0"/>
              </a:rPr>
              <a:t>n’-</a:t>
            </a:r>
            <a:r>
              <a:rPr kumimoji="1" lang="en-US" altLang="he-IL" b="0">
                <a:solidFill>
                  <a:schemeClr val="accent2"/>
                </a:solidFill>
                <a:latin typeface="Comic Sans MS" pitchFamily="66" charset="0"/>
              </a:rPr>
              <a:t>1</a:t>
            </a:r>
          </a:p>
        </p:txBody>
      </p:sp>
      <p:sp>
        <p:nvSpPr>
          <p:cNvPr id="810008" name="Text Box 24"/>
          <p:cNvSpPr txBox="1">
            <a:spLocks noChangeArrowheads="1"/>
          </p:cNvSpPr>
          <p:nvPr/>
        </p:nvSpPr>
        <p:spPr bwMode="auto">
          <a:xfrm>
            <a:off x="5905500" y="5067300"/>
            <a:ext cx="6858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b="0" i="1">
                <a:solidFill>
                  <a:schemeClr val="accent2"/>
                </a:solidFill>
                <a:latin typeface="Comic Sans MS" pitchFamily="66" charset="0"/>
              </a:rPr>
              <a:t>n’-</a:t>
            </a:r>
            <a:r>
              <a:rPr kumimoji="1" lang="en-US" altLang="he-IL" b="0">
                <a:solidFill>
                  <a:schemeClr val="accent2"/>
                </a:solidFill>
                <a:latin typeface="Comic Sans MS" pitchFamily="66" charset="0"/>
              </a:rPr>
              <a:t>1</a:t>
            </a:r>
          </a:p>
        </p:txBody>
      </p:sp>
      <p:sp>
        <p:nvSpPr>
          <p:cNvPr id="810009" name="Line 25"/>
          <p:cNvSpPr>
            <a:spLocks noChangeShapeType="1"/>
          </p:cNvSpPr>
          <p:nvPr/>
        </p:nvSpPr>
        <p:spPr bwMode="auto">
          <a:xfrm>
            <a:off x="5943600" y="2514600"/>
            <a:ext cx="0" cy="144780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0010" name="Text Box 26"/>
          <p:cNvSpPr txBox="1">
            <a:spLocks noChangeArrowheads="1"/>
          </p:cNvSpPr>
          <p:nvPr/>
        </p:nvSpPr>
        <p:spPr bwMode="auto">
          <a:xfrm>
            <a:off x="5461000" y="609600"/>
            <a:ext cx="11430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b="0" i="1">
                <a:solidFill>
                  <a:schemeClr val="accent2"/>
                </a:solidFill>
                <a:latin typeface="Comic Sans MS" pitchFamily="66" charset="0"/>
              </a:rPr>
              <a:t>infinite</a:t>
            </a:r>
          </a:p>
        </p:txBody>
      </p:sp>
      <p:sp>
        <p:nvSpPr>
          <p:cNvPr id="810011" name="Text Box 27"/>
          <p:cNvSpPr txBox="1">
            <a:spLocks noChangeArrowheads="1"/>
          </p:cNvSpPr>
          <p:nvPr/>
        </p:nvSpPr>
        <p:spPr bwMode="auto">
          <a:xfrm>
            <a:off x="5791200" y="3733800"/>
            <a:ext cx="6858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b="0" i="1">
                <a:solidFill>
                  <a:schemeClr val="accent2"/>
                </a:solidFill>
                <a:latin typeface="Comic Sans MS" pitchFamily="66" charset="0"/>
              </a:rPr>
              <a:t>n’</a:t>
            </a:r>
            <a:endParaRPr kumimoji="1" lang="en-US" altLang="he-IL" b="0">
              <a:solidFill>
                <a:schemeClr val="accent2"/>
              </a:solidFill>
              <a:latin typeface="Comic Sans MS" pitchFamily="66"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Date Placeholder 3"/>
          <p:cNvSpPr>
            <a:spLocks noGrp="1"/>
          </p:cNvSpPr>
          <p:nvPr>
            <p:ph type="dt" sz="half" idx="10"/>
          </p:nvPr>
        </p:nvSpPr>
        <p:spPr/>
        <p:txBody>
          <a:bodyPr/>
          <a:lstStyle/>
          <a:p>
            <a:r>
              <a:rPr lang="en-US" smtClean="0"/>
              <a:t>Chapter 3</a:t>
            </a:r>
            <a:endParaRPr lang="en-US"/>
          </a:p>
        </p:txBody>
      </p:sp>
      <p:sp>
        <p:nvSpPr>
          <p:cNvPr id="25" name="Footer Placeholder 4"/>
          <p:cNvSpPr>
            <a:spLocks noGrp="1"/>
          </p:cNvSpPr>
          <p:nvPr>
            <p:ph type="ftr" sz="quarter" idx="11"/>
          </p:nvPr>
        </p:nvSpPr>
        <p:spPr/>
        <p:txBody>
          <a:bodyPr/>
          <a:lstStyle/>
          <a:p>
            <a:r>
              <a:rPr lang="en-US" smtClean="0"/>
              <a:t>Synchronization Algorithms and Concurrent Programming Gadi Taubenfeld © 2014</a:t>
            </a:r>
            <a:endParaRPr lang="en-US"/>
          </a:p>
        </p:txBody>
      </p:sp>
      <p:sp>
        <p:nvSpPr>
          <p:cNvPr id="814083" name="Rectangle 3"/>
          <p:cNvSpPr>
            <a:spLocks noGrp="1" noChangeArrowheads="1"/>
          </p:cNvSpPr>
          <p:nvPr>
            <p:ph type="body" idx="1"/>
          </p:nvPr>
        </p:nvSpPr>
        <p:spPr>
          <a:xfrm>
            <a:off x="914400" y="1206500"/>
            <a:ext cx="7620000" cy="4597400"/>
          </a:xfrm>
          <a:solidFill>
            <a:srgbClr val="F7FCFF"/>
          </a:solidFill>
          <a:ln>
            <a:solidFill>
              <a:srgbClr val="000000"/>
            </a:solidFill>
            <a:miter lim="800000"/>
            <a:headEnd/>
            <a:tailEnd/>
          </a:ln>
          <a:effectLst>
            <a:outerShdw dist="35921" dir="2700000" algn="ctr" rotWithShape="0">
              <a:schemeClr val="bg2"/>
            </a:outerShdw>
          </a:effectLst>
        </p:spPr>
        <p:txBody>
          <a:bodyPr/>
          <a:lstStyle/>
          <a:p>
            <a:pPr marL="533400" indent="-533400">
              <a:buFont typeface="Wingdings" pitchFamily="2" charset="2"/>
              <a:buNone/>
            </a:pPr>
            <a:r>
              <a:rPr lang="en-US" altLang="en-US" sz="1800" i="1"/>
              <a:t>   </a:t>
            </a:r>
            <a:r>
              <a:rPr lang="en-US" altLang="he-IL" sz="1800" i="1"/>
              <a:t>x </a:t>
            </a:r>
            <a:r>
              <a:rPr lang="en-US" altLang="he-IL" sz="1800"/>
              <a:t>=</a:t>
            </a:r>
            <a:r>
              <a:rPr lang="en-US" altLang="he-IL" sz="1800" i="1"/>
              <a:t> i</a:t>
            </a:r>
          </a:p>
          <a:p>
            <a:pPr marL="533400" indent="-533400">
              <a:buFont typeface="Wingdings" pitchFamily="2" charset="2"/>
              <a:buNone/>
            </a:pPr>
            <a:r>
              <a:rPr lang="en-US" altLang="he-IL" sz="1800" b="1"/>
              <a:t>  </a:t>
            </a:r>
            <a:r>
              <a:rPr lang="en-US" altLang="he-IL" sz="1800">
                <a:solidFill>
                  <a:srgbClr val="003300"/>
                </a:solidFill>
              </a:rPr>
              <a:t>if</a:t>
            </a:r>
            <a:r>
              <a:rPr lang="en-US" altLang="he-IL" sz="1800"/>
              <a:t>  </a:t>
            </a:r>
            <a:r>
              <a:rPr lang="en-US" altLang="he-IL" sz="1800" i="1"/>
              <a:t>y </a:t>
            </a:r>
            <a:r>
              <a:rPr lang="en-US" altLang="he-IL" sz="1800"/>
              <a:t>=</a:t>
            </a:r>
            <a:r>
              <a:rPr lang="en-US" altLang="he-IL" sz="1800" i="1"/>
              <a:t> </a:t>
            </a:r>
            <a:r>
              <a:rPr lang="en-US" altLang="he-IL" sz="1800"/>
              <a:t>1 </a:t>
            </a:r>
            <a:r>
              <a:rPr lang="en-US" altLang="he-IL" sz="1800">
                <a:solidFill>
                  <a:srgbClr val="003300"/>
                </a:solidFill>
              </a:rPr>
              <a:t>then</a:t>
            </a:r>
            <a:r>
              <a:rPr lang="en-US" altLang="he-IL" sz="1800"/>
              <a:t> </a:t>
            </a:r>
            <a:r>
              <a:rPr lang="en-US" altLang="he-IL" sz="1800" i="1"/>
              <a:t>b </a:t>
            </a:r>
            <a:r>
              <a:rPr lang="en-US" altLang="he-IL" sz="1800"/>
              <a:t>= 1</a:t>
            </a:r>
            <a:r>
              <a:rPr lang="en-US" altLang="he-IL" sz="1800">
                <a:solidFill>
                  <a:srgbClr val="003300"/>
                </a:solidFill>
              </a:rPr>
              <a:t>;</a:t>
            </a:r>
            <a:r>
              <a:rPr lang="en-US" altLang="he-IL" sz="1800" i="1">
                <a:solidFill>
                  <a:srgbClr val="FF0000"/>
                </a:solidFill>
              </a:rPr>
              <a:t> </a:t>
            </a:r>
            <a:r>
              <a:rPr lang="en-US" altLang="he-IL" sz="1800" i="1"/>
              <a:t>go right </a:t>
            </a:r>
            <a:r>
              <a:rPr lang="en-US" altLang="he-IL" sz="1800">
                <a:solidFill>
                  <a:srgbClr val="003300"/>
                </a:solidFill>
              </a:rPr>
              <a:t>fi</a:t>
            </a:r>
            <a:endParaRPr lang="en-US" altLang="he-IL" sz="1800" i="1">
              <a:solidFill>
                <a:srgbClr val="003300"/>
              </a:solidFill>
            </a:endParaRPr>
          </a:p>
          <a:p>
            <a:pPr marL="533400" indent="-533400">
              <a:buFont typeface="Wingdings" pitchFamily="2" charset="2"/>
              <a:buNone/>
            </a:pPr>
            <a:r>
              <a:rPr lang="en-US" altLang="he-IL" sz="1800" i="1"/>
              <a:t>   y </a:t>
            </a:r>
            <a:r>
              <a:rPr lang="en-US" altLang="he-IL" sz="1800"/>
              <a:t>=</a:t>
            </a:r>
            <a:r>
              <a:rPr lang="en-US" altLang="he-IL" sz="1800" i="1"/>
              <a:t> </a:t>
            </a:r>
            <a:r>
              <a:rPr lang="en-US" altLang="he-IL" sz="1800"/>
              <a:t>1</a:t>
            </a:r>
          </a:p>
          <a:p>
            <a:pPr marL="533400" indent="-533400">
              <a:buFont typeface="Wingdings" pitchFamily="2" charset="2"/>
              <a:buNone/>
            </a:pPr>
            <a:r>
              <a:rPr lang="en-US" altLang="he-IL" sz="1800" b="1"/>
              <a:t>   </a:t>
            </a:r>
            <a:r>
              <a:rPr lang="en-US" altLang="he-IL" sz="1800">
                <a:solidFill>
                  <a:srgbClr val="003300"/>
                </a:solidFill>
              </a:rPr>
              <a:t>if</a:t>
            </a:r>
            <a:r>
              <a:rPr lang="en-US" altLang="he-IL" sz="1800"/>
              <a:t> </a:t>
            </a:r>
            <a:r>
              <a:rPr lang="en-US" altLang="he-IL" sz="1800" i="1"/>
              <a:t>x = i</a:t>
            </a:r>
            <a:r>
              <a:rPr lang="en-US" altLang="he-IL" sz="1800"/>
              <a:t>  </a:t>
            </a:r>
            <a:r>
              <a:rPr lang="en-US" altLang="he-IL" sz="1800">
                <a:solidFill>
                  <a:srgbClr val="003300"/>
                </a:solidFill>
              </a:rPr>
              <a:t>then</a:t>
            </a:r>
            <a:r>
              <a:rPr lang="en-US" altLang="he-IL" sz="1800"/>
              <a:t> </a:t>
            </a:r>
            <a:r>
              <a:rPr lang="en-US" altLang="he-IL" sz="1800" i="1"/>
              <a:t>z </a:t>
            </a:r>
            <a:r>
              <a:rPr lang="en-US" altLang="he-IL" sz="1800"/>
              <a:t> = 1</a:t>
            </a:r>
          </a:p>
          <a:p>
            <a:pPr marL="533400" indent="-533400">
              <a:buFont typeface="Wingdings" pitchFamily="2" charset="2"/>
              <a:buNone/>
            </a:pPr>
            <a:r>
              <a:rPr lang="en-US" altLang="he-IL" sz="1800"/>
              <a:t>                 </a:t>
            </a:r>
            <a:r>
              <a:rPr lang="en-US" altLang="he-IL" sz="1800">
                <a:solidFill>
                  <a:srgbClr val="003300"/>
                </a:solidFill>
              </a:rPr>
              <a:t>if</a:t>
            </a:r>
            <a:r>
              <a:rPr lang="en-US" altLang="he-IL" sz="1800"/>
              <a:t> </a:t>
            </a:r>
            <a:r>
              <a:rPr lang="en-US" altLang="he-IL" sz="1800" i="1"/>
              <a:t>b = </a:t>
            </a:r>
            <a:r>
              <a:rPr lang="en-US" altLang="he-IL" sz="1800"/>
              <a:t>0</a:t>
            </a:r>
            <a:r>
              <a:rPr lang="en-US" altLang="he-IL" sz="1800" i="1"/>
              <a:t> </a:t>
            </a:r>
            <a:r>
              <a:rPr lang="en-US" altLang="he-IL" sz="1800">
                <a:solidFill>
                  <a:srgbClr val="003300"/>
                </a:solidFill>
              </a:rPr>
              <a:t>then</a:t>
            </a:r>
            <a:r>
              <a:rPr lang="en-US" altLang="he-IL" sz="1800"/>
              <a:t> </a:t>
            </a:r>
            <a:r>
              <a:rPr lang="en-US" altLang="he-IL" sz="1800" i="1"/>
              <a:t>go win</a:t>
            </a:r>
            <a:r>
              <a:rPr lang="en-US" altLang="he-IL" sz="1800"/>
              <a:t> </a:t>
            </a:r>
            <a:r>
              <a:rPr lang="en-US" altLang="he-IL" sz="1800">
                <a:solidFill>
                  <a:srgbClr val="003300"/>
                </a:solidFill>
              </a:rPr>
              <a:t>else</a:t>
            </a:r>
            <a:r>
              <a:rPr lang="en-US" altLang="he-IL" sz="1800"/>
              <a:t> </a:t>
            </a:r>
            <a:r>
              <a:rPr lang="en-US" altLang="he-IL" sz="1800" i="1"/>
              <a:t>go down </a:t>
            </a:r>
            <a:r>
              <a:rPr lang="en-US" altLang="he-IL" sz="1800">
                <a:solidFill>
                  <a:srgbClr val="003300"/>
                </a:solidFill>
              </a:rPr>
              <a:t>fi</a:t>
            </a:r>
            <a:r>
              <a:rPr lang="en-US" altLang="he-IL" sz="1800"/>
              <a:t> </a:t>
            </a:r>
          </a:p>
          <a:p>
            <a:pPr marL="533400" indent="-533400">
              <a:buFont typeface="Wingdings" pitchFamily="2" charset="2"/>
              <a:buNone/>
            </a:pPr>
            <a:r>
              <a:rPr lang="en-US" altLang="he-IL" sz="1800"/>
              <a:t>   </a:t>
            </a:r>
            <a:r>
              <a:rPr lang="en-US" altLang="he-IL" sz="1800">
                <a:solidFill>
                  <a:srgbClr val="003300"/>
                </a:solidFill>
              </a:rPr>
              <a:t>else</a:t>
            </a:r>
            <a:r>
              <a:rPr lang="en-US" altLang="he-IL" sz="1800"/>
              <a:t> await </a:t>
            </a:r>
            <a:r>
              <a:rPr lang="en-US" altLang="he-IL" sz="1800" i="1"/>
              <a:t>b </a:t>
            </a:r>
            <a:r>
              <a:rPr lang="en-US" altLang="he-IL" sz="1800"/>
              <a:t>= 1</a:t>
            </a:r>
            <a:r>
              <a:rPr lang="en-US" altLang="he-IL" sz="1800" i="1"/>
              <a:t> </a:t>
            </a:r>
            <a:r>
              <a:rPr lang="en-US" altLang="he-IL" sz="1800"/>
              <a:t>or</a:t>
            </a:r>
            <a:r>
              <a:rPr lang="en-US" altLang="he-IL" sz="1800" i="1"/>
              <a:t> z </a:t>
            </a:r>
            <a:r>
              <a:rPr lang="en-US" altLang="he-IL" sz="1800"/>
              <a:t>=</a:t>
            </a:r>
            <a:r>
              <a:rPr lang="en-US" altLang="he-IL" sz="1800" i="1"/>
              <a:t> </a:t>
            </a:r>
            <a:r>
              <a:rPr lang="en-US" altLang="he-IL" sz="1800"/>
              <a:t>1</a:t>
            </a:r>
          </a:p>
          <a:p>
            <a:pPr marL="533400" indent="-533400">
              <a:buFont typeface="Wingdings" pitchFamily="2" charset="2"/>
              <a:buNone/>
            </a:pPr>
            <a:r>
              <a:rPr lang="en-US" altLang="he-IL" sz="1800"/>
              <a:t>                 </a:t>
            </a:r>
            <a:r>
              <a:rPr lang="en-US" altLang="he-IL" sz="1800">
                <a:solidFill>
                  <a:srgbClr val="003300"/>
                </a:solidFill>
              </a:rPr>
              <a:t>if</a:t>
            </a:r>
            <a:r>
              <a:rPr lang="en-US" altLang="he-IL" sz="1800"/>
              <a:t> </a:t>
            </a:r>
            <a:r>
              <a:rPr lang="en-US" altLang="he-IL" sz="1800" i="1"/>
              <a:t>z </a:t>
            </a:r>
            <a:r>
              <a:rPr lang="en-US" altLang="he-IL" sz="1800"/>
              <a:t>= 1</a:t>
            </a:r>
            <a:r>
              <a:rPr lang="en-US" altLang="he-IL" sz="1800" i="1"/>
              <a:t> </a:t>
            </a:r>
            <a:r>
              <a:rPr lang="en-US" altLang="he-IL" sz="1800">
                <a:solidFill>
                  <a:srgbClr val="003300"/>
                </a:solidFill>
              </a:rPr>
              <a:t>then</a:t>
            </a:r>
            <a:r>
              <a:rPr lang="en-US" altLang="he-IL" sz="1800"/>
              <a:t> </a:t>
            </a:r>
            <a:r>
              <a:rPr lang="en-US" altLang="he-IL" sz="1800" i="1"/>
              <a:t>go right </a:t>
            </a:r>
            <a:r>
              <a:rPr lang="en-US" altLang="he-IL" sz="1800">
                <a:solidFill>
                  <a:srgbClr val="003300"/>
                </a:solidFill>
              </a:rPr>
              <a:t>else</a:t>
            </a:r>
            <a:r>
              <a:rPr lang="en-US" altLang="he-IL" sz="1800"/>
              <a:t> </a:t>
            </a:r>
            <a:r>
              <a:rPr lang="en-US" altLang="he-IL" sz="1800" i="1"/>
              <a:t>go down </a:t>
            </a:r>
            <a:r>
              <a:rPr lang="en-US" altLang="he-IL" sz="1800">
                <a:solidFill>
                  <a:srgbClr val="003300"/>
                </a:solidFill>
              </a:rPr>
              <a:t>fi</a:t>
            </a:r>
          </a:p>
          <a:p>
            <a:pPr marL="533400" indent="-533400">
              <a:buFont typeface="Wingdings" pitchFamily="2" charset="2"/>
              <a:buNone/>
            </a:pPr>
            <a:r>
              <a:rPr lang="en-US" altLang="he-IL" sz="1800"/>
              <a:t>   </a:t>
            </a:r>
            <a:r>
              <a:rPr lang="en-US" altLang="he-IL" sz="1800">
                <a:solidFill>
                  <a:srgbClr val="003300"/>
                </a:solidFill>
              </a:rPr>
              <a:t>fi</a:t>
            </a:r>
          </a:p>
        </p:txBody>
      </p:sp>
      <p:sp>
        <p:nvSpPr>
          <p:cNvPr id="814084" name="Rectangle 4"/>
          <p:cNvSpPr>
            <a:spLocks noChangeArrowheads="1"/>
          </p:cNvSpPr>
          <p:nvPr/>
        </p:nvSpPr>
        <p:spPr bwMode="auto">
          <a:xfrm>
            <a:off x="7620000" y="1371600"/>
            <a:ext cx="762000" cy="457200"/>
          </a:xfrm>
          <a:prstGeom prst="rect">
            <a:avLst/>
          </a:prstGeom>
          <a:solidFill>
            <a:srgbClr val="99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4085" name="Rectangle 5"/>
          <p:cNvSpPr>
            <a:spLocks noChangeArrowheads="1"/>
          </p:cNvSpPr>
          <p:nvPr/>
        </p:nvSpPr>
        <p:spPr bwMode="auto">
          <a:xfrm>
            <a:off x="7620000" y="2133600"/>
            <a:ext cx="762000" cy="457200"/>
          </a:xfrm>
          <a:prstGeom prst="rect">
            <a:avLst/>
          </a:prstGeom>
          <a:solidFill>
            <a:srgbClr val="99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4086" name="Rectangle 6"/>
          <p:cNvSpPr>
            <a:spLocks noChangeArrowheads="1"/>
          </p:cNvSpPr>
          <p:nvPr/>
        </p:nvSpPr>
        <p:spPr bwMode="auto">
          <a:xfrm>
            <a:off x="7620000" y="2895600"/>
            <a:ext cx="762000" cy="457200"/>
          </a:xfrm>
          <a:prstGeom prst="rect">
            <a:avLst/>
          </a:prstGeom>
          <a:solidFill>
            <a:srgbClr val="99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4087" name="Rectangle 7"/>
          <p:cNvSpPr>
            <a:spLocks noChangeArrowheads="1"/>
          </p:cNvSpPr>
          <p:nvPr/>
        </p:nvSpPr>
        <p:spPr bwMode="auto">
          <a:xfrm>
            <a:off x="7620000" y="3657600"/>
            <a:ext cx="762000" cy="457200"/>
          </a:xfrm>
          <a:prstGeom prst="rect">
            <a:avLst/>
          </a:prstGeom>
          <a:solidFill>
            <a:srgbClr val="99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4088" name="Text Box 8"/>
          <p:cNvSpPr txBox="1">
            <a:spLocks noChangeArrowheads="1"/>
          </p:cNvSpPr>
          <p:nvPr/>
        </p:nvSpPr>
        <p:spPr bwMode="auto">
          <a:xfrm>
            <a:off x="7162800" y="1295400"/>
            <a:ext cx="304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sz="2000" b="0" i="1">
                <a:solidFill>
                  <a:schemeClr val="tx2"/>
                </a:solidFill>
                <a:latin typeface="Comic Sans MS" pitchFamily="66" charset="0"/>
              </a:rPr>
              <a:t>x</a:t>
            </a:r>
          </a:p>
        </p:txBody>
      </p:sp>
      <p:sp>
        <p:nvSpPr>
          <p:cNvPr id="814089" name="Text Box 9"/>
          <p:cNvSpPr txBox="1">
            <a:spLocks noChangeArrowheads="1"/>
          </p:cNvSpPr>
          <p:nvPr/>
        </p:nvSpPr>
        <p:spPr bwMode="auto">
          <a:xfrm>
            <a:off x="7848600" y="2057400"/>
            <a:ext cx="304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en-US" sz="2000" b="0">
                <a:solidFill>
                  <a:schemeClr val="tx2"/>
                </a:solidFill>
                <a:latin typeface="Comic Sans MS" pitchFamily="66" charset="0"/>
              </a:rPr>
              <a:t>0</a:t>
            </a:r>
          </a:p>
        </p:txBody>
      </p:sp>
      <p:sp>
        <p:nvSpPr>
          <p:cNvPr id="814090" name="Text Box 10"/>
          <p:cNvSpPr txBox="1">
            <a:spLocks noChangeArrowheads="1"/>
          </p:cNvSpPr>
          <p:nvPr/>
        </p:nvSpPr>
        <p:spPr bwMode="auto">
          <a:xfrm>
            <a:off x="7848600" y="2819400"/>
            <a:ext cx="304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en-US" sz="2000" b="0">
                <a:solidFill>
                  <a:schemeClr val="tx2"/>
                </a:solidFill>
                <a:latin typeface="Comic Sans MS" pitchFamily="66" charset="0"/>
              </a:rPr>
              <a:t>0</a:t>
            </a:r>
          </a:p>
        </p:txBody>
      </p:sp>
      <p:sp>
        <p:nvSpPr>
          <p:cNvPr id="814091" name="Text Box 11"/>
          <p:cNvSpPr txBox="1">
            <a:spLocks noChangeArrowheads="1"/>
          </p:cNvSpPr>
          <p:nvPr/>
        </p:nvSpPr>
        <p:spPr bwMode="auto">
          <a:xfrm>
            <a:off x="7848600" y="2819400"/>
            <a:ext cx="304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en-US" sz="2000" b="0">
                <a:solidFill>
                  <a:schemeClr val="tx2"/>
                </a:solidFill>
                <a:latin typeface="Comic Sans MS" pitchFamily="66" charset="0"/>
              </a:rPr>
              <a:t>0</a:t>
            </a:r>
          </a:p>
        </p:txBody>
      </p:sp>
      <p:sp>
        <p:nvSpPr>
          <p:cNvPr id="814092" name="Text Box 12"/>
          <p:cNvSpPr txBox="1">
            <a:spLocks noChangeArrowheads="1"/>
          </p:cNvSpPr>
          <p:nvPr/>
        </p:nvSpPr>
        <p:spPr bwMode="auto">
          <a:xfrm>
            <a:off x="7848600" y="3581400"/>
            <a:ext cx="304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en-US" sz="2000" b="0">
                <a:solidFill>
                  <a:schemeClr val="tx2"/>
                </a:solidFill>
                <a:latin typeface="Comic Sans MS" pitchFamily="66" charset="0"/>
              </a:rPr>
              <a:t>0</a:t>
            </a:r>
          </a:p>
        </p:txBody>
      </p:sp>
      <p:sp>
        <p:nvSpPr>
          <p:cNvPr id="814093" name="Text Box 13"/>
          <p:cNvSpPr txBox="1">
            <a:spLocks noChangeArrowheads="1"/>
          </p:cNvSpPr>
          <p:nvPr/>
        </p:nvSpPr>
        <p:spPr bwMode="auto">
          <a:xfrm>
            <a:off x="7162800" y="2057400"/>
            <a:ext cx="304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sz="2000" b="0" i="1">
                <a:solidFill>
                  <a:schemeClr val="tx2"/>
                </a:solidFill>
                <a:latin typeface="Comic Sans MS" pitchFamily="66" charset="0"/>
              </a:rPr>
              <a:t>y</a:t>
            </a:r>
          </a:p>
        </p:txBody>
      </p:sp>
      <p:sp>
        <p:nvSpPr>
          <p:cNvPr id="814094" name="Text Box 14"/>
          <p:cNvSpPr txBox="1">
            <a:spLocks noChangeArrowheads="1"/>
          </p:cNvSpPr>
          <p:nvPr/>
        </p:nvSpPr>
        <p:spPr bwMode="auto">
          <a:xfrm>
            <a:off x="7162800" y="2819400"/>
            <a:ext cx="304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sz="2000" b="0" i="1">
                <a:solidFill>
                  <a:schemeClr val="tx2"/>
                </a:solidFill>
                <a:latin typeface="Comic Sans MS" pitchFamily="66" charset="0"/>
              </a:rPr>
              <a:t>z</a:t>
            </a:r>
          </a:p>
        </p:txBody>
      </p:sp>
      <p:sp>
        <p:nvSpPr>
          <p:cNvPr id="814095" name="Text Box 15"/>
          <p:cNvSpPr txBox="1">
            <a:spLocks noChangeArrowheads="1"/>
          </p:cNvSpPr>
          <p:nvPr/>
        </p:nvSpPr>
        <p:spPr bwMode="auto">
          <a:xfrm>
            <a:off x="7162800" y="3581400"/>
            <a:ext cx="304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sz="2000" b="0" i="1">
                <a:solidFill>
                  <a:schemeClr val="tx2"/>
                </a:solidFill>
                <a:latin typeface="Comic Sans MS" pitchFamily="66" charset="0"/>
              </a:rPr>
              <a:t>b</a:t>
            </a:r>
          </a:p>
        </p:txBody>
      </p:sp>
      <p:sp>
        <p:nvSpPr>
          <p:cNvPr id="814096" name="Rectangle 16"/>
          <p:cNvSpPr>
            <a:spLocks noChangeArrowheads="1"/>
          </p:cNvSpPr>
          <p:nvPr/>
        </p:nvSpPr>
        <p:spPr bwMode="auto">
          <a:xfrm>
            <a:off x="4114800" y="4470400"/>
            <a:ext cx="762000" cy="457200"/>
          </a:xfrm>
          <a:prstGeom prst="rect">
            <a:avLst/>
          </a:prstGeom>
          <a:solidFill>
            <a:srgbClr val="E3E3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4097" name="Line 17"/>
          <p:cNvSpPr>
            <a:spLocks noChangeShapeType="1"/>
          </p:cNvSpPr>
          <p:nvPr/>
        </p:nvSpPr>
        <p:spPr bwMode="auto">
          <a:xfrm>
            <a:off x="4495800" y="4013200"/>
            <a:ext cx="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4098" name="Line 18"/>
          <p:cNvSpPr>
            <a:spLocks noChangeShapeType="1"/>
          </p:cNvSpPr>
          <p:nvPr/>
        </p:nvSpPr>
        <p:spPr bwMode="auto">
          <a:xfrm>
            <a:off x="4495800" y="4927600"/>
            <a:ext cx="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4099" name="Line 19"/>
          <p:cNvSpPr>
            <a:spLocks noChangeShapeType="1"/>
          </p:cNvSpPr>
          <p:nvPr/>
        </p:nvSpPr>
        <p:spPr bwMode="auto">
          <a:xfrm>
            <a:off x="4876800" y="4699000"/>
            <a:ext cx="685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4100" name="Line 20"/>
          <p:cNvSpPr>
            <a:spLocks noChangeShapeType="1"/>
          </p:cNvSpPr>
          <p:nvPr/>
        </p:nvSpPr>
        <p:spPr bwMode="auto">
          <a:xfrm flipH="1">
            <a:off x="3505200" y="4699000"/>
            <a:ext cx="609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4101" name="Text Box 21"/>
          <p:cNvSpPr txBox="1">
            <a:spLocks noChangeArrowheads="1"/>
          </p:cNvSpPr>
          <p:nvPr/>
        </p:nvSpPr>
        <p:spPr bwMode="auto">
          <a:xfrm>
            <a:off x="5575300" y="4406900"/>
            <a:ext cx="10668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b="0" i="1">
                <a:solidFill>
                  <a:schemeClr val="accent2"/>
                </a:solidFill>
                <a:latin typeface="Comic Sans MS" pitchFamily="66" charset="0"/>
              </a:rPr>
              <a:t>right</a:t>
            </a:r>
          </a:p>
        </p:txBody>
      </p:sp>
      <p:sp>
        <p:nvSpPr>
          <p:cNvPr id="814102" name="Text Box 22"/>
          <p:cNvSpPr txBox="1">
            <a:spLocks noChangeArrowheads="1"/>
          </p:cNvSpPr>
          <p:nvPr/>
        </p:nvSpPr>
        <p:spPr bwMode="auto">
          <a:xfrm>
            <a:off x="2870200" y="4394200"/>
            <a:ext cx="10668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b="0" i="1">
                <a:solidFill>
                  <a:schemeClr val="accent2"/>
                </a:solidFill>
                <a:latin typeface="Comic Sans MS" pitchFamily="66" charset="0"/>
              </a:rPr>
              <a:t>win</a:t>
            </a:r>
          </a:p>
        </p:txBody>
      </p:sp>
      <p:sp>
        <p:nvSpPr>
          <p:cNvPr id="814103" name="Text Box 23"/>
          <p:cNvSpPr txBox="1">
            <a:spLocks noChangeArrowheads="1"/>
          </p:cNvSpPr>
          <p:nvPr/>
        </p:nvSpPr>
        <p:spPr bwMode="auto">
          <a:xfrm>
            <a:off x="4114800" y="5156200"/>
            <a:ext cx="10668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b="0" i="1">
                <a:solidFill>
                  <a:schemeClr val="accent2"/>
                </a:solidFill>
                <a:latin typeface="Comic Sans MS" pitchFamily="66" charset="0"/>
              </a:rPr>
              <a:t>down</a:t>
            </a:r>
          </a:p>
        </p:txBody>
      </p:sp>
      <p:sp>
        <p:nvSpPr>
          <p:cNvPr id="814105" name="Rectangle 25"/>
          <p:cNvSpPr>
            <a:spLocks noChangeArrowheads="1"/>
          </p:cNvSpPr>
          <p:nvPr/>
        </p:nvSpPr>
        <p:spPr bwMode="auto">
          <a:xfrm>
            <a:off x="685800" y="203200"/>
            <a:ext cx="7772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0">
                <a:solidFill>
                  <a:schemeClr val="accent2"/>
                </a:solidFill>
                <a:effectLst>
                  <a:outerShdw blurRad="38100" dist="38100" dir="2700000" algn="tl">
                    <a:srgbClr val="C0C0C0"/>
                  </a:outerShdw>
                </a:effectLst>
                <a:latin typeface="Comic Sans MS" pitchFamily="66" charset="0"/>
              </a:rPr>
              <a:t>MT</a:t>
            </a:r>
            <a:r>
              <a:rPr lang="en-US" sz="2800" b="0">
                <a:solidFill>
                  <a:srgbClr val="CC3300"/>
                </a:solidFill>
                <a:effectLst>
                  <a:outerShdw blurRad="38100" dist="38100" dir="2700000" algn="tl">
                    <a:srgbClr val="C0C0C0"/>
                  </a:outerShdw>
                </a:effectLst>
                <a:latin typeface="Comic Sans MS" pitchFamily="66" charset="0"/>
              </a:rPr>
              <a:t>-splitter</a:t>
            </a:r>
          </a:p>
          <a:p>
            <a:pPr algn="ctr"/>
            <a:r>
              <a:rPr lang="en-US" sz="2000" b="0">
                <a:solidFill>
                  <a:srgbClr val="CC3300"/>
                </a:solidFill>
                <a:latin typeface="Comic Sans MS" pitchFamily="66" charset="0"/>
              </a:rPr>
              <a:t>implementation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ate Placeholder 3"/>
          <p:cNvSpPr>
            <a:spLocks noGrp="1"/>
          </p:cNvSpPr>
          <p:nvPr>
            <p:ph type="dt" sz="half" idx="10"/>
          </p:nvPr>
        </p:nvSpPr>
        <p:spPr/>
        <p:txBody>
          <a:bodyPr/>
          <a:lstStyle/>
          <a:p>
            <a:r>
              <a:rPr lang="en-US" smtClean="0"/>
              <a:t>Chapter 3</a:t>
            </a:r>
            <a:endParaRPr lang="en-US"/>
          </a:p>
        </p:txBody>
      </p:sp>
      <p:sp>
        <p:nvSpPr>
          <p:cNvPr id="33" name="Footer Placeholder 4"/>
          <p:cNvSpPr>
            <a:spLocks noGrp="1"/>
          </p:cNvSpPr>
          <p:nvPr>
            <p:ph type="ftr" sz="quarter" idx="11"/>
          </p:nvPr>
        </p:nvSpPr>
        <p:spPr/>
        <p:txBody>
          <a:bodyPr/>
          <a:lstStyle/>
          <a:p>
            <a:r>
              <a:rPr lang="en-US" smtClean="0"/>
              <a:t>Synchronization Algorithms and Concurrent Programming Gadi Taubenfeld © 2014</a:t>
            </a:r>
            <a:endParaRPr lang="en-US"/>
          </a:p>
        </p:txBody>
      </p:sp>
      <p:sp>
        <p:nvSpPr>
          <p:cNvPr id="812034" name="Rectangle 2"/>
          <p:cNvSpPr>
            <a:spLocks noChangeArrowheads="1"/>
          </p:cNvSpPr>
          <p:nvPr/>
        </p:nvSpPr>
        <p:spPr bwMode="auto">
          <a:xfrm>
            <a:off x="2425700" y="2374900"/>
            <a:ext cx="4762500" cy="2362200"/>
          </a:xfrm>
          <a:prstGeom prst="rect">
            <a:avLst/>
          </a:prstGeom>
          <a:solidFill>
            <a:srgbClr val="F7FCFF"/>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2035" name="Text Box 3"/>
          <p:cNvSpPr txBox="1">
            <a:spLocks noChangeArrowheads="1"/>
          </p:cNvSpPr>
          <p:nvPr/>
        </p:nvSpPr>
        <p:spPr bwMode="auto">
          <a:xfrm>
            <a:off x="3886200" y="3543300"/>
            <a:ext cx="23622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b="0" i="1">
                <a:solidFill>
                  <a:srgbClr val="003300"/>
                </a:solidFill>
                <a:latin typeface="Comic Sans MS" pitchFamily="66" charset="0"/>
              </a:rPr>
              <a:t>await </a:t>
            </a:r>
            <a:r>
              <a:rPr kumimoji="1" lang="en-US" altLang="he-IL" b="0">
                <a:solidFill>
                  <a:srgbClr val="003300"/>
                </a:solidFill>
                <a:latin typeface="Comic Sans MS" pitchFamily="66" charset="0"/>
              </a:rPr>
              <a:t>(</a:t>
            </a:r>
            <a:r>
              <a:rPr kumimoji="1" lang="en-US" altLang="he-IL" b="0" i="1">
                <a:solidFill>
                  <a:srgbClr val="003300"/>
                </a:solidFill>
                <a:latin typeface="Comic Sans MS" pitchFamily="66" charset="0"/>
              </a:rPr>
              <a:t>b </a:t>
            </a:r>
            <a:r>
              <a:rPr kumimoji="1" lang="en-US" altLang="he-IL" b="0">
                <a:solidFill>
                  <a:srgbClr val="003300"/>
                </a:solidFill>
                <a:latin typeface="Comic Sans MS" pitchFamily="66" charset="0"/>
              </a:rPr>
              <a:t>= 1</a:t>
            </a:r>
            <a:r>
              <a:rPr kumimoji="1" lang="en-US" altLang="he-IL" b="0" i="1">
                <a:solidFill>
                  <a:srgbClr val="003300"/>
                </a:solidFill>
                <a:latin typeface="Comic Sans MS" pitchFamily="66" charset="0"/>
              </a:rPr>
              <a:t> or z </a:t>
            </a:r>
            <a:r>
              <a:rPr kumimoji="1" lang="en-US" altLang="he-IL" b="0">
                <a:solidFill>
                  <a:srgbClr val="003300"/>
                </a:solidFill>
                <a:latin typeface="Comic Sans MS" pitchFamily="66" charset="0"/>
              </a:rPr>
              <a:t>= 1)</a:t>
            </a:r>
            <a:endParaRPr kumimoji="1" lang="en-US" altLang="he-IL" b="0" i="1">
              <a:solidFill>
                <a:srgbClr val="003300"/>
              </a:solidFill>
              <a:latin typeface="Comic Sans MS" pitchFamily="66" charset="0"/>
            </a:endParaRPr>
          </a:p>
        </p:txBody>
      </p:sp>
      <p:sp>
        <p:nvSpPr>
          <p:cNvPr id="812036" name="Text Box 4"/>
          <p:cNvSpPr txBox="1">
            <a:spLocks noChangeArrowheads="1"/>
          </p:cNvSpPr>
          <p:nvPr/>
        </p:nvSpPr>
        <p:spPr bwMode="auto">
          <a:xfrm>
            <a:off x="2997200" y="2590800"/>
            <a:ext cx="8382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sz="2000" b="0" i="1">
                <a:solidFill>
                  <a:srgbClr val="003300"/>
                </a:solidFill>
                <a:latin typeface="Comic Sans MS" pitchFamily="66" charset="0"/>
              </a:rPr>
              <a:t>z </a:t>
            </a:r>
            <a:r>
              <a:rPr kumimoji="1" lang="en-US" altLang="he-IL" sz="2000" b="0">
                <a:solidFill>
                  <a:srgbClr val="003300"/>
                </a:solidFill>
                <a:latin typeface="Comic Sans MS" pitchFamily="66" charset="0"/>
              </a:rPr>
              <a:t>= 1</a:t>
            </a:r>
          </a:p>
        </p:txBody>
      </p:sp>
      <p:sp>
        <p:nvSpPr>
          <p:cNvPr id="812038" name="Rectangle 6"/>
          <p:cNvSpPr>
            <a:spLocks noChangeArrowheads="1"/>
          </p:cNvSpPr>
          <p:nvPr/>
        </p:nvSpPr>
        <p:spPr bwMode="auto">
          <a:xfrm>
            <a:off x="4178300" y="2679700"/>
            <a:ext cx="762000" cy="457200"/>
          </a:xfrm>
          <a:prstGeom prst="rect">
            <a:avLst/>
          </a:prstGeom>
          <a:solidFill>
            <a:srgbClr val="E3E3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pPr>
            <a:r>
              <a:rPr lang="en-US" sz="1400">
                <a:latin typeface="Comic Sans MS" pitchFamily="66" charset="0"/>
              </a:rPr>
              <a:t>MA-</a:t>
            </a:r>
          </a:p>
          <a:p>
            <a:pPr algn="ctr">
              <a:lnSpc>
                <a:spcPct val="90000"/>
              </a:lnSpc>
            </a:pPr>
            <a:r>
              <a:rPr lang="en-US" sz="1400">
                <a:latin typeface="Comic Sans MS" pitchFamily="66" charset="0"/>
              </a:rPr>
              <a:t>splitter</a:t>
            </a:r>
          </a:p>
        </p:txBody>
      </p:sp>
      <p:sp>
        <p:nvSpPr>
          <p:cNvPr id="812039" name="Line 7"/>
          <p:cNvSpPr>
            <a:spLocks noChangeShapeType="1"/>
          </p:cNvSpPr>
          <p:nvPr/>
        </p:nvSpPr>
        <p:spPr bwMode="auto">
          <a:xfrm>
            <a:off x="4559300" y="2222500"/>
            <a:ext cx="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2040" name="Line 8"/>
          <p:cNvSpPr>
            <a:spLocks noChangeShapeType="1"/>
          </p:cNvSpPr>
          <p:nvPr/>
        </p:nvSpPr>
        <p:spPr bwMode="auto">
          <a:xfrm>
            <a:off x="4559300" y="3136900"/>
            <a:ext cx="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2041" name="Line 9"/>
          <p:cNvSpPr>
            <a:spLocks noChangeShapeType="1"/>
          </p:cNvSpPr>
          <p:nvPr/>
        </p:nvSpPr>
        <p:spPr bwMode="auto">
          <a:xfrm>
            <a:off x="4940300" y="2908300"/>
            <a:ext cx="762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2042" name="Line 10"/>
          <p:cNvSpPr>
            <a:spLocks noChangeShapeType="1"/>
          </p:cNvSpPr>
          <p:nvPr/>
        </p:nvSpPr>
        <p:spPr bwMode="auto">
          <a:xfrm flipH="1">
            <a:off x="3644900" y="2908300"/>
            <a:ext cx="5334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2043" name="Text Box 11"/>
          <p:cNvSpPr txBox="1">
            <a:spLocks noChangeArrowheads="1"/>
          </p:cNvSpPr>
          <p:nvPr/>
        </p:nvSpPr>
        <p:spPr bwMode="auto">
          <a:xfrm>
            <a:off x="7505700" y="2527300"/>
            <a:ext cx="1066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sz="2000" b="0" i="1">
                <a:solidFill>
                  <a:schemeClr val="accent2"/>
                </a:solidFill>
                <a:latin typeface="Comic Sans MS" pitchFamily="66" charset="0"/>
              </a:rPr>
              <a:t>right</a:t>
            </a:r>
          </a:p>
        </p:txBody>
      </p:sp>
      <p:sp>
        <p:nvSpPr>
          <p:cNvPr id="812044" name="Text Box 12"/>
          <p:cNvSpPr txBox="1">
            <a:spLocks noChangeArrowheads="1"/>
          </p:cNvSpPr>
          <p:nvPr/>
        </p:nvSpPr>
        <p:spPr bwMode="auto">
          <a:xfrm>
            <a:off x="1257300" y="2527300"/>
            <a:ext cx="1066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sz="2000" b="0" i="1">
                <a:solidFill>
                  <a:schemeClr val="accent2"/>
                </a:solidFill>
                <a:latin typeface="Comic Sans MS" pitchFamily="66" charset="0"/>
              </a:rPr>
              <a:t>win</a:t>
            </a:r>
          </a:p>
        </p:txBody>
      </p:sp>
      <p:sp>
        <p:nvSpPr>
          <p:cNvPr id="812045" name="Text Box 13"/>
          <p:cNvSpPr txBox="1">
            <a:spLocks noChangeArrowheads="1"/>
          </p:cNvSpPr>
          <p:nvPr/>
        </p:nvSpPr>
        <p:spPr bwMode="auto">
          <a:xfrm>
            <a:off x="4102100" y="4953000"/>
            <a:ext cx="1066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sz="2000" b="0" i="1">
                <a:solidFill>
                  <a:schemeClr val="accent2"/>
                </a:solidFill>
                <a:latin typeface="Comic Sans MS" pitchFamily="66" charset="0"/>
              </a:rPr>
              <a:t>down</a:t>
            </a:r>
          </a:p>
        </p:txBody>
      </p:sp>
      <p:sp>
        <p:nvSpPr>
          <p:cNvPr id="812046" name="Text Box 14"/>
          <p:cNvSpPr txBox="1">
            <a:spLocks noChangeArrowheads="1"/>
          </p:cNvSpPr>
          <p:nvPr/>
        </p:nvSpPr>
        <p:spPr bwMode="auto">
          <a:xfrm>
            <a:off x="4394200" y="1536700"/>
            <a:ext cx="3048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sz="2400" b="0" i="1">
                <a:solidFill>
                  <a:schemeClr val="tx2"/>
                </a:solidFill>
                <a:latin typeface="Comic Sans MS" pitchFamily="66" charset="0"/>
              </a:rPr>
              <a:t>n</a:t>
            </a:r>
          </a:p>
        </p:txBody>
      </p:sp>
      <p:sp>
        <p:nvSpPr>
          <p:cNvPr id="812047" name="Text Box 15"/>
          <p:cNvSpPr txBox="1">
            <a:spLocks noChangeArrowheads="1"/>
          </p:cNvSpPr>
          <p:nvPr/>
        </p:nvSpPr>
        <p:spPr bwMode="auto">
          <a:xfrm>
            <a:off x="3797300" y="2451100"/>
            <a:ext cx="3048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en-US" b="0">
                <a:solidFill>
                  <a:schemeClr val="tx2"/>
                </a:solidFill>
                <a:latin typeface="Comic Sans MS" pitchFamily="66" charset="0"/>
              </a:rPr>
              <a:t>1</a:t>
            </a:r>
          </a:p>
        </p:txBody>
      </p:sp>
      <p:sp>
        <p:nvSpPr>
          <p:cNvPr id="812048" name="Text Box 16"/>
          <p:cNvSpPr txBox="1">
            <a:spLocks noChangeArrowheads="1"/>
          </p:cNvSpPr>
          <p:nvPr/>
        </p:nvSpPr>
        <p:spPr bwMode="auto">
          <a:xfrm>
            <a:off x="4991100" y="2489200"/>
            <a:ext cx="6858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b="0" i="1">
                <a:solidFill>
                  <a:schemeClr val="tx2"/>
                </a:solidFill>
                <a:latin typeface="Comic Sans MS" pitchFamily="66" charset="0"/>
              </a:rPr>
              <a:t>n-</a:t>
            </a:r>
            <a:r>
              <a:rPr kumimoji="1" lang="en-US" altLang="he-IL" b="0">
                <a:solidFill>
                  <a:schemeClr val="tx2"/>
                </a:solidFill>
                <a:latin typeface="Comic Sans MS" pitchFamily="66" charset="0"/>
              </a:rPr>
              <a:t>1</a:t>
            </a:r>
          </a:p>
        </p:txBody>
      </p:sp>
      <p:sp>
        <p:nvSpPr>
          <p:cNvPr id="812049" name="Text Box 17"/>
          <p:cNvSpPr txBox="1">
            <a:spLocks noChangeArrowheads="1"/>
          </p:cNvSpPr>
          <p:nvPr/>
        </p:nvSpPr>
        <p:spPr bwMode="auto">
          <a:xfrm>
            <a:off x="4521200" y="3035300"/>
            <a:ext cx="6858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b="0" i="1">
                <a:solidFill>
                  <a:schemeClr val="tx2"/>
                </a:solidFill>
                <a:latin typeface="Comic Sans MS" pitchFamily="66" charset="0"/>
              </a:rPr>
              <a:t>n-</a:t>
            </a:r>
            <a:r>
              <a:rPr kumimoji="1" lang="en-US" altLang="he-IL" b="0">
                <a:solidFill>
                  <a:schemeClr val="tx2"/>
                </a:solidFill>
                <a:latin typeface="Comic Sans MS" pitchFamily="66" charset="0"/>
              </a:rPr>
              <a:t>1</a:t>
            </a:r>
          </a:p>
        </p:txBody>
      </p:sp>
      <p:sp>
        <p:nvSpPr>
          <p:cNvPr id="812050" name="Text Box 18"/>
          <p:cNvSpPr txBox="1">
            <a:spLocks noChangeArrowheads="1"/>
          </p:cNvSpPr>
          <p:nvPr/>
        </p:nvSpPr>
        <p:spPr bwMode="auto">
          <a:xfrm>
            <a:off x="5676900" y="2628900"/>
            <a:ext cx="12954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b="0" i="1">
                <a:solidFill>
                  <a:srgbClr val="003300"/>
                </a:solidFill>
                <a:latin typeface="Comic Sans MS" pitchFamily="66" charset="0"/>
              </a:rPr>
              <a:t>b </a:t>
            </a:r>
            <a:r>
              <a:rPr kumimoji="1" lang="en-US" altLang="he-IL" b="0">
                <a:solidFill>
                  <a:srgbClr val="003300"/>
                </a:solidFill>
                <a:latin typeface="Comic Sans MS" pitchFamily="66" charset="0"/>
              </a:rPr>
              <a:t>=</a:t>
            </a:r>
            <a:r>
              <a:rPr kumimoji="1" lang="en-US" altLang="he-IL" b="0" i="1">
                <a:solidFill>
                  <a:srgbClr val="003300"/>
                </a:solidFill>
                <a:latin typeface="Comic Sans MS" pitchFamily="66" charset="0"/>
              </a:rPr>
              <a:t> </a:t>
            </a:r>
            <a:r>
              <a:rPr kumimoji="1" lang="en-US" altLang="he-IL" b="0">
                <a:solidFill>
                  <a:srgbClr val="003300"/>
                </a:solidFill>
                <a:latin typeface="Comic Sans MS" pitchFamily="66" charset="0"/>
              </a:rPr>
              <a:t>1</a:t>
            </a:r>
          </a:p>
        </p:txBody>
      </p:sp>
      <p:sp>
        <p:nvSpPr>
          <p:cNvPr id="812051" name="Freeform 19"/>
          <p:cNvSpPr>
            <a:spLocks/>
          </p:cNvSpPr>
          <p:nvPr/>
        </p:nvSpPr>
        <p:spPr bwMode="auto">
          <a:xfrm>
            <a:off x="6330950" y="2906713"/>
            <a:ext cx="238125" cy="919162"/>
          </a:xfrm>
          <a:custGeom>
            <a:avLst/>
            <a:gdLst>
              <a:gd name="T0" fmla="*/ 0 w 150"/>
              <a:gd name="T1" fmla="*/ 579 h 579"/>
              <a:gd name="T2" fmla="*/ 150 w 150"/>
              <a:gd name="T3" fmla="*/ 579 h 579"/>
              <a:gd name="T4" fmla="*/ 150 w 150"/>
              <a:gd name="T5" fmla="*/ 0 h 579"/>
            </a:gdLst>
            <a:ahLst/>
            <a:cxnLst>
              <a:cxn ang="0">
                <a:pos x="T0" y="T1"/>
              </a:cxn>
              <a:cxn ang="0">
                <a:pos x="T2" y="T3"/>
              </a:cxn>
              <a:cxn ang="0">
                <a:pos x="T4" y="T5"/>
              </a:cxn>
            </a:cxnLst>
            <a:rect l="0" t="0" r="r" b="b"/>
            <a:pathLst>
              <a:path w="150" h="579">
                <a:moveTo>
                  <a:pt x="0" y="579"/>
                </a:moveTo>
                <a:lnTo>
                  <a:pt x="150" y="579"/>
                </a:lnTo>
                <a:lnTo>
                  <a:pt x="150" y="0"/>
                </a:lnTo>
              </a:path>
            </a:pathLst>
          </a:custGeom>
          <a:noFill/>
          <a:ln w="12700">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2052" name="Line 20"/>
          <p:cNvSpPr>
            <a:spLocks noChangeShapeType="1"/>
          </p:cNvSpPr>
          <p:nvPr/>
        </p:nvSpPr>
        <p:spPr bwMode="auto">
          <a:xfrm>
            <a:off x="4559300" y="4051300"/>
            <a:ext cx="0" cy="1066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2053" name="Text Box 21"/>
          <p:cNvSpPr txBox="1">
            <a:spLocks noChangeArrowheads="1"/>
          </p:cNvSpPr>
          <p:nvPr/>
        </p:nvSpPr>
        <p:spPr bwMode="auto">
          <a:xfrm>
            <a:off x="6502400" y="3200400"/>
            <a:ext cx="7747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b="0" i="1">
                <a:solidFill>
                  <a:srgbClr val="003300"/>
                </a:solidFill>
                <a:latin typeface="Comic Sans MS" pitchFamily="66" charset="0"/>
              </a:rPr>
              <a:t>z </a:t>
            </a:r>
            <a:r>
              <a:rPr kumimoji="1" lang="en-US" altLang="he-IL" b="0">
                <a:solidFill>
                  <a:srgbClr val="003300"/>
                </a:solidFill>
                <a:latin typeface="Comic Sans MS" pitchFamily="66" charset="0"/>
              </a:rPr>
              <a:t>= 1</a:t>
            </a:r>
          </a:p>
        </p:txBody>
      </p:sp>
      <p:sp>
        <p:nvSpPr>
          <p:cNvPr id="812054" name="Line 22"/>
          <p:cNvSpPr>
            <a:spLocks noChangeShapeType="1"/>
          </p:cNvSpPr>
          <p:nvPr/>
        </p:nvSpPr>
        <p:spPr bwMode="auto">
          <a:xfrm flipH="1">
            <a:off x="1968500" y="2908300"/>
            <a:ext cx="1066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2055" name="Freeform 23"/>
          <p:cNvSpPr>
            <a:spLocks/>
          </p:cNvSpPr>
          <p:nvPr/>
        </p:nvSpPr>
        <p:spPr bwMode="auto">
          <a:xfrm>
            <a:off x="3344863" y="3060700"/>
            <a:ext cx="1214437" cy="1447800"/>
          </a:xfrm>
          <a:custGeom>
            <a:avLst/>
            <a:gdLst>
              <a:gd name="T0" fmla="*/ 0 w 766"/>
              <a:gd name="T1" fmla="*/ 0 h 761"/>
              <a:gd name="T2" fmla="*/ 0 w 766"/>
              <a:gd name="T3" fmla="*/ 761 h 761"/>
              <a:gd name="T4" fmla="*/ 766 w 766"/>
              <a:gd name="T5" fmla="*/ 761 h 761"/>
            </a:gdLst>
            <a:ahLst/>
            <a:cxnLst>
              <a:cxn ang="0">
                <a:pos x="T0" y="T1"/>
              </a:cxn>
              <a:cxn ang="0">
                <a:pos x="T2" y="T3"/>
              </a:cxn>
              <a:cxn ang="0">
                <a:pos x="T4" y="T5"/>
              </a:cxn>
            </a:cxnLst>
            <a:rect l="0" t="0" r="r" b="b"/>
            <a:pathLst>
              <a:path w="766" h="761">
                <a:moveTo>
                  <a:pt x="0" y="0"/>
                </a:moveTo>
                <a:lnTo>
                  <a:pt x="0" y="761"/>
                </a:lnTo>
                <a:lnTo>
                  <a:pt x="766" y="761"/>
                </a:lnTo>
              </a:path>
            </a:pathLst>
          </a:custGeom>
          <a:noFill/>
          <a:ln w="12700">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2056" name="Rectangle 24"/>
          <p:cNvSpPr>
            <a:spLocks noChangeArrowheads="1"/>
          </p:cNvSpPr>
          <p:nvPr/>
        </p:nvSpPr>
        <p:spPr bwMode="auto">
          <a:xfrm>
            <a:off x="3035300" y="2679700"/>
            <a:ext cx="609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2057" name="Rectangle 25"/>
          <p:cNvSpPr>
            <a:spLocks noChangeArrowheads="1"/>
          </p:cNvSpPr>
          <p:nvPr/>
        </p:nvSpPr>
        <p:spPr bwMode="auto">
          <a:xfrm>
            <a:off x="3035300" y="2755900"/>
            <a:ext cx="609600" cy="3048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2058" name="Rectangle 26"/>
          <p:cNvSpPr>
            <a:spLocks noChangeArrowheads="1"/>
          </p:cNvSpPr>
          <p:nvPr/>
        </p:nvSpPr>
        <p:spPr bwMode="auto">
          <a:xfrm>
            <a:off x="5702300" y="2755900"/>
            <a:ext cx="609600" cy="3048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spcBef>
                <a:spcPct val="20000"/>
              </a:spcBef>
              <a:buClr>
                <a:schemeClr val="tx2"/>
              </a:buClr>
              <a:buFont typeface="Wingdings" pitchFamily="2" charset="2"/>
              <a:buNone/>
            </a:pPr>
            <a:endParaRPr kumimoji="1" lang="en-US" altLang="en-US" sz="3200" b="0">
              <a:solidFill>
                <a:srgbClr val="008000"/>
              </a:solidFill>
              <a:latin typeface="Comic Sans MS" pitchFamily="66" charset="0"/>
            </a:endParaRPr>
          </a:p>
        </p:txBody>
      </p:sp>
      <p:sp>
        <p:nvSpPr>
          <p:cNvPr id="812059" name="Rectangle 27"/>
          <p:cNvSpPr>
            <a:spLocks noChangeArrowheads="1"/>
          </p:cNvSpPr>
          <p:nvPr/>
        </p:nvSpPr>
        <p:spPr bwMode="auto">
          <a:xfrm>
            <a:off x="3797300" y="3594100"/>
            <a:ext cx="2514600" cy="457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2060" name="Line 28"/>
          <p:cNvSpPr>
            <a:spLocks noChangeShapeType="1"/>
          </p:cNvSpPr>
          <p:nvPr/>
        </p:nvSpPr>
        <p:spPr bwMode="auto">
          <a:xfrm flipV="1">
            <a:off x="6311900" y="2908300"/>
            <a:ext cx="1143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2061" name="Text Box 29"/>
          <p:cNvSpPr txBox="1">
            <a:spLocks noChangeArrowheads="1"/>
          </p:cNvSpPr>
          <p:nvPr/>
        </p:nvSpPr>
        <p:spPr bwMode="auto">
          <a:xfrm>
            <a:off x="4546600" y="4064000"/>
            <a:ext cx="7747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b="0" i="1">
                <a:solidFill>
                  <a:srgbClr val="003300"/>
                </a:solidFill>
                <a:latin typeface="Comic Sans MS" pitchFamily="66" charset="0"/>
              </a:rPr>
              <a:t>z </a:t>
            </a:r>
            <a:r>
              <a:rPr kumimoji="1" lang="en-US" altLang="he-IL" b="0">
                <a:solidFill>
                  <a:srgbClr val="003300"/>
                </a:solidFill>
                <a:latin typeface="Comic Sans MS" pitchFamily="66" charset="0"/>
                <a:sym typeface="Symbol" pitchFamily="18" charset="2"/>
              </a:rPr>
              <a:t></a:t>
            </a:r>
            <a:r>
              <a:rPr kumimoji="1" lang="en-US" altLang="he-IL" b="0">
                <a:solidFill>
                  <a:srgbClr val="003300"/>
                </a:solidFill>
                <a:latin typeface="Comic Sans MS" pitchFamily="66" charset="0"/>
              </a:rPr>
              <a:t> 1</a:t>
            </a:r>
          </a:p>
        </p:txBody>
      </p:sp>
      <p:sp>
        <p:nvSpPr>
          <p:cNvPr id="812062" name="Text Box 30"/>
          <p:cNvSpPr txBox="1">
            <a:spLocks noChangeArrowheads="1"/>
          </p:cNvSpPr>
          <p:nvPr/>
        </p:nvSpPr>
        <p:spPr bwMode="auto">
          <a:xfrm>
            <a:off x="2705100" y="3276600"/>
            <a:ext cx="7747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b="0" i="1">
                <a:solidFill>
                  <a:srgbClr val="003300"/>
                </a:solidFill>
                <a:latin typeface="Comic Sans MS" pitchFamily="66" charset="0"/>
              </a:rPr>
              <a:t>b </a:t>
            </a:r>
            <a:r>
              <a:rPr kumimoji="1" lang="en-US" altLang="he-IL" b="0">
                <a:solidFill>
                  <a:srgbClr val="003300"/>
                </a:solidFill>
                <a:latin typeface="Comic Sans MS" pitchFamily="66" charset="0"/>
                <a:sym typeface="Symbol" pitchFamily="18" charset="2"/>
              </a:rPr>
              <a:t></a:t>
            </a:r>
            <a:r>
              <a:rPr kumimoji="1" lang="en-US" altLang="he-IL" b="0">
                <a:solidFill>
                  <a:srgbClr val="003300"/>
                </a:solidFill>
                <a:latin typeface="Comic Sans MS" pitchFamily="66" charset="0"/>
              </a:rPr>
              <a:t> 1</a:t>
            </a:r>
          </a:p>
        </p:txBody>
      </p:sp>
      <p:sp>
        <p:nvSpPr>
          <p:cNvPr id="812063" name="Text Box 31"/>
          <p:cNvSpPr txBox="1">
            <a:spLocks noChangeArrowheads="1"/>
          </p:cNvSpPr>
          <p:nvPr/>
        </p:nvSpPr>
        <p:spPr bwMode="auto">
          <a:xfrm>
            <a:off x="2387600" y="2476500"/>
            <a:ext cx="7747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tx2"/>
              </a:buClr>
              <a:buFont typeface="Wingdings" pitchFamily="2" charset="2"/>
              <a:buNone/>
            </a:pPr>
            <a:r>
              <a:rPr kumimoji="1" lang="en-US" altLang="he-IL" b="0" i="1">
                <a:solidFill>
                  <a:srgbClr val="003300"/>
                </a:solidFill>
                <a:latin typeface="Comic Sans MS" pitchFamily="66" charset="0"/>
              </a:rPr>
              <a:t>b </a:t>
            </a:r>
            <a:r>
              <a:rPr kumimoji="1" lang="en-US" altLang="he-IL" b="0">
                <a:solidFill>
                  <a:srgbClr val="003300"/>
                </a:solidFill>
                <a:latin typeface="Comic Sans MS" pitchFamily="66" charset="0"/>
              </a:rPr>
              <a:t>= 1</a:t>
            </a:r>
          </a:p>
        </p:txBody>
      </p:sp>
      <p:sp>
        <p:nvSpPr>
          <p:cNvPr id="812066" name="Rectangle 34"/>
          <p:cNvSpPr>
            <a:spLocks noChangeArrowheads="1"/>
          </p:cNvSpPr>
          <p:nvPr/>
        </p:nvSpPr>
        <p:spPr bwMode="auto">
          <a:xfrm>
            <a:off x="685800" y="203200"/>
            <a:ext cx="7772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0">
                <a:solidFill>
                  <a:schemeClr val="accent2"/>
                </a:solidFill>
                <a:effectLst>
                  <a:outerShdw blurRad="38100" dist="38100" dir="2700000" algn="tl">
                    <a:srgbClr val="C0C0C0"/>
                  </a:outerShdw>
                </a:effectLst>
                <a:latin typeface="Comic Sans MS" pitchFamily="66" charset="0"/>
              </a:rPr>
              <a:t>MT</a:t>
            </a:r>
            <a:r>
              <a:rPr lang="en-US" sz="2800" b="0">
                <a:solidFill>
                  <a:srgbClr val="CC3300"/>
                </a:solidFill>
                <a:effectLst>
                  <a:outerShdw blurRad="38100" dist="38100" dir="2700000" algn="tl">
                    <a:srgbClr val="C0C0C0"/>
                  </a:outerShdw>
                </a:effectLst>
                <a:latin typeface="Comic Sans MS" pitchFamily="66" charset="0"/>
              </a:rPr>
              <a:t>-splitter</a:t>
            </a:r>
          </a:p>
          <a:p>
            <a:pPr algn="ctr"/>
            <a:r>
              <a:rPr lang="en-US" sz="2000" b="0">
                <a:solidFill>
                  <a:srgbClr val="CC3300"/>
                </a:solidFill>
                <a:latin typeface="Comic Sans MS" pitchFamily="66" charset="0"/>
              </a:rPr>
              <a:t>implementation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Chapter 3</a:t>
            </a:r>
            <a:endParaRPr lang="en-US"/>
          </a:p>
        </p:txBody>
      </p:sp>
      <p:sp>
        <p:nvSpPr>
          <p:cNvPr id="6" name="Footer Placeholder 4"/>
          <p:cNvSpPr>
            <a:spLocks noGrp="1"/>
          </p:cNvSpPr>
          <p:nvPr>
            <p:ph type="ftr" sz="quarter" idx="11"/>
          </p:nvPr>
        </p:nvSpPr>
        <p:spPr/>
        <p:txBody>
          <a:bodyPr/>
          <a:lstStyle/>
          <a:p>
            <a:r>
              <a:rPr lang="en-US" smtClean="0"/>
              <a:t>Synchronization Algorithms and Concurrent Programming Gadi Taubenfeld © 2014</a:t>
            </a:r>
            <a:endParaRPr lang="en-US"/>
          </a:p>
        </p:txBody>
      </p:sp>
      <p:sp>
        <p:nvSpPr>
          <p:cNvPr id="816130" name="Rectangle 2"/>
          <p:cNvSpPr>
            <a:spLocks noGrp="1" noChangeArrowheads="1"/>
          </p:cNvSpPr>
          <p:nvPr>
            <p:ph type="body" idx="1"/>
          </p:nvPr>
        </p:nvSpPr>
        <p:spPr>
          <a:xfrm>
            <a:off x="762000" y="774700"/>
            <a:ext cx="7543800" cy="5334000"/>
          </a:xfrm>
          <a:solidFill>
            <a:srgbClr val="F7FCFF"/>
          </a:solidFill>
          <a:ln>
            <a:solidFill>
              <a:schemeClr val="accent2"/>
            </a:solidFill>
            <a:miter lim="800000"/>
            <a:headEnd/>
            <a:tailEnd/>
          </a:ln>
          <a:effectLst>
            <a:outerShdw dist="35921" dir="2700000" algn="ctr" rotWithShape="0">
              <a:schemeClr val="bg2"/>
            </a:outerShdw>
          </a:effectLst>
        </p:spPr>
        <p:txBody>
          <a:bodyPr/>
          <a:lstStyle/>
          <a:p>
            <a:pPr marL="533400" indent="-533400">
              <a:lnSpc>
                <a:spcPct val="90000"/>
              </a:lnSpc>
              <a:buFont typeface="Wingdings" pitchFamily="2" charset="2"/>
              <a:buNone/>
            </a:pPr>
            <a:r>
              <a:rPr lang="en-US" altLang="he-IL" sz="2000"/>
              <a:t>start: level = next</a:t>
            </a:r>
          </a:p>
          <a:p>
            <a:pPr marL="533400" indent="-533400">
              <a:lnSpc>
                <a:spcPct val="90000"/>
              </a:lnSpc>
              <a:buFont typeface="Wingdings" pitchFamily="2" charset="2"/>
              <a:buNone/>
            </a:pPr>
            <a:r>
              <a:rPr lang="en-US" altLang="he-IL" sz="2000"/>
              <a:t>	</a:t>
            </a:r>
            <a:r>
              <a:rPr lang="en-US" altLang="he-IL" sz="2000">
                <a:solidFill>
                  <a:srgbClr val="003300"/>
                </a:solidFill>
              </a:rPr>
              <a:t>repeat</a:t>
            </a:r>
            <a:r>
              <a:rPr lang="en-US" altLang="he-IL" sz="2000"/>
              <a:t>		</a:t>
            </a:r>
          </a:p>
          <a:p>
            <a:pPr marL="533400" indent="-533400">
              <a:lnSpc>
                <a:spcPct val="90000"/>
              </a:lnSpc>
              <a:buFont typeface="Wingdings" pitchFamily="2" charset="2"/>
              <a:buNone/>
            </a:pPr>
            <a:r>
              <a:rPr lang="en-US" altLang="he-IL" sz="2000"/>
              <a:t>               x[level] = i</a:t>
            </a:r>
          </a:p>
          <a:p>
            <a:pPr marL="533400" indent="-533400">
              <a:lnSpc>
                <a:spcPct val="90000"/>
              </a:lnSpc>
              <a:buFont typeface="Wingdings" pitchFamily="2" charset="2"/>
              <a:buNone/>
            </a:pPr>
            <a:r>
              <a:rPr lang="en-US" altLang="he-IL" sz="2000"/>
              <a:t>               </a:t>
            </a:r>
            <a:r>
              <a:rPr lang="en-US" altLang="he-IL" sz="2000">
                <a:solidFill>
                  <a:srgbClr val="003300"/>
                </a:solidFill>
              </a:rPr>
              <a:t>if</a:t>
            </a:r>
            <a:r>
              <a:rPr lang="en-US" altLang="he-IL" sz="2000" b="1"/>
              <a:t> </a:t>
            </a:r>
            <a:r>
              <a:rPr lang="en-US" altLang="he-IL" sz="2000"/>
              <a:t> y[level] </a:t>
            </a:r>
            <a:r>
              <a:rPr lang="en-US" altLang="he-IL" sz="2000">
                <a:solidFill>
                  <a:srgbClr val="003300"/>
                </a:solidFill>
              </a:rPr>
              <a:t>then</a:t>
            </a:r>
            <a:r>
              <a:rPr lang="en-US" altLang="he-IL" sz="2000" b="1"/>
              <a:t> </a:t>
            </a:r>
            <a:r>
              <a:rPr lang="en-US" altLang="he-IL" sz="2000"/>
              <a:t>b[level] = 1; </a:t>
            </a:r>
            <a:r>
              <a:rPr lang="en-US" altLang="he-IL" sz="2000">
                <a:solidFill>
                  <a:srgbClr val="003300"/>
                </a:solidFill>
              </a:rPr>
              <a:t>await</a:t>
            </a:r>
            <a:r>
              <a:rPr lang="en-US" altLang="he-IL" sz="2000"/>
              <a:t> level &lt; next;      						</a:t>
            </a:r>
            <a:r>
              <a:rPr lang="en-US" altLang="he-IL" sz="2000">
                <a:solidFill>
                  <a:srgbClr val="003300"/>
                </a:solidFill>
              </a:rPr>
              <a:t>goto</a:t>
            </a:r>
            <a:r>
              <a:rPr lang="en-US" altLang="he-IL" sz="2000"/>
              <a:t> start </a:t>
            </a:r>
            <a:r>
              <a:rPr lang="en-US" altLang="he-IL" sz="2000">
                <a:solidFill>
                  <a:srgbClr val="003300"/>
                </a:solidFill>
              </a:rPr>
              <a:t>fi</a:t>
            </a:r>
          </a:p>
          <a:p>
            <a:pPr marL="533400" indent="-533400">
              <a:lnSpc>
                <a:spcPct val="90000"/>
              </a:lnSpc>
              <a:buFont typeface="Wingdings" pitchFamily="2" charset="2"/>
              <a:buNone/>
            </a:pPr>
            <a:r>
              <a:rPr lang="en-US" altLang="he-IL" sz="2000"/>
              <a:t>               y[level] = 1</a:t>
            </a:r>
          </a:p>
          <a:p>
            <a:pPr marL="533400" indent="-533400">
              <a:lnSpc>
                <a:spcPct val="90000"/>
              </a:lnSpc>
              <a:buFont typeface="Wingdings" pitchFamily="2" charset="2"/>
              <a:buNone/>
            </a:pPr>
            <a:r>
              <a:rPr lang="en-US" altLang="he-IL" sz="2000"/>
              <a:t>               </a:t>
            </a:r>
            <a:r>
              <a:rPr lang="en-US" altLang="he-IL" sz="2000">
                <a:solidFill>
                  <a:srgbClr val="003300"/>
                </a:solidFill>
              </a:rPr>
              <a:t>if</a:t>
            </a:r>
            <a:r>
              <a:rPr lang="en-US" altLang="he-IL" sz="2000" b="1"/>
              <a:t> </a:t>
            </a:r>
            <a:r>
              <a:rPr lang="en-US" altLang="he-IL" sz="2000"/>
              <a:t>x[level]      i </a:t>
            </a:r>
            <a:r>
              <a:rPr lang="en-US" altLang="he-IL" sz="2000">
                <a:solidFill>
                  <a:srgbClr val="003300"/>
                </a:solidFill>
              </a:rPr>
              <a:t>then await</a:t>
            </a:r>
            <a:r>
              <a:rPr lang="en-US" altLang="he-IL" sz="2000" b="1"/>
              <a:t> </a:t>
            </a:r>
            <a:r>
              <a:rPr lang="en-US" altLang="he-IL" sz="2000"/>
              <a:t>b[level] = 1 or z[level] = 1</a:t>
            </a:r>
          </a:p>
          <a:p>
            <a:pPr marL="533400" indent="-533400">
              <a:lnSpc>
                <a:spcPct val="90000"/>
              </a:lnSpc>
              <a:buFont typeface="Wingdings" pitchFamily="2" charset="2"/>
              <a:buNone/>
            </a:pPr>
            <a:r>
              <a:rPr lang="en-US" altLang="he-IL" sz="2000"/>
              <a:t>                      </a:t>
            </a:r>
            <a:r>
              <a:rPr lang="en-US" altLang="he-IL" sz="2000">
                <a:solidFill>
                  <a:srgbClr val="003300"/>
                </a:solidFill>
              </a:rPr>
              <a:t>if</a:t>
            </a:r>
            <a:r>
              <a:rPr lang="en-US" altLang="he-IL" sz="2000"/>
              <a:t> z[level] = 1 </a:t>
            </a:r>
            <a:r>
              <a:rPr lang="en-US" altLang="he-IL" sz="2000">
                <a:solidFill>
                  <a:srgbClr val="003300"/>
                </a:solidFill>
              </a:rPr>
              <a:t>then await</a:t>
            </a:r>
            <a:r>
              <a:rPr lang="en-US" altLang="he-IL" sz="2000" b="1"/>
              <a:t> </a:t>
            </a:r>
            <a:r>
              <a:rPr lang="en-US" altLang="he-IL" sz="2000"/>
              <a:t>level &lt; next;       </a:t>
            </a:r>
          </a:p>
          <a:p>
            <a:pPr marL="533400" indent="-533400">
              <a:lnSpc>
                <a:spcPct val="90000"/>
              </a:lnSpc>
              <a:buFont typeface="Wingdings" pitchFamily="2" charset="2"/>
              <a:buNone/>
            </a:pPr>
            <a:r>
              <a:rPr lang="en-US" altLang="he-IL" sz="2000">
                <a:solidFill>
                  <a:srgbClr val="003300"/>
                </a:solidFill>
              </a:rPr>
              <a:t>					   goto</a:t>
            </a:r>
            <a:r>
              <a:rPr lang="en-US" altLang="he-IL" sz="2000" b="1"/>
              <a:t> </a:t>
            </a:r>
            <a:r>
              <a:rPr lang="en-US" altLang="he-IL" sz="2000"/>
              <a:t>start</a:t>
            </a:r>
          </a:p>
          <a:p>
            <a:pPr marL="533400" indent="-533400">
              <a:lnSpc>
                <a:spcPct val="90000"/>
              </a:lnSpc>
              <a:buFont typeface="Wingdings" pitchFamily="2" charset="2"/>
              <a:buNone/>
            </a:pPr>
            <a:r>
              <a:rPr lang="en-US" altLang="he-IL" sz="2000"/>
              <a:t>                      </a:t>
            </a:r>
            <a:r>
              <a:rPr lang="en-US" altLang="he-IL" sz="2000">
                <a:solidFill>
                  <a:srgbClr val="003300"/>
                </a:solidFill>
              </a:rPr>
              <a:t>else</a:t>
            </a:r>
            <a:r>
              <a:rPr lang="en-US" altLang="he-IL" sz="2000"/>
              <a:t> level = level+1 </a:t>
            </a:r>
            <a:r>
              <a:rPr lang="en-US" altLang="he-IL" sz="2000">
                <a:solidFill>
                  <a:srgbClr val="003300"/>
                </a:solidFill>
              </a:rPr>
              <a:t>fi</a:t>
            </a:r>
          </a:p>
          <a:p>
            <a:pPr marL="533400" indent="-533400">
              <a:lnSpc>
                <a:spcPct val="90000"/>
              </a:lnSpc>
              <a:buFont typeface="Wingdings" pitchFamily="2" charset="2"/>
              <a:buNone/>
            </a:pPr>
            <a:r>
              <a:rPr lang="en-US" altLang="he-IL" sz="2000"/>
              <a:t>               </a:t>
            </a:r>
            <a:r>
              <a:rPr lang="en-US" altLang="he-IL" sz="2000">
                <a:solidFill>
                  <a:srgbClr val="003300"/>
                </a:solidFill>
              </a:rPr>
              <a:t>else</a:t>
            </a:r>
            <a:r>
              <a:rPr lang="en-US" altLang="he-IL" sz="2000" b="1"/>
              <a:t> </a:t>
            </a:r>
            <a:r>
              <a:rPr lang="en-US" altLang="he-IL" sz="2000"/>
              <a:t>z[level] = 1</a:t>
            </a:r>
          </a:p>
          <a:p>
            <a:pPr marL="533400" indent="-533400">
              <a:lnSpc>
                <a:spcPct val="90000"/>
              </a:lnSpc>
              <a:buFont typeface="Wingdings" pitchFamily="2" charset="2"/>
              <a:buNone/>
            </a:pPr>
            <a:r>
              <a:rPr lang="en-US" altLang="he-IL" sz="2000"/>
              <a:t>                      </a:t>
            </a:r>
            <a:r>
              <a:rPr lang="en-US" altLang="he-IL" sz="2000">
                <a:solidFill>
                  <a:srgbClr val="003300"/>
                </a:solidFill>
              </a:rPr>
              <a:t>if</a:t>
            </a:r>
            <a:r>
              <a:rPr lang="en-US" altLang="he-IL" sz="2000"/>
              <a:t> b[level] = 0 </a:t>
            </a:r>
            <a:r>
              <a:rPr lang="en-US" altLang="he-IL" sz="2000">
                <a:solidFill>
                  <a:srgbClr val="003300"/>
                </a:solidFill>
              </a:rPr>
              <a:t>then</a:t>
            </a:r>
            <a:r>
              <a:rPr lang="en-US" altLang="he-IL" sz="2000" b="1"/>
              <a:t> </a:t>
            </a:r>
            <a:r>
              <a:rPr lang="en-US" altLang="he-IL" sz="2000"/>
              <a:t>win = 1 </a:t>
            </a:r>
            <a:r>
              <a:rPr lang="en-US" altLang="he-IL" sz="2000">
                <a:solidFill>
                  <a:srgbClr val="003300"/>
                </a:solidFill>
              </a:rPr>
              <a:t>else</a:t>
            </a:r>
            <a:r>
              <a:rPr lang="en-US" altLang="he-IL" sz="2000" b="1"/>
              <a:t> </a:t>
            </a:r>
            <a:r>
              <a:rPr lang="en-US" altLang="he-IL" sz="2000"/>
              <a:t>level = level+1 </a:t>
            </a:r>
            <a:r>
              <a:rPr lang="en-US" altLang="he-IL" sz="2000">
                <a:solidFill>
                  <a:srgbClr val="003300"/>
                </a:solidFill>
              </a:rPr>
              <a:t>fi</a:t>
            </a:r>
            <a:r>
              <a:rPr lang="en-US" altLang="he-IL" sz="2000">
                <a:solidFill>
                  <a:srgbClr val="000000"/>
                </a:solidFill>
              </a:rPr>
              <a:t>  </a:t>
            </a:r>
            <a:r>
              <a:rPr lang="en-US" altLang="he-IL" sz="2000">
                <a:solidFill>
                  <a:srgbClr val="003300"/>
                </a:solidFill>
              </a:rPr>
              <a:t>fi</a:t>
            </a:r>
          </a:p>
          <a:p>
            <a:pPr marL="533400" indent="-533400">
              <a:lnSpc>
                <a:spcPct val="90000"/>
              </a:lnSpc>
              <a:buFont typeface="Wingdings" pitchFamily="2" charset="2"/>
              <a:buNone/>
            </a:pPr>
            <a:r>
              <a:rPr lang="en-US" altLang="he-IL" sz="2000"/>
              <a:t>	</a:t>
            </a:r>
            <a:r>
              <a:rPr lang="en-US" altLang="he-IL" sz="2000">
                <a:solidFill>
                  <a:srgbClr val="003300"/>
                </a:solidFill>
              </a:rPr>
              <a:t>until</a:t>
            </a:r>
            <a:r>
              <a:rPr lang="en-US" altLang="he-IL" sz="2000" b="1"/>
              <a:t> </a:t>
            </a:r>
            <a:r>
              <a:rPr lang="en-US" altLang="he-IL" sz="2000"/>
              <a:t>win = 1</a:t>
            </a:r>
          </a:p>
          <a:p>
            <a:pPr marL="533400" indent="-533400">
              <a:lnSpc>
                <a:spcPct val="90000"/>
              </a:lnSpc>
              <a:buFont typeface="Wingdings" pitchFamily="2" charset="2"/>
              <a:buNone/>
            </a:pPr>
            <a:r>
              <a:rPr lang="en-US" altLang="he-IL" sz="2000"/>
              <a:t>	</a:t>
            </a:r>
            <a:r>
              <a:rPr lang="en-US" altLang="he-IL" sz="2000">
                <a:solidFill>
                  <a:srgbClr val="CC3300"/>
                </a:solidFill>
              </a:rPr>
              <a:t>critical section</a:t>
            </a:r>
          </a:p>
          <a:p>
            <a:pPr marL="533400" indent="-533400">
              <a:lnSpc>
                <a:spcPct val="90000"/>
              </a:lnSpc>
              <a:buFont typeface="Wingdings" pitchFamily="2" charset="2"/>
              <a:buNone/>
            </a:pPr>
            <a:r>
              <a:rPr lang="en-US" altLang="he-IL" sz="2000"/>
              <a:t>	next := level+1</a:t>
            </a:r>
          </a:p>
        </p:txBody>
      </p:sp>
      <p:sp>
        <p:nvSpPr>
          <p:cNvPr id="816131" name="Rectangle 3"/>
          <p:cNvSpPr>
            <a:spLocks noGrp="1" noChangeArrowheads="1"/>
          </p:cNvSpPr>
          <p:nvPr>
            <p:ph type="title"/>
          </p:nvPr>
        </p:nvSpPr>
        <p:spPr>
          <a:xfrm>
            <a:off x="685800" y="165100"/>
            <a:ext cx="7772400" cy="533400"/>
          </a:xfrm>
        </p:spPr>
        <p:txBody>
          <a:bodyPr/>
          <a:lstStyle/>
          <a:p>
            <a:r>
              <a:rPr lang="en-US" altLang="he-IL" sz="2000"/>
              <a:t>Adaptive mutex for unbounded concurrency</a:t>
            </a:r>
          </a:p>
        </p:txBody>
      </p:sp>
      <p:graphicFrame>
        <p:nvGraphicFramePr>
          <p:cNvPr id="816132" name="Object 4"/>
          <p:cNvGraphicFramePr>
            <a:graphicFrameLocks noChangeAspect="1"/>
          </p:cNvGraphicFramePr>
          <p:nvPr/>
        </p:nvGraphicFramePr>
        <p:xfrm flipV="1">
          <a:off x="3263900" y="2755900"/>
          <a:ext cx="609600" cy="288925"/>
        </p:xfrm>
        <a:graphic>
          <a:graphicData uri="http://schemas.openxmlformats.org/presentationml/2006/ole">
            <mc:AlternateContent xmlns:mc="http://schemas.openxmlformats.org/markup-compatibility/2006">
              <mc:Choice xmlns:v="urn:schemas-microsoft-com:vml" Requires="v">
                <p:oleObj spid="_x0000_s816143" name="Equation" r:id="rId4" imgW="139680" imgH="139680" progId="Equation.3">
                  <p:embed/>
                </p:oleObj>
              </mc:Choice>
              <mc:Fallback>
                <p:oleObj name="Equation" r:id="rId4" imgW="139680" imgH="13968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V="1">
                        <a:off x="3263900" y="2755900"/>
                        <a:ext cx="6096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Chapter 3</a:t>
            </a:r>
            <a:endParaRPr lang="en-US"/>
          </a:p>
        </p:txBody>
      </p:sp>
      <p:sp>
        <p:nvSpPr>
          <p:cNvPr id="6" name="Footer Placeholder 4"/>
          <p:cNvSpPr>
            <a:spLocks noGrp="1"/>
          </p:cNvSpPr>
          <p:nvPr>
            <p:ph type="ftr" sz="quarter" idx="11"/>
          </p:nvPr>
        </p:nvSpPr>
        <p:spPr/>
        <p:txBody>
          <a:bodyPr/>
          <a:lstStyle/>
          <a:p>
            <a:r>
              <a:rPr lang="en-US" smtClean="0"/>
              <a:t>Synchronization Algorithms and Concurrent Programming Gadi Taubenfeld © 2014</a:t>
            </a:r>
            <a:endParaRPr lang="en-US"/>
          </a:p>
        </p:txBody>
      </p:sp>
      <p:sp>
        <p:nvSpPr>
          <p:cNvPr id="830467" name="Rectangle 3"/>
          <p:cNvSpPr>
            <a:spLocks noChangeArrowheads="1"/>
          </p:cNvSpPr>
          <p:nvPr/>
        </p:nvSpPr>
        <p:spPr bwMode="auto">
          <a:xfrm>
            <a:off x="3708400" y="50800"/>
            <a:ext cx="17272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600" b="0">
                <a:solidFill>
                  <a:srgbClr val="808080"/>
                </a:solidFill>
                <a:latin typeface="Comic Sans MS" pitchFamily="66" charset="0"/>
              </a:rPr>
              <a:t>Section 3.2.3</a:t>
            </a:r>
          </a:p>
        </p:txBody>
      </p:sp>
      <p:sp>
        <p:nvSpPr>
          <p:cNvPr id="830469" name="Rectangle 5"/>
          <p:cNvSpPr>
            <a:spLocks noGrp="1" noChangeArrowheads="1"/>
          </p:cNvSpPr>
          <p:nvPr>
            <p:ph type="body" idx="1"/>
          </p:nvPr>
        </p:nvSpPr>
        <p:spPr>
          <a:xfrm>
            <a:off x="1320800" y="1727200"/>
            <a:ext cx="6502400" cy="2362200"/>
          </a:xfrm>
          <a:solidFill>
            <a:srgbClr val="FFF6E9"/>
          </a:solidFill>
          <a:ln>
            <a:solidFill>
              <a:schemeClr val="accent2"/>
            </a:solidFill>
            <a:miter lim="800000"/>
            <a:headEnd/>
            <a:tailEnd/>
          </a:ln>
          <a:effectLst>
            <a:outerShdw dist="35921" dir="2700000" algn="ctr" rotWithShape="0">
              <a:schemeClr val="bg2"/>
            </a:outerShdw>
          </a:effectLst>
        </p:spPr>
        <p:txBody>
          <a:bodyPr/>
          <a:lstStyle/>
          <a:p>
            <a:r>
              <a:rPr lang="en-US" sz="2000"/>
              <a:t>Mutual exclusion and starvation-freedom</a:t>
            </a:r>
            <a:endParaRPr lang="en-US" sz="2000">
              <a:solidFill>
                <a:srgbClr val="CC3300"/>
              </a:solidFill>
            </a:endParaRPr>
          </a:p>
          <a:p>
            <a:r>
              <a:rPr lang="en-US" sz="2000"/>
              <a:t>Adaptive w.r.t. time complexity in both the CC model and DSM model</a:t>
            </a:r>
          </a:p>
          <a:p>
            <a:pPr lvl="1"/>
            <a:r>
              <a:rPr lang="en-US" sz="2000"/>
              <a:t>time complexity is O(min(k, log n) remote memory accesses, where k is point contention</a:t>
            </a:r>
          </a:p>
          <a:p>
            <a:r>
              <a:rPr lang="en-US" sz="2000"/>
              <a:t>0(n^2) bounded size shared registers are used</a:t>
            </a:r>
          </a:p>
        </p:txBody>
      </p:sp>
      <p:sp>
        <p:nvSpPr>
          <p:cNvPr id="830471" name="Rectangle 7"/>
          <p:cNvSpPr>
            <a:spLocks noGrp="1" noChangeArrowheads="1"/>
          </p:cNvSpPr>
          <p:nvPr>
            <p:ph type="title"/>
          </p:nvPr>
        </p:nvSpPr>
        <p:spPr>
          <a:xfrm>
            <a:off x="762000" y="330200"/>
            <a:ext cx="7607300" cy="990600"/>
          </a:xfrm>
          <a:noFill/>
          <a:ln/>
        </p:spPr>
        <p:txBody>
          <a:bodyPr/>
          <a:lstStyle/>
          <a:p>
            <a:r>
              <a:rPr lang="en-US" altLang="he-IL" sz="2800">
                <a:effectLst/>
              </a:rPr>
              <a:t>Algorithm #2</a:t>
            </a:r>
            <a:r>
              <a:rPr lang="en-US" altLang="he-IL" sz="2800"/>
              <a:t/>
            </a:r>
            <a:br>
              <a:rPr lang="en-US" altLang="he-IL" sz="2800"/>
            </a:br>
            <a:r>
              <a:rPr lang="en-US" altLang="he-IL" sz="2800">
                <a:effectLst/>
              </a:rPr>
              <a:t>An Adaptive Tournament Algorithm</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Chapter 3</a:t>
            </a:r>
            <a:endParaRPr lang="en-US"/>
          </a:p>
        </p:txBody>
      </p:sp>
      <p:sp>
        <p:nvSpPr>
          <p:cNvPr id="5" name="Footer Placeholder 4"/>
          <p:cNvSpPr>
            <a:spLocks noGrp="1"/>
          </p:cNvSpPr>
          <p:nvPr>
            <p:ph type="ftr" sz="quarter" idx="11"/>
          </p:nvPr>
        </p:nvSpPr>
        <p:spPr/>
        <p:txBody>
          <a:bodyPr/>
          <a:lstStyle/>
          <a:p>
            <a:r>
              <a:rPr lang="en-US" smtClean="0"/>
              <a:t>Synchronization Algorithms and Concurrent Programming Gadi Taubenfeld © 2014</a:t>
            </a:r>
            <a:endParaRPr lang="en-US"/>
          </a:p>
        </p:txBody>
      </p:sp>
      <p:sp>
        <p:nvSpPr>
          <p:cNvPr id="779266" name="Rectangle 2"/>
          <p:cNvSpPr>
            <a:spLocks noGrp="1" noChangeArrowheads="1"/>
          </p:cNvSpPr>
          <p:nvPr>
            <p:ph type="body" idx="1"/>
          </p:nvPr>
        </p:nvSpPr>
        <p:spPr>
          <a:xfrm>
            <a:off x="1955800" y="1498600"/>
            <a:ext cx="5219700" cy="1638300"/>
          </a:xfrm>
          <a:solidFill>
            <a:srgbClr val="FFF6E9"/>
          </a:solidFill>
          <a:ln>
            <a:solidFill>
              <a:schemeClr val="accent2"/>
            </a:solidFill>
            <a:miter lim="800000"/>
            <a:headEnd/>
            <a:tailEnd/>
          </a:ln>
          <a:effectLst>
            <a:outerShdw dist="45791" dir="2021404" algn="ctr" rotWithShape="0">
              <a:schemeClr val="bg2"/>
            </a:outerShdw>
          </a:effectLst>
        </p:spPr>
        <p:txBody>
          <a:bodyPr/>
          <a:lstStyle/>
          <a:p>
            <a:pPr marL="457200" indent="-457200">
              <a:buFont typeface="Wingdings" pitchFamily="2" charset="2"/>
              <a:buNone/>
            </a:pPr>
            <a:r>
              <a:rPr lang="en-US" sz="2000">
                <a:solidFill>
                  <a:schemeClr val="tx1"/>
                </a:solidFill>
              </a:rPr>
              <a:t>3.1</a:t>
            </a:r>
            <a:r>
              <a:rPr lang="en-US" sz="2000"/>
              <a:t>  Local Spinning Algorithms</a:t>
            </a:r>
          </a:p>
          <a:p>
            <a:pPr marL="457200" indent="-457200">
              <a:buFont typeface="Wingdings" pitchFamily="2" charset="2"/>
              <a:buNone/>
            </a:pPr>
            <a:r>
              <a:rPr lang="en-US" sz="2000">
                <a:solidFill>
                  <a:schemeClr val="tx1"/>
                </a:solidFill>
              </a:rPr>
              <a:t>3.2</a:t>
            </a:r>
            <a:r>
              <a:rPr lang="en-US" sz="2000"/>
              <a:t> Adaptive Algorithms</a:t>
            </a:r>
          </a:p>
          <a:p>
            <a:pPr marL="457200" indent="-457200">
              <a:buFont typeface="Wingdings" pitchFamily="2" charset="2"/>
              <a:buNone/>
            </a:pPr>
            <a:r>
              <a:rPr lang="en-US" sz="2000">
                <a:solidFill>
                  <a:schemeClr val="tx1"/>
                </a:solidFill>
              </a:rPr>
              <a:t>3.3</a:t>
            </a:r>
            <a:r>
              <a:rPr lang="en-US" sz="2000"/>
              <a:t> Fault-tolerant Algorithms Algorithms</a:t>
            </a:r>
          </a:p>
          <a:p>
            <a:pPr marL="457200" indent="-457200">
              <a:buFont typeface="Wingdings" pitchFamily="2" charset="2"/>
              <a:buNone/>
            </a:pPr>
            <a:r>
              <a:rPr lang="en-US" sz="2000">
                <a:solidFill>
                  <a:schemeClr val="tx1"/>
                </a:solidFill>
              </a:rPr>
              <a:t>3.4</a:t>
            </a:r>
            <a:r>
              <a:rPr lang="en-US" sz="2000"/>
              <a:t> Symmetric Algorithms</a:t>
            </a:r>
            <a:endParaRPr lang="en-US" sz="2000">
              <a:solidFill>
                <a:srgbClr val="003300"/>
              </a:solidFill>
            </a:endParaRPr>
          </a:p>
        </p:txBody>
      </p:sp>
      <p:sp>
        <p:nvSpPr>
          <p:cNvPr id="779267" name="Rectangle 3"/>
          <p:cNvSpPr>
            <a:spLocks noChangeArrowheads="1"/>
          </p:cNvSpPr>
          <p:nvPr/>
        </p:nvSpPr>
        <p:spPr bwMode="auto">
          <a:xfrm>
            <a:off x="2260600" y="266700"/>
            <a:ext cx="4381500"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000" b="0">
                <a:solidFill>
                  <a:srgbClr val="CC3300"/>
                </a:solidFill>
                <a:effectLst>
                  <a:outerShdw blurRad="38100" dist="38100" dir="2700000" algn="tl">
                    <a:srgbClr val="C0C0C0"/>
                  </a:outerShdw>
                </a:effectLst>
                <a:latin typeface="Comic Sans MS" pitchFamily="66" charset="0"/>
              </a:rPr>
              <a:t>Chapter 3 </a:t>
            </a:r>
          </a:p>
          <a:p>
            <a:pPr algn="ctr"/>
            <a:r>
              <a:rPr lang="en-US" sz="2000" b="0">
                <a:solidFill>
                  <a:srgbClr val="CC3300"/>
                </a:solidFill>
                <a:effectLst>
                  <a:outerShdw blurRad="38100" dist="38100" dir="2700000" algn="tl">
                    <a:srgbClr val="C0C0C0"/>
                  </a:outerShdw>
                </a:effectLst>
                <a:latin typeface="Comic Sans MS" pitchFamily="66" charset="0"/>
              </a:rPr>
              <a:t>Mutual Exclusion using atomic registers: Advanced Topics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Date Placeholder 3"/>
          <p:cNvSpPr>
            <a:spLocks noGrp="1"/>
          </p:cNvSpPr>
          <p:nvPr>
            <p:ph type="dt" sz="half" idx="10"/>
          </p:nvPr>
        </p:nvSpPr>
        <p:spPr/>
        <p:txBody>
          <a:bodyPr/>
          <a:lstStyle/>
          <a:p>
            <a:r>
              <a:rPr lang="en-US" smtClean="0"/>
              <a:t>Chapter 3</a:t>
            </a:r>
            <a:endParaRPr lang="en-US"/>
          </a:p>
        </p:txBody>
      </p:sp>
      <p:sp>
        <p:nvSpPr>
          <p:cNvPr id="59" name="Footer Placeholder 4"/>
          <p:cNvSpPr>
            <a:spLocks noGrp="1"/>
          </p:cNvSpPr>
          <p:nvPr>
            <p:ph type="ftr" sz="quarter" idx="11"/>
          </p:nvPr>
        </p:nvSpPr>
        <p:spPr/>
        <p:txBody>
          <a:bodyPr/>
          <a:lstStyle/>
          <a:p>
            <a:r>
              <a:rPr lang="en-US" smtClean="0"/>
              <a:t>Synchronization Algorithms and Concurrent Programming Gadi Taubenfeld © 2014</a:t>
            </a:r>
            <a:endParaRPr lang="en-US"/>
          </a:p>
        </p:txBody>
      </p:sp>
      <p:sp>
        <p:nvSpPr>
          <p:cNvPr id="799746" name="AutoShape 2"/>
          <p:cNvSpPr>
            <a:spLocks noChangeArrowheads="1"/>
          </p:cNvSpPr>
          <p:nvPr/>
        </p:nvSpPr>
        <p:spPr bwMode="auto">
          <a:xfrm>
            <a:off x="2052638" y="3476625"/>
            <a:ext cx="196850" cy="196850"/>
          </a:xfrm>
          <a:prstGeom prst="flowChartConnector">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1" eaLnBrk="1" hangingPunct="1"/>
            <a:r>
              <a:rPr lang="en-US" sz="1600" b="0">
                <a:latin typeface="Times New Roman" pitchFamily="18" charset="0"/>
              </a:rPr>
              <a:t>2</a:t>
            </a:r>
          </a:p>
        </p:txBody>
      </p:sp>
      <p:sp>
        <p:nvSpPr>
          <p:cNvPr id="799747" name="Rectangle 3"/>
          <p:cNvSpPr>
            <a:spLocks noChangeArrowheads="1"/>
          </p:cNvSpPr>
          <p:nvPr/>
        </p:nvSpPr>
        <p:spPr bwMode="auto">
          <a:xfrm>
            <a:off x="1538288" y="4706938"/>
            <a:ext cx="2438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ko-KR" sz="1600" b="0">
                <a:solidFill>
                  <a:srgbClr val="003300"/>
                </a:solidFill>
                <a:latin typeface="Comic Sans MS" pitchFamily="66" charset="0"/>
                <a:ea typeface="Gulim" pitchFamily="34" charset="-127"/>
                <a:cs typeface="Times New Roman" pitchFamily="18" charset="0"/>
              </a:rPr>
              <a:t>renaming tree</a:t>
            </a:r>
          </a:p>
        </p:txBody>
      </p:sp>
      <p:sp>
        <p:nvSpPr>
          <p:cNvPr id="799748" name="Line 4"/>
          <p:cNvSpPr>
            <a:spLocks noChangeShapeType="1"/>
          </p:cNvSpPr>
          <p:nvPr/>
        </p:nvSpPr>
        <p:spPr bwMode="auto">
          <a:xfrm flipV="1">
            <a:off x="2795588" y="2403475"/>
            <a:ext cx="0" cy="493713"/>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749" name="Rectangle 5"/>
          <p:cNvSpPr>
            <a:spLocks noChangeArrowheads="1"/>
          </p:cNvSpPr>
          <p:nvPr/>
        </p:nvSpPr>
        <p:spPr bwMode="auto">
          <a:xfrm>
            <a:off x="2387600" y="3378200"/>
            <a:ext cx="75088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ko-KR" sz="1400" b="0">
                <a:latin typeface="Comic Sans MS" pitchFamily="66" charset="0"/>
                <a:ea typeface="Gulim" pitchFamily="34" charset="-127"/>
                <a:cs typeface="Times New Roman" pitchFamily="18" charset="0"/>
              </a:rPr>
              <a:t>get name</a:t>
            </a:r>
          </a:p>
        </p:txBody>
      </p:sp>
      <p:sp>
        <p:nvSpPr>
          <p:cNvPr id="799750" name="Text Box 6"/>
          <p:cNvSpPr txBox="1">
            <a:spLocks noChangeArrowheads="1"/>
          </p:cNvSpPr>
          <p:nvPr/>
        </p:nvSpPr>
        <p:spPr bwMode="auto">
          <a:xfrm>
            <a:off x="2146300" y="2063750"/>
            <a:ext cx="1282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ko-KR" sz="1600" b="0">
                <a:solidFill>
                  <a:schemeClr val="accent2"/>
                </a:solidFill>
                <a:latin typeface="Comic Sans MS" pitchFamily="66" charset="0"/>
                <a:ea typeface="Gulim" pitchFamily="34" charset="-127"/>
                <a:cs typeface="Times New Roman" pitchFamily="18" charset="0"/>
              </a:rPr>
              <a:t>start here</a:t>
            </a:r>
          </a:p>
        </p:txBody>
      </p:sp>
      <p:sp>
        <p:nvSpPr>
          <p:cNvPr id="799751" name="AutoShape 7"/>
          <p:cNvSpPr>
            <a:spLocks noChangeArrowheads="1"/>
          </p:cNvSpPr>
          <p:nvPr/>
        </p:nvSpPr>
        <p:spPr bwMode="auto">
          <a:xfrm>
            <a:off x="1709738" y="4049713"/>
            <a:ext cx="196850" cy="196850"/>
          </a:xfrm>
          <a:prstGeom prst="flowChartConnector">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1" eaLnBrk="1" hangingPunct="1"/>
            <a:r>
              <a:rPr lang="en-US" sz="1600" b="0">
                <a:latin typeface="Times New Roman" pitchFamily="18" charset="0"/>
              </a:rPr>
              <a:t>4</a:t>
            </a:r>
          </a:p>
        </p:txBody>
      </p:sp>
      <p:sp>
        <p:nvSpPr>
          <p:cNvPr id="799752" name="AutoShape 8"/>
          <p:cNvSpPr>
            <a:spLocks noChangeArrowheads="1"/>
          </p:cNvSpPr>
          <p:nvPr/>
        </p:nvSpPr>
        <p:spPr bwMode="auto">
          <a:xfrm>
            <a:off x="2363788" y="4037013"/>
            <a:ext cx="196850" cy="196850"/>
          </a:xfrm>
          <a:prstGeom prst="flowChartConnector">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1" eaLnBrk="1" hangingPunct="1"/>
            <a:r>
              <a:rPr lang="en-US" sz="1600" b="0">
                <a:latin typeface="Times New Roman" pitchFamily="18" charset="0"/>
              </a:rPr>
              <a:t>5</a:t>
            </a:r>
          </a:p>
        </p:txBody>
      </p:sp>
      <p:sp>
        <p:nvSpPr>
          <p:cNvPr id="799753" name="AutoShape 9"/>
          <p:cNvSpPr>
            <a:spLocks noChangeArrowheads="1"/>
          </p:cNvSpPr>
          <p:nvPr/>
        </p:nvSpPr>
        <p:spPr bwMode="auto">
          <a:xfrm>
            <a:off x="3003550" y="4037013"/>
            <a:ext cx="196850" cy="196850"/>
          </a:xfrm>
          <a:prstGeom prst="flowChartConnector">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754" name="AutoShape 10"/>
          <p:cNvSpPr>
            <a:spLocks noChangeArrowheads="1"/>
          </p:cNvSpPr>
          <p:nvPr/>
        </p:nvSpPr>
        <p:spPr bwMode="auto">
          <a:xfrm>
            <a:off x="3673475" y="4037013"/>
            <a:ext cx="196850" cy="196850"/>
          </a:xfrm>
          <a:prstGeom prst="flowChartConnector">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1" eaLnBrk="1" hangingPunct="1"/>
            <a:r>
              <a:rPr lang="en-US" sz="1600" b="0">
                <a:latin typeface="Times New Roman" pitchFamily="18" charset="0"/>
              </a:rPr>
              <a:t>7</a:t>
            </a:r>
          </a:p>
        </p:txBody>
      </p:sp>
      <p:sp>
        <p:nvSpPr>
          <p:cNvPr id="799755" name="AutoShape 11"/>
          <p:cNvSpPr>
            <a:spLocks noChangeArrowheads="1"/>
          </p:cNvSpPr>
          <p:nvPr/>
        </p:nvSpPr>
        <p:spPr bwMode="auto">
          <a:xfrm>
            <a:off x="2693988" y="2930525"/>
            <a:ext cx="196850" cy="196850"/>
          </a:xfrm>
          <a:prstGeom prst="flowChartConnector">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1" eaLnBrk="1" hangingPunct="1"/>
            <a:r>
              <a:rPr lang="en-US" sz="1600" b="0">
                <a:latin typeface="Times New Roman" pitchFamily="18" charset="0"/>
              </a:rPr>
              <a:t>1</a:t>
            </a:r>
          </a:p>
        </p:txBody>
      </p:sp>
      <p:sp>
        <p:nvSpPr>
          <p:cNvPr id="799756" name="AutoShape 12"/>
          <p:cNvSpPr>
            <a:spLocks noChangeArrowheads="1"/>
          </p:cNvSpPr>
          <p:nvPr/>
        </p:nvSpPr>
        <p:spPr bwMode="auto">
          <a:xfrm>
            <a:off x="3335338" y="3476625"/>
            <a:ext cx="196850" cy="196850"/>
          </a:xfrm>
          <a:prstGeom prst="flowChartConnector">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1" eaLnBrk="1" hangingPunct="1"/>
            <a:r>
              <a:rPr lang="en-US" sz="1600" b="0">
                <a:latin typeface="Times New Roman" pitchFamily="18" charset="0"/>
              </a:rPr>
              <a:t>3</a:t>
            </a:r>
          </a:p>
        </p:txBody>
      </p:sp>
      <p:cxnSp>
        <p:nvCxnSpPr>
          <p:cNvPr id="799757" name="AutoShape 13"/>
          <p:cNvCxnSpPr>
            <a:cxnSpLocks noChangeShapeType="1"/>
            <a:stCxn id="799755" idx="3"/>
            <a:endCxn id="799746" idx="7"/>
          </p:cNvCxnSpPr>
          <p:nvPr/>
        </p:nvCxnSpPr>
        <p:spPr bwMode="auto">
          <a:xfrm flipH="1">
            <a:off x="2220913" y="3098800"/>
            <a:ext cx="501650" cy="406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758" name="AutoShape 14"/>
          <p:cNvCxnSpPr>
            <a:cxnSpLocks noChangeShapeType="1"/>
            <a:stCxn id="799755" idx="5"/>
            <a:endCxn id="799756" idx="1"/>
          </p:cNvCxnSpPr>
          <p:nvPr/>
        </p:nvCxnSpPr>
        <p:spPr bwMode="auto">
          <a:xfrm>
            <a:off x="2862263" y="3098800"/>
            <a:ext cx="501650" cy="406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759" name="AutoShape 15"/>
          <p:cNvCxnSpPr>
            <a:cxnSpLocks noChangeShapeType="1"/>
            <a:stCxn id="799746" idx="3"/>
            <a:endCxn id="799751" idx="0"/>
          </p:cNvCxnSpPr>
          <p:nvPr/>
        </p:nvCxnSpPr>
        <p:spPr bwMode="auto">
          <a:xfrm flipH="1">
            <a:off x="1808163" y="3644900"/>
            <a:ext cx="273050" cy="4048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760" name="AutoShape 16"/>
          <p:cNvCxnSpPr>
            <a:cxnSpLocks noChangeShapeType="1"/>
            <a:stCxn id="799746" idx="5"/>
            <a:endCxn id="799752" idx="0"/>
          </p:cNvCxnSpPr>
          <p:nvPr/>
        </p:nvCxnSpPr>
        <p:spPr bwMode="auto">
          <a:xfrm>
            <a:off x="2220913" y="3644900"/>
            <a:ext cx="241300" cy="3921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761" name="AutoShape 17"/>
          <p:cNvCxnSpPr>
            <a:cxnSpLocks noChangeShapeType="1"/>
            <a:stCxn id="799756" idx="3"/>
            <a:endCxn id="799753" idx="0"/>
          </p:cNvCxnSpPr>
          <p:nvPr/>
        </p:nvCxnSpPr>
        <p:spPr bwMode="auto">
          <a:xfrm flipH="1">
            <a:off x="3101975" y="3644900"/>
            <a:ext cx="261938" cy="3921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762" name="AutoShape 18"/>
          <p:cNvCxnSpPr>
            <a:cxnSpLocks noChangeShapeType="1"/>
            <a:stCxn id="799756" idx="5"/>
            <a:endCxn id="799754" idx="0"/>
          </p:cNvCxnSpPr>
          <p:nvPr/>
        </p:nvCxnSpPr>
        <p:spPr bwMode="auto">
          <a:xfrm>
            <a:off x="3503613" y="3644900"/>
            <a:ext cx="268287" cy="3921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99763" name="Freeform 19"/>
          <p:cNvSpPr>
            <a:spLocks/>
          </p:cNvSpPr>
          <p:nvPr/>
        </p:nvSpPr>
        <p:spPr bwMode="auto">
          <a:xfrm>
            <a:off x="2486025" y="2400300"/>
            <a:ext cx="741363" cy="1624013"/>
          </a:xfrm>
          <a:custGeom>
            <a:avLst/>
            <a:gdLst>
              <a:gd name="T0" fmla="*/ 70 w 536"/>
              <a:gd name="T1" fmla="*/ 0 h 1023"/>
              <a:gd name="T2" fmla="*/ 70 w 536"/>
              <a:gd name="T3" fmla="*/ 455 h 1023"/>
              <a:gd name="T4" fmla="*/ 492 w 536"/>
              <a:gd name="T5" fmla="*/ 730 h 1023"/>
              <a:gd name="T6" fmla="*/ 337 w 536"/>
              <a:gd name="T7" fmla="*/ 1023 h 1023"/>
            </a:gdLst>
            <a:ahLst/>
            <a:cxnLst>
              <a:cxn ang="0">
                <a:pos x="T0" y="T1"/>
              </a:cxn>
              <a:cxn ang="0">
                <a:pos x="T2" y="T3"/>
              </a:cxn>
              <a:cxn ang="0">
                <a:pos x="T4" y="T5"/>
              </a:cxn>
              <a:cxn ang="0">
                <a:pos x="T6" y="T7"/>
              </a:cxn>
            </a:cxnLst>
            <a:rect l="0" t="0" r="r" b="b"/>
            <a:pathLst>
              <a:path w="536" h="1023">
                <a:moveTo>
                  <a:pt x="70" y="0"/>
                </a:moveTo>
                <a:cubicBezTo>
                  <a:pt x="35" y="166"/>
                  <a:pt x="0" y="333"/>
                  <a:pt x="70" y="455"/>
                </a:cubicBezTo>
                <a:cubicBezTo>
                  <a:pt x="140" y="577"/>
                  <a:pt x="448" y="635"/>
                  <a:pt x="492" y="730"/>
                </a:cubicBezTo>
                <a:cubicBezTo>
                  <a:pt x="536" y="825"/>
                  <a:pt x="436" y="924"/>
                  <a:pt x="337" y="1023"/>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764" name="AutoShape 20"/>
          <p:cNvSpPr>
            <a:spLocks noChangeArrowheads="1"/>
          </p:cNvSpPr>
          <p:nvPr/>
        </p:nvSpPr>
        <p:spPr bwMode="auto">
          <a:xfrm>
            <a:off x="5102225" y="3476625"/>
            <a:ext cx="196850" cy="196850"/>
          </a:xfrm>
          <a:prstGeom prst="flowChartConnector">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765" name="Line 21"/>
          <p:cNvSpPr>
            <a:spLocks noChangeShapeType="1"/>
          </p:cNvSpPr>
          <p:nvPr/>
        </p:nvSpPr>
        <p:spPr bwMode="auto">
          <a:xfrm flipV="1">
            <a:off x="5845175" y="2403475"/>
            <a:ext cx="0" cy="4937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766" name="Text Box 22"/>
          <p:cNvSpPr txBox="1">
            <a:spLocks noChangeArrowheads="1"/>
          </p:cNvSpPr>
          <p:nvPr/>
        </p:nvSpPr>
        <p:spPr bwMode="auto">
          <a:xfrm>
            <a:off x="5100638" y="1835150"/>
            <a:ext cx="15684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ko-KR" sz="1600" b="0">
                <a:solidFill>
                  <a:schemeClr val="accent2"/>
                </a:solidFill>
                <a:latin typeface="Comic Sans MS" pitchFamily="66" charset="0"/>
                <a:ea typeface="Gulim" pitchFamily="34" charset="-127"/>
                <a:cs typeface="Times New Roman" pitchFamily="18" charset="0"/>
              </a:rPr>
              <a:t>critical section</a:t>
            </a:r>
          </a:p>
        </p:txBody>
      </p:sp>
      <p:sp>
        <p:nvSpPr>
          <p:cNvPr id="799767" name="AutoShape 23"/>
          <p:cNvSpPr>
            <a:spLocks noChangeArrowheads="1"/>
          </p:cNvSpPr>
          <p:nvPr/>
        </p:nvSpPr>
        <p:spPr bwMode="auto">
          <a:xfrm>
            <a:off x="4759325" y="4049713"/>
            <a:ext cx="196850" cy="196850"/>
          </a:xfrm>
          <a:prstGeom prst="flowChartConnector">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768" name="AutoShape 24"/>
          <p:cNvSpPr>
            <a:spLocks noChangeArrowheads="1"/>
          </p:cNvSpPr>
          <p:nvPr/>
        </p:nvSpPr>
        <p:spPr bwMode="auto">
          <a:xfrm>
            <a:off x="5413375" y="4037013"/>
            <a:ext cx="196850" cy="196850"/>
          </a:xfrm>
          <a:prstGeom prst="flowChartConnector">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769" name="AutoShape 25"/>
          <p:cNvSpPr>
            <a:spLocks noChangeArrowheads="1"/>
          </p:cNvSpPr>
          <p:nvPr/>
        </p:nvSpPr>
        <p:spPr bwMode="auto">
          <a:xfrm>
            <a:off x="6053138" y="4037013"/>
            <a:ext cx="196850" cy="196850"/>
          </a:xfrm>
          <a:prstGeom prst="flowChartConnector">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770" name="AutoShape 26"/>
          <p:cNvSpPr>
            <a:spLocks noChangeArrowheads="1"/>
          </p:cNvSpPr>
          <p:nvPr/>
        </p:nvSpPr>
        <p:spPr bwMode="auto">
          <a:xfrm>
            <a:off x="6723063" y="4037013"/>
            <a:ext cx="196850" cy="196850"/>
          </a:xfrm>
          <a:prstGeom prst="flowChartConnector">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771" name="AutoShape 27"/>
          <p:cNvSpPr>
            <a:spLocks noChangeArrowheads="1"/>
          </p:cNvSpPr>
          <p:nvPr/>
        </p:nvSpPr>
        <p:spPr bwMode="auto">
          <a:xfrm>
            <a:off x="5743575" y="2930525"/>
            <a:ext cx="196850" cy="196850"/>
          </a:xfrm>
          <a:prstGeom prst="flowChartConnector">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772" name="AutoShape 28"/>
          <p:cNvSpPr>
            <a:spLocks noChangeArrowheads="1"/>
          </p:cNvSpPr>
          <p:nvPr/>
        </p:nvSpPr>
        <p:spPr bwMode="auto">
          <a:xfrm>
            <a:off x="6384925" y="3476625"/>
            <a:ext cx="196850" cy="196850"/>
          </a:xfrm>
          <a:prstGeom prst="flowChartConnector">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99773" name="AutoShape 29"/>
          <p:cNvCxnSpPr>
            <a:cxnSpLocks noChangeShapeType="1"/>
            <a:stCxn id="799771" idx="3"/>
            <a:endCxn id="799764" idx="7"/>
          </p:cNvCxnSpPr>
          <p:nvPr/>
        </p:nvCxnSpPr>
        <p:spPr bwMode="auto">
          <a:xfrm flipH="1">
            <a:off x="5270500" y="3098800"/>
            <a:ext cx="501650" cy="40640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774" name="AutoShape 30"/>
          <p:cNvCxnSpPr>
            <a:cxnSpLocks noChangeShapeType="1"/>
            <a:stCxn id="799771" idx="5"/>
            <a:endCxn id="799772" idx="1"/>
          </p:cNvCxnSpPr>
          <p:nvPr/>
        </p:nvCxnSpPr>
        <p:spPr bwMode="auto">
          <a:xfrm>
            <a:off x="5911850" y="3098800"/>
            <a:ext cx="501650" cy="40640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775" name="AutoShape 31"/>
          <p:cNvCxnSpPr>
            <a:cxnSpLocks noChangeShapeType="1"/>
            <a:stCxn id="799764" idx="3"/>
            <a:endCxn id="799767" idx="0"/>
          </p:cNvCxnSpPr>
          <p:nvPr/>
        </p:nvCxnSpPr>
        <p:spPr bwMode="auto">
          <a:xfrm flipH="1">
            <a:off x="4857750" y="3644900"/>
            <a:ext cx="273050" cy="404813"/>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776" name="AutoShape 32"/>
          <p:cNvCxnSpPr>
            <a:cxnSpLocks noChangeShapeType="1"/>
            <a:stCxn id="799764" idx="5"/>
            <a:endCxn id="799768" idx="0"/>
          </p:cNvCxnSpPr>
          <p:nvPr/>
        </p:nvCxnSpPr>
        <p:spPr bwMode="auto">
          <a:xfrm>
            <a:off x="5270500" y="3644900"/>
            <a:ext cx="241300" cy="392113"/>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777" name="AutoShape 33"/>
          <p:cNvCxnSpPr>
            <a:cxnSpLocks noChangeShapeType="1"/>
            <a:stCxn id="799772" idx="3"/>
            <a:endCxn id="799769" idx="0"/>
          </p:cNvCxnSpPr>
          <p:nvPr/>
        </p:nvCxnSpPr>
        <p:spPr bwMode="auto">
          <a:xfrm flipH="1">
            <a:off x="6151563" y="3644900"/>
            <a:ext cx="261937" cy="392113"/>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778" name="AutoShape 34"/>
          <p:cNvCxnSpPr>
            <a:cxnSpLocks noChangeShapeType="1"/>
            <a:stCxn id="799772" idx="5"/>
            <a:endCxn id="799770" idx="0"/>
          </p:cNvCxnSpPr>
          <p:nvPr/>
        </p:nvCxnSpPr>
        <p:spPr bwMode="auto">
          <a:xfrm>
            <a:off x="6553200" y="3644900"/>
            <a:ext cx="268288" cy="392113"/>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99779" name="Freeform 35"/>
          <p:cNvSpPr>
            <a:spLocks/>
          </p:cNvSpPr>
          <p:nvPr/>
        </p:nvSpPr>
        <p:spPr bwMode="auto">
          <a:xfrm>
            <a:off x="5535613" y="2400300"/>
            <a:ext cx="741362" cy="1624013"/>
          </a:xfrm>
          <a:custGeom>
            <a:avLst/>
            <a:gdLst>
              <a:gd name="T0" fmla="*/ 70 w 536"/>
              <a:gd name="T1" fmla="*/ 0 h 1023"/>
              <a:gd name="T2" fmla="*/ 70 w 536"/>
              <a:gd name="T3" fmla="*/ 455 h 1023"/>
              <a:gd name="T4" fmla="*/ 492 w 536"/>
              <a:gd name="T5" fmla="*/ 730 h 1023"/>
              <a:gd name="T6" fmla="*/ 337 w 536"/>
              <a:gd name="T7" fmla="*/ 1023 h 1023"/>
            </a:gdLst>
            <a:ahLst/>
            <a:cxnLst>
              <a:cxn ang="0">
                <a:pos x="T0" y="T1"/>
              </a:cxn>
              <a:cxn ang="0">
                <a:pos x="T2" y="T3"/>
              </a:cxn>
              <a:cxn ang="0">
                <a:pos x="T4" y="T5"/>
              </a:cxn>
              <a:cxn ang="0">
                <a:pos x="T6" y="T7"/>
              </a:cxn>
            </a:cxnLst>
            <a:rect l="0" t="0" r="r" b="b"/>
            <a:pathLst>
              <a:path w="536" h="1023">
                <a:moveTo>
                  <a:pt x="70" y="0"/>
                </a:moveTo>
                <a:cubicBezTo>
                  <a:pt x="35" y="166"/>
                  <a:pt x="0" y="333"/>
                  <a:pt x="70" y="455"/>
                </a:cubicBezTo>
                <a:cubicBezTo>
                  <a:pt x="140" y="577"/>
                  <a:pt x="448" y="635"/>
                  <a:pt x="492" y="730"/>
                </a:cubicBezTo>
                <a:cubicBezTo>
                  <a:pt x="536" y="825"/>
                  <a:pt x="436" y="924"/>
                  <a:pt x="337" y="1023"/>
                </a:cubicBezTo>
              </a:path>
            </a:pathLst>
          </a:custGeom>
          <a:noFill/>
          <a:ln w="28575"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780" name="Rectangle 36"/>
          <p:cNvSpPr>
            <a:spLocks noChangeArrowheads="1"/>
          </p:cNvSpPr>
          <p:nvPr/>
        </p:nvSpPr>
        <p:spPr bwMode="auto">
          <a:xfrm>
            <a:off x="4670425" y="4706938"/>
            <a:ext cx="2438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ko-KR" sz="1600" b="0">
                <a:solidFill>
                  <a:srgbClr val="003300"/>
                </a:solidFill>
                <a:latin typeface="Comic Sans MS" pitchFamily="66" charset="0"/>
                <a:ea typeface="Gulim" pitchFamily="34" charset="-127"/>
                <a:cs typeface="Times New Roman" pitchFamily="18" charset="0"/>
              </a:rPr>
              <a:t>three-based tree</a:t>
            </a:r>
          </a:p>
        </p:txBody>
      </p:sp>
      <p:sp>
        <p:nvSpPr>
          <p:cNvPr id="799781" name="Freeform 37"/>
          <p:cNvSpPr>
            <a:spLocks/>
          </p:cNvSpPr>
          <p:nvPr/>
        </p:nvSpPr>
        <p:spPr bwMode="auto">
          <a:xfrm>
            <a:off x="3101975" y="4146550"/>
            <a:ext cx="2862263" cy="504825"/>
          </a:xfrm>
          <a:custGeom>
            <a:avLst/>
            <a:gdLst>
              <a:gd name="T0" fmla="*/ 0 w 1917"/>
              <a:gd name="T1" fmla="*/ 0 h 318"/>
              <a:gd name="T2" fmla="*/ 834 w 1917"/>
              <a:gd name="T3" fmla="*/ 318 h 318"/>
              <a:gd name="T4" fmla="*/ 1917 w 1917"/>
              <a:gd name="T5" fmla="*/ 0 h 318"/>
            </a:gdLst>
            <a:ahLst/>
            <a:cxnLst>
              <a:cxn ang="0">
                <a:pos x="T0" y="T1"/>
              </a:cxn>
              <a:cxn ang="0">
                <a:pos x="T2" y="T3"/>
              </a:cxn>
              <a:cxn ang="0">
                <a:pos x="T4" y="T5"/>
              </a:cxn>
            </a:cxnLst>
            <a:rect l="0" t="0" r="r" b="b"/>
            <a:pathLst>
              <a:path w="1917" h="318">
                <a:moveTo>
                  <a:pt x="0" y="0"/>
                </a:moveTo>
                <a:cubicBezTo>
                  <a:pt x="257" y="159"/>
                  <a:pt x="515" y="318"/>
                  <a:pt x="834" y="318"/>
                </a:cubicBezTo>
                <a:cubicBezTo>
                  <a:pt x="1153" y="318"/>
                  <a:pt x="1535" y="159"/>
                  <a:pt x="1917" y="0"/>
                </a:cubicBezTo>
              </a:path>
            </a:pathLst>
          </a:custGeom>
          <a:noFill/>
          <a:ln w="28575" cap="flat" cmpd="sng">
            <a:solidFill>
              <a:schemeClr val="tx1"/>
            </a:solidFill>
            <a:prstDash val="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799782" name="AutoShape 38"/>
          <p:cNvCxnSpPr>
            <a:cxnSpLocks noChangeShapeType="1"/>
            <a:stCxn id="799751" idx="3"/>
          </p:cNvCxnSpPr>
          <p:nvPr/>
        </p:nvCxnSpPr>
        <p:spPr bwMode="auto">
          <a:xfrm flipH="1">
            <a:off x="1644650" y="4217988"/>
            <a:ext cx="93663" cy="3635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783" name="AutoShape 39"/>
          <p:cNvCxnSpPr>
            <a:cxnSpLocks noChangeShapeType="1"/>
            <a:stCxn id="799751" idx="5"/>
          </p:cNvCxnSpPr>
          <p:nvPr/>
        </p:nvCxnSpPr>
        <p:spPr bwMode="auto">
          <a:xfrm>
            <a:off x="1878013" y="4217988"/>
            <a:ext cx="106362" cy="3651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784" name="AutoShape 40"/>
          <p:cNvCxnSpPr>
            <a:cxnSpLocks noChangeShapeType="1"/>
            <a:stCxn id="799752" idx="3"/>
          </p:cNvCxnSpPr>
          <p:nvPr/>
        </p:nvCxnSpPr>
        <p:spPr bwMode="auto">
          <a:xfrm flipH="1">
            <a:off x="2298700" y="4205288"/>
            <a:ext cx="93663" cy="3762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785" name="AutoShape 41"/>
          <p:cNvCxnSpPr>
            <a:cxnSpLocks noChangeShapeType="1"/>
            <a:stCxn id="799752" idx="5"/>
          </p:cNvCxnSpPr>
          <p:nvPr/>
        </p:nvCxnSpPr>
        <p:spPr bwMode="auto">
          <a:xfrm>
            <a:off x="2532063" y="4205288"/>
            <a:ext cx="106362" cy="3778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786" name="AutoShape 42"/>
          <p:cNvCxnSpPr>
            <a:cxnSpLocks noChangeShapeType="1"/>
            <a:stCxn id="799753" idx="3"/>
          </p:cNvCxnSpPr>
          <p:nvPr/>
        </p:nvCxnSpPr>
        <p:spPr bwMode="auto">
          <a:xfrm flipH="1">
            <a:off x="2940050" y="4205288"/>
            <a:ext cx="92075" cy="3762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787" name="AutoShape 43"/>
          <p:cNvCxnSpPr>
            <a:cxnSpLocks noChangeShapeType="1"/>
          </p:cNvCxnSpPr>
          <p:nvPr/>
        </p:nvCxnSpPr>
        <p:spPr bwMode="auto">
          <a:xfrm>
            <a:off x="3173413" y="4205288"/>
            <a:ext cx="106362" cy="3778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788" name="AutoShape 44"/>
          <p:cNvCxnSpPr>
            <a:cxnSpLocks noChangeShapeType="1"/>
          </p:cNvCxnSpPr>
          <p:nvPr/>
        </p:nvCxnSpPr>
        <p:spPr bwMode="auto">
          <a:xfrm flipH="1">
            <a:off x="3608388" y="4205288"/>
            <a:ext cx="93662" cy="3762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789" name="AutoShape 45"/>
          <p:cNvCxnSpPr>
            <a:cxnSpLocks noChangeShapeType="1"/>
          </p:cNvCxnSpPr>
          <p:nvPr/>
        </p:nvCxnSpPr>
        <p:spPr bwMode="auto">
          <a:xfrm>
            <a:off x="3841750" y="4205288"/>
            <a:ext cx="106363" cy="3778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99790" name="Rectangle 46"/>
          <p:cNvSpPr>
            <a:spLocks noChangeArrowheads="1"/>
          </p:cNvSpPr>
          <p:nvPr/>
        </p:nvSpPr>
        <p:spPr bwMode="auto">
          <a:xfrm>
            <a:off x="5341938" y="3463925"/>
            <a:ext cx="9286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ko-KR" sz="1400" b="0">
                <a:latin typeface="Comic Sans MS" pitchFamily="66" charset="0"/>
                <a:ea typeface="Gulim" pitchFamily="34" charset="-127"/>
                <a:cs typeface="Times New Roman" pitchFamily="18" charset="0"/>
              </a:rPr>
              <a:t>compete</a:t>
            </a:r>
          </a:p>
        </p:txBody>
      </p:sp>
      <p:cxnSp>
        <p:nvCxnSpPr>
          <p:cNvPr id="799791" name="AutoShape 47"/>
          <p:cNvCxnSpPr>
            <a:cxnSpLocks noChangeShapeType="1"/>
          </p:cNvCxnSpPr>
          <p:nvPr/>
        </p:nvCxnSpPr>
        <p:spPr bwMode="auto">
          <a:xfrm flipH="1">
            <a:off x="4694238" y="4217988"/>
            <a:ext cx="93662" cy="363537"/>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792" name="AutoShape 48"/>
          <p:cNvCxnSpPr>
            <a:cxnSpLocks noChangeShapeType="1"/>
          </p:cNvCxnSpPr>
          <p:nvPr/>
        </p:nvCxnSpPr>
        <p:spPr bwMode="auto">
          <a:xfrm>
            <a:off x="4927600" y="4217988"/>
            <a:ext cx="106363" cy="365125"/>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793" name="AutoShape 49"/>
          <p:cNvCxnSpPr>
            <a:cxnSpLocks noChangeShapeType="1"/>
          </p:cNvCxnSpPr>
          <p:nvPr/>
        </p:nvCxnSpPr>
        <p:spPr bwMode="auto">
          <a:xfrm flipH="1">
            <a:off x="5348288" y="4205288"/>
            <a:ext cx="93662" cy="376237"/>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794" name="AutoShape 50"/>
          <p:cNvCxnSpPr>
            <a:cxnSpLocks noChangeShapeType="1"/>
          </p:cNvCxnSpPr>
          <p:nvPr/>
        </p:nvCxnSpPr>
        <p:spPr bwMode="auto">
          <a:xfrm>
            <a:off x="5581650" y="4205288"/>
            <a:ext cx="106363" cy="377825"/>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795" name="AutoShape 51"/>
          <p:cNvCxnSpPr>
            <a:cxnSpLocks noChangeShapeType="1"/>
          </p:cNvCxnSpPr>
          <p:nvPr/>
        </p:nvCxnSpPr>
        <p:spPr bwMode="auto">
          <a:xfrm flipH="1">
            <a:off x="5989638" y="4205288"/>
            <a:ext cx="92075" cy="376237"/>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796" name="AutoShape 52"/>
          <p:cNvCxnSpPr>
            <a:cxnSpLocks noChangeShapeType="1"/>
          </p:cNvCxnSpPr>
          <p:nvPr/>
        </p:nvCxnSpPr>
        <p:spPr bwMode="auto">
          <a:xfrm>
            <a:off x="6223000" y="4205288"/>
            <a:ext cx="106363" cy="377825"/>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797" name="AutoShape 53"/>
          <p:cNvCxnSpPr>
            <a:cxnSpLocks noChangeShapeType="1"/>
          </p:cNvCxnSpPr>
          <p:nvPr/>
        </p:nvCxnSpPr>
        <p:spPr bwMode="auto">
          <a:xfrm flipH="1">
            <a:off x="6657975" y="4205288"/>
            <a:ext cx="93663" cy="376237"/>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798" name="AutoShape 54"/>
          <p:cNvCxnSpPr>
            <a:cxnSpLocks noChangeShapeType="1"/>
          </p:cNvCxnSpPr>
          <p:nvPr/>
        </p:nvCxnSpPr>
        <p:spPr bwMode="auto">
          <a:xfrm>
            <a:off x="6891338" y="4205288"/>
            <a:ext cx="106362" cy="377825"/>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99801" name="Text Box 57"/>
          <p:cNvSpPr txBox="1">
            <a:spLocks noChangeArrowheads="1"/>
          </p:cNvSpPr>
          <p:nvPr/>
        </p:nvSpPr>
        <p:spPr bwMode="auto">
          <a:xfrm>
            <a:off x="2938463" y="3976688"/>
            <a:ext cx="285750" cy="3365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rtl="1" eaLnBrk="1" hangingPunct="1"/>
            <a:r>
              <a:rPr lang="en-US" sz="1600" b="0">
                <a:latin typeface="Times New Roman" pitchFamily="18" charset="0"/>
              </a:rPr>
              <a:t>6</a:t>
            </a:r>
          </a:p>
        </p:txBody>
      </p:sp>
      <p:sp>
        <p:nvSpPr>
          <p:cNvPr id="799802" name="Rectangle 58"/>
          <p:cNvSpPr>
            <a:spLocks noGrp="1" noChangeArrowheads="1"/>
          </p:cNvSpPr>
          <p:nvPr>
            <p:ph type="title"/>
          </p:nvPr>
        </p:nvSpPr>
        <p:spPr>
          <a:xfrm>
            <a:off x="762000" y="330200"/>
            <a:ext cx="7607300" cy="990600"/>
          </a:xfrm>
          <a:noFill/>
          <a:ln/>
        </p:spPr>
        <p:txBody>
          <a:bodyPr/>
          <a:lstStyle/>
          <a:p>
            <a:r>
              <a:rPr lang="en-US" altLang="he-IL" sz="2800">
                <a:effectLst/>
              </a:rPr>
              <a:t>Algorithm #2</a:t>
            </a:r>
            <a:r>
              <a:rPr lang="en-US" altLang="he-IL" sz="2800"/>
              <a:t/>
            </a:r>
            <a:br>
              <a:rPr lang="en-US" altLang="he-IL" sz="2800"/>
            </a:br>
            <a:r>
              <a:rPr lang="en-US" altLang="he-IL" sz="2800">
                <a:effectLst/>
              </a:rPr>
              <a:t>An Adaptive Tournament Algorithm</a:t>
            </a:r>
          </a:p>
        </p:txBody>
      </p:sp>
      <p:sp>
        <p:nvSpPr>
          <p:cNvPr id="799803" name="Rectangle 59"/>
          <p:cNvSpPr>
            <a:spLocks noChangeArrowheads="1"/>
          </p:cNvSpPr>
          <p:nvPr/>
        </p:nvSpPr>
        <p:spPr bwMode="auto">
          <a:xfrm>
            <a:off x="3708400" y="50800"/>
            <a:ext cx="17272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600" b="0">
                <a:solidFill>
                  <a:srgbClr val="808080"/>
                </a:solidFill>
                <a:latin typeface="Comic Sans MS" pitchFamily="66" charset="0"/>
              </a:rPr>
              <a:t>Section 3.2.3</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1"/>
          <p:cNvSpPr>
            <a:spLocks noGrp="1"/>
          </p:cNvSpPr>
          <p:nvPr>
            <p:ph type="dt" sz="half" idx="10"/>
          </p:nvPr>
        </p:nvSpPr>
        <p:spPr/>
        <p:txBody>
          <a:bodyPr/>
          <a:lstStyle/>
          <a:p>
            <a:r>
              <a:rPr lang="en-US" smtClean="0"/>
              <a:t>Chapter 3</a:t>
            </a:r>
            <a:endParaRPr lang="en-US"/>
          </a:p>
        </p:txBody>
      </p:sp>
      <p:sp>
        <p:nvSpPr>
          <p:cNvPr id="23" name="Footer Placeholder 2"/>
          <p:cNvSpPr>
            <a:spLocks noGrp="1"/>
          </p:cNvSpPr>
          <p:nvPr>
            <p:ph type="ftr" sz="quarter" idx="11"/>
          </p:nvPr>
        </p:nvSpPr>
        <p:spPr/>
        <p:txBody>
          <a:bodyPr/>
          <a:lstStyle/>
          <a:p>
            <a:r>
              <a:rPr lang="en-US" smtClean="0"/>
              <a:t>Synchronization Algorithms and Concurrent Programming Gadi Taubenfeld © 2014</a:t>
            </a:r>
            <a:endParaRPr lang="en-US"/>
          </a:p>
        </p:txBody>
      </p:sp>
      <p:sp>
        <p:nvSpPr>
          <p:cNvPr id="801794" name="AutoShape 2"/>
          <p:cNvSpPr>
            <a:spLocks noChangeArrowheads="1"/>
          </p:cNvSpPr>
          <p:nvPr/>
        </p:nvSpPr>
        <p:spPr bwMode="auto">
          <a:xfrm>
            <a:off x="2409825" y="2598738"/>
            <a:ext cx="1241425" cy="1528762"/>
          </a:xfrm>
          <a:prstGeom prst="triangle">
            <a:avLst>
              <a:gd name="adj" fmla="val 50000"/>
            </a:avLst>
          </a:prstGeom>
          <a:solidFill>
            <a:srgbClr val="E3E3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1795" name="AutoShape 3"/>
          <p:cNvSpPr>
            <a:spLocks noChangeArrowheads="1"/>
          </p:cNvSpPr>
          <p:nvPr/>
        </p:nvSpPr>
        <p:spPr bwMode="auto">
          <a:xfrm>
            <a:off x="4167188" y="2598738"/>
            <a:ext cx="1241425" cy="1528762"/>
          </a:xfrm>
          <a:prstGeom prst="triangle">
            <a:avLst>
              <a:gd name="adj" fmla="val 50000"/>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1796" name="AutoShape 4"/>
          <p:cNvSpPr>
            <a:spLocks noChangeArrowheads="1"/>
          </p:cNvSpPr>
          <p:nvPr/>
        </p:nvSpPr>
        <p:spPr bwMode="auto">
          <a:xfrm>
            <a:off x="5924550" y="2598738"/>
            <a:ext cx="1241425" cy="1528762"/>
          </a:xfrm>
          <a:prstGeom prst="triangle">
            <a:avLst>
              <a:gd name="adj" fmla="val 50000"/>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b="0">
              <a:latin typeface="Times New Roman" pitchFamily="18" charset="0"/>
            </a:endParaRPr>
          </a:p>
        </p:txBody>
      </p:sp>
      <p:sp>
        <p:nvSpPr>
          <p:cNvPr id="801797" name="Rectangle 5"/>
          <p:cNvSpPr>
            <a:spLocks noChangeArrowheads="1"/>
          </p:cNvSpPr>
          <p:nvPr/>
        </p:nvSpPr>
        <p:spPr bwMode="auto">
          <a:xfrm>
            <a:off x="2432050" y="4506913"/>
            <a:ext cx="11287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ko-KR" sz="1600" b="0">
                <a:latin typeface="Comic Sans MS" pitchFamily="66" charset="0"/>
                <a:ea typeface="Gulim" pitchFamily="34" charset="-127"/>
                <a:cs typeface="Times New Roman" pitchFamily="18" charset="0"/>
              </a:rPr>
              <a:t>renaming tree</a:t>
            </a:r>
          </a:p>
        </p:txBody>
      </p:sp>
      <p:sp>
        <p:nvSpPr>
          <p:cNvPr id="801798" name="Rectangle 6"/>
          <p:cNvSpPr>
            <a:spLocks noChangeArrowheads="1"/>
          </p:cNvSpPr>
          <p:nvPr/>
        </p:nvSpPr>
        <p:spPr bwMode="auto">
          <a:xfrm>
            <a:off x="4081463" y="4506913"/>
            <a:ext cx="14192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ko-KR" sz="1600" b="0">
                <a:latin typeface="Comic Sans MS" pitchFamily="66" charset="0"/>
                <a:ea typeface="Gulim" pitchFamily="34" charset="-127"/>
                <a:cs typeface="Times New Roman" pitchFamily="18" charset="0"/>
              </a:rPr>
              <a:t>three-based tree</a:t>
            </a:r>
          </a:p>
        </p:txBody>
      </p:sp>
      <p:sp>
        <p:nvSpPr>
          <p:cNvPr id="801799" name="Rectangle 7"/>
          <p:cNvSpPr>
            <a:spLocks noChangeArrowheads="1"/>
          </p:cNvSpPr>
          <p:nvPr/>
        </p:nvSpPr>
        <p:spPr bwMode="auto">
          <a:xfrm>
            <a:off x="5953125" y="4506913"/>
            <a:ext cx="12017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ko-KR" sz="1600" b="0">
                <a:latin typeface="Comic Sans MS" pitchFamily="66" charset="0"/>
                <a:ea typeface="Gulim" pitchFamily="34" charset="-127"/>
                <a:cs typeface="Times New Roman" pitchFamily="18" charset="0"/>
              </a:rPr>
              <a:t>overflow tree</a:t>
            </a:r>
          </a:p>
        </p:txBody>
      </p:sp>
      <p:sp>
        <p:nvSpPr>
          <p:cNvPr id="801800" name="AutoShape 8"/>
          <p:cNvSpPr>
            <a:spLocks noChangeArrowheads="1"/>
          </p:cNvSpPr>
          <p:nvPr/>
        </p:nvSpPr>
        <p:spPr bwMode="auto">
          <a:xfrm>
            <a:off x="5524500" y="2073275"/>
            <a:ext cx="196850" cy="196850"/>
          </a:xfrm>
          <a:prstGeom prst="flowChartConnector">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801801" name="AutoShape 9"/>
          <p:cNvCxnSpPr>
            <a:cxnSpLocks noChangeShapeType="1"/>
            <a:stCxn id="801795" idx="0"/>
            <a:endCxn id="801800" idx="2"/>
          </p:cNvCxnSpPr>
          <p:nvPr/>
        </p:nvCxnSpPr>
        <p:spPr bwMode="auto">
          <a:xfrm flipV="1">
            <a:off x="4787900" y="2171700"/>
            <a:ext cx="736600" cy="4270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1802" name="AutoShape 10"/>
          <p:cNvCxnSpPr>
            <a:cxnSpLocks noChangeShapeType="1"/>
            <a:stCxn id="801796" idx="0"/>
            <a:endCxn id="801800" idx="6"/>
          </p:cNvCxnSpPr>
          <p:nvPr/>
        </p:nvCxnSpPr>
        <p:spPr bwMode="auto">
          <a:xfrm flipH="1" flipV="1">
            <a:off x="5721350" y="2171700"/>
            <a:ext cx="823913" cy="4270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1803" name="Line 11"/>
          <p:cNvSpPr>
            <a:spLocks noChangeShapeType="1"/>
          </p:cNvSpPr>
          <p:nvPr/>
        </p:nvSpPr>
        <p:spPr bwMode="auto">
          <a:xfrm>
            <a:off x="2100263" y="2598738"/>
            <a:ext cx="0" cy="152876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1804" name="Text Box 12"/>
          <p:cNvSpPr txBox="1">
            <a:spLocks noChangeArrowheads="1"/>
          </p:cNvSpPr>
          <p:nvPr/>
        </p:nvSpPr>
        <p:spPr bwMode="auto">
          <a:xfrm>
            <a:off x="1717675" y="3071813"/>
            <a:ext cx="838200" cy="5175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rtl="1" eaLnBrk="1" hangingPunct="1"/>
            <a:r>
              <a:rPr lang="en-US" sz="1400" b="0">
                <a:latin typeface="Comic Sans MS" pitchFamily="66" charset="0"/>
              </a:rPr>
              <a:t>O(log </a:t>
            </a:r>
            <a:r>
              <a:rPr lang="en-US" sz="1400" b="0" i="1">
                <a:latin typeface="Comic Sans MS" pitchFamily="66" charset="0"/>
              </a:rPr>
              <a:t>n</a:t>
            </a:r>
            <a:r>
              <a:rPr lang="en-US" sz="1400" b="0">
                <a:latin typeface="Comic Sans MS" pitchFamily="66" charset="0"/>
              </a:rPr>
              <a:t>)</a:t>
            </a:r>
          </a:p>
          <a:p>
            <a:pPr rtl="1" eaLnBrk="1" hangingPunct="1"/>
            <a:r>
              <a:rPr lang="en-US" sz="1400" b="0">
                <a:latin typeface="Comic Sans MS" pitchFamily="66" charset="0"/>
              </a:rPr>
              <a:t>height</a:t>
            </a:r>
          </a:p>
        </p:txBody>
      </p:sp>
      <p:sp>
        <p:nvSpPr>
          <p:cNvPr id="801805" name="Freeform 13"/>
          <p:cNvSpPr>
            <a:spLocks/>
          </p:cNvSpPr>
          <p:nvPr/>
        </p:nvSpPr>
        <p:spPr bwMode="auto">
          <a:xfrm>
            <a:off x="3043238" y="2408238"/>
            <a:ext cx="212725" cy="1146175"/>
          </a:xfrm>
          <a:custGeom>
            <a:avLst/>
            <a:gdLst>
              <a:gd name="T0" fmla="*/ 91 w 134"/>
              <a:gd name="T1" fmla="*/ 0 h 722"/>
              <a:gd name="T2" fmla="*/ 13 w 134"/>
              <a:gd name="T3" fmla="*/ 103 h 722"/>
              <a:gd name="T4" fmla="*/ 13 w 134"/>
              <a:gd name="T5" fmla="*/ 258 h 722"/>
              <a:gd name="T6" fmla="*/ 56 w 134"/>
              <a:gd name="T7" fmla="*/ 413 h 722"/>
              <a:gd name="T8" fmla="*/ 13 w 134"/>
              <a:gd name="T9" fmla="*/ 567 h 722"/>
              <a:gd name="T10" fmla="*/ 134 w 134"/>
              <a:gd name="T11" fmla="*/ 722 h 722"/>
            </a:gdLst>
            <a:ahLst/>
            <a:cxnLst>
              <a:cxn ang="0">
                <a:pos x="T0" y="T1"/>
              </a:cxn>
              <a:cxn ang="0">
                <a:pos x="T2" y="T3"/>
              </a:cxn>
              <a:cxn ang="0">
                <a:pos x="T4" y="T5"/>
              </a:cxn>
              <a:cxn ang="0">
                <a:pos x="T6" y="T7"/>
              </a:cxn>
              <a:cxn ang="0">
                <a:pos x="T8" y="T9"/>
              </a:cxn>
              <a:cxn ang="0">
                <a:pos x="T10" y="T11"/>
              </a:cxn>
            </a:cxnLst>
            <a:rect l="0" t="0" r="r" b="b"/>
            <a:pathLst>
              <a:path w="134" h="722">
                <a:moveTo>
                  <a:pt x="91" y="0"/>
                </a:moveTo>
                <a:cubicBezTo>
                  <a:pt x="58" y="30"/>
                  <a:pt x="26" y="60"/>
                  <a:pt x="13" y="103"/>
                </a:cubicBezTo>
                <a:cubicBezTo>
                  <a:pt x="0" y="146"/>
                  <a:pt x="6" y="206"/>
                  <a:pt x="13" y="258"/>
                </a:cubicBezTo>
                <a:cubicBezTo>
                  <a:pt x="20" y="310"/>
                  <a:pt x="56" y="362"/>
                  <a:pt x="56" y="413"/>
                </a:cubicBezTo>
                <a:cubicBezTo>
                  <a:pt x="56" y="464"/>
                  <a:pt x="0" y="516"/>
                  <a:pt x="13" y="567"/>
                </a:cubicBezTo>
                <a:cubicBezTo>
                  <a:pt x="26" y="618"/>
                  <a:pt x="115" y="696"/>
                  <a:pt x="134" y="722"/>
                </a:cubicBezTo>
              </a:path>
            </a:pathLst>
          </a:custGeom>
          <a:noFill/>
          <a:ln w="19050"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1806" name="Freeform 14"/>
          <p:cNvSpPr>
            <a:spLocks/>
          </p:cNvSpPr>
          <p:nvPr/>
        </p:nvSpPr>
        <p:spPr bwMode="auto">
          <a:xfrm>
            <a:off x="2803525" y="2408238"/>
            <a:ext cx="3536950" cy="2087562"/>
          </a:xfrm>
          <a:custGeom>
            <a:avLst/>
            <a:gdLst>
              <a:gd name="T0" fmla="*/ 27 w 2228"/>
              <a:gd name="T1" fmla="*/ 0 h 1315"/>
              <a:gd name="T2" fmla="*/ 113 w 2228"/>
              <a:gd name="T3" fmla="*/ 120 h 1315"/>
              <a:gd name="T4" fmla="*/ 139 w 2228"/>
              <a:gd name="T5" fmla="*/ 232 h 1315"/>
              <a:gd name="T6" fmla="*/ 96 w 2228"/>
              <a:gd name="T7" fmla="*/ 344 h 1315"/>
              <a:gd name="T8" fmla="*/ 96 w 2228"/>
              <a:gd name="T9" fmla="*/ 464 h 1315"/>
              <a:gd name="T10" fmla="*/ 1 w 2228"/>
              <a:gd name="T11" fmla="*/ 610 h 1315"/>
              <a:gd name="T12" fmla="*/ 87 w 2228"/>
              <a:gd name="T13" fmla="*/ 774 h 1315"/>
              <a:gd name="T14" fmla="*/ 18 w 2228"/>
              <a:gd name="T15" fmla="*/ 885 h 1315"/>
              <a:gd name="T16" fmla="*/ 44 w 2228"/>
              <a:gd name="T17" fmla="*/ 1040 h 1315"/>
              <a:gd name="T18" fmla="*/ 173 w 2228"/>
              <a:gd name="T19" fmla="*/ 1169 h 1315"/>
              <a:gd name="T20" fmla="*/ 938 w 2228"/>
              <a:gd name="T21" fmla="*/ 1289 h 1315"/>
              <a:gd name="T22" fmla="*/ 1772 w 2228"/>
              <a:gd name="T23" fmla="*/ 1298 h 1315"/>
              <a:gd name="T24" fmla="*/ 2099 w 2228"/>
              <a:gd name="T25" fmla="*/ 1186 h 1315"/>
              <a:gd name="T26" fmla="*/ 2228 w 2228"/>
              <a:gd name="T27" fmla="*/ 1092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28" h="1315">
                <a:moveTo>
                  <a:pt x="27" y="0"/>
                </a:moveTo>
                <a:cubicBezTo>
                  <a:pt x="60" y="40"/>
                  <a:pt x="94" y="81"/>
                  <a:pt x="113" y="120"/>
                </a:cubicBezTo>
                <a:cubicBezTo>
                  <a:pt x="132" y="159"/>
                  <a:pt x="142" y="195"/>
                  <a:pt x="139" y="232"/>
                </a:cubicBezTo>
                <a:cubicBezTo>
                  <a:pt x="136" y="269"/>
                  <a:pt x="103" y="305"/>
                  <a:pt x="96" y="344"/>
                </a:cubicBezTo>
                <a:cubicBezTo>
                  <a:pt x="89" y="383"/>
                  <a:pt x="112" y="420"/>
                  <a:pt x="96" y="464"/>
                </a:cubicBezTo>
                <a:cubicBezTo>
                  <a:pt x="80" y="508"/>
                  <a:pt x="2" y="558"/>
                  <a:pt x="1" y="610"/>
                </a:cubicBezTo>
                <a:cubicBezTo>
                  <a:pt x="0" y="662"/>
                  <a:pt x="84" y="728"/>
                  <a:pt x="87" y="774"/>
                </a:cubicBezTo>
                <a:cubicBezTo>
                  <a:pt x="90" y="820"/>
                  <a:pt x="25" y="841"/>
                  <a:pt x="18" y="885"/>
                </a:cubicBezTo>
                <a:cubicBezTo>
                  <a:pt x="11" y="929"/>
                  <a:pt x="18" y="993"/>
                  <a:pt x="44" y="1040"/>
                </a:cubicBezTo>
                <a:cubicBezTo>
                  <a:pt x="70" y="1087"/>
                  <a:pt x="24" y="1128"/>
                  <a:pt x="173" y="1169"/>
                </a:cubicBezTo>
                <a:cubicBezTo>
                  <a:pt x="322" y="1210"/>
                  <a:pt x="672" y="1268"/>
                  <a:pt x="938" y="1289"/>
                </a:cubicBezTo>
                <a:cubicBezTo>
                  <a:pt x="1204" y="1310"/>
                  <a:pt x="1579" y="1315"/>
                  <a:pt x="1772" y="1298"/>
                </a:cubicBezTo>
                <a:cubicBezTo>
                  <a:pt x="1965" y="1281"/>
                  <a:pt x="2023" y="1220"/>
                  <a:pt x="2099" y="1186"/>
                </a:cubicBezTo>
                <a:cubicBezTo>
                  <a:pt x="2175" y="1152"/>
                  <a:pt x="2201" y="1122"/>
                  <a:pt x="2228" y="1092"/>
                </a:cubicBezTo>
              </a:path>
            </a:pathLst>
          </a:custGeom>
          <a:noFill/>
          <a:ln w="19050"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1807" name="AutoShape 15"/>
          <p:cNvSpPr>
            <a:spLocks noChangeArrowheads="1"/>
          </p:cNvSpPr>
          <p:nvPr/>
        </p:nvSpPr>
        <p:spPr bwMode="auto">
          <a:xfrm>
            <a:off x="3219450" y="3548063"/>
            <a:ext cx="128588" cy="128587"/>
          </a:xfrm>
          <a:prstGeom prst="flowChartConnector">
            <a:avLst/>
          </a:prstGeom>
          <a:solidFill>
            <a:srgbClr val="CC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1808" name="Freeform 16"/>
          <p:cNvSpPr>
            <a:spLocks/>
          </p:cNvSpPr>
          <p:nvPr/>
        </p:nvSpPr>
        <p:spPr bwMode="auto">
          <a:xfrm>
            <a:off x="3351213" y="3636963"/>
            <a:ext cx="982662" cy="109537"/>
          </a:xfrm>
          <a:custGeom>
            <a:avLst/>
            <a:gdLst>
              <a:gd name="T0" fmla="*/ 0 w 619"/>
              <a:gd name="T1" fmla="*/ 8 h 69"/>
              <a:gd name="T2" fmla="*/ 301 w 619"/>
              <a:gd name="T3" fmla="*/ 68 h 69"/>
              <a:gd name="T4" fmla="*/ 619 w 619"/>
              <a:gd name="T5" fmla="*/ 0 h 69"/>
            </a:gdLst>
            <a:ahLst/>
            <a:cxnLst>
              <a:cxn ang="0">
                <a:pos x="T0" y="T1"/>
              </a:cxn>
              <a:cxn ang="0">
                <a:pos x="T2" y="T3"/>
              </a:cxn>
              <a:cxn ang="0">
                <a:pos x="T4" y="T5"/>
              </a:cxn>
            </a:cxnLst>
            <a:rect l="0" t="0" r="r" b="b"/>
            <a:pathLst>
              <a:path w="619" h="69">
                <a:moveTo>
                  <a:pt x="0" y="8"/>
                </a:moveTo>
                <a:cubicBezTo>
                  <a:pt x="99" y="38"/>
                  <a:pt x="198" y="69"/>
                  <a:pt x="301" y="68"/>
                </a:cubicBezTo>
                <a:cubicBezTo>
                  <a:pt x="404" y="67"/>
                  <a:pt x="511" y="33"/>
                  <a:pt x="619" y="0"/>
                </a:cubicBezTo>
              </a:path>
            </a:pathLst>
          </a:custGeom>
          <a:noFill/>
          <a:ln w="19050"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1809" name="Text Box 17"/>
          <p:cNvSpPr txBox="1">
            <a:spLocks noChangeArrowheads="1"/>
          </p:cNvSpPr>
          <p:nvPr/>
        </p:nvSpPr>
        <p:spPr bwMode="auto">
          <a:xfrm>
            <a:off x="3078163" y="2057400"/>
            <a:ext cx="2905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rtl="1" eaLnBrk="1" hangingPunct="1"/>
            <a:r>
              <a:rPr lang="en-US" sz="1600" b="0" i="1">
                <a:latin typeface="Comic Sans MS" pitchFamily="66" charset="0"/>
              </a:rPr>
              <a:t>q</a:t>
            </a:r>
          </a:p>
        </p:txBody>
      </p:sp>
      <p:sp>
        <p:nvSpPr>
          <p:cNvPr id="801810" name="Text Box 18"/>
          <p:cNvSpPr txBox="1">
            <a:spLocks noChangeArrowheads="1"/>
          </p:cNvSpPr>
          <p:nvPr/>
        </p:nvSpPr>
        <p:spPr bwMode="auto">
          <a:xfrm>
            <a:off x="2665413" y="2057400"/>
            <a:ext cx="2921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rtl="1" eaLnBrk="1" hangingPunct="1"/>
            <a:r>
              <a:rPr lang="en-US" sz="1600" b="0" i="1">
                <a:latin typeface="Comic Sans MS" pitchFamily="66" charset="0"/>
              </a:rPr>
              <a:t>p</a:t>
            </a:r>
          </a:p>
        </p:txBody>
      </p:sp>
      <p:sp>
        <p:nvSpPr>
          <p:cNvPr id="801811" name="Rectangle 19"/>
          <p:cNvSpPr>
            <a:spLocks noChangeArrowheads="1"/>
          </p:cNvSpPr>
          <p:nvPr/>
        </p:nvSpPr>
        <p:spPr bwMode="auto">
          <a:xfrm>
            <a:off x="4981575" y="2398713"/>
            <a:ext cx="135096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70000"/>
              </a:lnSpc>
            </a:pPr>
            <a:r>
              <a:rPr lang="en-US" altLang="ko-KR" sz="1400" b="0">
                <a:latin typeface="Comic Sans MS" pitchFamily="66" charset="0"/>
                <a:ea typeface="Gulim" pitchFamily="34" charset="-127"/>
                <a:cs typeface="Times New Roman" pitchFamily="18" charset="0"/>
              </a:rPr>
              <a:t>2-process mutex</a:t>
            </a:r>
          </a:p>
        </p:txBody>
      </p:sp>
      <p:sp>
        <p:nvSpPr>
          <p:cNvPr id="801812" name="Rectangle 20"/>
          <p:cNvSpPr>
            <a:spLocks noChangeArrowheads="1"/>
          </p:cNvSpPr>
          <p:nvPr/>
        </p:nvSpPr>
        <p:spPr bwMode="auto">
          <a:xfrm>
            <a:off x="762000" y="330200"/>
            <a:ext cx="76073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he-IL" sz="2800" b="0">
                <a:solidFill>
                  <a:srgbClr val="CC3300"/>
                </a:solidFill>
                <a:latin typeface="Comic Sans MS" pitchFamily="66" charset="0"/>
              </a:rPr>
              <a:t>Algorithm #2</a:t>
            </a:r>
            <a:r>
              <a:rPr lang="en-US" altLang="he-IL" sz="2800" b="0">
                <a:solidFill>
                  <a:srgbClr val="CC3300"/>
                </a:solidFill>
                <a:effectLst>
                  <a:outerShdw blurRad="38100" dist="38100" dir="2700000" algn="tl">
                    <a:srgbClr val="C0C0C0"/>
                  </a:outerShdw>
                </a:effectLst>
                <a:latin typeface="Comic Sans MS" pitchFamily="66" charset="0"/>
              </a:rPr>
              <a:t/>
            </a:r>
            <a:br>
              <a:rPr lang="en-US" altLang="he-IL" sz="2800" b="0">
                <a:solidFill>
                  <a:srgbClr val="CC3300"/>
                </a:solidFill>
                <a:effectLst>
                  <a:outerShdw blurRad="38100" dist="38100" dir="2700000" algn="tl">
                    <a:srgbClr val="C0C0C0"/>
                  </a:outerShdw>
                </a:effectLst>
                <a:latin typeface="Comic Sans MS" pitchFamily="66" charset="0"/>
              </a:rPr>
            </a:br>
            <a:r>
              <a:rPr lang="en-US" altLang="he-IL" sz="2800" b="0">
                <a:solidFill>
                  <a:srgbClr val="CC3300"/>
                </a:solidFill>
                <a:latin typeface="Comic Sans MS" pitchFamily="66" charset="0"/>
              </a:rPr>
              <a:t>An Adaptive Tournament Algorithm</a:t>
            </a:r>
          </a:p>
        </p:txBody>
      </p:sp>
      <p:sp>
        <p:nvSpPr>
          <p:cNvPr id="801813" name="Rectangle 21"/>
          <p:cNvSpPr>
            <a:spLocks noChangeArrowheads="1"/>
          </p:cNvSpPr>
          <p:nvPr/>
        </p:nvSpPr>
        <p:spPr bwMode="auto">
          <a:xfrm>
            <a:off x="3708400" y="50800"/>
            <a:ext cx="17272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600" b="0">
                <a:solidFill>
                  <a:srgbClr val="808080"/>
                </a:solidFill>
                <a:latin typeface="Comic Sans MS" pitchFamily="66" charset="0"/>
              </a:rPr>
              <a:t>Section 3.2.3</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2"/>
          <p:cNvSpPr>
            <a:spLocks noGrp="1"/>
          </p:cNvSpPr>
          <p:nvPr>
            <p:ph type="dt" sz="half" idx="10"/>
          </p:nvPr>
        </p:nvSpPr>
        <p:spPr/>
        <p:txBody>
          <a:bodyPr/>
          <a:lstStyle/>
          <a:p>
            <a:r>
              <a:rPr lang="en-US" smtClean="0"/>
              <a:t>Chapter 3</a:t>
            </a:r>
            <a:endParaRPr lang="en-US"/>
          </a:p>
        </p:txBody>
      </p:sp>
      <p:sp>
        <p:nvSpPr>
          <p:cNvPr id="14" name="Footer Placeholder 3"/>
          <p:cNvSpPr>
            <a:spLocks noGrp="1"/>
          </p:cNvSpPr>
          <p:nvPr>
            <p:ph type="ftr" sz="quarter" idx="11"/>
          </p:nvPr>
        </p:nvSpPr>
        <p:spPr/>
        <p:txBody>
          <a:bodyPr/>
          <a:lstStyle/>
          <a:p>
            <a:r>
              <a:rPr lang="en-US" smtClean="0"/>
              <a:t>Synchronization Algorithms and Concurrent Programming Gadi Taubenfeld © 2014</a:t>
            </a:r>
            <a:endParaRPr lang="en-US"/>
          </a:p>
        </p:txBody>
      </p:sp>
      <p:sp>
        <p:nvSpPr>
          <p:cNvPr id="790530" name="Oval 1026"/>
          <p:cNvSpPr>
            <a:spLocks noChangeArrowheads="1"/>
          </p:cNvSpPr>
          <p:nvPr/>
        </p:nvSpPr>
        <p:spPr bwMode="auto">
          <a:xfrm>
            <a:off x="4475163" y="3703638"/>
            <a:ext cx="152400" cy="152400"/>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0531" name="Text Box 1027"/>
          <p:cNvSpPr txBox="1">
            <a:spLocks noChangeArrowheads="1"/>
          </p:cNvSpPr>
          <p:nvPr/>
        </p:nvSpPr>
        <p:spPr bwMode="auto">
          <a:xfrm>
            <a:off x="4627563" y="3568700"/>
            <a:ext cx="10048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000" b="0">
                <a:latin typeface="Comic Sans MS" pitchFamily="66" charset="0"/>
                <a:cs typeface="Times New Roman" pitchFamily="18" charset="0"/>
              </a:rPr>
              <a:t>Bakery</a:t>
            </a:r>
          </a:p>
        </p:txBody>
      </p:sp>
      <p:sp>
        <p:nvSpPr>
          <p:cNvPr id="790532" name="Line 1028"/>
          <p:cNvSpPr>
            <a:spLocks noChangeShapeType="1"/>
          </p:cNvSpPr>
          <p:nvPr/>
        </p:nvSpPr>
        <p:spPr bwMode="auto">
          <a:xfrm>
            <a:off x="4551363" y="3779838"/>
            <a:ext cx="0" cy="838200"/>
          </a:xfrm>
          <a:prstGeom prst="line">
            <a:avLst/>
          </a:prstGeom>
          <a:noFill/>
          <a:ln w="38100">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0533" name="Text Box 1029"/>
          <p:cNvSpPr txBox="1">
            <a:spLocks noChangeArrowheads="1"/>
          </p:cNvSpPr>
          <p:nvPr/>
        </p:nvSpPr>
        <p:spPr bwMode="auto">
          <a:xfrm>
            <a:off x="4627563" y="4465638"/>
            <a:ext cx="2554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000" b="0">
                <a:latin typeface="Comic Sans MS" pitchFamily="66" charset="0"/>
                <a:cs typeface="Times New Roman" pitchFamily="18" charset="0"/>
              </a:rPr>
              <a:t>Black-White Bakery</a:t>
            </a:r>
          </a:p>
        </p:txBody>
      </p:sp>
      <p:sp>
        <p:nvSpPr>
          <p:cNvPr id="790534" name="Oval 1030"/>
          <p:cNvSpPr>
            <a:spLocks noChangeArrowheads="1"/>
          </p:cNvSpPr>
          <p:nvPr/>
        </p:nvSpPr>
        <p:spPr bwMode="auto">
          <a:xfrm>
            <a:off x="4470400" y="4660900"/>
            <a:ext cx="152400" cy="152400"/>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0538" name="Rectangle 1034"/>
          <p:cNvSpPr>
            <a:spLocks noChangeArrowheads="1"/>
          </p:cNvSpPr>
          <p:nvPr/>
        </p:nvSpPr>
        <p:spPr bwMode="auto">
          <a:xfrm>
            <a:off x="685800" y="203200"/>
            <a:ext cx="7772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400" b="0">
                <a:solidFill>
                  <a:srgbClr val="CC3300"/>
                </a:solidFill>
                <a:effectLst>
                  <a:outerShdw blurRad="38100" dist="38100" dir="2700000" algn="tl">
                    <a:srgbClr val="C0C0C0"/>
                  </a:outerShdw>
                </a:effectLst>
                <a:latin typeface="Comic Sans MS" pitchFamily="66" charset="0"/>
              </a:rPr>
              <a:t>The Adaptive Black-White Bakery Algorithm</a:t>
            </a:r>
            <a:endParaRPr lang="en-US" sz="2800" b="0">
              <a:solidFill>
                <a:srgbClr val="CC3300"/>
              </a:solidFill>
              <a:latin typeface="Comic Sans MS" pitchFamily="66" charset="0"/>
            </a:endParaRPr>
          </a:p>
        </p:txBody>
      </p:sp>
      <p:sp>
        <p:nvSpPr>
          <p:cNvPr id="790540" name="Line 1036"/>
          <p:cNvSpPr>
            <a:spLocks noChangeShapeType="1"/>
          </p:cNvSpPr>
          <p:nvPr/>
        </p:nvSpPr>
        <p:spPr bwMode="auto">
          <a:xfrm>
            <a:off x="4576763" y="4745038"/>
            <a:ext cx="1066800" cy="1066800"/>
          </a:xfrm>
          <a:prstGeom prst="line">
            <a:avLst/>
          </a:prstGeom>
          <a:noFill/>
          <a:ln w="38100">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0541" name="Text Box 1037"/>
          <p:cNvSpPr txBox="1">
            <a:spLocks noChangeArrowheads="1"/>
          </p:cNvSpPr>
          <p:nvPr/>
        </p:nvSpPr>
        <p:spPr bwMode="auto">
          <a:xfrm>
            <a:off x="5872163" y="5786438"/>
            <a:ext cx="1239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000" b="0">
                <a:latin typeface="Comic Sans MS" pitchFamily="66" charset="0"/>
                <a:cs typeface="Times New Roman" pitchFamily="18" charset="0"/>
              </a:rPr>
              <a:t>Adaptive</a:t>
            </a:r>
          </a:p>
        </p:txBody>
      </p:sp>
      <p:sp>
        <p:nvSpPr>
          <p:cNvPr id="790542" name="Oval 1038"/>
          <p:cNvSpPr>
            <a:spLocks noChangeArrowheads="1"/>
          </p:cNvSpPr>
          <p:nvPr/>
        </p:nvSpPr>
        <p:spPr bwMode="auto">
          <a:xfrm>
            <a:off x="5651500" y="5842000"/>
            <a:ext cx="152400" cy="152400"/>
          </a:xfrm>
          <a:prstGeom prst="ellipse">
            <a:avLst/>
          </a:prstGeom>
          <a:solidFill>
            <a:srgbClr val="CC3300"/>
          </a:solidFill>
          <a:ln w="952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rgbClr val="CC3300"/>
              </a:solidFill>
            </a:endParaRPr>
          </a:p>
        </p:txBody>
      </p:sp>
      <p:sp>
        <p:nvSpPr>
          <p:cNvPr id="790543" name="Rectangle 1039"/>
          <p:cNvSpPr>
            <a:spLocks noChangeArrowheads="1"/>
          </p:cNvSpPr>
          <p:nvPr/>
        </p:nvSpPr>
        <p:spPr bwMode="auto">
          <a:xfrm>
            <a:off x="3708400" y="50800"/>
            <a:ext cx="17272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600" b="0">
                <a:solidFill>
                  <a:srgbClr val="808080"/>
                </a:solidFill>
                <a:latin typeface="Comic Sans MS" pitchFamily="66" charset="0"/>
              </a:rPr>
              <a:t>Section 3.2.4</a:t>
            </a:r>
          </a:p>
        </p:txBody>
      </p:sp>
      <p:sp>
        <p:nvSpPr>
          <p:cNvPr id="790544" name="Rectangle 1040"/>
          <p:cNvSpPr>
            <a:spLocks noChangeArrowheads="1"/>
          </p:cNvSpPr>
          <p:nvPr/>
        </p:nvSpPr>
        <p:spPr bwMode="auto">
          <a:xfrm>
            <a:off x="1320800" y="1117600"/>
            <a:ext cx="6743700" cy="2159000"/>
          </a:xfrm>
          <a:prstGeom prst="rect">
            <a:avLst/>
          </a:prstGeom>
          <a:solidFill>
            <a:srgbClr val="FFF6E9"/>
          </a:solidFill>
          <a:ln w="9525">
            <a:solidFill>
              <a:schemeClr val="accent2"/>
            </a:solidFill>
            <a:miter lim="800000"/>
            <a:headEnd/>
            <a:tailEnd/>
          </a:ln>
          <a:effectLst>
            <a:outerShdw dist="35921" dir="2700000" algn="ctr" rotWithShape="0">
              <a:schemeClr val="bg2"/>
            </a:outerShdw>
          </a:effectLst>
        </p:spPr>
        <p:txBody>
          <a:bodyPr/>
          <a:lstStyle/>
          <a:p>
            <a:pPr marL="342900" indent="-342900">
              <a:spcBef>
                <a:spcPct val="20000"/>
              </a:spcBef>
              <a:buClr>
                <a:schemeClr val="accent2"/>
              </a:buClr>
              <a:buSzPct val="85000"/>
              <a:buFont typeface="Wingdings" pitchFamily="2" charset="2"/>
              <a:buChar char="q"/>
            </a:pPr>
            <a:r>
              <a:rPr lang="en-US" sz="2000" b="0">
                <a:solidFill>
                  <a:schemeClr val="accent2"/>
                </a:solidFill>
                <a:latin typeface="Comic Sans MS" pitchFamily="66" charset="0"/>
              </a:rPr>
              <a:t>Mutual exclusion, deadlock-freedom, FIFO-fairness</a:t>
            </a:r>
            <a:endParaRPr lang="en-US" sz="2000" b="0">
              <a:solidFill>
                <a:srgbClr val="CC3300"/>
              </a:solidFill>
              <a:latin typeface="Comic Sans MS" pitchFamily="66" charset="0"/>
            </a:endParaRPr>
          </a:p>
          <a:p>
            <a:pPr marL="342900" indent="-342900">
              <a:spcBef>
                <a:spcPct val="20000"/>
              </a:spcBef>
              <a:buClr>
                <a:schemeClr val="accent2"/>
              </a:buClr>
              <a:buSzPct val="85000"/>
              <a:buFont typeface="Wingdings" pitchFamily="2" charset="2"/>
              <a:buChar char="q"/>
            </a:pPr>
            <a:r>
              <a:rPr lang="en-US" sz="2000" b="0">
                <a:solidFill>
                  <a:schemeClr val="accent2"/>
                </a:solidFill>
                <a:latin typeface="Comic Sans MS" pitchFamily="66" charset="0"/>
              </a:rPr>
              <a:t>Adaptive w.r.t. time complexity in the CC model </a:t>
            </a:r>
          </a:p>
          <a:p>
            <a:pPr marL="742950" lvl="1" indent="-285750">
              <a:spcBef>
                <a:spcPct val="20000"/>
              </a:spcBef>
              <a:buClr>
                <a:schemeClr val="accent2"/>
              </a:buClr>
              <a:buSzPct val="75000"/>
              <a:buFont typeface="ZapfDingbats" pitchFamily="82" charset="2"/>
              <a:buChar char="m"/>
            </a:pPr>
            <a:r>
              <a:rPr lang="en-US" sz="2000" b="0">
                <a:solidFill>
                  <a:srgbClr val="003300"/>
                </a:solidFill>
                <a:latin typeface="Comic Sans MS" pitchFamily="66" charset="0"/>
              </a:rPr>
              <a:t>can be modified to be adaptive w.r.t. time complexity in the DSM model</a:t>
            </a:r>
          </a:p>
          <a:p>
            <a:pPr marL="342900" indent="-342900">
              <a:spcBef>
                <a:spcPct val="20000"/>
              </a:spcBef>
              <a:buClr>
                <a:schemeClr val="accent2"/>
              </a:buClr>
              <a:buSzPct val="85000"/>
              <a:buFont typeface="Wingdings" pitchFamily="2" charset="2"/>
              <a:buChar char="q"/>
            </a:pPr>
            <a:r>
              <a:rPr lang="en-US" sz="2000" b="0">
                <a:solidFill>
                  <a:schemeClr val="accent2"/>
                </a:solidFill>
                <a:latin typeface="Comic Sans MS" pitchFamily="66" charset="0"/>
              </a:rPr>
              <a:t>Finite number of bounded size shared registers are used</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 name="Date Placeholder 2"/>
          <p:cNvSpPr>
            <a:spLocks noGrp="1"/>
          </p:cNvSpPr>
          <p:nvPr>
            <p:ph type="dt" sz="half" idx="10"/>
          </p:nvPr>
        </p:nvSpPr>
        <p:spPr/>
        <p:txBody>
          <a:bodyPr/>
          <a:lstStyle/>
          <a:p>
            <a:r>
              <a:rPr lang="en-US" smtClean="0"/>
              <a:t>Chapter 3</a:t>
            </a:r>
            <a:endParaRPr lang="en-US"/>
          </a:p>
        </p:txBody>
      </p:sp>
      <p:sp>
        <p:nvSpPr>
          <p:cNvPr id="14" name="Footer Placeholder 3"/>
          <p:cNvSpPr>
            <a:spLocks noGrp="1"/>
          </p:cNvSpPr>
          <p:nvPr>
            <p:ph type="ftr" sz="quarter" idx="11"/>
          </p:nvPr>
        </p:nvSpPr>
        <p:spPr/>
        <p:txBody>
          <a:bodyPr/>
          <a:lstStyle/>
          <a:p>
            <a:r>
              <a:rPr lang="en-US" smtClean="0"/>
              <a:t>Synchronization Algorithms and Concurrent Programming Gadi Taubenfeld © 2014</a:t>
            </a:r>
            <a:endParaRPr lang="en-US"/>
          </a:p>
        </p:txBody>
      </p:sp>
      <p:sp>
        <p:nvSpPr>
          <p:cNvPr id="738306" name="Rectangle 3074"/>
          <p:cNvSpPr>
            <a:spLocks noGrp="1" noChangeArrowheads="1"/>
          </p:cNvSpPr>
          <p:nvPr>
            <p:ph type="title"/>
          </p:nvPr>
        </p:nvSpPr>
        <p:spPr>
          <a:xfrm>
            <a:off x="685800" y="76200"/>
            <a:ext cx="7772400" cy="1143000"/>
          </a:xfrm>
        </p:spPr>
        <p:txBody>
          <a:bodyPr/>
          <a:lstStyle/>
          <a:p>
            <a:r>
              <a:rPr lang="en-US" sz="2800"/>
              <a:t>Active set </a:t>
            </a:r>
            <a:endParaRPr lang="en-US" sz="1800"/>
          </a:p>
        </p:txBody>
      </p:sp>
      <p:sp>
        <p:nvSpPr>
          <p:cNvPr id="738307" name="Rectangle 3075"/>
          <p:cNvSpPr>
            <a:spLocks noChangeArrowheads="1"/>
          </p:cNvSpPr>
          <p:nvPr/>
        </p:nvSpPr>
        <p:spPr bwMode="auto">
          <a:xfrm>
            <a:off x="1397000" y="1981200"/>
            <a:ext cx="2108200" cy="2438400"/>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45791" dir="2021404" algn="ctr" rotWithShape="0">
                    <a:schemeClr val="bg2"/>
                  </a:outerShdw>
                </a:effectLst>
              </a14:hiddenEffects>
            </a:ext>
          </a:extLst>
        </p:spPr>
        <p:txBody>
          <a:bodyPr/>
          <a:lstStyle/>
          <a:p>
            <a:pPr marL="342900" indent="-342900" eaLnBrk="1" hangingPunct="1">
              <a:spcBef>
                <a:spcPct val="20000"/>
              </a:spcBef>
              <a:buFontTx/>
              <a:buChar char="•"/>
            </a:pPr>
            <a:r>
              <a:rPr lang="en-US" sz="2000" b="0">
                <a:solidFill>
                  <a:schemeClr val="accent2"/>
                </a:solidFill>
                <a:latin typeface="Comic Sans MS" pitchFamily="66" charset="0"/>
              </a:rPr>
              <a:t>join(S)</a:t>
            </a:r>
            <a:endParaRPr lang="en-US" sz="2000" b="0">
              <a:solidFill>
                <a:srgbClr val="003300"/>
              </a:solidFill>
              <a:latin typeface="Comic Sans MS" pitchFamily="66" charset="0"/>
            </a:endParaRPr>
          </a:p>
          <a:p>
            <a:pPr marL="342900" indent="-342900" eaLnBrk="1" hangingPunct="1">
              <a:spcBef>
                <a:spcPct val="20000"/>
              </a:spcBef>
              <a:buFontTx/>
              <a:buChar char="•"/>
            </a:pPr>
            <a:endParaRPr lang="en-US" sz="2000" b="0">
              <a:solidFill>
                <a:srgbClr val="003300"/>
              </a:solidFill>
              <a:latin typeface="Comic Sans MS" pitchFamily="66" charset="0"/>
            </a:endParaRPr>
          </a:p>
          <a:p>
            <a:pPr marL="342900" indent="-342900" eaLnBrk="1" hangingPunct="1">
              <a:spcBef>
                <a:spcPct val="20000"/>
              </a:spcBef>
              <a:buFontTx/>
              <a:buChar char="•"/>
            </a:pPr>
            <a:r>
              <a:rPr lang="en-US" sz="2000" b="0">
                <a:solidFill>
                  <a:schemeClr val="accent2"/>
                </a:solidFill>
                <a:latin typeface="Comic Sans MS" pitchFamily="66" charset="0"/>
              </a:rPr>
              <a:t>leave(S)</a:t>
            </a:r>
            <a:endParaRPr lang="en-US" sz="2000" b="0">
              <a:solidFill>
                <a:srgbClr val="336600"/>
              </a:solidFill>
              <a:latin typeface="Comic Sans MS" pitchFamily="66" charset="0"/>
            </a:endParaRPr>
          </a:p>
          <a:p>
            <a:pPr marL="342900" indent="-342900" eaLnBrk="1" hangingPunct="1">
              <a:spcBef>
                <a:spcPct val="20000"/>
              </a:spcBef>
              <a:buFontTx/>
              <a:buChar char="•"/>
            </a:pPr>
            <a:endParaRPr lang="en-US" sz="2000" b="0">
              <a:solidFill>
                <a:schemeClr val="bg2"/>
              </a:solidFill>
              <a:latin typeface="Comic Sans MS" pitchFamily="66" charset="0"/>
            </a:endParaRPr>
          </a:p>
          <a:p>
            <a:pPr marL="342900" indent="-342900" eaLnBrk="1" hangingPunct="1">
              <a:spcBef>
                <a:spcPct val="20000"/>
              </a:spcBef>
              <a:buFontTx/>
              <a:buChar char="•"/>
            </a:pPr>
            <a:r>
              <a:rPr lang="en-US" sz="2000" b="0">
                <a:solidFill>
                  <a:schemeClr val="accent2"/>
                </a:solidFill>
                <a:latin typeface="Comic Sans MS" pitchFamily="66" charset="0"/>
              </a:rPr>
              <a:t>Get-set(S)</a:t>
            </a:r>
          </a:p>
          <a:p>
            <a:pPr marL="342900" indent="-342900" eaLnBrk="1" hangingPunct="1">
              <a:spcBef>
                <a:spcPct val="20000"/>
              </a:spcBef>
            </a:pPr>
            <a:endParaRPr lang="en-US" sz="2000" b="0">
              <a:solidFill>
                <a:srgbClr val="003300"/>
              </a:solidFill>
              <a:latin typeface="Comic Sans MS" pitchFamily="66" charset="0"/>
            </a:endParaRPr>
          </a:p>
        </p:txBody>
      </p:sp>
      <p:sp>
        <p:nvSpPr>
          <p:cNvPr id="738308" name="AutoShape 3076"/>
          <p:cNvSpPr>
            <a:spLocks noChangeArrowheads="1"/>
          </p:cNvSpPr>
          <p:nvPr/>
        </p:nvSpPr>
        <p:spPr bwMode="auto">
          <a:xfrm>
            <a:off x="3581400" y="1676400"/>
            <a:ext cx="4343400" cy="2590800"/>
          </a:xfrm>
          <a:prstGeom prst="cloudCallout">
            <a:avLst>
              <a:gd name="adj1" fmla="val -72403"/>
              <a:gd name="adj2" fmla="val 106926"/>
            </a:avLst>
          </a:prstGeom>
          <a:solidFill>
            <a:srgbClr val="FFCC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endParaRPr lang="en-US" sz="2400" b="0">
              <a:latin typeface="Times New Roman" pitchFamily="18" charset="0"/>
              <a:cs typeface="Times New Roman" pitchFamily="18" charset="0"/>
            </a:endParaRPr>
          </a:p>
        </p:txBody>
      </p:sp>
      <p:sp>
        <p:nvSpPr>
          <p:cNvPr id="738309" name="Rectangle 3077"/>
          <p:cNvSpPr>
            <a:spLocks noChangeArrowheads="1"/>
          </p:cNvSpPr>
          <p:nvPr/>
        </p:nvSpPr>
        <p:spPr bwMode="auto">
          <a:xfrm>
            <a:off x="2209800" y="4114800"/>
            <a:ext cx="2514600" cy="1981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310" name="Oval 3078"/>
          <p:cNvSpPr>
            <a:spLocks noChangeArrowheads="1"/>
          </p:cNvSpPr>
          <p:nvPr/>
        </p:nvSpPr>
        <p:spPr bwMode="auto">
          <a:xfrm>
            <a:off x="4419600" y="2590800"/>
            <a:ext cx="457200" cy="457200"/>
          </a:xfrm>
          <a:prstGeom prst="ellipse">
            <a:avLst/>
          </a:prstGeom>
          <a:solidFill>
            <a:srgbClr val="CCECFF"/>
          </a:solidFill>
          <a:ln w="127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0">
                <a:solidFill>
                  <a:schemeClr val="accent2"/>
                </a:solidFill>
                <a:latin typeface="Comic Sans MS" pitchFamily="66" charset="0"/>
                <a:cs typeface="Times New Roman" pitchFamily="18" charset="0"/>
              </a:rPr>
              <a:t>P1</a:t>
            </a:r>
          </a:p>
        </p:txBody>
      </p:sp>
      <p:sp>
        <p:nvSpPr>
          <p:cNvPr id="738311" name="Oval 3079"/>
          <p:cNvSpPr>
            <a:spLocks noChangeArrowheads="1"/>
          </p:cNvSpPr>
          <p:nvPr/>
        </p:nvSpPr>
        <p:spPr bwMode="auto">
          <a:xfrm>
            <a:off x="5257800" y="2590800"/>
            <a:ext cx="457200" cy="457200"/>
          </a:xfrm>
          <a:prstGeom prst="ellipse">
            <a:avLst/>
          </a:prstGeom>
          <a:solidFill>
            <a:srgbClr val="CCECFF"/>
          </a:solidFill>
          <a:ln w="127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0">
                <a:solidFill>
                  <a:schemeClr val="accent2"/>
                </a:solidFill>
                <a:latin typeface="Comic Sans MS" pitchFamily="66" charset="0"/>
                <a:cs typeface="Times New Roman" pitchFamily="18" charset="0"/>
              </a:rPr>
              <a:t>P2</a:t>
            </a:r>
          </a:p>
        </p:txBody>
      </p:sp>
      <p:sp>
        <p:nvSpPr>
          <p:cNvPr id="738312" name="Oval 3080"/>
          <p:cNvSpPr>
            <a:spLocks noChangeArrowheads="1"/>
          </p:cNvSpPr>
          <p:nvPr/>
        </p:nvSpPr>
        <p:spPr bwMode="auto">
          <a:xfrm>
            <a:off x="6096000" y="2590800"/>
            <a:ext cx="457200" cy="457200"/>
          </a:xfrm>
          <a:prstGeom prst="ellipse">
            <a:avLst/>
          </a:prstGeom>
          <a:solidFill>
            <a:srgbClr val="CCECFF"/>
          </a:solidFill>
          <a:ln w="127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0">
                <a:solidFill>
                  <a:schemeClr val="accent2"/>
                </a:solidFill>
                <a:latin typeface="Comic Sans MS" pitchFamily="66" charset="0"/>
                <a:cs typeface="Times New Roman" pitchFamily="18" charset="0"/>
              </a:rPr>
              <a:t>P3</a:t>
            </a:r>
          </a:p>
        </p:txBody>
      </p:sp>
      <p:grpSp>
        <p:nvGrpSpPr>
          <p:cNvPr id="738313" name="Group 3081"/>
          <p:cNvGrpSpPr>
            <a:grpSpLocks/>
          </p:cNvGrpSpPr>
          <p:nvPr/>
        </p:nvGrpSpPr>
        <p:grpSpPr bwMode="auto">
          <a:xfrm>
            <a:off x="1828800" y="4191000"/>
            <a:ext cx="1295400" cy="457200"/>
            <a:chOff x="1152" y="2640"/>
            <a:chExt cx="816" cy="288"/>
          </a:xfrm>
        </p:grpSpPr>
        <p:sp>
          <p:nvSpPr>
            <p:cNvPr id="738314" name="Oval 3082"/>
            <p:cNvSpPr>
              <a:spLocks noChangeArrowheads="1"/>
            </p:cNvSpPr>
            <p:nvPr/>
          </p:nvSpPr>
          <p:spPr bwMode="auto">
            <a:xfrm>
              <a:off x="1152" y="2640"/>
              <a:ext cx="288" cy="288"/>
            </a:xfrm>
            <a:prstGeom prst="ellipse">
              <a:avLst/>
            </a:prstGeom>
            <a:solidFill>
              <a:srgbClr val="CCECFF"/>
            </a:solidFill>
            <a:ln w="127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0">
                  <a:solidFill>
                    <a:schemeClr val="accent2"/>
                  </a:solidFill>
                  <a:latin typeface="Comic Sans MS" pitchFamily="66" charset="0"/>
                  <a:cs typeface="Times New Roman" pitchFamily="18" charset="0"/>
                </a:rPr>
                <a:t>P1</a:t>
              </a:r>
            </a:p>
          </p:txBody>
        </p:sp>
        <p:sp>
          <p:nvSpPr>
            <p:cNvPr id="738315" name="Oval 3083"/>
            <p:cNvSpPr>
              <a:spLocks noChangeArrowheads="1"/>
            </p:cNvSpPr>
            <p:nvPr/>
          </p:nvSpPr>
          <p:spPr bwMode="auto">
            <a:xfrm>
              <a:off x="1680" y="2640"/>
              <a:ext cx="288" cy="288"/>
            </a:xfrm>
            <a:prstGeom prst="ellipse">
              <a:avLst/>
            </a:prstGeom>
            <a:solidFill>
              <a:srgbClr val="CCECFF"/>
            </a:solidFill>
            <a:ln w="127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0">
                  <a:solidFill>
                    <a:schemeClr val="accent2"/>
                  </a:solidFill>
                  <a:latin typeface="Comic Sans MS" pitchFamily="66" charset="0"/>
                  <a:cs typeface="Times New Roman" pitchFamily="18" charset="0"/>
                </a:rPr>
                <a:t>P2</a:t>
              </a:r>
            </a:p>
          </p:txBody>
        </p:sp>
      </p:grpSp>
      <p:sp>
        <p:nvSpPr>
          <p:cNvPr id="738316" name="Rectangle 3084"/>
          <p:cNvSpPr>
            <a:spLocks noChangeArrowheads="1"/>
          </p:cNvSpPr>
          <p:nvPr/>
        </p:nvSpPr>
        <p:spPr bwMode="auto">
          <a:xfrm>
            <a:off x="7315200" y="4800600"/>
            <a:ext cx="1371600" cy="1066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38310"/>
                                        </p:tgtEl>
                                        <p:attrNameLst>
                                          <p:attrName>style.visibility</p:attrName>
                                        </p:attrNameLst>
                                      </p:cBhvr>
                                      <p:to>
                                        <p:strVal val="visible"/>
                                      </p:to>
                                    </p:set>
                                    <p:anim calcmode="lin" valueType="num">
                                      <p:cBhvr additive="base">
                                        <p:cTn id="7" dur="500" fill="hold"/>
                                        <p:tgtEl>
                                          <p:spTgt spid="738310"/>
                                        </p:tgtEl>
                                        <p:attrNameLst>
                                          <p:attrName>ppt_x</p:attrName>
                                        </p:attrNameLst>
                                      </p:cBhvr>
                                      <p:tavLst>
                                        <p:tav tm="0">
                                          <p:val>
                                            <p:strVal val="#ppt_x"/>
                                          </p:val>
                                        </p:tav>
                                        <p:tav tm="100000">
                                          <p:val>
                                            <p:strVal val="#ppt_x"/>
                                          </p:val>
                                        </p:tav>
                                      </p:tavLst>
                                    </p:anim>
                                    <p:anim calcmode="lin" valueType="num">
                                      <p:cBhvr additive="base">
                                        <p:cTn id="8" dur="500" fill="hold"/>
                                        <p:tgtEl>
                                          <p:spTgt spid="73831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738311"/>
                                        </p:tgtEl>
                                        <p:attrNameLst>
                                          <p:attrName>style.visibility</p:attrName>
                                        </p:attrNameLst>
                                      </p:cBhvr>
                                      <p:to>
                                        <p:strVal val="visible"/>
                                      </p:to>
                                    </p:set>
                                    <p:anim calcmode="lin" valueType="num">
                                      <p:cBhvr additive="base">
                                        <p:cTn id="13" dur="500" fill="hold"/>
                                        <p:tgtEl>
                                          <p:spTgt spid="738311"/>
                                        </p:tgtEl>
                                        <p:attrNameLst>
                                          <p:attrName>ppt_x</p:attrName>
                                        </p:attrNameLst>
                                      </p:cBhvr>
                                      <p:tavLst>
                                        <p:tav tm="0">
                                          <p:val>
                                            <p:strVal val="#ppt_x"/>
                                          </p:val>
                                        </p:tav>
                                        <p:tav tm="100000">
                                          <p:val>
                                            <p:strVal val="#ppt_x"/>
                                          </p:val>
                                        </p:tav>
                                      </p:tavLst>
                                    </p:anim>
                                    <p:anim calcmode="lin" valueType="num">
                                      <p:cBhvr additive="base">
                                        <p:cTn id="14" dur="500" fill="hold"/>
                                        <p:tgtEl>
                                          <p:spTgt spid="738311"/>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738312"/>
                                        </p:tgtEl>
                                        <p:attrNameLst>
                                          <p:attrName>style.visibility</p:attrName>
                                        </p:attrNameLst>
                                      </p:cBhvr>
                                      <p:to>
                                        <p:strVal val="visible"/>
                                      </p:to>
                                    </p:set>
                                    <p:anim calcmode="lin" valueType="num">
                                      <p:cBhvr additive="base">
                                        <p:cTn id="19" dur="500" fill="hold"/>
                                        <p:tgtEl>
                                          <p:spTgt spid="738312"/>
                                        </p:tgtEl>
                                        <p:attrNameLst>
                                          <p:attrName>ppt_x</p:attrName>
                                        </p:attrNameLst>
                                      </p:cBhvr>
                                      <p:tavLst>
                                        <p:tav tm="0">
                                          <p:val>
                                            <p:strVal val="#ppt_x"/>
                                          </p:val>
                                        </p:tav>
                                        <p:tav tm="100000">
                                          <p:val>
                                            <p:strVal val="#ppt_x"/>
                                          </p:val>
                                        </p:tav>
                                      </p:tavLst>
                                    </p:anim>
                                    <p:anim calcmode="lin" valueType="num">
                                      <p:cBhvr additive="base">
                                        <p:cTn id="20" dur="500" fill="hold"/>
                                        <p:tgtEl>
                                          <p:spTgt spid="738312"/>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738312"/>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nodePh="1">
                                  <p:stCondLst>
                                    <p:cond delay="0"/>
                                  </p:stCondLst>
                                  <p:endCondLst>
                                    <p:cond evt="begin" delay="0">
                                      <p:tn val="23"/>
                                    </p:cond>
                                  </p:endCondLst>
                                  <p:childTnLst>
                                    <p:set>
                                      <p:cBhvr>
                                        <p:cTn id="24" dur="1" fill="hold">
                                          <p:stCondLst>
                                            <p:cond delay="0"/>
                                          </p:stCondLst>
                                        </p:cTn>
                                        <p:tgtEl>
                                          <p:spTgt spid="738316"/>
                                        </p:tgtEl>
                                        <p:attrNameLst>
                                          <p:attrName>style.visibility</p:attrName>
                                        </p:attrNameLst>
                                      </p:cBhvr>
                                      <p:to>
                                        <p:strVal val="visible"/>
                                      </p:to>
                                    </p:set>
                                    <p:animEffect transition="in" filter="dissolve">
                                      <p:cBhvr>
                                        <p:cTn id="25" dur="500"/>
                                        <p:tgtEl>
                                          <p:spTgt spid="73831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nodeType="clickEffect">
                                  <p:stCondLst>
                                    <p:cond delay="0"/>
                                  </p:stCondLst>
                                  <p:childTnLst>
                                    <p:set>
                                      <p:cBhvr>
                                        <p:cTn id="29" dur="1" fill="hold">
                                          <p:stCondLst>
                                            <p:cond delay="0"/>
                                          </p:stCondLst>
                                        </p:cTn>
                                        <p:tgtEl>
                                          <p:spTgt spid="738313"/>
                                        </p:tgtEl>
                                        <p:attrNameLst>
                                          <p:attrName>style.visibility</p:attrName>
                                        </p:attrNameLst>
                                      </p:cBhvr>
                                      <p:to>
                                        <p:strVal val="visible"/>
                                      </p:to>
                                    </p:set>
                                    <p:anim calcmode="lin" valueType="num">
                                      <p:cBhvr additive="base">
                                        <p:cTn id="30" dur="500" fill="hold"/>
                                        <p:tgtEl>
                                          <p:spTgt spid="738313"/>
                                        </p:tgtEl>
                                        <p:attrNameLst>
                                          <p:attrName>ppt_x</p:attrName>
                                        </p:attrNameLst>
                                      </p:cBhvr>
                                      <p:tavLst>
                                        <p:tav tm="0">
                                          <p:val>
                                            <p:strVal val="1+#ppt_w/2"/>
                                          </p:val>
                                        </p:tav>
                                        <p:tav tm="100000">
                                          <p:val>
                                            <p:strVal val="#ppt_x"/>
                                          </p:val>
                                        </p:tav>
                                      </p:tavLst>
                                    </p:anim>
                                    <p:anim calcmode="lin" valueType="num">
                                      <p:cBhvr additive="base">
                                        <p:cTn id="31" dur="500" fill="hold"/>
                                        <p:tgtEl>
                                          <p:spTgt spid="7383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310" grpId="0" animBg="1" autoUpdateAnimBg="0"/>
      <p:bldP spid="738311" grpId="0" animBg="1" autoUpdateAnimBg="0"/>
      <p:bldP spid="738312" grpId="0" animBg="1" autoUpdateAnimBg="0"/>
      <p:bldP spid="73831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Date Placeholder 2"/>
          <p:cNvSpPr>
            <a:spLocks noGrp="1"/>
          </p:cNvSpPr>
          <p:nvPr>
            <p:ph type="dt" sz="half" idx="10"/>
          </p:nvPr>
        </p:nvSpPr>
        <p:spPr/>
        <p:txBody>
          <a:bodyPr/>
          <a:lstStyle/>
          <a:p>
            <a:r>
              <a:rPr lang="en-US" smtClean="0"/>
              <a:t>Chapter 3</a:t>
            </a:r>
            <a:endParaRPr lang="en-US"/>
          </a:p>
        </p:txBody>
      </p:sp>
      <p:sp>
        <p:nvSpPr>
          <p:cNvPr id="26" name="Footer Placeholder 3"/>
          <p:cNvSpPr>
            <a:spLocks noGrp="1"/>
          </p:cNvSpPr>
          <p:nvPr>
            <p:ph type="ftr" sz="quarter" idx="11"/>
          </p:nvPr>
        </p:nvSpPr>
        <p:spPr/>
        <p:txBody>
          <a:bodyPr/>
          <a:lstStyle/>
          <a:p>
            <a:r>
              <a:rPr lang="en-US" smtClean="0"/>
              <a:t>Synchronization Algorithms and Concurrent Programming Gadi Taubenfeld © 2014</a:t>
            </a:r>
            <a:endParaRPr lang="en-US"/>
          </a:p>
        </p:txBody>
      </p:sp>
      <p:sp>
        <p:nvSpPr>
          <p:cNvPr id="739330" name="Rectangle 2"/>
          <p:cNvSpPr>
            <a:spLocks noGrp="1" noChangeArrowheads="1"/>
          </p:cNvSpPr>
          <p:nvPr>
            <p:ph type="title"/>
          </p:nvPr>
        </p:nvSpPr>
        <p:spPr>
          <a:xfrm>
            <a:off x="685800" y="76200"/>
            <a:ext cx="7772400" cy="1143000"/>
          </a:xfrm>
        </p:spPr>
        <p:txBody>
          <a:bodyPr/>
          <a:lstStyle/>
          <a:p>
            <a:r>
              <a:rPr lang="en-US" sz="2800"/>
              <a:t>Active set </a:t>
            </a:r>
            <a:br>
              <a:rPr lang="en-US" sz="2800"/>
            </a:br>
            <a:r>
              <a:rPr lang="en-US" sz="2400"/>
              <a:t>A simple non-adaptive implementation</a:t>
            </a:r>
          </a:p>
        </p:txBody>
      </p:sp>
      <p:sp>
        <p:nvSpPr>
          <p:cNvPr id="739331" name="Rectangle 3"/>
          <p:cNvSpPr>
            <a:spLocks noChangeArrowheads="1"/>
          </p:cNvSpPr>
          <p:nvPr/>
        </p:nvSpPr>
        <p:spPr bwMode="auto">
          <a:xfrm>
            <a:off x="1397000" y="1447800"/>
            <a:ext cx="6680200" cy="2438400"/>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45791" dir="2021404" algn="ctr" rotWithShape="0">
                    <a:schemeClr val="bg2"/>
                  </a:outerShdw>
                </a:effectLst>
              </a14:hiddenEffects>
            </a:ext>
          </a:extLst>
        </p:spPr>
        <p:txBody>
          <a:bodyPr/>
          <a:lstStyle/>
          <a:p>
            <a:pPr marL="342900" indent="-342900" eaLnBrk="1" hangingPunct="1">
              <a:spcBef>
                <a:spcPct val="20000"/>
              </a:spcBef>
              <a:buFontTx/>
              <a:buChar char="•"/>
            </a:pPr>
            <a:r>
              <a:rPr lang="en-US" sz="2000" b="0">
                <a:solidFill>
                  <a:schemeClr val="accent2"/>
                </a:solidFill>
                <a:latin typeface="Comic Sans MS" pitchFamily="66" charset="0"/>
              </a:rPr>
              <a:t>join(S) – set bit to 1</a:t>
            </a:r>
            <a:endParaRPr lang="en-US" sz="2000" b="0">
              <a:solidFill>
                <a:srgbClr val="003300"/>
              </a:solidFill>
              <a:latin typeface="Comic Sans MS" pitchFamily="66" charset="0"/>
            </a:endParaRPr>
          </a:p>
          <a:p>
            <a:pPr marL="342900" indent="-342900" eaLnBrk="1" hangingPunct="1">
              <a:spcBef>
                <a:spcPct val="20000"/>
              </a:spcBef>
              <a:buFontTx/>
              <a:buChar char="•"/>
            </a:pPr>
            <a:endParaRPr lang="en-US" sz="2000" b="0">
              <a:solidFill>
                <a:srgbClr val="003300"/>
              </a:solidFill>
              <a:latin typeface="Comic Sans MS" pitchFamily="66" charset="0"/>
            </a:endParaRPr>
          </a:p>
          <a:p>
            <a:pPr marL="342900" indent="-342900" eaLnBrk="1" hangingPunct="1">
              <a:spcBef>
                <a:spcPct val="20000"/>
              </a:spcBef>
              <a:buFontTx/>
              <a:buChar char="•"/>
            </a:pPr>
            <a:r>
              <a:rPr lang="en-US" sz="2000" b="0">
                <a:solidFill>
                  <a:schemeClr val="accent2"/>
                </a:solidFill>
                <a:latin typeface="Comic Sans MS" pitchFamily="66" charset="0"/>
              </a:rPr>
              <a:t>leave(S) – set bit to 0</a:t>
            </a:r>
            <a:endParaRPr lang="en-US" sz="2000" b="0">
              <a:solidFill>
                <a:srgbClr val="336600"/>
              </a:solidFill>
              <a:latin typeface="Comic Sans MS" pitchFamily="66" charset="0"/>
            </a:endParaRPr>
          </a:p>
          <a:p>
            <a:pPr marL="342900" indent="-342900" eaLnBrk="1" hangingPunct="1">
              <a:spcBef>
                <a:spcPct val="20000"/>
              </a:spcBef>
              <a:buFontTx/>
              <a:buChar char="•"/>
            </a:pPr>
            <a:endParaRPr lang="en-US" sz="2000" b="0">
              <a:solidFill>
                <a:schemeClr val="bg2"/>
              </a:solidFill>
              <a:latin typeface="Comic Sans MS" pitchFamily="66" charset="0"/>
            </a:endParaRPr>
          </a:p>
          <a:p>
            <a:pPr marL="342900" indent="-342900" eaLnBrk="1" hangingPunct="1">
              <a:spcBef>
                <a:spcPct val="20000"/>
              </a:spcBef>
              <a:buFontTx/>
              <a:buChar char="•"/>
            </a:pPr>
            <a:r>
              <a:rPr lang="en-US" sz="2000" b="0">
                <a:solidFill>
                  <a:schemeClr val="accent2"/>
                </a:solidFill>
                <a:latin typeface="Comic Sans MS" pitchFamily="66" charset="0"/>
              </a:rPr>
              <a:t>Get-set(S) – scan S return all bits which are 1</a:t>
            </a:r>
          </a:p>
          <a:p>
            <a:pPr marL="342900" indent="-342900" eaLnBrk="1" hangingPunct="1">
              <a:spcBef>
                <a:spcPct val="20000"/>
              </a:spcBef>
            </a:pPr>
            <a:endParaRPr lang="en-US" sz="2000" b="0">
              <a:solidFill>
                <a:srgbClr val="003300"/>
              </a:solidFill>
              <a:latin typeface="Comic Sans MS" pitchFamily="66" charset="0"/>
            </a:endParaRPr>
          </a:p>
        </p:txBody>
      </p:sp>
      <p:sp>
        <p:nvSpPr>
          <p:cNvPr id="739332" name="Text Box 4"/>
          <p:cNvSpPr txBox="1">
            <a:spLocks noChangeArrowheads="1"/>
          </p:cNvSpPr>
          <p:nvPr/>
        </p:nvSpPr>
        <p:spPr bwMode="auto">
          <a:xfrm>
            <a:off x="2063750" y="3581400"/>
            <a:ext cx="287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b="0">
                <a:latin typeface="Comic Sans MS" pitchFamily="66" charset="0"/>
                <a:cs typeface="Times New Roman" pitchFamily="18" charset="0"/>
              </a:rPr>
              <a:t>1</a:t>
            </a:r>
          </a:p>
        </p:txBody>
      </p:sp>
      <p:sp>
        <p:nvSpPr>
          <p:cNvPr id="739333" name="Text Box 5"/>
          <p:cNvSpPr txBox="1">
            <a:spLocks noChangeArrowheads="1"/>
          </p:cNvSpPr>
          <p:nvPr/>
        </p:nvSpPr>
        <p:spPr bwMode="auto">
          <a:xfrm>
            <a:off x="2971800" y="3581400"/>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b="0">
                <a:latin typeface="Comic Sans MS" pitchFamily="66" charset="0"/>
                <a:cs typeface="Times New Roman" pitchFamily="18" charset="0"/>
              </a:rPr>
              <a:t>2</a:t>
            </a:r>
          </a:p>
        </p:txBody>
      </p:sp>
      <p:sp>
        <p:nvSpPr>
          <p:cNvPr id="739334" name="Text Box 6"/>
          <p:cNvSpPr txBox="1">
            <a:spLocks noChangeArrowheads="1"/>
          </p:cNvSpPr>
          <p:nvPr/>
        </p:nvSpPr>
        <p:spPr bwMode="auto">
          <a:xfrm>
            <a:off x="3886200" y="3581400"/>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b="0">
                <a:latin typeface="Comic Sans MS" pitchFamily="66" charset="0"/>
                <a:cs typeface="Times New Roman" pitchFamily="18" charset="0"/>
              </a:rPr>
              <a:t>3</a:t>
            </a:r>
          </a:p>
        </p:txBody>
      </p:sp>
      <p:sp>
        <p:nvSpPr>
          <p:cNvPr id="739335" name="Text Box 7"/>
          <p:cNvSpPr txBox="1">
            <a:spLocks noChangeArrowheads="1"/>
          </p:cNvSpPr>
          <p:nvPr/>
        </p:nvSpPr>
        <p:spPr bwMode="auto">
          <a:xfrm>
            <a:off x="4800600" y="3581400"/>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b="0">
                <a:latin typeface="Comic Sans MS" pitchFamily="66" charset="0"/>
                <a:cs typeface="Times New Roman" pitchFamily="18" charset="0"/>
              </a:rPr>
              <a:t>4</a:t>
            </a:r>
          </a:p>
        </p:txBody>
      </p:sp>
      <p:sp>
        <p:nvSpPr>
          <p:cNvPr id="739336" name="Text Box 8"/>
          <p:cNvSpPr txBox="1">
            <a:spLocks noChangeArrowheads="1"/>
          </p:cNvSpPr>
          <p:nvPr/>
        </p:nvSpPr>
        <p:spPr bwMode="auto">
          <a:xfrm>
            <a:off x="6553200" y="3581400"/>
            <a:ext cx="3032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b="0">
                <a:latin typeface="Comic Sans MS" pitchFamily="66" charset="0"/>
                <a:cs typeface="Times New Roman" pitchFamily="18" charset="0"/>
              </a:rPr>
              <a:t>n</a:t>
            </a:r>
          </a:p>
        </p:txBody>
      </p:sp>
      <p:sp>
        <p:nvSpPr>
          <p:cNvPr id="739337" name="Line 9"/>
          <p:cNvSpPr>
            <a:spLocks noChangeShapeType="1"/>
          </p:cNvSpPr>
          <p:nvPr/>
        </p:nvSpPr>
        <p:spPr bwMode="auto">
          <a:xfrm>
            <a:off x="5334000" y="3786188"/>
            <a:ext cx="99060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9338" name="Rectangle 10"/>
          <p:cNvSpPr>
            <a:spLocks noChangeArrowheads="1"/>
          </p:cNvSpPr>
          <p:nvPr/>
        </p:nvSpPr>
        <p:spPr bwMode="auto">
          <a:xfrm>
            <a:off x="1752600" y="3948113"/>
            <a:ext cx="5486400" cy="381000"/>
          </a:xfrm>
          <a:prstGeom prst="rect">
            <a:avLst/>
          </a:prstGeom>
          <a:solidFill>
            <a:srgbClr val="EBF7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9339" name="Text Box 11"/>
          <p:cNvSpPr txBox="1">
            <a:spLocks noChangeArrowheads="1"/>
          </p:cNvSpPr>
          <p:nvPr/>
        </p:nvSpPr>
        <p:spPr bwMode="auto">
          <a:xfrm>
            <a:off x="1257300" y="3956050"/>
            <a:ext cx="342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b="0">
                <a:latin typeface="Comic Sans MS" pitchFamily="66" charset="0"/>
                <a:cs typeface="Times New Roman" pitchFamily="18" charset="0"/>
              </a:rPr>
              <a:t>S</a:t>
            </a:r>
          </a:p>
        </p:txBody>
      </p:sp>
      <p:sp>
        <p:nvSpPr>
          <p:cNvPr id="739340" name="Line 12"/>
          <p:cNvSpPr>
            <a:spLocks noChangeShapeType="1"/>
          </p:cNvSpPr>
          <p:nvPr/>
        </p:nvSpPr>
        <p:spPr bwMode="auto">
          <a:xfrm>
            <a:off x="2667000" y="3948113"/>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9341" name="Line 13"/>
          <p:cNvSpPr>
            <a:spLocks noChangeShapeType="1"/>
          </p:cNvSpPr>
          <p:nvPr/>
        </p:nvSpPr>
        <p:spPr bwMode="auto">
          <a:xfrm>
            <a:off x="3581400" y="3948113"/>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9342" name="Line 14"/>
          <p:cNvSpPr>
            <a:spLocks noChangeShapeType="1"/>
          </p:cNvSpPr>
          <p:nvPr/>
        </p:nvSpPr>
        <p:spPr bwMode="auto">
          <a:xfrm>
            <a:off x="4495800" y="3948113"/>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9343" name="Line 15"/>
          <p:cNvSpPr>
            <a:spLocks noChangeShapeType="1"/>
          </p:cNvSpPr>
          <p:nvPr/>
        </p:nvSpPr>
        <p:spPr bwMode="auto">
          <a:xfrm>
            <a:off x="5410200" y="3948113"/>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9344" name="Line 16"/>
          <p:cNvSpPr>
            <a:spLocks noChangeShapeType="1"/>
          </p:cNvSpPr>
          <p:nvPr/>
        </p:nvSpPr>
        <p:spPr bwMode="auto">
          <a:xfrm>
            <a:off x="6324600" y="3948113"/>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9345" name="Text Box 17"/>
          <p:cNvSpPr txBox="1">
            <a:spLocks noChangeArrowheads="1"/>
          </p:cNvSpPr>
          <p:nvPr/>
        </p:nvSpPr>
        <p:spPr bwMode="auto">
          <a:xfrm>
            <a:off x="7315200" y="3956050"/>
            <a:ext cx="6016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b="0">
                <a:latin typeface="Comic Sans MS" pitchFamily="66" charset="0"/>
                <a:cs typeface="Times New Roman" pitchFamily="18" charset="0"/>
              </a:rPr>
              <a:t>bits</a:t>
            </a:r>
          </a:p>
        </p:txBody>
      </p:sp>
      <p:sp>
        <p:nvSpPr>
          <p:cNvPr id="739346" name="Text Box 18"/>
          <p:cNvSpPr txBox="1">
            <a:spLocks noChangeArrowheads="1"/>
          </p:cNvSpPr>
          <p:nvPr/>
        </p:nvSpPr>
        <p:spPr bwMode="auto">
          <a:xfrm>
            <a:off x="2038350" y="3962400"/>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b="0">
                <a:latin typeface="Comic Sans MS" pitchFamily="66" charset="0"/>
                <a:cs typeface="Times New Roman" pitchFamily="18" charset="0"/>
              </a:rPr>
              <a:t>0</a:t>
            </a:r>
          </a:p>
        </p:txBody>
      </p:sp>
      <p:sp>
        <p:nvSpPr>
          <p:cNvPr id="739347" name="Text Box 19"/>
          <p:cNvSpPr txBox="1">
            <a:spLocks noChangeArrowheads="1"/>
          </p:cNvSpPr>
          <p:nvPr/>
        </p:nvSpPr>
        <p:spPr bwMode="auto">
          <a:xfrm>
            <a:off x="2971800" y="3962400"/>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b="0">
                <a:latin typeface="Comic Sans MS" pitchFamily="66" charset="0"/>
                <a:cs typeface="Times New Roman" pitchFamily="18" charset="0"/>
              </a:rPr>
              <a:t>0</a:t>
            </a:r>
          </a:p>
        </p:txBody>
      </p:sp>
      <p:sp>
        <p:nvSpPr>
          <p:cNvPr id="739348" name="Text Box 20"/>
          <p:cNvSpPr txBox="1">
            <a:spLocks noChangeArrowheads="1"/>
          </p:cNvSpPr>
          <p:nvPr/>
        </p:nvSpPr>
        <p:spPr bwMode="auto">
          <a:xfrm>
            <a:off x="3886200" y="3962400"/>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b="0">
                <a:latin typeface="Comic Sans MS" pitchFamily="66" charset="0"/>
                <a:cs typeface="Times New Roman" pitchFamily="18" charset="0"/>
              </a:rPr>
              <a:t>0</a:t>
            </a:r>
          </a:p>
        </p:txBody>
      </p:sp>
      <p:sp>
        <p:nvSpPr>
          <p:cNvPr id="739349" name="Text Box 21"/>
          <p:cNvSpPr txBox="1">
            <a:spLocks noChangeArrowheads="1"/>
          </p:cNvSpPr>
          <p:nvPr/>
        </p:nvSpPr>
        <p:spPr bwMode="auto">
          <a:xfrm>
            <a:off x="4800600" y="3962400"/>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b="0">
                <a:latin typeface="Comic Sans MS" pitchFamily="66" charset="0"/>
                <a:cs typeface="Times New Roman" pitchFamily="18" charset="0"/>
              </a:rPr>
              <a:t>0</a:t>
            </a:r>
          </a:p>
        </p:txBody>
      </p:sp>
      <p:sp>
        <p:nvSpPr>
          <p:cNvPr id="739350" name="Text Box 22"/>
          <p:cNvSpPr txBox="1">
            <a:spLocks noChangeArrowheads="1"/>
          </p:cNvSpPr>
          <p:nvPr/>
        </p:nvSpPr>
        <p:spPr bwMode="auto">
          <a:xfrm>
            <a:off x="5715000" y="3962400"/>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b="0">
                <a:latin typeface="Comic Sans MS" pitchFamily="66" charset="0"/>
                <a:cs typeface="Times New Roman" pitchFamily="18" charset="0"/>
              </a:rPr>
              <a:t>0</a:t>
            </a:r>
          </a:p>
        </p:txBody>
      </p:sp>
      <p:sp>
        <p:nvSpPr>
          <p:cNvPr id="739351" name="Text Box 23"/>
          <p:cNvSpPr txBox="1">
            <a:spLocks noChangeArrowheads="1"/>
          </p:cNvSpPr>
          <p:nvPr/>
        </p:nvSpPr>
        <p:spPr bwMode="auto">
          <a:xfrm>
            <a:off x="6629400" y="3962400"/>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b="0">
                <a:latin typeface="Comic Sans MS" pitchFamily="66" charset="0"/>
                <a:cs typeface="Times New Roman" pitchFamily="18" charset="0"/>
              </a:rPr>
              <a:t>0</a:t>
            </a:r>
          </a:p>
        </p:txBody>
      </p:sp>
      <p:sp>
        <p:nvSpPr>
          <p:cNvPr id="739352" name="Rectangle 24"/>
          <p:cNvSpPr>
            <a:spLocks noChangeArrowheads="1"/>
          </p:cNvSpPr>
          <p:nvPr/>
        </p:nvSpPr>
        <p:spPr bwMode="auto">
          <a:xfrm>
            <a:off x="1397000" y="4876800"/>
            <a:ext cx="6680200" cy="914400"/>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45791" dir="2021404" algn="ctr" rotWithShape="0">
                    <a:schemeClr val="bg2"/>
                  </a:outerShdw>
                </a:effectLst>
              </a14:hiddenEffects>
            </a:ext>
          </a:extLst>
        </p:spPr>
        <p:txBody>
          <a:bodyPr/>
          <a:lstStyle/>
          <a:p>
            <a:pPr marL="342900" indent="-342900" eaLnBrk="1" hangingPunct="1">
              <a:spcBef>
                <a:spcPct val="20000"/>
              </a:spcBef>
              <a:buFontTx/>
              <a:buChar char="•"/>
            </a:pPr>
            <a:r>
              <a:rPr lang="en-US" sz="2000" b="0">
                <a:solidFill>
                  <a:srgbClr val="CC3300"/>
                </a:solidFill>
                <a:latin typeface="Comic Sans MS" pitchFamily="66" charset="0"/>
              </a:rPr>
              <a:t>What about an adaptive implementation ?</a:t>
            </a:r>
            <a:endParaRPr lang="en-US" sz="2000" b="0">
              <a:solidFill>
                <a:srgbClr val="003300"/>
              </a:solidFill>
              <a:latin typeface="Comic Sans MS" pitchFamily="66" charset="0"/>
            </a:endParaRPr>
          </a:p>
          <a:p>
            <a:pPr marL="342900" indent="-342900" eaLnBrk="1" hangingPunct="1">
              <a:spcBef>
                <a:spcPct val="20000"/>
              </a:spcBef>
              <a:buFontTx/>
              <a:buChar char="•"/>
            </a:pPr>
            <a:r>
              <a:rPr lang="en-US" sz="2000" b="0">
                <a:solidFill>
                  <a:srgbClr val="CC3300"/>
                </a:solidFill>
                <a:latin typeface="Comic Sans MS" pitchFamily="66" charset="0"/>
              </a:rPr>
              <a:t>wait-free vs. fault-free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3"/>
          <p:cNvSpPr>
            <a:spLocks noGrp="1"/>
          </p:cNvSpPr>
          <p:nvPr>
            <p:ph type="dt" sz="half" idx="10"/>
          </p:nvPr>
        </p:nvSpPr>
        <p:spPr/>
        <p:txBody>
          <a:bodyPr/>
          <a:lstStyle/>
          <a:p>
            <a:r>
              <a:rPr lang="en-US" smtClean="0"/>
              <a:t>Chapter 3</a:t>
            </a:r>
            <a:endParaRPr lang="en-US"/>
          </a:p>
        </p:txBody>
      </p:sp>
      <p:sp>
        <p:nvSpPr>
          <p:cNvPr id="12" name="Footer Placeholder 4"/>
          <p:cNvSpPr>
            <a:spLocks noGrp="1"/>
          </p:cNvSpPr>
          <p:nvPr>
            <p:ph type="ftr" sz="quarter" idx="11"/>
          </p:nvPr>
        </p:nvSpPr>
        <p:spPr/>
        <p:txBody>
          <a:bodyPr/>
          <a:lstStyle/>
          <a:p>
            <a:r>
              <a:rPr lang="en-US" smtClean="0"/>
              <a:t>Synchronization Algorithms and Concurrent Programming Gadi Taubenfeld © 2014</a:t>
            </a:r>
            <a:endParaRPr lang="en-US"/>
          </a:p>
        </p:txBody>
      </p:sp>
      <p:sp>
        <p:nvSpPr>
          <p:cNvPr id="740354" name="Rectangle 2"/>
          <p:cNvSpPr>
            <a:spLocks noChangeArrowheads="1"/>
          </p:cNvSpPr>
          <p:nvPr/>
        </p:nvSpPr>
        <p:spPr bwMode="auto">
          <a:xfrm>
            <a:off x="685800" y="5181600"/>
            <a:ext cx="7772400" cy="381000"/>
          </a:xfrm>
          <a:prstGeom prst="rect">
            <a:avLst/>
          </a:prstGeom>
          <a:solidFill>
            <a:srgbClr val="FFFFCC"/>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355" name="Rectangle 3"/>
          <p:cNvSpPr>
            <a:spLocks noChangeArrowheads="1"/>
          </p:cNvSpPr>
          <p:nvPr/>
        </p:nvSpPr>
        <p:spPr bwMode="auto">
          <a:xfrm>
            <a:off x="685800" y="2895600"/>
            <a:ext cx="7772400" cy="2362200"/>
          </a:xfrm>
          <a:prstGeom prst="rect">
            <a:avLst/>
          </a:prstGeom>
          <a:solidFill>
            <a:srgbClr val="EBF7FF"/>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356" name="Rectangle 4"/>
          <p:cNvSpPr>
            <a:spLocks noChangeArrowheads="1"/>
          </p:cNvSpPr>
          <p:nvPr/>
        </p:nvSpPr>
        <p:spPr bwMode="auto">
          <a:xfrm>
            <a:off x="685800" y="990600"/>
            <a:ext cx="7772400" cy="2209800"/>
          </a:xfrm>
          <a:prstGeom prst="rect">
            <a:avLst/>
          </a:prstGeom>
          <a:solidFill>
            <a:srgbClr val="EBEBFF"/>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357" name="Rectangle 5"/>
          <p:cNvSpPr>
            <a:spLocks noGrp="1" noChangeArrowheads="1"/>
          </p:cNvSpPr>
          <p:nvPr>
            <p:ph type="title"/>
          </p:nvPr>
        </p:nvSpPr>
        <p:spPr>
          <a:xfrm>
            <a:off x="685800" y="76200"/>
            <a:ext cx="7772400" cy="838200"/>
          </a:xfrm>
        </p:spPr>
        <p:txBody>
          <a:bodyPr/>
          <a:lstStyle/>
          <a:p>
            <a:r>
              <a:rPr lang="en-US" sz="2400"/>
              <a:t>The Adaptive Black-White Bakery Algorithm</a:t>
            </a:r>
            <a:r>
              <a:rPr lang="en-US" sz="3200"/>
              <a:t/>
            </a:r>
            <a:br>
              <a:rPr lang="en-US" sz="3200"/>
            </a:br>
            <a:r>
              <a:rPr lang="en-US" sz="2000">
                <a:effectLst/>
              </a:rPr>
              <a:t>code of process i ,    i </a:t>
            </a:r>
            <a:r>
              <a:rPr lang="en-US" sz="2000" b="1">
                <a:effectLst/>
                <a:sym typeface="Symbol" pitchFamily="18" charset="2"/>
              </a:rPr>
              <a:t></a:t>
            </a:r>
            <a:r>
              <a:rPr lang="en-US" sz="2000">
                <a:effectLst/>
                <a:sym typeface="Symbol" pitchFamily="18" charset="2"/>
              </a:rPr>
              <a:t> {1 ,..., n}</a:t>
            </a:r>
            <a:endParaRPr lang="en-US" sz="2800">
              <a:effectLst/>
            </a:endParaRPr>
          </a:p>
        </p:txBody>
      </p:sp>
      <p:sp>
        <p:nvSpPr>
          <p:cNvPr id="740358" name="Rectangle 6"/>
          <p:cNvSpPr>
            <a:spLocks noChangeArrowheads="1"/>
          </p:cNvSpPr>
          <p:nvPr/>
        </p:nvSpPr>
        <p:spPr bwMode="auto">
          <a:xfrm>
            <a:off x="685800" y="5562600"/>
            <a:ext cx="7772400" cy="990600"/>
          </a:xfrm>
          <a:prstGeom prst="rect">
            <a:avLst/>
          </a:prstGeom>
          <a:solidFill>
            <a:srgbClr val="EBF7FF"/>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359" name="Text Box 7"/>
          <p:cNvSpPr txBox="1">
            <a:spLocks noChangeArrowheads="1"/>
          </p:cNvSpPr>
          <p:nvPr/>
        </p:nvSpPr>
        <p:spPr bwMode="auto">
          <a:xfrm>
            <a:off x="685800" y="990600"/>
            <a:ext cx="7772400" cy="553085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b="0">
                <a:solidFill>
                  <a:srgbClr val="CC3300"/>
                </a:solidFill>
                <a:latin typeface="Comic Sans MS" pitchFamily="66" charset="0"/>
              </a:rPr>
              <a:t>join(S)</a:t>
            </a:r>
          </a:p>
          <a:p>
            <a:pPr>
              <a:lnSpc>
                <a:spcPct val="110000"/>
              </a:lnSpc>
            </a:pPr>
            <a:r>
              <a:rPr lang="en-US" b="0">
                <a:solidFill>
                  <a:schemeClr val="accent2"/>
                </a:solidFill>
                <a:latin typeface="Comic Sans MS" pitchFamily="66" charset="0"/>
              </a:rPr>
              <a:t>choosing[i] = true</a:t>
            </a:r>
          </a:p>
          <a:p>
            <a:pPr>
              <a:lnSpc>
                <a:spcPct val="110000"/>
              </a:lnSpc>
            </a:pPr>
            <a:r>
              <a:rPr lang="en-US" b="0">
                <a:solidFill>
                  <a:srgbClr val="CC3300"/>
                </a:solidFill>
                <a:latin typeface="Comic Sans MS" pitchFamily="66" charset="0"/>
              </a:rPr>
              <a:t>localS = getset(S)</a:t>
            </a:r>
          </a:p>
          <a:p>
            <a:pPr>
              <a:lnSpc>
                <a:spcPct val="110000"/>
              </a:lnSpc>
            </a:pPr>
            <a:r>
              <a:rPr lang="en-US" b="0">
                <a:solidFill>
                  <a:schemeClr val="accent2"/>
                </a:solidFill>
                <a:latin typeface="Comic Sans MS" pitchFamily="66" charset="0"/>
              </a:rPr>
              <a:t>mycolor[i] = color</a:t>
            </a:r>
          </a:p>
          <a:p>
            <a:pPr>
              <a:lnSpc>
                <a:spcPct val="110000"/>
              </a:lnSpc>
            </a:pPr>
            <a:r>
              <a:rPr lang="en-US" b="0">
                <a:solidFill>
                  <a:schemeClr val="accent2"/>
                </a:solidFill>
                <a:latin typeface="Comic Sans MS" pitchFamily="66" charset="0"/>
              </a:rPr>
              <a:t>number[i] = 1 + </a:t>
            </a:r>
            <a:r>
              <a:rPr lang="en-US" b="0">
                <a:solidFill>
                  <a:srgbClr val="003300"/>
                </a:solidFill>
                <a:latin typeface="Comic Sans MS" pitchFamily="66" charset="0"/>
              </a:rPr>
              <a:t>max{</a:t>
            </a:r>
            <a:r>
              <a:rPr lang="en-US" b="0">
                <a:solidFill>
                  <a:schemeClr val="accent2"/>
                </a:solidFill>
                <a:latin typeface="Comic Sans MS" pitchFamily="66" charset="0"/>
              </a:rPr>
              <a:t>number[j] </a:t>
            </a:r>
            <a:r>
              <a:rPr lang="en-US" b="0">
                <a:solidFill>
                  <a:srgbClr val="003300"/>
                </a:solidFill>
                <a:latin typeface="Comic Sans MS" pitchFamily="66" charset="0"/>
              </a:rPr>
              <a:t>|</a:t>
            </a:r>
            <a:r>
              <a:rPr lang="en-US" b="0">
                <a:solidFill>
                  <a:schemeClr val="accent2"/>
                </a:solidFill>
                <a:latin typeface="Comic Sans MS" pitchFamily="66" charset="0"/>
              </a:rPr>
              <a:t> </a:t>
            </a:r>
            <a:r>
              <a:rPr lang="en-US" b="0">
                <a:solidFill>
                  <a:srgbClr val="CC3300"/>
                </a:solidFill>
                <a:latin typeface="Comic Sans MS" pitchFamily="66" charset="0"/>
              </a:rPr>
              <a:t>j</a:t>
            </a:r>
            <a:r>
              <a:rPr lang="en-US">
                <a:solidFill>
                  <a:srgbClr val="CC3300"/>
                </a:solidFill>
                <a:latin typeface="Comic Sans MS" pitchFamily="66" charset="0"/>
                <a:sym typeface="Symbol" pitchFamily="18" charset="2"/>
              </a:rPr>
              <a:t></a:t>
            </a:r>
            <a:r>
              <a:rPr lang="en-US" b="0">
                <a:solidFill>
                  <a:srgbClr val="CC3300"/>
                </a:solidFill>
                <a:latin typeface="Comic Sans MS" pitchFamily="66" charset="0"/>
              </a:rPr>
              <a:t> localS</a:t>
            </a:r>
            <a:r>
              <a:rPr lang="en-US" b="0">
                <a:solidFill>
                  <a:schemeClr val="accent2"/>
                </a:solidFill>
                <a:latin typeface="Comic Sans MS" pitchFamily="66" charset="0"/>
              </a:rPr>
              <a:t> </a:t>
            </a:r>
            <a:r>
              <a:rPr lang="en-US">
                <a:solidFill>
                  <a:srgbClr val="003300"/>
                </a:solidFill>
                <a:latin typeface="Comic Sans MS" pitchFamily="66" charset="0"/>
                <a:sym typeface="Symbol" pitchFamily="18" charset="2"/>
              </a:rPr>
              <a:t></a:t>
            </a:r>
            <a:r>
              <a:rPr lang="en-US" b="0">
                <a:solidFill>
                  <a:schemeClr val="accent2"/>
                </a:solidFill>
                <a:latin typeface="Comic Sans MS" pitchFamily="66" charset="0"/>
                <a:sym typeface="Symbol" pitchFamily="18" charset="2"/>
              </a:rPr>
              <a:t> (mycolor[j] = mycolor[i])</a:t>
            </a:r>
            <a:r>
              <a:rPr lang="en-US" b="0">
                <a:solidFill>
                  <a:srgbClr val="003300"/>
                </a:solidFill>
                <a:latin typeface="Comic Sans MS" pitchFamily="66" charset="0"/>
              </a:rPr>
              <a:t>}</a:t>
            </a:r>
          </a:p>
          <a:p>
            <a:pPr>
              <a:lnSpc>
                <a:spcPct val="110000"/>
              </a:lnSpc>
            </a:pPr>
            <a:r>
              <a:rPr lang="en-US" b="0">
                <a:solidFill>
                  <a:schemeClr val="accent2"/>
                </a:solidFill>
                <a:latin typeface="Comic Sans MS" pitchFamily="66" charset="0"/>
              </a:rPr>
              <a:t>choosing[i] = false</a:t>
            </a:r>
          </a:p>
          <a:p>
            <a:pPr>
              <a:lnSpc>
                <a:spcPct val="110000"/>
              </a:lnSpc>
            </a:pPr>
            <a:r>
              <a:rPr lang="en-US" b="0">
                <a:solidFill>
                  <a:srgbClr val="CC3300"/>
                </a:solidFill>
                <a:latin typeface="Comic Sans MS" pitchFamily="66" charset="0"/>
              </a:rPr>
              <a:t>localS = getset(S)</a:t>
            </a:r>
          </a:p>
          <a:p>
            <a:pPr>
              <a:lnSpc>
                <a:spcPct val="110000"/>
              </a:lnSpc>
            </a:pPr>
            <a:r>
              <a:rPr lang="en-US" b="0">
                <a:solidFill>
                  <a:srgbClr val="003300"/>
                </a:solidFill>
                <a:latin typeface="Comic Sans MS" pitchFamily="66" charset="0"/>
              </a:rPr>
              <a:t>for every</a:t>
            </a:r>
            <a:r>
              <a:rPr lang="en-US" b="0">
                <a:latin typeface="Comic Sans MS" pitchFamily="66" charset="0"/>
              </a:rPr>
              <a:t> </a:t>
            </a:r>
            <a:r>
              <a:rPr lang="en-US" b="0">
                <a:solidFill>
                  <a:srgbClr val="CC3300"/>
                </a:solidFill>
                <a:latin typeface="Comic Sans MS" pitchFamily="66" charset="0"/>
              </a:rPr>
              <a:t>j </a:t>
            </a:r>
            <a:r>
              <a:rPr lang="en-US">
                <a:solidFill>
                  <a:srgbClr val="CC3300"/>
                </a:solidFill>
                <a:latin typeface="Comic Sans MS" pitchFamily="66" charset="0"/>
                <a:sym typeface="Symbol" pitchFamily="18" charset="2"/>
              </a:rPr>
              <a:t></a:t>
            </a:r>
            <a:r>
              <a:rPr lang="en-US" b="0">
                <a:solidFill>
                  <a:srgbClr val="CC3300"/>
                </a:solidFill>
                <a:latin typeface="Comic Sans MS" pitchFamily="66" charset="0"/>
              </a:rPr>
              <a:t> localS</a:t>
            </a:r>
            <a:r>
              <a:rPr lang="en-US" b="0">
                <a:solidFill>
                  <a:schemeClr val="accent2"/>
                </a:solidFill>
                <a:latin typeface="Comic Sans MS" pitchFamily="66" charset="0"/>
              </a:rPr>
              <a:t> </a:t>
            </a:r>
            <a:r>
              <a:rPr lang="en-US" b="0">
                <a:solidFill>
                  <a:srgbClr val="003300"/>
                </a:solidFill>
                <a:latin typeface="Comic Sans MS" pitchFamily="66" charset="0"/>
              </a:rPr>
              <a:t>do</a:t>
            </a:r>
          </a:p>
          <a:p>
            <a:pPr>
              <a:lnSpc>
                <a:spcPct val="110000"/>
              </a:lnSpc>
            </a:pPr>
            <a:r>
              <a:rPr lang="en-US" b="0">
                <a:solidFill>
                  <a:schemeClr val="accent2"/>
                </a:solidFill>
                <a:latin typeface="Comic Sans MS" pitchFamily="66" charset="0"/>
              </a:rPr>
              <a:t>      </a:t>
            </a:r>
            <a:r>
              <a:rPr lang="en-US" b="0">
                <a:solidFill>
                  <a:srgbClr val="003300"/>
                </a:solidFill>
                <a:latin typeface="Comic Sans MS" pitchFamily="66" charset="0"/>
              </a:rPr>
              <a:t>await</a:t>
            </a:r>
            <a:r>
              <a:rPr lang="en-US" b="0">
                <a:solidFill>
                  <a:schemeClr val="accent2"/>
                </a:solidFill>
                <a:latin typeface="Comic Sans MS" pitchFamily="66" charset="0"/>
              </a:rPr>
              <a:t> choosing[j] = false </a:t>
            </a:r>
          </a:p>
          <a:p>
            <a:pPr>
              <a:lnSpc>
                <a:spcPct val="110000"/>
              </a:lnSpc>
            </a:pPr>
            <a:r>
              <a:rPr lang="en-US" b="0">
                <a:solidFill>
                  <a:schemeClr val="accent2"/>
                </a:solidFill>
                <a:latin typeface="Comic Sans MS" pitchFamily="66" charset="0"/>
              </a:rPr>
              <a:t>      </a:t>
            </a:r>
            <a:r>
              <a:rPr lang="en-US" b="0">
                <a:solidFill>
                  <a:srgbClr val="003300"/>
                </a:solidFill>
                <a:latin typeface="Comic Sans MS" pitchFamily="66" charset="0"/>
              </a:rPr>
              <a:t>if</a:t>
            </a:r>
            <a:r>
              <a:rPr lang="en-US" b="0">
                <a:solidFill>
                  <a:schemeClr val="accent2"/>
                </a:solidFill>
                <a:latin typeface="Comic Sans MS" pitchFamily="66" charset="0"/>
              </a:rPr>
              <a:t> mycolor[j] = mycolor[i]</a:t>
            </a:r>
            <a:endParaRPr lang="en-US" b="0">
              <a:solidFill>
                <a:srgbClr val="003300"/>
              </a:solidFill>
              <a:latin typeface="Comic Sans MS" pitchFamily="66" charset="0"/>
            </a:endParaRPr>
          </a:p>
          <a:p>
            <a:pPr>
              <a:lnSpc>
                <a:spcPct val="110000"/>
              </a:lnSpc>
            </a:pPr>
            <a:r>
              <a:rPr lang="en-US" b="0">
                <a:solidFill>
                  <a:schemeClr val="accent2"/>
                </a:solidFill>
                <a:latin typeface="Comic Sans MS" pitchFamily="66" charset="0"/>
              </a:rPr>
              <a:t>      </a:t>
            </a:r>
            <a:r>
              <a:rPr lang="en-US" b="0">
                <a:solidFill>
                  <a:srgbClr val="003300"/>
                </a:solidFill>
                <a:latin typeface="Comic Sans MS" pitchFamily="66" charset="0"/>
              </a:rPr>
              <a:t>then</a:t>
            </a:r>
            <a:r>
              <a:rPr lang="en-US" b="0">
                <a:solidFill>
                  <a:schemeClr val="accent2"/>
                </a:solidFill>
                <a:latin typeface="Comic Sans MS" pitchFamily="66" charset="0"/>
              </a:rPr>
              <a:t> </a:t>
            </a:r>
            <a:r>
              <a:rPr lang="en-US" b="0">
                <a:solidFill>
                  <a:srgbClr val="003300"/>
                </a:solidFill>
                <a:latin typeface="Comic Sans MS" pitchFamily="66" charset="0"/>
              </a:rPr>
              <a:t>await</a:t>
            </a:r>
            <a:r>
              <a:rPr lang="en-US" b="0">
                <a:solidFill>
                  <a:srgbClr val="336600"/>
                </a:solidFill>
                <a:latin typeface="Comic Sans MS" pitchFamily="66" charset="0"/>
              </a:rPr>
              <a:t> </a:t>
            </a:r>
            <a:r>
              <a:rPr lang="en-US" b="0">
                <a:solidFill>
                  <a:schemeClr val="accent2"/>
                </a:solidFill>
                <a:latin typeface="Comic Sans MS" pitchFamily="66" charset="0"/>
              </a:rPr>
              <a:t>(number[j] </a:t>
            </a:r>
            <a:r>
              <a:rPr lang="en-US" b="0">
                <a:solidFill>
                  <a:schemeClr val="accent2"/>
                </a:solidFill>
                <a:latin typeface="Comic Sans MS" pitchFamily="66" charset="0"/>
                <a:sym typeface="Symbol" pitchFamily="18" charset="2"/>
              </a:rPr>
              <a:t>=</a:t>
            </a:r>
            <a:r>
              <a:rPr lang="en-US" b="0">
                <a:solidFill>
                  <a:schemeClr val="accent2"/>
                </a:solidFill>
                <a:latin typeface="Comic Sans MS" pitchFamily="66" charset="0"/>
              </a:rPr>
              <a:t> 0) </a:t>
            </a:r>
            <a:r>
              <a:rPr lang="en-US">
                <a:solidFill>
                  <a:srgbClr val="003300"/>
                </a:solidFill>
                <a:latin typeface="Comic Sans MS" pitchFamily="66" charset="0"/>
                <a:sym typeface="Symbol" pitchFamily="18" charset="2"/>
              </a:rPr>
              <a:t></a:t>
            </a:r>
            <a:r>
              <a:rPr lang="en-US" b="0">
                <a:solidFill>
                  <a:schemeClr val="accent2"/>
                </a:solidFill>
                <a:latin typeface="Comic Sans MS" pitchFamily="66" charset="0"/>
              </a:rPr>
              <a:t> (number[j],j) </a:t>
            </a:r>
            <a:r>
              <a:rPr lang="en-US" b="0">
                <a:solidFill>
                  <a:schemeClr val="accent2"/>
                </a:solidFill>
                <a:latin typeface="Comic Sans MS" pitchFamily="66" charset="0"/>
                <a:sym typeface="Symbol" pitchFamily="18" charset="2"/>
              </a:rPr>
              <a:t></a:t>
            </a:r>
            <a:r>
              <a:rPr lang="en-US" b="0">
                <a:solidFill>
                  <a:schemeClr val="accent2"/>
                </a:solidFill>
                <a:latin typeface="Comic Sans MS" pitchFamily="66" charset="0"/>
              </a:rPr>
              <a:t> (number[i],i) </a:t>
            </a:r>
            <a:r>
              <a:rPr lang="en-US">
                <a:solidFill>
                  <a:srgbClr val="003300"/>
                </a:solidFill>
                <a:latin typeface="Comic Sans MS" pitchFamily="66" charset="0"/>
                <a:sym typeface="Symbol" pitchFamily="18" charset="2"/>
              </a:rPr>
              <a:t></a:t>
            </a:r>
            <a:r>
              <a:rPr lang="en-US" b="0">
                <a:solidFill>
                  <a:schemeClr val="accent2"/>
                </a:solidFill>
                <a:latin typeface="Comic Sans MS" pitchFamily="66" charset="0"/>
              </a:rPr>
              <a:t> </a:t>
            </a:r>
          </a:p>
          <a:p>
            <a:pPr>
              <a:lnSpc>
                <a:spcPct val="110000"/>
              </a:lnSpc>
            </a:pPr>
            <a:r>
              <a:rPr lang="en-US" b="0">
                <a:solidFill>
                  <a:schemeClr val="accent2"/>
                </a:solidFill>
                <a:latin typeface="Comic Sans MS" pitchFamily="66" charset="0"/>
              </a:rPr>
              <a:t>                       (mycolor[j] </a:t>
            </a:r>
            <a:r>
              <a:rPr lang="en-US">
                <a:solidFill>
                  <a:schemeClr val="accent2"/>
                </a:solidFill>
                <a:latin typeface="Comic Sans MS" pitchFamily="66" charset="0"/>
                <a:sym typeface="Symbol" pitchFamily="18" charset="2"/>
              </a:rPr>
              <a:t></a:t>
            </a:r>
            <a:r>
              <a:rPr lang="en-US" b="0">
                <a:solidFill>
                  <a:schemeClr val="accent2"/>
                </a:solidFill>
                <a:latin typeface="Comic Sans MS" pitchFamily="66" charset="0"/>
              </a:rPr>
              <a:t> mycolor[i])</a:t>
            </a:r>
            <a:endParaRPr lang="en-US" b="0">
              <a:solidFill>
                <a:srgbClr val="003300"/>
              </a:solidFill>
              <a:latin typeface="Comic Sans MS" pitchFamily="66" charset="0"/>
            </a:endParaRPr>
          </a:p>
          <a:p>
            <a:pPr>
              <a:lnSpc>
                <a:spcPct val="110000"/>
              </a:lnSpc>
            </a:pPr>
            <a:r>
              <a:rPr lang="en-US" b="0">
                <a:solidFill>
                  <a:srgbClr val="003300"/>
                </a:solidFill>
                <a:latin typeface="Comic Sans MS" pitchFamily="66" charset="0"/>
              </a:rPr>
              <a:t>      else</a:t>
            </a:r>
            <a:r>
              <a:rPr lang="en-US" b="0">
                <a:solidFill>
                  <a:schemeClr val="accent2"/>
                </a:solidFill>
                <a:latin typeface="Comic Sans MS" pitchFamily="66" charset="0"/>
              </a:rPr>
              <a:t> </a:t>
            </a:r>
            <a:r>
              <a:rPr lang="en-US" b="0">
                <a:solidFill>
                  <a:srgbClr val="003300"/>
                </a:solidFill>
                <a:latin typeface="Comic Sans MS" pitchFamily="66" charset="0"/>
              </a:rPr>
              <a:t>await</a:t>
            </a:r>
            <a:r>
              <a:rPr lang="en-US" b="0">
                <a:solidFill>
                  <a:srgbClr val="336600"/>
                </a:solidFill>
                <a:latin typeface="Comic Sans MS" pitchFamily="66" charset="0"/>
              </a:rPr>
              <a:t>  </a:t>
            </a:r>
            <a:r>
              <a:rPr lang="en-US" b="0">
                <a:solidFill>
                  <a:schemeClr val="accent2"/>
                </a:solidFill>
                <a:latin typeface="Comic Sans MS" pitchFamily="66" charset="0"/>
              </a:rPr>
              <a:t>(number[j] </a:t>
            </a:r>
            <a:r>
              <a:rPr lang="en-US" b="0">
                <a:solidFill>
                  <a:schemeClr val="accent2"/>
                </a:solidFill>
                <a:latin typeface="Comic Sans MS" pitchFamily="66" charset="0"/>
                <a:sym typeface="Symbol" pitchFamily="18" charset="2"/>
              </a:rPr>
              <a:t>=</a:t>
            </a:r>
            <a:r>
              <a:rPr lang="en-US" b="0">
                <a:solidFill>
                  <a:schemeClr val="accent2"/>
                </a:solidFill>
                <a:latin typeface="Comic Sans MS" pitchFamily="66" charset="0"/>
              </a:rPr>
              <a:t> 0) </a:t>
            </a:r>
            <a:r>
              <a:rPr lang="en-US">
                <a:solidFill>
                  <a:srgbClr val="003300"/>
                </a:solidFill>
                <a:latin typeface="Comic Sans MS" pitchFamily="66" charset="0"/>
                <a:sym typeface="Symbol" pitchFamily="18" charset="2"/>
              </a:rPr>
              <a:t></a:t>
            </a:r>
            <a:r>
              <a:rPr lang="en-US" b="0">
                <a:solidFill>
                  <a:schemeClr val="accent2"/>
                </a:solidFill>
                <a:latin typeface="Comic Sans MS" pitchFamily="66" charset="0"/>
              </a:rPr>
              <a:t> (mycolor[i] </a:t>
            </a:r>
            <a:r>
              <a:rPr lang="en-US">
                <a:solidFill>
                  <a:schemeClr val="accent2"/>
                </a:solidFill>
                <a:latin typeface="Comic Sans MS" pitchFamily="66" charset="0"/>
                <a:sym typeface="Symbol" pitchFamily="18" charset="2"/>
              </a:rPr>
              <a:t></a:t>
            </a:r>
            <a:r>
              <a:rPr lang="en-US" b="0">
                <a:solidFill>
                  <a:schemeClr val="accent2"/>
                </a:solidFill>
                <a:latin typeface="Comic Sans MS" pitchFamily="66" charset="0"/>
              </a:rPr>
              <a:t> color) </a:t>
            </a:r>
            <a:r>
              <a:rPr lang="en-US">
                <a:solidFill>
                  <a:srgbClr val="003300"/>
                </a:solidFill>
                <a:latin typeface="Comic Sans MS" pitchFamily="66" charset="0"/>
                <a:sym typeface="Symbol" pitchFamily="18" charset="2"/>
              </a:rPr>
              <a:t></a:t>
            </a:r>
            <a:r>
              <a:rPr lang="en-US" b="0">
                <a:solidFill>
                  <a:schemeClr val="accent2"/>
                </a:solidFill>
                <a:latin typeface="Comic Sans MS" pitchFamily="66" charset="0"/>
              </a:rPr>
              <a:t> </a:t>
            </a:r>
          </a:p>
          <a:p>
            <a:pPr>
              <a:lnSpc>
                <a:spcPct val="110000"/>
              </a:lnSpc>
            </a:pPr>
            <a:r>
              <a:rPr lang="en-US" b="0">
                <a:solidFill>
                  <a:schemeClr val="accent2"/>
                </a:solidFill>
                <a:latin typeface="Comic Sans MS" pitchFamily="66" charset="0"/>
              </a:rPr>
              <a:t>                       (mycolor[j] = mycolor[i]) </a:t>
            </a:r>
            <a:r>
              <a:rPr lang="en-US" b="0">
                <a:solidFill>
                  <a:srgbClr val="003300"/>
                </a:solidFill>
                <a:latin typeface="Comic Sans MS" pitchFamily="66" charset="0"/>
              </a:rPr>
              <a:t>fi od</a:t>
            </a:r>
          </a:p>
          <a:p>
            <a:pPr>
              <a:lnSpc>
                <a:spcPct val="110000"/>
              </a:lnSpc>
            </a:pPr>
            <a:r>
              <a:rPr lang="en-US" b="0">
                <a:solidFill>
                  <a:schemeClr val="accent2"/>
                </a:solidFill>
                <a:latin typeface="Comic Sans MS" pitchFamily="66" charset="0"/>
              </a:rPr>
              <a:t>critical section</a:t>
            </a:r>
          </a:p>
          <a:p>
            <a:pPr>
              <a:lnSpc>
                <a:spcPct val="110000"/>
              </a:lnSpc>
            </a:pPr>
            <a:r>
              <a:rPr lang="en-US" b="0">
                <a:solidFill>
                  <a:srgbClr val="003300"/>
                </a:solidFill>
                <a:latin typeface="Comic Sans MS" pitchFamily="66" charset="0"/>
              </a:rPr>
              <a:t>if </a:t>
            </a:r>
            <a:r>
              <a:rPr lang="en-US" b="0">
                <a:solidFill>
                  <a:schemeClr val="accent2"/>
                </a:solidFill>
                <a:latin typeface="Comic Sans MS" pitchFamily="66" charset="0"/>
              </a:rPr>
              <a:t>mycolor[i] = black </a:t>
            </a:r>
            <a:r>
              <a:rPr lang="en-US" b="0">
                <a:solidFill>
                  <a:srgbClr val="003300"/>
                </a:solidFill>
                <a:latin typeface="Comic Sans MS" pitchFamily="66" charset="0"/>
              </a:rPr>
              <a:t>then</a:t>
            </a:r>
            <a:r>
              <a:rPr lang="en-US" b="0">
                <a:solidFill>
                  <a:schemeClr val="accent2"/>
                </a:solidFill>
                <a:latin typeface="Comic Sans MS" pitchFamily="66" charset="0"/>
              </a:rPr>
              <a:t> color = </a:t>
            </a:r>
            <a:r>
              <a:rPr lang="en-US" b="0">
                <a:solidFill>
                  <a:schemeClr val="accent2"/>
                </a:solidFill>
                <a:latin typeface="Comic Sans MS" pitchFamily="66" charset="0"/>
                <a:cs typeface="Andalus" pitchFamily="18" charset="-78"/>
              </a:rPr>
              <a:t>white</a:t>
            </a:r>
            <a:r>
              <a:rPr lang="en-US" b="0">
                <a:solidFill>
                  <a:schemeClr val="accent2"/>
                </a:solidFill>
                <a:latin typeface="Comic Sans MS" pitchFamily="66" charset="0"/>
              </a:rPr>
              <a:t> </a:t>
            </a:r>
            <a:r>
              <a:rPr lang="en-US" b="0">
                <a:solidFill>
                  <a:srgbClr val="003300"/>
                </a:solidFill>
                <a:latin typeface="Comic Sans MS" pitchFamily="66" charset="0"/>
              </a:rPr>
              <a:t>else</a:t>
            </a:r>
            <a:r>
              <a:rPr lang="en-US" b="0">
                <a:solidFill>
                  <a:schemeClr val="accent2"/>
                </a:solidFill>
                <a:latin typeface="Comic Sans MS" pitchFamily="66" charset="0"/>
              </a:rPr>
              <a:t> color = black </a:t>
            </a:r>
            <a:r>
              <a:rPr lang="en-US" b="0">
                <a:solidFill>
                  <a:srgbClr val="003300"/>
                </a:solidFill>
                <a:latin typeface="Comic Sans MS" pitchFamily="66" charset="0"/>
              </a:rPr>
              <a:t>fi</a:t>
            </a:r>
          </a:p>
          <a:p>
            <a:pPr>
              <a:lnSpc>
                <a:spcPct val="110000"/>
              </a:lnSpc>
            </a:pPr>
            <a:r>
              <a:rPr lang="en-US" b="0">
                <a:solidFill>
                  <a:schemeClr val="accent2"/>
                </a:solidFill>
                <a:latin typeface="Comic Sans MS" pitchFamily="66" charset="0"/>
              </a:rPr>
              <a:t>number[i] = 0</a:t>
            </a:r>
          </a:p>
          <a:p>
            <a:pPr>
              <a:lnSpc>
                <a:spcPct val="110000"/>
              </a:lnSpc>
            </a:pPr>
            <a:r>
              <a:rPr lang="en-US" b="0">
                <a:solidFill>
                  <a:srgbClr val="CC3300"/>
                </a:solidFill>
                <a:latin typeface="Comic Sans MS" pitchFamily="66" charset="0"/>
              </a:rPr>
              <a:t>leave(S)</a:t>
            </a:r>
          </a:p>
        </p:txBody>
      </p:sp>
      <p:sp>
        <p:nvSpPr>
          <p:cNvPr id="740360" name="Line 8"/>
          <p:cNvSpPr>
            <a:spLocks noChangeShapeType="1"/>
          </p:cNvSpPr>
          <p:nvPr/>
        </p:nvSpPr>
        <p:spPr bwMode="auto">
          <a:xfrm>
            <a:off x="685800" y="3200400"/>
            <a:ext cx="7772400" cy="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0361" name="Line 9"/>
          <p:cNvSpPr>
            <a:spLocks noChangeShapeType="1"/>
          </p:cNvSpPr>
          <p:nvPr/>
        </p:nvSpPr>
        <p:spPr bwMode="auto">
          <a:xfrm>
            <a:off x="685800" y="5257800"/>
            <a:ext cx="7772400" cy="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0362" name="Line 10"/>
          <p:cNvSpPr>
            <a:spLocks noChangeShapeType="1"/>
          </p:cNvSpPr>
          <p:nvPr/>
        </p:nvSpPr>
        <p:spPr bwMode="auto">
          <a:xfrm>
            <a:off x="685800" y="5562600"/>
            <a:ext cx="7772400" cy="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3"/>
          <p:cNvSpPr>
            <a:spLocks noGrp="1"/>
          </p:cNvSpPr>
          <p:nvPr>
            <p:ph type="dt" sz="half" idx="10"/>
          </p:nvPr>
        </p:nvSpPr>
        <p:spPr/>
        <p:txBody>
          <a:bodyPr/>
          <a:lstStyle/>
          <a:p>
            <a:r>
              <a:rPr lang="en-US" smtClean="0"/>
              <a:t>Chapter 3</a:t>
            </a:r>
            <a:endParaRPr lang="en-US"/>
          </a:p>
        </p:txBody>
      </p:sp>
      <p:sp>
        <p:nvSpPr>
          <p:cNvPr id="14" name="Footer Placeholder 4"/>
          <p:cNvSpPr>
            <a:spLocks noGrp="1"/>
          </p:cNvSpPr>
          <p:nvPr>
            <p:ph type="ftr" sz="quarter" idx="11"/>
          </p:nvPr>
        </p:nvSpPr>
        <p:spPr/>
        <p:txBody>
          <a:bodyPr/>
          <a:lstStyle/>
          <a:p>
            <a:r>
              <a:rPr lang="en-US" smtClean="0"/>
              <a:t>Synchronization Algorithms and Concurrent Programming Gadi Taubenfeld © 2014</a:t>
            </a:r>
            <a:endParaRPr lang="en-US"/>
          </a:p>
        </p:txBody>
      </p:sp>
      <p:sp>
        <p:nvSpPr>
          <p:cNvPr id="840706" name="Rectangle 2"/>
          <p:cNvSpPr>
            <a:spLocks noChangeArrowheads="1"/>
          </p:cNvSpPr>
          <p:nvPr/>
        </p:nvSpPr>
        <p:spPr bwMode="auto">
          <a:xfrm>
            <a:off x="685800" y="5181600"/>
            <a:ext cx="7772400" cy="381000"/>
          </a:xfrm>
          <a:prstGeom prst="rect">
            <a:avLst/>
          </a:prstGeom>
          <a:solidFill>
            <a:srgbClr val="FFFFCC"/>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0707" name="Rectangle 3"/>
          <p:cNvSpPr>
            <a:spLocks noChangeArrowheads="1"/>
          </p:cNvSpPr>
          <p:nvPr/>
        </p:nvSpPr>
        <p:spPr bwMode="auto">
          <a:xfrm>
            <a:off x="685800" y="2895600"/>
            <a:ext cx="7772400" cy="2362200"/>
          </a:xfrm>
          <a:prstGeom prst="rect">
            <a:avLst/>
          </a:prstGeom>
          <a:solidFill>
            <a:srgbClr val="EBF7FF"/>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0708" name="Rectangle 4"/>
          <p:cNvSpPr>
            <a:spLocks noChangeArrowheads="1"/>
          </p:cNvSpPr>
          <p:nvPr/>
        </p:nvSpPr>
        <p:spPr bwMode="auto">
          <a:xfrm>
            <a:off x="685800" y="990600"/>
            <a:ext cx="7772400" cy="2209800"/>
          </a:xfrm>
          <a:prstGeom prst="rect">
            <a:avLst/>
          </a:prstGeom>
          <a:solidFill>
            <a:srgbClr val="EBEBFF"/>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0709" name="Rectangle 5"/>
          <p:cNvSpPr>
            <a:spLocks noGrp="1" noChangeArrowheads="1"/>
          </p:cNvSpPr>
          <p:nvPr>
            <p:ph type="title"/>
          </p:nvPr>
        </p:nvSpPr>
        <p:spPr>
          <a:xfrm>
            <a:off x="685800" y="76200"/>
            <a:ext cx="7772400" cy="838200"/>
          </a:xfrm>
        </p:spPr>
        <p:txBody>
          <a:bodyPr/>
          <a:lstStyle/>
          <a:p>
            <a:r>
              <a:rPr lang="en-US" sz="2400"/>
              <a:t>The Adaptive Black-White Bakery Algorithm</a:t>
            </a:r>
            <a:r>
              <a:rPr lang="en-US" sz="3200"/>
              <a:t/>
            </a:r>
            <a:br>
              <a:rPr lang="en-US" sz="3200"/>
            </a:br>
            <a:r>
              <a:rPr lang="en-US" sz="2000">
                <a:effectLst/>
              </a:rPr>
              <a:t>code of process i ,    i </a:t>
            </a:r>
            <a:r>
              <a:rPr lang="en-US" sz="2000" b="1">
                <a:effectLst/>
                <a:sym typeface="Symbol" pitchFamily="18" charset="2"/>
              </a:rPr>
              <a:t></a:t>
            </a:r>
            <a:r>
              <a:rPr lang="en-US" sz="2000">
                <a:effectLst/>
                <a:sym typeface="Symbol" pitchFamily="18" charset="2"/>
              </a:rPr>
              <a:t> {1 ,..., n}</a:t>
            </a:r>
            <a:endParaRPr lang="en-US" sz="2800">
              <a:effectLst/>
            </a:endParaRPr>
          </a:p>
        </p:txBody>
      </p:sp>
      <p:sp>
        <p:nvSpPr>
          <p:cNvPr id="840710" name="Rectangle 6"/>
          <p:cNvSpPr>
            <a:spLocks noChangeArrowheads="1"/>
          </p:cNvSpPr>
          <p:nvPr/>
        </p:nvSpPr>
        <p:spPr bwMode="auto">
          <a:xfrm>
            <a:off x="685800" y="5562600"/>
            <a:ext cx="7772400" cy="990600"/>
          </a:xfrm>
          <a:prstGeom prst="rect">
            <a:avLst/>
          </a:prstGeom>
          <a:solidFill>
            <a:srgbClr val="EBF7FF"/>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0711" name="Text Box 7"/>
          <p:cNvSpPr txBox="1">
            <a:spLocks noChangeArrowheads="1"/>
          </p:cNvSpPr>
          <p:nvPr/>
        </p:nvSpPr>
        <p:spPr bwMode="auto">
          <a:xfrm>
            <a:off x="685800" y="990600"/>
            <a:ext cx="7772400" cy="553085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b="0">
                <a:solidFill>
                  <a:srgbClr val="CC3300"/>
                </a:solidFill>
                <a:latin typeface="Comic Sans MS" pitchFamily="66" charset="0"/>
              </a:rPr>
              <a:t>join(S)</a:t>
            </a:r>
          </a:p>
          <a:p>
            <a:pPr>
              <a:lnSpc>
                <a:spcPct val="110000"/>
              </a:lnSpc>
            </a:pPr>
            <a:r>
              <a:rPr lang="en-US" b="0">
                <a:solidFill>
                  <a:schemeClr val="accent2"/>
                </a:solidFill>
                <a:latin typeface="Comic Sans MS" pitchFamily="66" charset="0"/>
              </a:rPr>
              <a:t>choosing[i] = true</a:t>
            </a:r>
          </a:p>
          <a:p>
            <a:pPr>
              <a:lnSpc>
                <a:spcPct val="110000"/>
              </a:lnSpc>
            </a:pPr>
            <a:r>
              <a:rPr lang="en-US" b="0">
                <a:solidFill>
                  <a:srgbClr val="CC3300"/>
                </a:solidFill>
                <a:latin typeface="Comic Sans MS" pitchFamily="66" charset="0"/>
              </a:rPr>
              <a:t>localS = getset(S)</a:t>
            </a:r>
          </a:p>
          <a:p>
            <a:pPr>
              <a:lnSpc>
                <a:spcPct val="110000"/>
              </a:lnSpc>
            </a:pPr>
            <a:r>
              <a:rPr lang="en-US" b="0">
                <a:solidFill>
                  <a:schemeClr val="accent2"/>
                </a:solidFill>
                <a:latin typeface="Comic Sans MS" pitchFamily="66" charset="0"/>
              </a:rPr>
              <a:t>mycolor[i] = color</a:t>
            </a:r>
          </a:p>
          <a:p>
            <a:pPr>
              <a:lnSpc>
                <a:spcPct val="110000"/>
              </a:lnSpc>
            </a:pPr>
            <a:r>
              <a:rPr lang="en-US" b="0">
                <a:solidFill>
                  <a:schemeClr val="accent2"/>
                </a:solidFill>
                <a:latin typeface="Comic Sans MS" pitchFamily="66" charset="0"/>
              </a:rPr>
              <a:t>number[i] = 1 + </a:t>
            </a:r>
            <a:r>
              <a:rPr lang="en-US" b="0">
                <a:solidFill>
                  <a:srgbClr val="003300"/>
                </a:solidFill>
                <a:latin typeface="Comic Sans MS" pitchFamily="66" charset="0"/>
              </a:rPr>
              <a:t>max{</a:t>
            </a:r>
            <a:r>
              <a:rPr lang="en-US" b="0">
                <a:solidFill>
                  <a:schemeClr val="accent2"/>
                </a:solidFill>
                <a:latin typeface="Comic Sans MS" pitchFamily="66" charset="0"/>
              </a:rPr>
              <a:t>number[j] </a:t>
            </a:r>
            <a:r>
              <a:rPr lang="en-US" b="0">
                <a:solidFill>
                  <a:srgbClr val="003300"/>
                </a:solidFill>
                <a:latin typeface="Comic Sans MS" pitchFamily="66" charset="0"/>
              </a:rPr>
              <a:t>|</a:t>
            </a:r>
            <a:r>
              <a:rPr lang="en-US" b="0">
                <a:solidFill>
                  <a:schemeClr val="accent2"/>
                </a:solidFill>
                <a:latin typeface="Comic Sans MS" pitchFamily="66" charset="0"/>
              </a:rPr>
              <a:t> </a:t>
            </a:r>
            <a:r>
              <a:rPr lang="en-US" b="0">
                <a:solidFill>
                  <a:srgbClr val="CC3300"/>
                </a:solidFill>
                <a:latin typeface="Comic Sans MS" pitchFamily="66" charset="0"/>
              </a:rPr>
              <a:t>j</a:t>
            </a:r>
            <a:r>
              <a:rPr lang="en-US">
                <a:solidFill>
                  <a:srgbClr val="CC3300"/>
                </a:solidFill>
                <a:latin typeface="Comic Sans MS" pitchFamily="66" charset="0"/>
                <a:sym typeface="Symbol" pitchFamily="18" charset="2"/>
              </a:rPr>
              <a:t></a:t>
            </a:r>
            <a:r>
              <a:rPr lang="en-US" b="0">
                <a:solidFill>
                  <a:srgbClr val="CC3300"/>
                </a:solidFill>
                <a:latin typeface="Comic Sans MS" pitchFamily="66" charset="0"/>
              </a:rPr>
              <a:t> localS</a:t>
            </a:r>
            <a:r>
              <a:rPr lang="en-US" b="0">
                <a:solidFill>
                  <a:schemeClr val="accent2"/>
                </a:solidFill>
                <a:latin typeface="Comic Sans MS" pitchFamily="66" charset="0"/>
              </a:rPr>
              <a:t> </a:t>
            </a:r>
            <a:r>
              <a:rPr lang="en-US">
                <a:solidFill>
                  <a:srgbClr val="003300"/>
                </a:solidFill>
                <a:latin typeface="Comic Sans MS" pitchFamily="66" charset="0"/>
                <a:sym typeface="Symbol" pitchFamily="18" charset="2"/>
              </a:rPr>
              <a:t></a:t>
            </a:r>
            <a:r>
              <a:rPr lang="en-US" b="0">
                <a:solidFill>
                  <a:schemeClr val="accent2"/>
                </a:solidFill>
                <a:latin typeface="Comic Sans MS" pitchFamily="66" charset="0"/>
                <a:sym typeface="Symbol" pitchFamily="18" charset="2"/>
              </a:rPr>
              <a:t> (mycolor[j] = mycolor[i])</a:t>
            </a:r>
            <a:r>
              <a:rPr lang="en-US" b="0">
                <a:solidFill>
                  <a:srgbClr val="003300"/>
                </a:solidFill>
                <a:latin typeface="Comic Sans MS" pitchFamily="66" charset="0"/>
              </a:rPr>
              <a:t>}</a:t>
            </a:r>
          </a:p>
          <a:p>
            <a:pPr>
              <a:lnSpc>
                <a:spcPct val="110000"/>
              </a:lnSpc>
            </a:pPr>
            <a:r>
              <a:rPr lang="en-US" b="0">
                <a:solidFill>
                  <a:schemeClr val="accent2"/>
                </a:solidFill>
                <a:latin typeface="Comic Sans MS" pitchFamily="66" charset="0"/>
              </a:rPr>
              <a:t>choosing[i] = false</a:t>
            </a:r>
          </a:p>
          <a:p>
            <a:pPr>
              <a:lnSpc>
                <a:spcPct val="110000"/>
              </a:lnSpc>
            </a:pPr>
            <a:r>
              <a:rPr lang="en-US" b="0">
                <a:solidFill>
                  <a:srgbClr val="CC3300"/>
                </a:solidFill>
                <a:latin typeface="Comic Sans MS" pitchFamily="66" charset="0"/>
              </a:rPr>
              <a:t>localS = getset(S)</a:t>
            </a:r>
          </a:p>
          <a:p>
            <a:pPr>
              <a:lnSpc>
                <a:spcPct val="110000"/>
              </a:lnSpc>
            </a:pPr>
            <a:r>
              <a:rPr lang="en-US" b="0">
                <a:solidFill>
                  <a:srgbClr val="003300"/>
                </a:solidFill>
                <a:latin typeface="Comic Sans MS" pitchFamily="66" charset="0"/>
              </a:rPr>
              <a:t>for every</a:t>
            </a:r>
            <a:r>
              <a:rPr lang="en-US" b="0">
                <a:latin typeface="Comic Sans MS" pitchFamily="66" charset="0"/>
              </a:rPr>
              <a:t> </a:t>
            </a:r>
            <a:r>
              <a:rPr lang="en-US" b="0">
                <a:solidFill>
                  <a:srgbClr val="CC3300"/>
                </a:solidFill>
                <a:latin typeface="Comic Sans MS" pitchFamily="66" charset="0"/>
              </a:rPr>
              <a:t>j </a:t>
            </a:r>
            <a:r>
              <a:rPr lang="en-US">
                <a:solidFill>
                  <a:srgbClr val="CC3300"/>
                </a:solidFill>
                <a:latin typeface="Comic Sans MS" pitchFamily="66" charset="0"/>
                <a:sym typeface="Symbol" pitchFamily="18" charset="2"/>
              </a:rPr>
              <a:t></a:t>
            </a:r>
            <a:r>
              <a:rPr lang="en-US" b="0">
                <a:solidFill>
                  <a:srgbClr val="CC3300"/>
                </a:solidFill>
                <a:latin typeface="Comic Sans MS" pitchFamily="66" charset="0"/>
              </a:rPr>
              <a:t> localS</a:t>
            </a:r>
            <a:r>
              <a:rPr lang="en-US" b="0">
                <a:solidFill>
                  <a:schemeClr val="accent2"/>
                </a:solidFill>
                <a:latin typeface="Comic Sans MS" pitchFamily="66" charset="0"/>
              </a:rPr>
              <a:t> </a:t>
            </a:r>
            <a:r>
              <a:rPr lang="en-US" b="0">
                <a:solidFill>
                  <a:srgbClr val="003300"/>
                </a:solidFill>
                <a:latin typeface="Comic Sans MS" pitchFamily="66" charset="0"/>
              </a:rPr>
              <a:t>do</a:t>
            </a:r>
          </a:p>
          <a:p>
            <a:pPr>
              <a:lnSpc>
                <a:spcPct val="110000"/>
              </a:lnSpc>
            </a:pPr>
            <a:r>
              <a:rPr lang="en-US" b="0">
                <a:solidFill>
                  <a:schemeClr val="accent2"/>
                </a:solidFill>
                <a:latin typeface="Comic Sans MS" pitchFamily="66" charset="0"/>
              </a:rPr>
              <a:t>      </a:t>
            </a:r>
            <a:r>
              <a:rPr lang="en-US" b="0">
                <a:solidFill>
                  <a:srgbClr val="003300"/>
                </a:solidFill>
                <a:latin typeface="Comic Sans MS" pitchFamily="66" charset="0"/>
              </a:rPr>
              <a:t>await</a:t>
            </a:r>
            <a:r>
              <a:rPr lang="en-US" b="0">
                <a:solidFill>
                  <a:schemeClr val="accent2"/>
                </a:solidFill>
                <a:latin typeface="Comic Sans MS" pitchFamily="66" charset="0"/>
              </a:rPr>
              <a:t> choosing[j] = false </a:t>
            </a:r>
          </a:p>
          <a:p>
            <a:pPr>
              <a:lnSpc>
                <a:spcPct val="110000"/>
              </a:lnSpc>
            </a:pPr>
            <a:r>
              <a:rPr lang="en-US" b="0">
                <a:solidFill>
                  <a:schemeClr val="accent2"/>
                </a:solidFill>
                <a:latin typeface="Comic Sans MS" pitchFamily="66" charset="0"/>
              </a:rPr>
              <a:t>      </a:t>
            </a:r>
            <a:r>
              <a:rPr lang="en-US" b="0">
                <a:solidFill>
                  <a:srgbClr val="003300"/>
                </a:solidFill>
                <a:latin typeface="Comic Sans MS" pitchFamily="66" charset="0"/>
              </a:rPr>
              <a:t>if</a:t>
            </a:r>
            <a:r>
              <a:rPr lang="en-US" b="0">
                <a:solidFill>
                  <a:schemeClr val="accent2"/>
                </a:solidFill>
                <a:latin typeface="Comic Sans MS" pitchFamily="66" charset="0"/>
              </a:rPr>
              <a:t> mycolor[j] = mycolor[i]</a:t>
            </a:r>
            <a:endParaRPr lang="en-US" b="0">
              <a:solidFill>
                <a:srgbClr val="003300"/>
              </a:solidFill>
              <a:latin typeface="Comic Sans MS" pitchFamily="66" charset="0"/>
            </a:endParaRPr>
          </a:p>
          <a:p>
            <a:pPr>
              <a:lnSpc>
                <a:spcPct val="110000"/>
              </a:lnSpc>
            </a:pPr>
            <a:r>
              <a:rPr lang="en-US" b="0">
                <a:solidFill>
                  <a:schemeClr val="accent2"/>
                </a:solidFill>
                <a:latin typeface="Comic Sans MS" pitchFamily="66" charset="0"/>
              </a:rPr>
              <a:t>      </a:t>
            </a:r>
            <a:r>
              <a:rPr lang="en-US" b="0">
                <a:solidFill>
                  <a:srgbClr val="003300"/>
                </a:solidFill>
                <a:latin typeface="Comic Sans MS" pitchFamily="66" charset="0"/>
              </a:rPr>
              <a:t>then</a:t>
            </a:r>
            <a:r>
              <a:rPr lang="en-US" b="0">
                <a:solidFill>
                  <a:schemeClr val="accent2"/>
                </a:solidFill>
                <a:latin typeface="Comic Sans MS" pitchFamily="66" charset="0"/>
              </a:rPr>
              <a:t> </a:t>
            </a:r>
            <a:r>
              <a:rPr lang="en-US" b="0">
                <a:solidFill>
                  <a:srgbClr val="003300"/>
                </a:solidFill>
                <a:latin typeface="Comic Sans MS" pitchFamily="66" charset="0"/>
              </a:rPr>
              <a:t>await</a:t>
            </a:r>
            <a:r>
              <a:rPr lang="en-US" b="0">
                <a:solidFill>
                  <a:srgbClr val="336600"/>
                </a:solidFill>
                <a:latin typeface="Comic Sans MS" pitchFamily="66" charset="0"/>
              </a:rPr>
              <a:t> </a:t>
            </a:r>
            <a:r>
              <a:rPr lang="en-US" b="0">
                <a:solidFill>
                  <a:schemeClr val="accent2"/>
                </a:solidFill>
                <a:latin typeface="Comic Sans MS" pitchFamily="66" charset="0"/>
              </a:rPr>
              <a:t>(number[j] </a:t>
            </a:r>
            <a:r>
              <a:rPr lang="en-US" b="0">
                <a:solidFill>
                  <a:schemeClr val="accent2"/>
                </a:solidFill>
                <a:latin typeface="Comic Sans MS" pitchFamily="66" charset="0"/>
                <a:sym typeface="Symbol" pitchFamily="18" charset="2"/>
              </a:rPr>
              <a:t>=</a:t>
            </a:r>
            <a:r>
              <a:rPr lang="en-US" b="0">
                <a:solidFill>
                  <a:schemeClr val="accent2"/>
                </a:solidFill>
                <a:latin typeface="Comic Sans MS" pitchFamily="66" charset="0"/>
              </a:rPr>
              <a:t> 0) </a:t>
            </a:r>
            <a:r>
              <a:rPr lang="en-US">
                <a:solidFill>
                  <a:srgbClr val="003300"/>
                </a:solidFill>
                <a:latin typeface="Comic Sans MS" pitchFamily="66" charset="0"/>
                <a:sym typeface="Symbol" pitchFamily="18" charset="2"/>
              </a:rPr>
              <a:t></a:t>
            </a:r>
            <a:r>
              <a:rPr lang="en-US" b="0">
                <a:solidFill>
                  <a:schemeClr val="accent2"/>
                </a:solidFill>
                <a:latin typeface="Comic Sans MS" pitchFamily="66" charset="0"/>
              </a:rPr>
              <a:t> (number[j],j) </a:t>
            </a:r>
            <a:r>
              <a:rPr lang="en-US" b="0">
                <a:solidFill>
                  <a:schemeClr val="accent2"/>
                </a:solidFill>
                <a:latin typeface="Comic Sans MS" pitchFamily="66" charset="0"/>
                <a:sym typeface="Symbol" pitchFamily="18" charset="2"/>
              </a:rPr>
              <a:t></a:t>
            </a:r>
            <a:r>
              <a:rPr lang="en-US" b="0">
                <a:solidFill>
                  <a:schemeClr val="accent2"/>
                </a:solidFill>
                <a:latin typeface="Comic Sans MS" pitchFamily="66" charset="0"/>
              </a:rPr>
              <a:t> (number[i],i) </a:t>
            </a:r>
            <a:r>
              <a:rPr lang="en-US">
                <a:solidFill>
                  <a:srgbClr val="003300"/>
                </a:solidFill>
                <a:latin typeface="Comic Sans MS" pitchFamily="66" charset="0"/>
                <a:sym typeface="Symbol" pitchFamily="18" charset="2"/>
              </a:rPr>
              <a:t></a:t>
            </a:r>
            <a:r>
              <a:rPr lang="en-US" b="0">
                <a:solidFill>
                  <a:schemeClr val="accent2"/>
                </a:solidFill>
                <a:latin typeface="Comic Sans MS" pitchFamily="66" charset="0"/>
              </a:rPr>
              <a:t> </a:t>
            </a:r>
          </a:p>
          <a:p>
            <a:pPr>
              <a:lnSpc>
                <a:spcPct val="110000"/>
              </a:lnSpc>
            </a:pPr>
            <a:r>
              <a:rPr lang="en-US" b="0">
                <a:solidFill>
                  <a:schemeClr val="accent2"/>
                </a:solidFill>
                <a:latin typeface="Comic Sans MS" pitchFamily="66" charset="0"/>
              </a:rPr>
              <a:t>                       (mycolor[j] </a:t>
            </a:r>
            <a:r>
              <a:rPr lang="en-US">
                <a:solidFill>
                  <a:schemeClr val="accent2"/>
                </a:solidFill>
                <a:latin typeface="Comic Sans MS" pitchFamily="66" charset="0"/>
                <a:sym typeface="Symbol" pitchFamily="18" charset="2"/>
              </a:rPr>
              <a:t></a:t>
            </a:r>
            <a:r>
              <a:rPr lang="en-US" b="0">
                <a:solidFill>
                  <a:schemeClr val="accent2"/>
                </a:solidFill>
                <a:latin typeface="Comic Sans MS" pitchFamily="66" charset="0"/>
              </a:rPr>
              <a:t> mycolor[i])</a:t>
            </a:r>
            <a:endParaRPr lang="en-US" b="0">
              <a:solidFill>
                <a:srgbClr val="003300"/>
              </a:solidFill>
              <a:latin typeface="Comic Sans MS" pitchFamily="66" charset="0"/>
            </a:endParaRPr>
          </a:p>
          <a:p>
            <a:pPr>
              <a:lnSpc>
                <a:spcPct val="110000"/>
              </a:lnSpc>
            </a:pPr>
            <a:r>
              <a:rPr lang="en-US" b="0">
                <a:solidFill>
                  <a:srgbClr val="003300"/>
                </a:solidFill>
                <a:latin typeface="Comic Sans MS" pitchFamily="66" charset="0"/>
              </a:rPr>
              <a:t>      else</a:t>
            </a:r>
            <a:r>
              <a:rPr lang="en-US" b="0">
                <a:solidFill>
                  <a:schemeClr val="accent2"/>
                </a:solidFill>
                <a:latin typeface="Comic Sans MS" pitchFamily="66" charset="0"/>
              </a:rPr>
              <a:t> </a:t>
            </a:r>
            <a:r>
              <a:rPr lang="en-US" b="0">
                <a:solidFill>
                  <a:srgbClr val="003300"/>
                </a:solidFill>
                <a:latin typeface="Comic Sans MS" pitchFamily="66" charset="0"/>
              </a:rPr>
              <a:t>await</a:t>
            </a:r>
            <a:r>
              <a:rPr lang="en-US" b="0">
                <a:solidFill>
                  <a:srgbClr val="336600"/>
                </a:solidFill>
                <a:latin typeface="Comic Sans MS" pitchFamily="66" charset="0"/>
              </a:rPr>
              <a:t>  </a:t>
            </a:r>
            <a:r>
              <a:rPr lang="en-US" b="0">
                <a:solidFill>
                  <a:schemeClr val="accent2"/>
                </a:solidFill>
                <a:latin typeface="Comic Sans MS" pitchFamily="66" charset="0"/>
              </a:rPr>
              <a:t>(number[j] </a:t>
            </a:r>
            <a:r>
              <a:rPr lang="en-US" b="0">
                <a:solidFill>
                  <a:schemeClr val="accent2"/>
                </a:solidFill>
                <a:latin typeface="Comic Sans MS" pitchFamily="66" charset="0"/>
                <a:sym typeface="Symbol" pitchFamily="18" charset="2"/>
              </a:rPr>
              <a:t>=</a:t>
            </a:r>
            <a:r>
              <a:rPr lang="en-US" b="0">
                <a:solidFill>
                  <a:schemeClr val="accent2"/>
                </a:solidFill>
                <a:latin typeface="Comic Sans MS" pitchFamily="66" charset="0"/>
              </a:rPr>
              <a:t> 0) </a:t>
            </a:r>
            <a:r>
              <a:rPr lang="en-US">
                <a:solidFill>
                  <a:srgbClr val="003300"/>
                </a:solidFill>
                <a:latin typeface="Comic Sans MS" pitchFamily="66" charset="0"/>
                <a:sym typeface="Symbol" pitchFamily="18" charset="2"/>
              </a:rPr>
              <a:t></a:t>
            </a:r>
            <a:r>
              <a:rPr lang="en-US" b="0">
                <a:solidFill>
                  <a:schemeClr val="accent2"/>
                </a:solidFill>
                <a:latin typeface="Comic Sans MS" pitchFamily="66" charset="0"/>
              </a:rPr>
              <a:t> (mycolor[i] </a:t>
            </a:r>
            <a:r>
              <a:rPr lang="en-US">
                <a:solidFill>
                  <a:schemeClr val="accent2"/>
                </a:solidFill>
                <a:latin typeface="Comic Sans MS" pitchFamily="66" charset="0"/>
                <a:sym typeface="Symbol" pitchFamily="18" charset="2"/>
              </a:rPr>
              <a:t></a:t>
            </a:r>
            <a:r>
              <a:rPr lang="en-US" b="0">
                <a:solidFill>
                  <a:schemeClr val="accent2"/>
                </a:solidFill>
                <a:latin typeface="Comic Sans MS" pitchFamily="66" charset="0"/>
              </a:rPr>
              <a:t> color) </a:t>
            </a:r>
            <a:r>
              <a:rPr lang="en-US">
                <a:solidFill>
                  <a:srgbClr val="003300"/>
                </a:solidFill>
                <a:latin typeface="Comic Sans MS" pitchFamily="66" charset="0"/>
                <a:sym typeface="Symbol" pitchFamily="18" charset="2"/>
              </a:rPr>
              <a:t></a:t>
            </a:r>
            <a:r>
              <a:rPr lang="en-US" b="0">
                <a:solidFill>
                  <a:schemeClr val="accent2"/>
                </a:solidFill>
                <a:latin typeface="Comic Sans MS" pitchFamily="66" charset="0"/>
              </a:rPr>
              <a:t> </a:t>
            </a:r>
          </a:p>
          <a:p>
            <a:pPr>
              <a:lnSpc>
                <a:spcPct val="110000"/>
              </a:lnSpc>
            </a:pPr>
            <a:r>
              <a:rPr lang="en-US" b="0">
                <a:solidFill>
                  <a:schemeClr val="accent2"/>
                </a:solidFill>
                <a:latin typeface="Comic Sans MS" pitchFamily="66" charset="0"/>
              </a:rPr>
              <a:t>                       (mycolor[j] = mycolor[i]) </a:t>
            </a:r>
            <a:r>
              <a:rPr lang="en-US" b="0">
                <a:solidFill>
                  <a:srgbClr val="003300"/>
                </a:solidFill>
                <a:latin typeface="Comic Sans MS" pitchFamily="66" charset="0"/>
              </a:rPr>
              <a:t>fi od</a:t>
            </a:r>
          </a:p>
          <a:p>
            <a:pPr>
              <a:lnSpc>
                <a:spcPct val="110000"/>
              </a:lnSpc>
            </a:pPr>
            <a:r>
              <a:rPr lang="en-US" b="0">
                <a:solidFill>
                  <a:schemeClr val="accent2"/>
                </a:solidFill>
                <a:latin typeface="Comic Sans MS" pitchFamily="66" charset="0"/>
              </a:rPr>
              <a:t>critical section</a:t>
            </a:r>
          </a:p>
          <a:p>
            <a:pPr>
              <a:lnSpc>
                <a:spcPct val="110000"/>
              </a:lnSpc>
            </a:pPr>
            <a:r>
              <a:rPr lang="en-US" b="0">
                <a:solidFill>
                  <a:srgbClr val="003300"/>
                </a:solidFill>
                <a:latin typeface="Comic Sans MS" pitchFamily="66" charset="0"/>
              </a:rPr>
              <a:t>if </a:t>
            </a:r>
            <a:r>
              <a:rPr lang="en-US" b="0">
                <a:solidFill>
                  <a:schemeClr val="accent2"/>
                </a:solidFill>
                <a:latin typeface="Comic Sans MS" pitchFamily="66" charset="0"/>
              </a:rPr>
              <a:t>mycolor[i] = black </a:t>
            </a:r>
            <a:r>
              <a:rPr lang="en-US" b="0">
                <a:solidFill>
                  <a:srgbClr val="003300"/>
                </a:solidFill>
                <a:latin typeface="Comic Sans MS" pitchFamily="66" charset="0"/>
              </a:rPr>
              <a:t>then</a:t>
            </a:r>
            <a:r>
              <a:rPr lang="en-US" b="0">
                <a:solidFill>
                  <a:schemeClr val="accent2"/>
                </a:solidFill>
                <a:latin typeface="Comic Sans MS" pitchFamily="66" charset="0"/>
              </a:rPr>
              <a:t> color = </a:t>
            </a:r>
            <a:r>
              <a:rPr lang="en-US" b="0">
                <a:solidFill>
                  <a:schemeClr val="accent2"/>
                </a:solidFill>
                <a:latin typeface="Comic Sans MS" pitchFamily="66" charset="0"/>
                <a:cs typeface="Andalus" pitchFamily="18" charset="-78"/>
              </a:rPr>
              <a:t>white</a:t>
            </a:r>
            <a:r>
              <a:rPr lang="en-US" b="0">
                <a:solidFill>
                  <a:schemeClr val="accent2"/>
                </a:solidFill>
                <a:latin typeface="Comic Sans MS" pitchFamily="66" charset="0"/>
              </a:rPr>
              <a:t> </a:t>
            </a:r>
            <a:r>
              <a:rPr lang="en-US" b="0">
                <a:solidFill>
                  <a:srgbClr val="003300"/>
                </a:solidFill>
                <a:latin typeface="Comic Sans MS" pitchFamily="66" charset="0"/>
              </a:rPr>
              <a:t>else</a:t>
            </a:r>
            <a:r>
              <a:rPr lang="en-US" b="0">
                <a:solidFill>
                  <a:schemeClr val="accent2"/>
                </a:solidFill>
                <a:latin typeface="Comic Sans MS" pitchFamily="66" charset="0"/>
              </a:rPr>
              <a:t> color = black </a:t>
            </a:r>
            <a:r>
              <a:rPr lang="en-US" b="0">
                <a:solidFill>
                  <a:srgbClr val="003300"/>
                </a:solidFill>
                <a:latin typeface="Comic Sans MS" pitchFamily="66" charset="0"/>
              </a:rPr>
              <a:t>fi</a:t>
            </a:r>
          </a:p>
          <a:p>
            <a:pPr>
              <a:lnSpc>
                <a:spcPct val="110000"/>
              </a:lnSpc>
            </a:pPr>
            <a:r>
              <a:rPr lang="en-US" b="0">
                <a:solidFill>
                  <a:schemeClr val="accent2"/>
                </a:solidFill>
                <a:latin typeface="Comic Sans MS" pitchFamily="66" charset="0"/>
              </a:rPr>
              <a:t>number[i] = 0</a:t>
            </a:r>
          </a:p>
          <a:p>
            <a:pPr>
              <a:lnSpc>
                <a:spcPct val="110000"/>
              </a:lnSpc>
            </a:pPr>
            <a:r>
              <a:rPr lang="en-US" b="0">
                <a:solidFill>
                  <a:srgbClr val="CC3300"/>
                </a:solidFill>
                <a:latin typeface="Comic Sans MS" pitchFamily="66" charset="0"/>
              </a:rPr>
              <a:t>leave(S)</a:t>
            </a:r>
          </a:p>
        </p:txBody>
      </p:sp>
      <p:sp>
        <p:nvSpPr>
          <p:cNvPr id="840712" name="Line 8"/>
          <p:cNvSpPr>
            <a:spLocks noChangeShapeType="1"/>
          </p:cNvSpPr>
          <p:nvPr/>
        </p:nvSpPr>
        <p:spPr bwMode="auto">
          <a:xfrm>
            <a:off x="685800" y="3200400"/>
            <a:ext cx="7772400" cy="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0713" name="Line 9"/>
          <p:cNvSpPr>
            <a:spLocks noChangeShapeType="1"/>
          </p:cNvSpPr>
          <p:nvPr/>
        </p:nvSpPr>
        <p:spPr bwMode="auto">
          <a:xfrm>
            <a:off x="685800" y="5257800"/>
            <a:ext cx="7772400" cy="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0714" name="Line 10"/>
          <p:cNvSpPr>
            <a:spLocks noChangeShapeType="1"/>
          </p:cNvSpPr>
          <p:nvPr/>
        </p:nvSpPr>
        <p:spPr bwMode="auto">
          <a:xfrm>
            <a:off x="685800" y="5562600"/>
            <a:ext cx="7772400" cy="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0715" name="AutoShape 11"/>
          <p:cNvSpPr>
            <a:spLocks noChangeArrowheads="1"/>
          </p:cNvSpPr>
          <p:nvPr/>
        </p:nvSpPr>
        <p:spPr bwMode="auto">
          <a:xfrm>
            <a:off x="4699000" y="2870200"/>
            <a:ext cx="1714500" cy="609600"/>
          </a:xfrm>
          <a:prstGeom prst="wedgeRoundRectCallout">
            <a:avLst>
              <a:gd name="adj1" fmla="val -163241"/>
              <a:gd name="adj2" fmla="val -25000"/>
              <a:gd name="adj3" fmla="val 16667"/>
            </a:avLst>
          </a:prstGeom>
          <a:solidFill>
            <a:srgbClr val="FFE2D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600" b="0">
                <a:latin typeface="Comic Sans MS" pitchFamily="66" charset="0"/>
              </a:rPr>
              <a:t>Can we omit this line?</a:t>
            </a:r>
          </a:p>
        </p:txBody>
      </p:sp>
      <p:sp>
        <p:nvSpPr>
          <p:cNvPr id="840716" name="AutoShape 12"/>
          <p:cNvSpPr>
            <a:spLocks noChangeArrowheads="1"/>
          </p:cNvSpPr>
          <p:nvPr/>
        </p:nvSpPr>
        <p:spPr bwMode="auto">
          <a:xfrm>
            <a:off x="6618288" y="2852738"/>
            <a:ext cx="1955800" cy="644525"/>
          </a:xfrm>
          <a:prstGeom prst="roundRect">
            <a:avLst>
              <a:gd name="adj" fmla="val 16667"/>
            </a:avLst>
          </a:prstGeom>
          <a:solidFill>
            <a:srgbClr val="FFE1E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sz="1600" b="0">
                <a:solidFill>
                  <a:srgbClr val="003300"/>
                </a:solidFill>
                <a:latin typeface="Comic Sans MS" pitchFamily="66" charset="0"/>
              </a:rPr>
              <a:t>No. mutex would not be satisfied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40716"/>
                                        </p:tgtEl>
                                        <p:attrNameLst>
                                          <p:attrName>style.visibility</p:attrName>
                                        </p:attrNameLst>
                                      </p:cBhvr>
                                      <p:to>
                                        <p:strVal val="visible"/>
                                      </p:to>
                                    </p:set>
                                    <p:animEffect transition="in" filter="dissolve">
                                      <p:cBhvr>
                                        <p:cTn id="7" dur="500"/>
                                        <p:tgtEl>
                                          <p:spTgt spid="840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716"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
          <p:cNvSpPr>
            <a:spLocks noGrp="1"/>
          </p:cNvSpPr>
          <p:nvPr>
            <p:ph type="dt" sz="half" idx="10"/>
          </p:nvPr>
        </p:nvSpPr>
        <p:spPr/>
        <p:txBody>
          <a:bodyPr/>
          <a:lstStyle/>
          <a:p>
            <a:r>
              <a:rPr lang="en-US" smtClean="0"/>
              <a:t>Chapter 3</a:t>
            </a:r>
            <a:endParaRPr lang="en-US"/>
          </a:p>
        </p:txBody>
      </p:sp>
      <p:sp>
        <p:nvSpPr>
          <p:cNvPr id="23" name="Footer Placeholder 3"/>
          <p:cNvSpPr>
            <a:spLocks noGrp="1"/>
          </p:cNvSpPr>
          <p:nvPr>
            <p:ph type="ftr" sz="quarter" idx="11"/>
          </p:nvPr>
        </p:nvSpPr>
        <p:spPr/>
        <p:txBody>
          <a:bodyPr/>
          <a:lstStyle/>
          <a:p>
            <a:r>
              <a:rPr lang="en-US" smtClean="0"/>
              <a:t>Synchronization Algorithms and Concurrent Programming Gadi Taubenfeld © 2014</a:t>
            </a:r>
            <a:endParaRPr lang="en-US"/>
          </a:p>
        </p:txBody>
      </p:sp>
      <p:sp>
        <p:nvSpPr>
          <p:cNvPr id="756739" name="Oval 3"/>
          <p:cNvSpPr>
            <a:spLocks noChangeArrowheads="1"/>
          </p:cNvSpPr>
          <p:nvPr/>
        </p:nvSpPr>
        <p:spPr bwMode="auto">
          <a:xfrm>
            <a:off x="4495800" y="12954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6740" name="Text Box 4"/>
          <p:cNvSpPr txBox="1">
            <a:spLocks noChangeArrowheads="1"/>
          </p:cNvSpPr>
          <p:nvPr/>
        </p:nvSpPr>
        <p:spPr bwMode="auto">
          <a:xfrm>
            <a:off x="4648200" y="1160463"/>
            <a:ext cx="3316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000" b="0">
                <a:solidFill>
                  <a:schemeClr val="bg2"/>
                </a:solidFill>
                <a:latin typeface="Comic Sans MS" pitchFamily="66" charset="0"/>
                <a:cs typeface="Times New Roman" pitchFamily="18" charset="0"/>
              </a:rPr>
              <a:t>Bakery (FIFO, unbounded)</a:t>
            </a:r>
          </a:p>
        </p:txBody>
      </p:sp>
      <p:grpSp>
        <p:nvGrpSpPr>
          <p:cNvPr id="756741" name="Group 5"/>
          <p:cNvGrpSpPr>
            <a:grpSpLocks/>
          </p:cNvGrpSpPr>
          <p:nvPr/>
        </p:nvGrpSpPr>
        <p:grpSpPr bwMode="auto">
          <a:xfrm>
            <a:off x="4495800" y="1371600"/>
            <a:ext cx="2706688" cy="1082675"/>
            <a:chOff x="2832" y="864"/>
            <a:chExt cx="1705" cy="682"/>
          </a:xfrm>
        </p:grpSpPr>
        <p:sp>
          <p:nvSpPr>
            <p:cNvPr id="756742" name="Oval 6"/>
            <p:cNvSpPr>
              <a:spLocks noChangeArrowheads="1"/>
            </p:cNvSpPr>
            <p:nvPr/>
          </p:nvSpPr>
          <p:spPr bwMode="auto">
            <a:xfrm>
              <a:off x="2832" y="1392"/>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6743" name="Line 7"/>
            <p:cNvSpPr>
              <a:spLocks noChangeShapeType="1"/>
            </p:cNvSpPr>
            <p:nvPr/>
          </p:nvSpPr>
          <p:spPr bwMode="auto">
            <a:xfrm>
              <a:off x="2880" y="864"/>
              <a:ext cx="0" cy="528"/>
            </a:xfrm>
            <a:prstGeom prst="line">
              <a:avLst/>
            </a:prstGeom>
            <a:noFill/>
            <a:ln w="38100">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6744" name="Text Box 8"/>
            <p:cNvSpPr txBox="1">
              <a:spLocks noChangeArrowheads="1"/>
            </p:cNvSpPr>
            <p:nvPr/>
          </p:nvSpPr>
          <p:spPr bwMode="auto">
            <a:xfrm>
              <a:off x="2928" y="1296"/>
              <a:ext cx="16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000" b="0">
                  <a:solidFill>
                    <a:schemeClr val="bg2"/>
                  </a:solidFill>
                  <a:latin typeface="Comic Sans MS" pitchFamily="66" charset="0"/>
                  <a:cs typeface="Times New Roman" pitchFamily="18" charset="0"/>
                </a:rPr>
                <a:t>Black-White Bakery</a:t>
              </a:r>
            </a:p>
          </p:txBody>
        </p:sp>
      </p:grpSp>
      <p:grpSp>
        <p:nvGrpSpPr>
          <p:cNvPr id="756745" name="Group 9"/>
          <p:cNvGrpSpPr>
            <a:grpSpLocks/>
          </p:cNvGrpSpPr>
          <p:nvPr/>
        </p:nvGrpSpPr>
        <p:grpSpPr bwMode="auto">
          <a:xfrm>
            <a:off x="4572000" y="2286000"/>
            <a:ext cx="3068638" cy="1920875"/>
            <a:chOff x="2880" y="1440"/>
            <a:chExt cx="1933" cy="1210"/>
          </a:xfrm>
        </p:grpSpPr>
        <p:sp>
          <p:nvSpPr>
            <p:cNvPr id="756746" name="Oval 10"/>
            <p:cNvSpPr>
              <a:spLocks noChangeArrowheads="1"/>
            </p:cNvSpPr>
            <p:nvPr/>
          </p:nvSpPr>
          <p:spPr bwMode="auto">
            <a:xfrm>
              <a:off x="3936" y="2496"/>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6747" name="Line 11"/>
            <p:cNvSpPr>
              <a:spLocks noChangeShapeType="1"/>
            </p:cNvSpPr>
            <p:nvPr/>
          </p:nvSpPr>
          <p:spPr bwMode="auto">
            <a:xfrm>
              <a:off x="2880" y="1440"/>
              <a:ext cx="1056" cy="1056"/>
            </a:xfrm>
            <a:prstGeom prst="line">
              <a:avLst/>
            </a:prstGeom>
            <a:noFill/>
            <a:ln w="38100">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6748" name="Text Box 12"/>
            <p:cNvSpPr txBox="1">
              <a:spLocks noChangeArrowheads="1"/>
            </p:cNvSpPr>
            <p:nvPr/>
          </p:nvSpPr>
          <p:spPr bwMode="auto">
            <a:xfrm>
              <a:off x="4032" y="2400"/>
              <a:ext cx="7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000" b="0">
                  <a:solidFill>
                    <a:schemeClr val="bg2"/>
                  </a:solidFill>
                  <a:latin typeface="Comic Sans MS" pitchFamily="66" charset="0"/>
                  <a:cs typeface="Times New Roman" pitchFamily="18" charset="0"/>
                </a:rPr>
                <a:t>Adaptive</a:t>
              </a:r>
            </a:p>
          </p:txBody>
        </p:sp>
      </p:grpSp>
      <p:grpSp>
        <p:nvGrpSpPr>
          <p:cNvPr id="756749" name="Group 13"/>
          <p:cNvGrpSpPr>
            <a:grpSpLocks/>
          </p:cNvGrpSpPr>
          <p:nvPr/>
        </p:nvGrpSpPr>
        <p:grpSpPr bwMode="auto">
          <a:xfrm>
            <a:off x="990600" y="2286000"/>
            <a:ext cx="3581400" cy="1920875"/>
            <a:chOff x="624" y="1440"/>
            <a:chExt cx="2256" cy="1210"/>
          </a:xfrm>
        </p:grpSpPr>
        <p:sp>
          <p:nvSpPr>
            <p:cNvPr id="756750" name="Oval 14"/>
            <p:cNvSpPr>
              <a:spLocks noChangeArrowheads="1"/>
            </p:cNvSpPr>
            <p:nvPr/>
          </p:nvSpPr>
          <p:spPr bwMode="auto">
            <a:xfrm>
              <a:off x="1776" y="244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6751" name="Line 15"/>
            <p:cNvSpPr>
              <a:spLocks noChangeShapeType="1"/>
            </p:cNvSpPr>
            <p:nvPr/>
          </p:nvSpPr>
          <p:spPr bwMode="auto">
            <a:xfrm flipH="1">
              <a:off x="1872" y="1440"/>
              <a:ext cx="1008" cy="1008"/>
            </a:xfrm>
            <a:prstGeom prst="line">
              <a:avLst/>
            </a:prstGeom>
            <a:noFill/>
            <a:ln w="38100">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6752" name="Text Box 16"/>
            <p:cNvSpPr txBox="1">
              <a:spLocks noChangeArrowheads="1"/>
            </p:cNvSpPr>
            <p:nvPr/>
          </p:nvSpPr>
          <p:spPr bwMode="auto">
            <a:xfrm>
              <a:off x="624" y="2400"/>
              <a:ext cx="11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000" b="0">
                  <a:solidFill>
                    <a:schemeClr val="bg2"/>
                  </a:solidFill>
                  <a:latin typeface="Comic Sans MS" pitchFamily="66" charset="0"/>
                  <a:cs typeface="Times New Roman" pitchFamily="18" charset="0"/>
                </a:rPr>
                <a:t>Local-spinning</a:t>
              </a:r>
            </a:p>
          </p:txBody>
        </p:sp>
      </p:grpSp>
      <p:sp>
        <p:nvSpPr>
          <p:cNvPr id="756754" name="Oval 18"/>
          <p:cNvSpPr>
            <a:spLocks noChangeArrowheads="1"/>
          </p:cNvSpPr>
          <p:nvPr/>
        </p:nvSpPr>
        <p:spPr bwMode="auto">
          <a:xfrm>
            <a:off x="4572000" y="57150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6755" name="Line 19"/>
          <p:cNvSpPr>
            <a:spLocks noChangeShapeType="1"/>
          </p:cNvSpPr>
          <p:nvPr/>
        </p:nvSpPr>
        <p:spPr bwMode="auto">
          <a:xfrm>
            <a:off x="2895600" y="3962400"/>
            <a:ext cx="1676400" cy="1676400"/>
          </a:xfrm>
          <a:prstGeom prst="line">
            <a:avLst/>
          </a:prstGeom>
          <a:noFill/>
          <a:ln w="38100">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6756" name="Line 20"/>
          <p:cNvSpPr>
            <a:spLocks noChangeShapeType="1"/>
          </p:cNvSpPr>
          <p:nvPr/>
        </p:nvSpPr>
        <p:spPr bwMode="auto">
          <a:xfrm flipH="1">
            <a:off x="4724400" y="4038600"/>
            <a:ext cx="1600200" cy="1600200"/>
          </a:xfrm>
          <a:prstGeom prst="line">
            <a:avLst/>
          </a:prstGeom>
          <a:noFill/>
          <a:ln w="38100">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6757" name="Text Box 21"/>
          <p:cNvSpPr txBox="1">
            <a:spLocks noChangeArrowheads="1"/>
          </p:cNvSpPr>
          <p:nvPr/>
        </p:nvSpPr>
        <p:spPr bwMode="auto">
          <a:xfrm>
            <a:off x="2120900" y="596900"/>
            <a:ext cx="5041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000" b="0">
                <a:solidFill>
                  <a:srgbClr val="CC3300"/>
                </a:solidFill>
                <a:latin typeface="Comic Sans MS" pitchFamily="66" charset="0"/>
                <a:cs typeface="Times New Roman" pitchFamily="18" charset="0"/>
              </a:rPr>
              <a:t>Design alg. that satisfies all 4 properties</a:t>
            </a:r>
          </a:p>
        </p:txBody>
      </p:sp>
      <p:sp>
        <p:nvSpPr>
          <p:cNvPr id="756760" name="Rectangle 24"/>
          <p:cNvSpPr>
            <a:spLocks noGrp="1" noChangeArrowheads="1"/>
          </p:cNvSpPr>
          <p:nvPr>
            <p:ph type="title"/>
          </p:nvPr>
        </p:nvSpPr>
        <p:spPr>
          <a:xfrm>
            <a:off x="685800" y="76200"/>
            <a:ext cx="7772400" cy="596900"/>
          </a:xfrm>
          <a:noFill/>
          <a:ln/>
        </p:spPr>
        <p:txBody>
          <a:bodyPr/>
          <a:lstStyle/>
          <a:p>
            <a:r>
              <a:rPr lang="en-US" sz="3200"/>
              <a:t>Question</a:t>
            </a:r>
          </a:p>
        </p:txBody>
      </p:sp>
      <p:sp>
        <p:nvSpPr>
          <p:cNvPr id="756761" name="Text Box 25"/>
          <p:cNvSpPr txBox="1">
            <a:spLocks noChangeArrowheads="1"/>
          </p:cNvSpPr>
          <p:nvPr/>
        </p:nvSpPr>
        <p:spPr bwMode="auto">
          <a:xfrm>
            <a:off x="3810000" y="3276600"/>
            <a:ext cx="19177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000" b="0">
                <a:solidFill>
                  <a:srgbClr val="CC3300"/>
                </a:solidFill>
                <a:effectLst>
                  <a:outerShdw blurRad="38100" dist="38100" dir="2700000" algn="tl">
                    <a:srgbClr val="C0C0C0"/>
                  </a:outerShdw>
                </a:effectLst>
                <a:latin typeface="Comic Sans MS" pitchFamily="66" charset="0"/>
                <a:cs typeface="Times New Roman" pitchFamily="18" charset="0"/>
              </a:rPr>
              <a:t>FIFO</a:t>
            </a:r>
          </a:p>
          <a:p>
            <a:pPr eaLnBrk="1" hangingPunct="1"/>
            <a:r>
              <a:rPr lang="en-US" sz="2000" b="0">
                <a:solidFill>
                  <a:srgbClr val="CC3300"/>
                </a:solidFill>
                <a:effectLst>
                  <a:outerShdw blurRad="38100" dist="38100" dir="2700000" algn="tl">
                    <a:srgbClr val="C0C0C0"/>
                  </a:outerShdw>
                </a:effectLst>
                <a:latin typeface="Comic Sans MS" pitchFamily="66" charset="0"/>
                <a:cs typeface="Times New Roman" pitchFamily="18" charset="0"/>
              </a:rPr>
              <a:t>Bounded space</a:t>
            </a:r>
          </a:p>
          <a:p>
            <a:pPr eaLnBrk="1" hangingPunct="1"/>
            <a:r>
              <a:rPr lang="en-US" sz="2000" b="0">
                <a:solidFill>
                  <a:srgbClr val="CC3300"/>
                </a:solidFill>
                <a:effectLst>
                  <a:outerShdw blurRad="38100" dist="38100" dir="2700000" algn="tl">
                    <a:srgbClr val="C0C0C0"/>
                  </a:outerShdw>
                </a:effectLst>
                <a:latin typeface="Comic Sans MS" pitchFamily="66" charset="0"/>
                <a:cs typeface="Times New Roman" pitchFamily="18" charset="0"/>
              </a:rPr>
              <a:t>Adaptive</a:t>
            </a:r>
          </a:p>
          <a:p>
            <a:pPr eaLnBrk="1" hangingPunct="1"/>
            <a:r>
              <a:rPr lang="en-US" sz="2000" b="0">
                <a:solidFill>
                  <a:srgbClr val="CC3300"/>
                </a:solidFill>
                <a:effectLst>
                  <a:outerShdw blurRad="38100" dist="38100" dir="2700000" algn="tl">
                    <a:srgbClr val="C0C0C0"/>
                  </a:outerShdw>
                </a:effectLst>
                <a:latin typeface="Comic Sans MS" pitchFamily="66" charset="0"/>
                <a:cs typeface="Times New Roman" pitchFamily="18" charset="0"/>
              </a:rPr>
              <a:t>Local-spinning</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Date Placeholder 2"/>
          <p:cNvSpPr>
            <a:spLocks noGrp="1"/>
          </p:cNvSpPr>
          <p:nvPr>
            <p:ph type="dt" sz="half" idx="10"/>
          </p:nvPr>
        </p:nvSpPr>
        <p:spPr/>
        <p:txBody>
          <a:bodyPr/>
          <a:lstStyle/>
          <a:p>
            <a:r>
              <a:rPr lang="en-US" smtClean="0"/>
              <a:t>Chapter 3</a:t>
            </a:r>
            <a:endParaRPr lang="en-US"/>
          </a:p>
        </p:txBody>
      </p:sp>
      <p:sp>
        <p:nvSpPr>
          <p:cNvPr id="29" name="Footer Placeholder 3"/>
          <p:cNvSpPr>
            <a:spLocks noGrp="1"/>
          </p:cNvSpPr>
          <p:nvPr>
            <p:ph type="ftr" sz="quarter" idx="11"/>
          </p:nvPr>
        </p:nvSpPr>
        <p:spPr/>
        <p:txBody>
          <a:bodyPr/>
          <a:lstStyle/>
          <a:p>
            <a:r>
              <a:rPr lang="en-US" smtClean="0"/>
              <a:t>Synchronization Algorithms and Concurrent Programming Gadi Taubenfeld © 2014</a:t>
            </a:r>
            <a:endParaRPr lang="en-US"/>
          </a:p>
        </p:txBody>
      </p:sp>
      <p:sp>
        <p:nvSpPr>
          <p:cNvPr id="758787" name="Oval 3"/>
          <p:cNvSpPr>
            <a:spLocks noChangeArrowheads="1"/>
          </p:cNvSpPr>
          <p:nvPr/>
        </p:nvSpPr>
        <p:spPr bwMode="auto">
          <a:xfrm>
            <a:off x="4495800" y="12954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788" name="Oval 4"/>
          <p:cNvSpPr>
            <a:spLocks noChangeArrowheads="1"/>
          </p:cNvSpPr>
          <p:nvPr/>
        </p:nvSpPr>
        <p:spPr bwMode="auto">
          <a:xfrm>
            <a:off x="4495800" y="22098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789" name="Oval 5"/>
          <p:cNvSpPr>
            <a:spLocks noChangeArrowheads="1"/>
          </p:cNvSpPr>
          <p:nvPr/>
        </p:nvSpPr>
        <p:spPr bwMode="auto">
          <a:xfrm>
            <a:off x="4572000" y="5715000"/>
            <a:ext cx="152400" cy="152400"/>
          </a:xfrm>
          <a:prstGeom prst="ellipse">
            <a:avLst/>
          </a:prstGeom>
          <a:solidFill>
            <a:srgbClr val="C0C0C0"/>
          </a:soli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790" name="Line 6"/>
          <p:cNvSpPr>
            <a:spLocks noChangeShapeType="1"/>
          </p:cNvSpPr>
          <p:nvPr/>
        </p:nvSpPr>
        <p:spPr bwMode="auto">
          <a:xfrm>
            <a:off x="4572000" y="1371600"/>
            <a:ext cx="0" cy="838200"/>
          </a:xfrm>
          <a:prstGeom prst="line">
            <a:avLst/>
          </a:prstGeom>
          <a:noFill/>
          <a:ln w="38100">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791" name="Text Box 7"/>
          <p:cNvSpPr txBox="1">
            <a:spLocks noChangeArrowheads="1"/>
          </p:cNvSpPr>
          <p:nvPr/>
        </p:nvSpPr>
        <p:spPr bwMode="auto">
          <a:xfrm>
            <a:off x="4648200" y="1160463"/>
            <a:ext cx="10048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000" b="0">
                <a:latin typeface="Comic Sans MS" pitchFamily="66" charset="0"/>
                <a:cs typeface="Times New Roman" pitchFamily="18" charset="0"/>
              </a:rPr>
              <a:t>Bakery</a:t>
            </a:r>
          </a:p>
        </p:txBody>
      </p:sp>
      <p:sp>
        <p:nvSpPr>
          <p:cNvPr id="758792" name="Text Box 8"/>
          <p:cNvSpPr txBox="1">
            <a:spLocks noChangeArrowheads="1"/>
          </p:cNvSpPr>
          <p:nvPr/>
        </p:nvSpPr>
        <p:spPr bwMode="auto">
          <a:xfrm>
            <a:off x="4648200" y="2057400"/>
            <a:ext cx="2554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000" b="0">
                <a:latin typeface="Comic Sans MS" pitchFamily="66" charset="0"/>
                <a:cs typeface="Times New Roman" pitchFamily="18" charset="0"/>
              </a:rPr>
              <a:t>Black-White Bakery</a:t>
            </a:r>
          </a:p>
        </p:txBody>
      </p:sp>
      <p:sp>
        <p:nvSpPr>
          <p:cNvPr id="758793" name="Line 9"/>
          <p:cNvSpPr>
            <a:spLocks noChangeShapeType="1"/>
          </p:cNvSpPr>
          <p:nvPr/>
        </p:nvSpPr>
        <p:spPr bwMode="auto">
          <a:xfrm>
            <a:off x="4572000" y="2286000"/>
            <a:ext cx="1676400" cy="1676400"/>
          </a:xfrm>
          <a:prstGeom prst="line">
            <a:avLst/>
          </a:prstGeom>
          <a:noFill/>
          <a:ln w="38100">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794" name="Text Box 10"/>
          <p:cNvSpPr txBox="1">
            <a:spLocks noChangeArrowheads="1"/>
          </p:cNvSpPr>
          <p:nvPr/>
        </p:nvSpPr>
        <p:spPr bwMode="auto">
          <a:xfrm>
            <a:off x="6400800" y="3810000"/>
            <a:ext cx="1239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000" b="0">
                <a:latin typeface="Comic Sans MS" pitchFamily="66" charset="0"/>
                <a:cs typeface="Times New Roman" pitchFamily="18" charset="0"/>
              </a:rPr>
              <a:t>Adaptive</a:t>
            </a:r>
          </a:p>
        </p:txBody>
      </p:sp>
      <p:sp>
        <p:nvSpPr>
          <p:cNvPr id="758795" name="Line 11"/>
          <p:cNvSpPr>
            <a:spLocks noChangeShapeType="1"/>
          </p:cNvSpPr>
          <p:nvPr/>
        </p:nvSpPr>
        <p:spPr bwMode="auto">
          <a:xfrm flipH="1">
            <a:off x="2971800" y="2286000"/>
            <a:ext cx="1600200" cy="1600200"/>
          </a:xfrm>
          <a:prstGeom prst="line">
            <a:avLst/>
          </a:prstGeom>
          <a:noFill/>
          <a:ln w="38100">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796" name="Text Box 12"/>
          <p:cNvSpPr txBox="1">
            <a:spLocks noChangeArrowheads="1"/>
          </p:cNvSpPr>
          <p:nvPr/>
        </p:nvSpPr>
        <p:spPr bwMode="auto">
          <a:xfrm>
            <a:off x="990600" y="3810000"/>
            <a:ext cx="1831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000" b="0">
                <a:latin typeface="Comic Sans MS" pitchFamily="66" charset="0"/>
                <a:cs typeface="Times New Roman" pitchFamily="18" charset="0"/>
              </a:rPr>
              <a:t>Local-spinning</a:t>
            </a:r>
          </a:p>
        </p:txBody>
      </p:sp>
      <p:sp>
        <p:nvSpPr>
          <p:cNvPr id="758797" name="Line 13"/>
          <p:cNvSpPr>
            <a:spLocks noChangeShapeType="1"/>
          </p:cNvSpPr>
          <p:nvPr/>
        </p:nvSpPr>
        <p:spPr bwMode="auto">
          <a:xfrm>
            <a:off x="2895600" y="3962400"/>
            <a:ext cx="1676400" cy="1676400"/>
          </a:xfrm>
          <a:prstGeom prst="line">
            <a:avLst/>
          </a:prstGeom>
          <a:noFill/>
          <a:ln w="38100">
            <a:solidFill>
              <a:srgbClr val="C0C0C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798" name="Line 14"/>
          <p:cNvSpPr>
            <a:spLocks noChangeShapeType="1"/>
          </p:cNvSpPr>
          <p:nvPr/>
        </p:nvSpPr>
        <p:spPr bwMode="auto">
          <a:xfrm flipH="1">
            <a:off x="4724400" y="4038600"/>
            <a:ext cx="1600200" cy="1600200"/>
          </a:xfrm>
          <a:prstGeom prst="line">
            <a:avLst/>
          </a:prstGeom>
          <a:noFill/>
          <a:ln w="38100">
            <a:solidFill>
              <a:srgbClr val="C0C0C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799" name="Text Box 15"/>
          <p:cNvSpPr txBox="1">
            <a:spLocks noChangeArrowheads="1"/>
          </p:cNvSpPr>
          <p:nvPr/>
        </p:nvSpPr>
        <p:spPr bwMode="auto">
          <a:xfrm>
            <a:off x="4419600" y="5943600"/>
            <a:ext cx="509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000" b="0">
                <a:solidFill>
                  <a:srgbClr val="C0C0C0"/>
                </a:solidFill>
                <a:latin typeface="Comic Sans MS" pitchFamily="66" charset="0"/>
                <a:cs typeface="Times New Roman" pitchFamily="18" charset="0"/>
              </a:rPr>
              <a:t>All</a:t>
            </a:r>
          </a:p>
        </p:txBody>
      </p:sp>
      <p:sp>
        <p:nvSpPr>
          <p:cNvPr id="758800" name="Line 16"/>
          <p:cNvSpPr>
            <a:spLocks noChangeShapeType="1"/>
          </p:cNvSpPr>
          <p:nvPr/>
        </p:nvSpPr>
        <p:spPr bwMode="auto">
          <a:xfrm flipH="1">
            <a:off x="3048000" y="3276600"/>
            <a:ext cx="1524000" cy="685800"/>
          </a:xfrm>
          <a:prstGeom prst="line">
            <a:avLst/>
          </a:prstGeom>
          <a:noFill/>
          <a:ln w="38100">
            <a:solidFill>
              <a:srgbClr val="CC33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801" name="Line 17"/>
          <p:cNvSpPr>
            <a:spLocks noChangeShapeType="1"/>
          </p:cNvSpPr>
          <p:nvPr/>
        </p:nvSpPr>
        <p:spPr bwMode="auto">
          <a:xfrm>
            <a:off x="4572000" y="3276600"/>
            <a:ext cx="1676400" cy="723900"/>
          </a:xfrm>
          <a:prstGeom prst="line">
            <a:avLst/>
          </a:prstGeom>
          <a:noFill/>
          <a:ln w="38100">
            <a:solidFill>
              <a:srgbClr val="CC3300"/>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802" name="Oval 18"/>
          <p:cNvSpPr>
            <a:spLocks noChangeArrowheads="1"/>
          </p:cNvSpPr>
          <p:nvPr/>
        </p:nvSpPr>
        <p:spPr bwMode="auto">
          <a:xfrm>
            <a:off x="6248400" y="39624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03" name="Line 19"/>
          <p:cNvSpPr>
            <a:spLocks noChangeShapeType="1"/>
          </p:cNvSpPr>
          <p:nvPr/>
        </p:nvSpPr>
        <p:spPr bwMode="auto">
          <a:xfrm>
            <a:off x="4572000" y="2362200"/>
            <a:ext cx="0" cy="838200"/>
          </a:xfrm>
          <a:prstGeom prst="line">
            <a:avLst/>
          </a:prstGeom>
          <a:noFill/>
          <a:ln w="38100">
            <a:solidFill>
              <a:srgbClr val="CC33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804" name="Oval 20"/>
          <p:cNvSpPr>
            <a:spLocks noChangeArrowheads="1"/>
          </p:cNvSpPr>
          <p:nvPr/>
        </p:nvSpPr>
        <p:spPr bwMode="auto">
          <a:xfrm>
            <a:off x="4495800" y="3200400"/>
            <a:ext cx="152400" cy="152400"/>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06" name="Oval 22"/>
          <p:cNvSpPr>
            <a:spLocks noChangeArrowheads="1"/>
          </p:cNvSpPr>
          <p:nvPr/>
        </p:nvSpPr>
        <p:spPr bwMode="auto">
          <a:xfrm>
            <a:off x="2819400" y="3886200"/>
            <a:ext cx="152400" cy="152400"/>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07" name="Text Box 23"/>
          <p:cNvSpPr txBox="1">
            <a:spLocks noChangeArrowheads="1"/>
          </p:cNvSpPr>
          <p:nvPr/>
        </p:nvSpPr>
        <p:spPr bwMode="auto">
          <a:xfrm>
            <a:off x="3814763" y="3681413"/>
            <a:ext cx="1601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b="0">
                <a:latin typeface="Comic Sans MS" pitchFamily="66" charset="0"/>
                <a:cs typeface="Times New Roman" pitchFamily="18" charset="0"/>
              </a:rPr>
              <a:t>Single-writer</a:t>
            </a:r>
          </a:p>
          <a:p>
            <a:pPr algn="ctr" eaLnBrk="1" hangingPunct="1"/>
            <a:r>
              <a:rPr lang="en-US" b="0">
                <a:latin typeface="Comic Sans MS" pitchFamily="66" charset="0"/>
                <a:cs typeface="Times New Roman" pitchFamily="18" charset="0"/>
              </a:rPr>
              <a:t>bits</a:t>
            </a:r>
          </a:p>
        </p:txBody>
      </p:sp>
      <p:sp>
        <p:nvSpPr>
          <p:cNvPr id="758809" name="Rectangle 25"/>
          <p:cNvSpPr>
            <a:spLocks noGrp="1" noChangeArrowheads="1"/>
          </p:cNvSpPr>
          <p:nvPr>
            <p:ph type="title"/>
          </p:nvPr>
        </p:nvSpPr>
        <p:spPr>
          <a:xfrm>
            <a:off x="685800" y="76200"/>
            <a:ext cx="7772400" cy="355600"/>
          </a:xfrm>
          <a:noFill/>
          <a:ln/>
        </p:spPr>
        <p:txBody>
          <a:bodyPr/>
          <a:lstStyle/>
          <a:p>
            <a:r>
              <a:rPr lang="en-US" sz="2800"/>
              <a:t>Question</a:t>
            </a:r>
          </a:p>
        </p:txBody>
      </p:sp>
      <p:sp>
        <p:nvSpPr>
          <p:cNvPr id="758810" name="Text Box 26"/>
          <p:cNvSpPr txBox="1">
            <a:spLocks noChangeArrowheads="1"/>
          </p:cNvSpPr>
          <p:nvPr/>
        </p:nvSpPr>
        <p:spPr bwMode="auto">
          <a:xfrm>
            <a:off x="2260600" y="485775"/>
            <a:ext cx="46212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b="0">
                <a:solidFill>
                  <a:srgbClr val="CC3300"/>
                </a:solidFill>
                <a:latin typeface="Comic Sans MS" pitchFamily="66" charset="0"/>
                <a:cs typeface="Times New Roman" pitchFamily="18" charset="0"/>
              </a:rPr>
              <a:t>Show that there is no adaptive algorithm </a:t>
            </a:r>
          </a:p>
          <a:p>
            <a:pPr eaLnBrk="1" hangingPunct="1"/>
            <a:r>
              <a:rPr lang="en-US" b="0">
                <a:solidFill>
                  <a:srgbClr val="CC3300"/>
                </a:solidFill>
                <a:latin typeface="Comic Sans MS" pitchFamily="66" charset="0"/>
                <a:cs typeface="Times New Roman" pitchFamily="18" charset="0"/>
              </a:rPr>
              <a:t>that uses only single-writer bits.</a:t>
            </a:r>
          </a:p>
        </p:txBody>
      </p:sp>
      <p:sp>
        <p:nvSpPr>
          <p:cNvPr id="758811" name="Oval 27"/>
          <p:cNvSpPr>
            <a:spLocks noChangeArrowheads="1"/>
          </p:cNvSpPr>
          <p:nvPr/>
        </p:nvSpPr>
        <p:spPr bwMode="auto">
          <a:xfrm>
            <a:off x="6227763" y="4708525"/>
            <a:ext cx="627062" cy="490538"/>
          </a:xfrm>
          <a:prstGeom prst="ellipse">
            <a:avLst/>
          </a:prstGeom>
          <a:solidFill>
            <a:srgbClr val="EAEAEA"/>
          </a:solidFill>
          <a:ln w="952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atin typeface="Comic Sans MS" pitchFamily="66" charset="0"/>
              </a:rPr>
              <a:t>No</a:t>
            </a:r>
          </a:p>
        </p:txBody>
      </p:sp>
      <p:sp>
        <p:nvSpPr>
          <p:cNvPr id="758815" name="Freeform 31"/>
          <p:cNvSpPr>
            <a:spLocks/>
          </p:cNvSpPr>
          <p:nvPr/>
        </p:nvSpPr>
        <p:spPr bwMode="auto">
          <a:xfrm>
            <a:off x="5626100" y="3822700"/>
            <a:ext cx="596900" cy="1143000"/>
          </a:xfrm>
          <a:custGeom>
            <a:avLst/>
            <a:gdLst>
              <a:gd name="T0" fmla="*/ 376 w 376"/>
              <a:gd name="T1" fmla="*/ 720 h 720"/>
              <a:gd name="T2" fmla="*/ 80 w 376"/>
              <a:gd name="T3" fmla="*/ 416 h 720"/>
              <a:gd name="T4" fmla="*/ 0 w 376"/>
              <a:gd name="T5" fmla="*/ 0 h 720"/>
            </a:gdLst>
            <a:ahLst/>
            <a:cxnLst>
              <a:cxn ang="0">
                <a:pos x="T0" y="T1"/>
              </a:cxn>
              <a:cxn ang="0">
                <a:pos x="T2" y="T3"/>
              </a:cxn>
              <a:cxn ang="0">
                <a:pos x="T4" y="T5"/>
              </a:cxn>
            </a:cxnLst>
            <a:rect l="0" t="0" r="r" b="b"/>
            <a:pathLst>
              <a:path w="376" h="720">
                <a:moveTo>
                  <a:pt x="376" y="720"/>
                </a:moveTo>
                <a:cubicBezTo>
                  <a:pt x="259" y="628"/>
                  <a:pt x="143" y="536"/>
                  <a:pt x="80" y="416"/>
                </a:cubicBezTo>
                <a:cubicBezTo>
                  <a:pt x="17" y="296"/>
                  <a:pt x="8" y="148"/>
                  <a:pt x="0" y="0"/>
                </a:cubicBezTo>
              </a:path>
            </a:pathLst>
          </a:custGeom>
          <a:noFill/>
          <a:ln w="9525" cap="flat" cmpd="sng">
            <a:solidFill>
              <a:schemeClr val="bg2"/>
            </a:solidFill>
            <a:prstDash val="solid"/>
            <a:round/>
            <a:headEnd type="none" w="med" len="med"/>
            <a:tailEnd type="triangle" w="med" len="med"/>
          </a:ln>
          <a:effectLst/>
          <a:extLst>
            <a:ext uri="{909E8E84-426E-40DD-AFC4-6F175D3DCCD1}">
              <a14:hiddenFill xmlns:a14="http://schemas.microsoft.com/office/drawing/2010/main">
                <a:solidFill>
                  <a:srgbClr val="FFE1E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758816" name="Oval 32"/>
          <p:cNvSpPr>
            <a:spLocks noChangeArrowheads="1"/>
          </p:cNvSpPr>
          <p:nvPr/>
        </p:nvSpPr>
        <p:spPr bwMode="auto">
          <a:xfrm>
            <a:off x="2260600" y="4708525"/>
            <a:ext cx="739775" cy="490538"/>
          </a:xfrm>
          <a:prstGeom prst="ellipse">
            <a:avLst/>
          </a:prstGeom>
          <a:solidFill>
            <a:srgbClr val="EAEAEA"/>
          </a:solidFill>
          <a:ln w="952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atin typeface="Comic Sans MS" pitchFamily="66" charset="0"/>
              </a:rPr>
              <a:t>Yes</a:t>
            </a:r>
          </a:p>
        </p:txBody>
      </p:sp>
      <p:sp>
        <p:nvSpPr>
          <p:cNvPr id="758817" name="Freeform 33"/>
          <p:cNvSpPr>
            <a:spLocks/>
          </p:cNvSpPr>
          <p:nvPr/>
        </p:nvSpPr>
        <p:spPr bwMode="auto">
          <a:xfrm flipH="1">
            <a:off x="3009900" y="3822700"/>
            <a:ext cx="596900" cy="1143000"/>
          </a:xfrm>
          <a:custGeom>
            <a:avLst/>
            <a:gdLst>
              <a:gd name="T0" fmla="*/ 376 w 376"/>
              <a:gd name="T1" fmla="*/ 720 h 720"/>
              <a:gd name="T2" fmla="*/ 80 w 376"/>
              <a:gd name="T3" fmla="*/ 416 h 720"/>
              <a:gd name="T4" fmla="*/ 0 w 376"/>
              <a:gd name="T5" fmla="*/ 0 h 720"/>
            </a:gdLst>
            <a:ahLst/>
            <a:cxnLst>
              <a:cxn ang="0">
                <a:pos x="T0" y="T1"/>
              </a:cxn>
              <a:cxn ang="0">
                <a:pos x="T2" y="T3"/>
              </a:cxn>
              <a:cxn ang="0">
                <a:pos x="T4" y="T5"/>
              </a:cxn>
            </a:cxnLst>
            <a:rect l="0" t="0" r="r" b="b"/>
            <a:pathLst>
              <a:path w="376" h="720">
                <a:moveTo>
                  <a:pt x="376" y="720"/>
                </a:moveTo>
                <a:cubicBezTo>
                  <a:pt x="259" y="628"/>
                  <a:pt x="143" y="536"/>
                  <a:pt x="80" y="416"/>
                </a:cubicBezTo>
                <a:cubicBezTo>
                  <a:pt x="17" y="296"/>
                  <a:pt x="8" y="148"/>
                  <a:pt x="0" y="0"/>
                </a:cubicBezTo>
              </a:path>
            </a:pathLst>
          </a:custGeom>
          <a:noFill/>
          <a:ln w="9525" cap="flat" cmpd="sng">
            <a:solidFill>
              <a:schemeClr val="bg2"/>
            </a:solidFill>
            <a:prstDash val="solid"/>
            <a:round/>
            <a:headEnd type="none" w="med" len="med"/>
            <a:tailEnd type="triangle" w="med" len="med"/>
          </a:ln>
          <a:effectLst/>
          <a:extLst>
            <a:ext uri="{909E8E84-426E-40DD-AFC4-6F175D3DCCD1}">
              <a14:hiddenFill xmlns:a14="http://schemas.microsoft.com/office/drawing/2010/main">
                <a:solidFill>
                  <a:srgbClr val="FFE1E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half" idx="10"/>
          </p:nvPr>
        </p:nvSpPr>
        <p:spPr/>
        <p:txBody>
          <a:bodyPr/>
          <a:lstStyle/>
          <a:p>
            <a:r>
              <a:rPr lang="en-US" smtClean="0"/>
              <a:t>Chapter 3</a:t>
            </a:r>
            <a:endParaRPr lang="en-US"/>
          </a:p>
        </p:txBody>
      </p:sp>
      <p:sp>
        <p:nvSpPr>
          <p:cNvPr id="7" name="Footer Placeholder 2"/>
          <p:cNvSpPr>
            <a:spLocks noGrp="1"/>
          </p:cNvSpPr>
          <p:nvPr>
            <p:ph type="ftr" sz="quarter" idx="11"/>
          </p:nvPr>
        </p:nvSpPr>
        <p:spPr/>
        <p:txBody>
          <a:bodyPr/>
          <a:lstStyle/>
          <a:p>
            <a:r>
              <a:rPr lang="en-US" smtClean="0"/>
              <a:t>Synchronization Algorithms and Concurrent Programming Gadi Taubenfeld © 2014</a:t>
            </a:r>
            <a:endParaRPr lang="en-US"/>
          </a:p>
        </p:txBody>
      </p:sp>
      <p:sp>
        <p:nvSpPr>
          <p:cNvPr id="803881" name="Rectangle 41"/>
          <p:cNvSpPr>
            <a:spLocks noChangeArrowheads="1"/>
          </p:cNvSpPr>
          <p:nvPr/>
        </p:nvSpPr>
        <p:spPr bwMode="auto">
          <a:xfrm>
            <a:off x="3708400" y="50800"/>
            <a:ext cx="17272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600" b="0">
                <a:solidFill>
                  <a:srgbClr val="808080"/>
                </a:solidFill>
                <a:latin typeface="Comic Sans MS" pitchFamily="66" charset="0"/>
              </a:rPr>
              <a:t>Section 3.2.5</a:t>
            </a:r>
          </a:p>
        </p:txBody>
      </p:sp>
      <p:sp>
        <p:nvSpPr>
          <p:cNvPr id="803882" name="Rectangle 42"/>
          <p:cNvSpPr>
            <a:spLocks noChangeArrowheads="1"/>
          </p:cNvSpPr>
          <p:nvPr/>
        </p:nvSpPr>
        <p:spPr bwMode="auto">
          <a:xfrm>
            <a:off x="685800" y="241300"/>
            <a:ext cx="777240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200" b="0">
                <a:solidFill>
                  <a:srgbClr val="CC3300"/>
                </a:solidFill>
                <a:effectLst>
                  <a:outerShdw blurRad="38100" dist="38100" dir="2700000" algn="tl">
                    <a:srgbClr val="C0C0C0"/>
                  </a:outerShdw>
                </a:effectLst>
                <a:latin typeface="Comic Sans MS" pitchFamily="66" charset="0"/>
              </a:rPr>
              <a:t>Impossibility</a:t>
            </a:r>
          </a:p>
        </p:txBody>
      </p:sp>
      <p:sp>
        <p:nvSpPr>
          <p:cNvPr id="803883" name="Rectangle 43"/>
          <p:cNvSpPr>
            <a:spLocks noChangeArrowheads="1"/>
          </p:cNvSpPr>
          <p:nvPr/>
        </p:nvSpPr>
        <p:spPr bwMode="auto">
          <a:xfrm>
            <a:off x="1409700" y="1371600"/>
            <a:ext cx="6324600" cy="1892300"/>
          </a:xfrm>
          <a:prstGeom prst="rect">
            <a:avLst/>
          </a:prstGeom>
          <a:solidFill>
            <a:srgbClr val="FFF6E9"/>
          </a:solidFill>
          <a:ln w="9525">
            <a:solidFill>
              <a:schemeClr val="accent2"/>
            </a:solidFill>
            <a:miter lim="800000"/>
            <a:headEnd/>
            <a:tailEnd/>
          </a:ln>
          <a:effectLst>
            <a:outerShdw dist="53882" dir="2700000" algn="ctr" rotWithShape="0">
              <a:schemeClr val="bg2"/>
            </a:outerShdw>
          </a:effectLst>
        </p:spPr>
        <p:txBody>
          <a:bodyPr anchor="ctr"/>
          <a:lstStyle/>
          <a:p>
            <a:pPr eaLnBrk="1" hangingPunct="1"/>
            <a:r>
              <a:rPr lang="en-US" sz="2000" b="0">
                <a:solidFill>
                  <a:srgbClr val="CC3300"/>
                </a:solidFill>
                <a:latin typeface="Comic Sans MS" pitchFamily="66" charset="0"/>
                <a:cs typeface="Times New Roman" pitchFamily="18" charset="0"/>
              </a:rPr>
              <a:t>Theorem:</a:t>
            </a:r>
            <a:r>
              <a:rPr lang="en-US" sz="2000" b="0">
                <a:solidFill>
                  <a:srgbClr val="003300"/>
                </a:solidFill>
                <a:latin typeface="Comic Sans MS" pitchFamily="66" charset="0"/>
                <a:cs typeface="Times New Roman" pitchFamily="18" charset="0"/>
              </a:rPr>
              <a:t> </a:t>
            </a:r>
            <a:r>
              <a:rPr lang="en-US" sz="2000" b="0">
                <a:solidFill>
                  <a:schemeClr val="accent2"/>
                </a:solidFill>
                <a:latin typeface="Comic Sans MS" pitchFamily="66" charset="0"/>
                <a:cs typeface="Times New Roman" pitchFamily="18" charset="0"/>
              </a:rPr>
              <a:t>There is no two process mutual exclusion algorithm with an upper bound on the number of times a winning process may need to access the shared memory in order to enter its CS in presence of contention.</a:t>
            </a:r>
          </a:p>
        </p:txBody>
      </p:sp>
      <p:sp>
        <p:nvSpPr>
          <p:cNvPr id="803884" name="Rectangle 44"/>
          <p:cNvSpPr>
            <a:spLocks noChangeArrowheads="1"/>
          </p:cNvSpPr>
          <p:nvPr/>
        </p:nvSpPr>
        <p:spPr bwMode="auto">
          <a:xfrm>
            <a:off x="1473200" y="3784600"/>
            <a:ext cx="6324600" cy="1752600"/>
          </a:xfrm>
          <a:prstGeom prst="rect">
            <a:avLst/>
          </a:prstGeom>
          <a:noFill/>
          <a:ln>
            <a:noFill/>
          </a:ln>
          <a:effectLst/>
          <a:extLst>
            <a:ext uri="{909E8E84-426E-40DD-AFC4-6F175D3DCCD1}">
              <a14:hiddenFill xmlns:a14="http://schemas.microsoft.com/office/drawing/2010/main">
                <a:solidFill>
                  <a:srgbClr val="FFF6E9"/>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anchor="ctr"/>
          <a:lstStyle/>
          <a:p>
            <a:pPr eaLnBrk="1" hangingPunct="1">
              <a:buFont typeface="Wingdings" pitchFamily="2" charset="2"/>
              <a:buChar char="è"/>
            </a:pPr>
            <a:r>
              <a:rPr lang="en-US" sz="2000" b="0">
                <a:solidFill>
                  <a:schemeClr val="accent2"/>
                </a:solidFill>
                <a:latin typeface="Comic Sans MS" pitchFamily="66" charset="0"/>
                <a:cs typeface="Times New Roman" pitchFamily="18" charset="0"/>
              </a:rPr>
              <a:t>There is no adaptive mutual exclusion algorithm</a:t>
            </a:r>
          </a:p>
          <a:p>
            <a:pPr eaLnBrk="1" hangingPunct="1">
              <a:buFont typeface="Wingdings" pitchFamily="2" charset="2"/>
              <a:buNone/>
            </a:pPr>
            <a:r>
              <a:rPr lang="en-US" sz="2000" b="0">
                <a:solidFill>
                  <a:schemeClr val="accent2"/>
                </a:solidFill>
                <a:latin typeface="Comic Sans MS" pitchFamily="66" charset="0"/>
                <a:cs typeface="Times New Roman" pitchFamily="18" charset="0"/>
              </a:rPr>
              <a:t>    when time is measured by counting all accesses</a:t>
            </a:r>
          </a:p>
          <a:p>
            <a:pPr eaLnBrk="1" hangingPunct="1">
              <a:buFont typeface="Wingdings" pitchFamily="2" charset="2"/>
              <a:buNone/>
            </a:pPr>
            <a:r>
              <a:rPr lang="en-US" sz="2000" b="0">
                <a:solidFill>
                  <a:schemeClr val="accent2"/>
                </a:solidFill>
                <a:latin typeface="Comic Sans MS" pitchFamily="66" charset="0"/>
                <a:cs typeface="Times New Roman" pitchFamily="18" charset="0"/>
              </a:rPr>
              <a:t>    (local and remote) to shared registers. That is, </a:t>
            </a:r>
          </a:p>
          <a:p>
            <a:pPr eaLnBrk="1" hangingPunct="1">
              <a:buFont typeface="Wingdings" pitchFamily="2" charset="2"/>
              <a:buNone/>
            </a:pPr>
            <a:r>
              <a:rPr lang="en-US" sz="2000" b="0">
                <a:solidFill>
                  <a:schemeClr val="accent2"/>
                </a:solidFill>
                <a:latin typeface="Comic Sans MS" pitchFamily="66" charset="0"/>
                <a:cs typeface="Times New Roman" pitchFamily="18" charset="0"/>
              </a:rPr>
              <a:t>    there is no adaptive mutual exclusion algorithm</a:t>
            </a:r>
          </a:p>
          <a:p>
            <a:pPr eaLnBrk="1" hangingPunct="1">
              <a:buFont typeface="Wingdings" pitchFamily="2" charset="2"/>
              <a:buNone/>
            </a:pPr>
            <a:r>
              <a:rPr lang="en-US" sz="2000" b="0">
                <a:solidFill>
                  <a:schemeClr val="accent2"/>
                </a:solidFill>
                <a:latin typeface="Comic Sans MS" pitchFamily="66" charset="0"/>
                <a:cs typeface="Times New Roman" pitchFamily="18" charset="0"/>
              </a:rPr>
              <a:t>    w.r.t. process time complexity.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Date Placeholder 2"/>
          <p:cNvSpPr>
            <a:spLocks noGrp="1"/>
          </p:cNvSpPr>
          <p:nvPr>
            <p:ph type="dt" sz="half" idx="10"/>
          </p:nvPr>
        </p:nvSpPr>
        <p:spPr/>
        <p:txBody>
          <a:bodyPr/>
          <a:lstStyle/>
          <a:p>
            <a:r>
              <a:rPr lang="en-US" smtClean="0"/>
              <a:t>Chapter 3</a:t>
            </a:r>
            <a:endParaRPr lang="en-US"/>
          </a:p>
        </p:txBody>
      </p:sp>
      <p:sp>
        <p:nvSpPr>
          <p:cNvPr id="25" name="Footer Placeholder 3"/>
          <p:cNvSpPr>
            <a:spLocks noGrp="1"/>
          </p:cNvSpPr>
          <p:nvPr>
            <p:ph type="ftr" sz="quarter" idx="11"/>
          </p:nvPr>
        </p:nvSpPr>
        <p:spPr/>
        <p:txBody>
          <a:bodyPr/>
          <a:lstStyle/>
          <a:p>
            <a:r>
              <a:rPr lang="en-US" smtClean="0"/>
              <a:t>Synchronization Algorithms and Concurrent Programming Gadi Taubenfeld © 2014</a:t>
            </a:r>
            <a:endParaRPr lang="en-US"/>
          </a:p>
        </p:txBody>
      </p:sp>
      <p:sp>
        <p:nvSpPr>
          <p:cNvPr id="863235" name="Rectangle 3"/>
          <p:cNvSpPr>
            <a:spLocks noChangeArrowheads="1"/>
          </p:cNvSpPr>
          <p:nvPr/>
        </p:nvSpPr>
        <p:spPr bwMode="auto">
          <a:xfrm>
            <a:off x="1447800" y="2413000"/>
            <a:ext cx="6286500" cy="838200"/>
          </a:xfrm>
          <a:prstGeom prst="rect">
            <a:avLst/>
          </a:prstGeom>
          <a:solidFill>
            <a:srgbClr val="FFCC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0">
                <a:latin typeface="Comic Sans MS" pitchFamily="66" charset="0"/>
                <a:cs typeface="Times New Roman" pitchFamily="18" charset="0"/>
              </a:rPr>
              <a:t>Entry</a:t>
            </a:r>
          </a:p>
        </p:txBody>
      </p:sp>
      <p:sp>
        <p:nvSpPr>
          <p:cNvPr id="863236" name="Oval 4"/>
          <p:cNvSpPr>
            <a:spLocks noChangeArrowheads="1"/>
          </p:cNvSpPr>
          <p:nvPr/>
        </p:nvSpPr>
        <p:spPr bwMode="auto">
          <a:xfrm>
            <a:off x="1828800" y="1460500"/>
            <a:ext cx="457200" cy="457200"/>
          </a:xfrm>
          <a:prstGeom prst="ellipse">
            <a:avLst/>
          </a:prstGeom>
          <a:solidFill>
            <a:srgbClr val="CCECFF"/>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0">
                <a:solidFill>
                  <a:schemeClr val="accent2"/>
                </a:solidFill>
                <a:latin typeface="Comic Sans MS" pitchFamily="66" charset="0"/>
                <a:cs typeface="Times New Roman" pitchFamily="18" charset="0"/>
              </a:rPr>
              <a:t>P1</a:t>
            </a:r>
          </a:p>
        </p:txBody>
      </p:sp>
      <p:sp>
        <p:nvSpPr>
          <p:cNvPr id="863237" name="Line 5"/>
          <p:cNvSpPr>
            <a:spLocks noChangeShapeType="1"/>
          </p:cNvSpPr>
          <p:nvPr/>
        </p:nvSpPr>
        <p:spPr bwMode="auto">
          <a:xfrm>
            <a:off x="2057400" y="1943100"/>
            <a:ext cx="0" cy="355600"/>
          </a:xfrm>
          <a:prstGeom prst="line">
            <a:avLst/>
          </a:prstGeom>
          <a:noFill/>
          <a:ln w="28575">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3238" name="Oval 6"/>
          <p:cNvSpPr>
            <a:spLocks noChangeArrowheads="1"/>
          </p:cNvSpPr>
          <p:nvPr/>
        </p:nvSpPr>
        <p:spPr bwMode="auto">
          <a:xfrm>
            <a:off x="6858000" y="1460500"/>
            <a:ext cx="457200" cy="457200"/>
          </a:xfrm>
          <a:prstGeom prst="ellipse">
            <a:avLst/>
          </a:prstGeom>
          <a:solidFill>
            <a:srgbClr val="CCECFF"/>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0">
                <a:solidFill>
                  <a:schemeClr val="accent2"/>
                </a:solidFill>
                <a:latin typeface="Comic Sans MS" pitchFamily="66" charset="0"/>
                <a:cs typeface="Times New Roman" pitchFamily="18" charset="0"/>
              </a:rPr>
              <a:t>P4</a:t>
            </a:r>
          </a:p>
        </p:txBody>
      </p:sp>
      <p:sp>
        <p:nvSpPr>
          <p:cNvPr id="863239" name="Oval 7"/>
          <p:cNvSpPr>
            <a:spLocks noChangeArrowheads="1"/>
          </p:cNvSpPr>
          <p:nvPr/>
        </p:nvSpPr>
        <p:spPr bwMode="auto">
          <a:xfrm>
            <a:off x="3505200" y="1460500"/>
            <a:ext cx="457200" cy="457200"/>
          </a:xfrm>
          <a:prstGeom prst="ellipse">
            <a:avLst/>
          </a:prstGeom>
          <a:solidFill>
            <a:srgbClr val="CCECFF"/>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0">
                <a:solidFill>
                  <a:schemeClr val="accent2"/>
                </a:solidFill>
                <a:latin typeface="Comic Sans MS" pitchFamily="66" charset="0"/>
                <a:cs typeface="Times New Roman" pitchFamily="18" charset="0"/>
              </a:rPr>
              <a:t>P2</a:t>
            </a:r>
          </a:p>
        </p:txBody>
      </p:sp>
      <p:sp>
        <p:nvSpPr>
          <p:cNvPr id="863240" name="Oval 8"/>
          <p:cNvSpPr>
            <a:spLocks noChangeArrowheads="1"/>
          </p:cNvSpPr>
          <p:nvPr/>
        </p:nvSpPr>
        <p:spPr bwMode="auto">
          <a:xfrm>
            <a:off x="5105400" y="1460500"/>
            <a:ext cx="457200" cy="457200"/>
          </a:xfrm>
          <a:prstGeom prst="ellipse">
            <a:avLst/>
          </a:prstGeom>
          <a:solidFill>
            <a:srgbClr val="CCECFF"/>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0">
                <a:solidFill>
                  <a:schemeClr val="accent2"/>
                </a:solidFill>
                <a:latin typeface="Comic Sans MS" pitchFamily="66" charset="0"/>
                <a:cs typeface="Times New Roman" pitchFamily="18" charset="0"/>
              </a:rPr>
              <a:t>P3</a:t>
            </a:r>
          </a:p>
        </p:txBody>
      </p:sp>
      <p:sp>
        <p:nvSpPr>
          <p:cNvPr id="863241" name="Rectangle 9"/>
          <p:cNvSpPr>
            <a:spLocks noChangeArrowheads="1"/>
          </p:cNvSpPr>
          <p:nvPr/>
        </p:nvSpPr>
        <p:spPr bwMode="auto">
          <a:xfrm>
            <a:off x="1447800" y="3352800"/>
            <a:ext cx="6286500" cy="838200"/>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0">
                <a:latin typeface="Comic Sans MS" pitchFamily="66" charset="0"/>
                <a:cs typeface="Times New Roman" pitchFamily="18" charset="0"/>
              </a:rPr>
              <a:t>Critical Section </a:t>
            </a:r>
          </a:p>
        </p:txBody>
      </p:sp>
      <p:sp>
        <p:nvSpPr>
          <p:cNvPr id="863242" name="Rectangle 10"/>
          <p:cNvSpPr>
            <a:spLocks noChangeArrowheads="1"/>
          </p:cNvSpPr>
          <p:nvPr/>
        </p:nvSpPr>
        <p:spPr bwMode="auto">
          <a:xfrm>
            <a:off x="1447800" y="4292600"/>
            <a:ext cx="6286500" cy="838200"/>
          </a:xfrm>
          <a:prstGeom prst="rect">
            <a:avLst/>
          </a:prstGeom>
          <a:solidFill>
            <a:srgbClr val="99C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0">
                <a:latin typeface="Comic Sans MS" pitchFamily="66" charset="0"/>
                <a:cs typeface="Times New Roman" pitchFamily="18" charset="0"/>
              </a:rPr>
              <a:t>Exit</a:t>
            </a:r>
          </a:p>
        </p:txBody>
      </p:sp>
      <p:sp>
        <p:nvSpPr>
          <p:cNvPr id="863243" name="Line 11"/>
          <p:cNvSpPr>
            <a:spLocks noChangeShapeType="1"/>
          </p:cNvSpPr>
          <p:nvPr/>
        </p:nvSpPr>
        <p:spPr bwMode="auto">
          <a:xfrm>
            <a:off x="3721100" y="1943100"/>
            <a:ext cx="0" cy="355600"/>
          </a:xfrm>
          <a:prstGeom prst="line">
            <a:avLst/>
          </a:prstGeom>
          <a:noFill/>
          <a:ln w="28575">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3244" name="Line 12"/>
          <p:cNvSpPr>
            <a:spLocks noChangeShapeType="1"/>
          </p:cNvSpPr>
          <p:nvPr/>
        </p:nvSpPr>
        <p:spPr bwMode="auto">
          <a:xfrm>
            <a:off x="5334000" y="1943100"/>
            <a:ext cx="0" cy="355600"/>
          </a:xfrm>
          <a:prstGeom prst="line">
            <a:avLst/>
          </a:prstGeom>
          <a:noFill/>
          <a:ln w="28575">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3245" name="Line 13"/>
          <p:cNvSpPr>
            <a:spLocks noChangeShapeType="1"/>
          </p:cNvSpPr>
          <p:nvPr/>
        </p:nvSpPr>
        <p:spPr bwMode="auto">
          <a:xfrm>
            <a:off x="7086600" y="1943100"/>
            <a:ext cx="0" cy="355600"/>
          </a:xfrm>
          <a:prstGeom prst="line">
            <a:avLst/>
          </a:prstGeom>
          <a:noFill/>
          <a:ln w="28575">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3246" name="Oval 14"/>
          <p:cNvSpPr>
            <a:spLocks noChangeArrowheads="1"/>
          </p:cNvSpPr>
          <p:nvPr/>
        </p:nvSpPr>
        <p:spPr bwMode="auto">
          <a:xfrm>
            <a:off x="6997700" y="2476500"/>
            <a:ext cx="88900" cy="889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63247" name="Oval 15"/>
          <p:cNvSpPr>
            <a:spLocks noChangeArrowheads="1"/>
          </p:cNvSpPr>
          <p:nvPr/>
        </p:nvSpPr>
        <p:spPr bwMode="auto">
          <a:xfrm>
            <a:off x="5270500" y="2476500"/>
            <a:ext cx="88900" cy="889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63248" name="Oval 16"/>
          <p:cNvSpPr>
            <a:spLocks noChangeArrowheads="1"/>
          </p:cNvSpPr>
          <p:nvPr/>
        </p:nvSpPr>
        <p:spPr bwMode="auto">
          <a:xfrm>
            <a:off x="3670300" y="2476500"/>
            <a:ext cx="88900" cy="889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63251" name="Line 19"/>
          <p:cNvSpPr>
            <a:spLocks noChangeShapeType="1"/>
          </p:cNvSpPr>
          <p:nvPr/>
        </p:nvSpPr>
        <p:spPr bwMode="auto">
          <a:xfrm>
            <a:off x="2057400" y="2413000"/>
            <a:ext cx="0" cy="850900"/>
          </a:xfrm>
          <a:prstGeom prst="line">
            <a:avLst/>
          </a:prstGeom>
          <a:noFill/>
          <a:ln w="9525">
            <a:solidFill>
              <a:srgbClr val="5F5F5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863252" name="Line 20"/>
          <p:cNvSpPr>
            <a:spLocks noChangeShapeType="1"/>
          </p:cNvSpPr>
          <p:nvPr/>
        </p:nvSpPr>
        <p:spPr bwMode="auto">
          <a:xfrm>
            <a:off x="3708400" y="2463800"/>
            <a:ext cx="0" cy="736600"/>
          </a:xfrm>
          <a:prstGeom prst="line">
            <a:avLst/>
          </a:prstGeom>
          <a:noFill/>
          <a:ln w="9525">
            <a:solidFill>
              <a:srgbClr val="5F5F5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863253" name="Line 21"/>
          <p:cNvSpPr>
            <a:spLocks noChangeShapeType="1"/>
          </p:cNvSpPr>
          <p:nvPr/>
        </p:nvSpPr>
        <p:spPr bwMode="auto">
          <a:xfrm>
            <a:off x="5308600" y="2463800"/>
            <a:ext cx="0" cy="736600"/>
          </a:xfrm>
          <a:prstGeom prst="line">
            <a:avLst/>
          </a:prstGeom>
          <a:noFill/>
          <a:ln w="9525">
            <a:solidFill>
              <a:srgbClr val="5F5F5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863254" name="Line 22"/>
          <p:cNvSpPr>
            <a:spLocks noChangeShapeType="1"/>
          </p:cNvSpPr>
          <p:nvPr/>
        </p:nvSpPr>
        <p:spPr bwMode="auto">
          <a:xfrm>
            <a:off x="7035800" y="2463800"/>
            <a:ext cx="0" cy="736600"/>
          </a:xfrm>
          <a:prstGeom prst="line">
            <a:avLst/>
          </a:prstGeom>
          <a:noFill/>
          <a:ln w="9525">
            <a:solidFill>
              <a:srgbClr val="5F5F5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863255" name="Oval 23"/>
          <p:cNvSpPr>
            <a:spLocks noChangeArrowheads="1"/>
          </p:cNvSpPr>
          <p:nvPr/>
        </p:nvSpPr>
        <p:spPr bwMode="auto">
          <a:xfrm>
            <a:off x="2019300" y="2476500"/>
            <a:ext cx="88900" cy="889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63258" name="Rectangle 26"/>
          <p:cNvSpPr>
            <a:spLocks noGrp="1" noChangeArrowheads="1"/>
          </p:cNvSpPr>
          <p:nvPr>
            <p:ph type="title"/>
          </p:nvPr>
        </p:nvSpPr>
        <p:spPr>
          <a:xfrm>
            <a:off x="685800" y="76200"/>
            <a:ext cx="7772400" cy="1143000"/>
          </a:xfrm>
          <a:noFill/>
          <a:ln/>
        </p:spPr>
        <p:txBody>
          <a:bodyPr/>
          <a:lstStyle/>
          <a:p>
            <a:r>
              <a:rPr lang="en-US" sz="2800"/>
              <a:t>Spinning</a:t>
            </a:r>
          </a:p>
        </p:txBody>
      </p:sp>
      <p:sp>
        <p:nvSpPr>
          <p:cNvPr id="863259" name="AutoShape 27"/>
          <p:cNvSpPr>
            <a:spLocks noChangeArrowheads="1"/>
          </p:cNvSpPr>
          <p:nvPr/>
        </p:nvSpPr>
        <p:spPr bwMode="auto">
          <a:xfrm>
            <a:off x="5016500" y="5511800"/>
            <a:ext cx="2628900" cy="609600"/>
          </a:xfrm>
          <a:prstGeom prst="wedgeRoundRectCallout">
            <a:avLst>
              <a:gd name="adj1" fmla="val -67329"/>
              <a:gd name="adj2" fmla="val -464583"/>
              <a:gd name="adj3" fmla="val 16667"/>
            </a:avLst>
          </a:prstGeom>
          <a:solidFill>
            <a:srgbClr val="FFE2D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1600" b="0">
                <a:latin typeface="Comic Sans MS" pitchFamily="66" charset="0"/>
              </a:rPr>
              <a:t>Contention!</a:t>
            </a:r>
          </a:p>
          <a:p>
            <a:r>
              <a:rPr lang="en-US" sz="1600" b="0">
                <a:latin typeface="Comic Sans MS" pitchFamily="66" charset="0"/>
              </a:rPr>
              <a:t>Sequential Bottleneck</a:t>
            </a:r>
          </a:p>
        </p:txBody>
      </p:sp>
      <p:sp>
        <p:nvSpPr>
          <p:cNvPr id="863260" name="AutoShape 28"/>
          <p:cNvSpPr>
            <a:spLocks noChangeArrowheads="1"/>
          </p:cNvSpPr>
          <p:nvPr/>
        </p:nvSpPr>
        <p:spPr bwMode="auto">
          <a:xfrm>
            <a:off x="927100" y="5511800"/>
            <a:ext cx="3848100" cy="635000"/>
          </a:xfrm>
          <a:prstGeom prst="wedgeRoundRectCallout">
            <a:avLst>
              <a:gd name="adj1" fmla="val -2102"/>
              <a:gd name="adj2" fmla="val -456000"/>
              <a:gd name="adj3" fmla="val 16667"/>
            </a:avLst>
          </a:prstGeom>
          <a:solidFill>
            <a:srgbClr val="FFE2D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1600" b="0">
                <a:latin typeface="Comic Sans MS" pitchFamily="66" charset="0"/>
              </a:rPr>
              <a:t>spinning – good for short delays</a:t>
            </a:r>
          </a:p>
          <a:p>
            <a:r>
              <a:rPr lang="en-US" sz="1600" b="0">
                <a:latin typeface="Comic Sans MS" pitchFamily="66" charset="0"/>
              </a:rPr>
              <a:t>“go to sleep” – when delays are long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grpId="0" nodeType="clickEffect">
                                  <p:stCondLst>
                                    <p:cond delay="0"/>
                                  </p:stCondLst>
                                  <p:childTnLst>
                                    <p:animMotion origin="layout" path="M -3.33333E-6 1.85185E-6 L -3.33333E-6 0.17407 " pathEditMode="relative" rAng="0" ptsTypes="AA">
                                      <p:cBhvr>
                                        <p:cTn id="6" dur="1000" fill="hold"/>
                                        <p:tgtEl>
                                          <p:spTgt spid="863255"/>
                                        </p:tgtEl>
                                        <p:attrNameLst>
                                          <p:attrName>ppt_x</p:attrName>
                                          <p:attrName>ppt_y</p:attrName>
                                        </p:attrNameLst>
                                      </p:cBhvr>
                                      <p:rCtr x="0" y="8704"/>
                                    </p:animMotion>
                                  </p:childTnLst>
                                </p:cTn>
                              </p:par>
                              <p:par>
                                <p:cTn id="7" presetID="53" presetClass="path" presetSubtype="0" repeatCount="indefinite" accel="50000" decel="50000" fill="hold" grpId="0" nodeType="withEffect">
                                  <p:stCondLst>
                                    <p:cond delay="1500"/>
                                  </p:stCondLst>
                                  <p:childTnLst>
                                    <p:animMotion origin="layout" path="M 0 -2.59259E-6 C -0.0224 0.00232 -0.03889 0.0081 -0.03889 0.01273 C -0.03889 0.01713 -0.02274 0.02037 -0.00104 0.02037 C 0.02049 0.02037 0.03906 0.01713 0.03906 0.01273 C 0.03906 0.0081 0.01997 0.00695 -0.00174 0.01019 C -0.02309 0.01366 -0.03889 0.01945 -0.03889 0.02385 C -0.03889 0.02824 -0.0224 0.03172 -0.00104 0.03172 C 0.02049 0.03172 0.03906 0.02824 0.03906 0.02385 C 0.03906 0.01945 0.01997 0.01829 -0.00156 0.02153 C -0.02309 0.02454 -0.03889 0.03056 -0.03889 0.03496 C -0.03889 0.03959 -0.0224 0.04306 -0.00087 0.04306 C 0.02049 0.04306 0.03906 0.03959 0.03906 0.03496 C 0.03906 0.03079 0.01997 0.02963 -0.00156 0.03241 C -0.02274 0.03565 -0.03889 0.0419 -0.03889 0.0463 C -0.03889 0.05047 -0.02187 0.05417 -0.00087 0.05417 C 0.02135 0.05417 0.03906 0.05047 0.03906 0.0463 C 0.03906 0.0419 0.02014 0.04074 -0.00104 0.04375 C -0.0224 0.04699 -0.03889 0.05301 -0.03889 0.05718 C -0.03889 0.06181 -0.02187 0.06505 -0.00035 0.06505 C 0.02135 0.06505 0.03906 0.06158 0.03906 0.05718 C 0.03906 0.05301 0.02014 0.05162 -0.00104 0.05486 C -0.0224 0.05787 -0.03889 0.06435 -0.03889 0.06829 C -0.03889 0.07246 -0.0217 0.07593 -0.00035 0.07593 C 0.02135 0.07593 0.03906 0.07246 0.03906 0.06829 C 0.03906 0.06435 0.02049 0.06297 -0.00104 0.06597 C -0.0224 0.06898 -0.03889 0.07523 -0.03889 0.07963 C -0.03889 0.08357 -0.0217 0.0875 0 0.0875 C 0.02153 0.0875 0.03906 0.08403 0.03906 0.07963 C 0.03906 0.07523 0.02049 0.07408 -0.00087 0.07732 C -0.02187 0.08033 -0.03906 0.08635 -0.03889 0.09051 C -0.03854 0.09491 -0.0217 0.09815 0 0.09815 C 0.02153 0.09815 0.03906 0.09445 0.03906 0.09028 C 0.03906 0.08635 0.02135 0.08519 0 0.08866 C 0 0.08866 0 -2.59259E-6 0 -2.59259E-6 Z " pathEditMode="relative" rAng="0" ptsTypes="ffffffffffffffffffffffffffffffffff">
                                      <p:cBhvr>
                                        <p:cTn id="8" dur="7000" fill="hold"/>
                                        <p:tgtEl>
                                          <p:spTgt spid="863248"/>
                                        </p:tgtEl>
                                        <p:attrNameLst>
                                          <p:attrName>ppt_x</p:attrName>
                                          <p:attrName>ppt_y</p:attrName>
                                        </p:attrNameLst>
                                      </p:cBhvr>
                                      <p:rCtr x="0" y="4907"/>
                                    </p:animMotion>
                                  </p:childTnLst>
                                </p:cTn>
                              </p:par>
                              <p:par>
                                <p:cTn id="9" presetID="53" presetClass="path" presetSubtype="0" repeatCount="indefinite" accel="50000" decel="50000" fill="hold" grpId="0" nodeType="withEffect">
                                  <p:stCondLst>
                                    <p:cond delay="2500"/>
                                  </p:stCondLst>
                                  <p:childTnLst>
                                    <p:animMotion origin="layout" path="M 0 -2.59259E-6 C -0.0224 0.00232 -0.03889 0.0081 -0.03889 0.01273 C -0.03889 0.01713 -0.02274 0.02037 -0.00104 0.02037 C 0.02049 0.02037 0.03906 0.01713 0.03906 0.01273 C 0.03906 0.0081 0.01997 0.00695 -0.00174 0.01019 C -0.02309 0.01366 -0.03889 0.01945 -0.03889 0.02385 C -0.03889 0.02824 -0.0224 0.03172 -0.00104 0.03172 C 0.02049 0.03172 0.03906 0.02824 0.03906 0.02385 C 0.03906 0.01945 0.01997 0.01829 -0.00156 0.02153 C -0.02309 0.02454 -0.03889 0.03056 -0.03889 0.03496 C -0.03889 0.03959 -0.0224 0.04306 -0.00087 0.04306 C 0.02049 0.04306 0.03906 0.03959 0.03906 0.03496 C 0.03906 0.03079 0.01997 0.02963 -0.00156 0.03241 C -0.02274 0.03565 -0.03889 0.0419 -0.03889 0.0463 C -0.03889 0.05047 -0.02187 0.05417 -0.00087 0.05417 C 0.02135 0.05417 0.03906 0.05047 0.03906 0.0463 C 0.03906 0.0419 0.02014 0.04074 -0.00104 0.04375 C -0.0224 0.04699 -0.03889 0.05301 -0.03889 0.05718 C -0.03889 0.06181 -0.02187 0.06505 -0.00035 0.06505 C 0.02135 0.06505 0.03906 0.06158 0.03906 0.05718 C 0.03906 0.05301 0.02014 0.05162 -0.00104 0.05486 C -0.0224 0.05787 -0.03889 0.06435 -0.03889 0.06829 C -0.03889 0.07246 -0.0217 0.07593 -0.00035 0.07593 C 0.02135 0.07593 0.03906 0.07246 0.03906 0.06829 C 0.03906 0.06435 0.02049 0.06297 -0.00104 0.06597 C -0.0224 0.06898 -0.03889 0.07523 -0.03889 0.07963 C -0.03889 0.08357 -0.0217 0.0875 0 0.0875 C 0.02153 0.0875 0.03906 0.08403 0.03906 0.07963 C 0.03906 0.07523 0.02049 0.07408 -0.00087 0.07732 C -0.02187 0.08033 -0.03906 0.08635 -0.03889 0.09051 C -0.03854 0.09491 -0.0217 0.09815 0 0.09815 C 0.02153 0.09815 0.03906 0.09445 0.03906 0.09028 C 0.03906 0.08635 0.02135 0.08519 0 0.08866 C 0 0.08866 0 -2.59259E-6 0 -2.59259E-6 Z " pathEditMode="relative" rAng="0" ptsTypes="ffffffffffffffffffffffffffffffffff">
                                      <p:cBhvr>
                                        <p:cTn id="10" dur="5000" fill="hold"/>
                                        <p:tgtEl>
                                          <p:spTgt spid="863247"/>
                                        </p:tgtEl>
                                        <p:attrNameLst>
                                          <p:attrName>ppt_x</p:attrName>
                                          <p:attrName>ppt_y</p:attrName>
                                        </p:attrNameLst>
                                      </p:cBhvr>
                                      <p:rCtr x="0" y="4907"/>
                                    </p:animMotion>
                                  </p:childTnLst>
                                </p:cTn>
                              </p:par>
                              <p:par>
                                <p:cTn id="11" presetID="53" presetClass="path" presetSubtype="0" repeatCount="indefinite" accel="50000" decel="50000" fill="hold" grpId="0" nodeType="withEffect">
                                  <p:stCondLst>
                                    <p:cond delay="3500"/>
                                  </p:stCondLst>
                                  <p:childTnLst>
                                    <p:animMotion origin="layout" path="M 1.11111E-6 -2.59259E-6 C -0.0224 0.00232 -0.03889 0.0081 -0.03889 0.01273 C -0.03889 0.01713 -0.02274 0.02037 -0.00104 0.02037 C 0.02049 0.02037 0.03906 0.01713 0.03906 0.01273 C 0.03906 0.0081 0.01996 0.00695 -0.00174 0.01019 C -0.02309 0.01366 -0.03889 0.01945 -0.03889 0.02385 C -0.03889 0.02824 -0.0224 0.03172 -0.00104 0.03172 C 0.02049 0.03172 0.03906 0.02824 0.03906 0.02385 C 0.03906 0.01945 0.01996 0.01829 -0.00156 0.02153 C -0.02309 0.02454 -0.03889 0.03056 -0.03889 0.03496 C -0.03889 0.03959 -0.0224 0.04306 -0.00087 0.04306 C 0.02049 0.04306 0.03906 0.03959 0.03906 0.03496 C 0.03906 0.03079 0.01996 0.02963 -0.00156 0.03241 C -0.02274 0.03565 -0.03889 0.0419 -0.03889 0.0463 C -0.03889 0.05047 -0.02188 0.05417 -0.00087 0.05417 C 0.02135 0.05417 0.03906 0.05047 0.03906 0.0463 C 0.03906 0.0419 0.02014 0.04074 -0.00104 0.04375 C -0.0224 0.04699 -0.03889 0.05301 -0.03889 0.05718 C -0.03889 0.06181 -0.02188 0.06505 -0.00035 0.06505 C 0.02135 0.06505 0.03906 0.06158 0.03906 0.05718 C 0.03906 0.05301 0.02014 0.05162 -0.00104 0.05486 C -0.0224 0.05787 -0.03889 0.06435 -0.03889 0.06829 C -0.03889 0.07246 -0.0217 0.07593 -0.00035 0.07593 C 0.02135 0.07593 0.03906 0.07246 0.03906 0.06829 C 0.03906 0.06435 0.02049 0.06297 -0.00104 0.06597 C -0.0224 0.06898 -0.03889 0.07523 -0.03889 0.07963 C -0.03889 0.08357 -0.0217 0.0875 1.11111E-6 0.0875 C 0.02153 0.0875 0.03906 0.08403 0.03906 0.07963 C 0.03906 0.07523 0.02049 0.07408 -0.00087 0.07732 C -0.02188 0.08033 -0.03906 0.08635 -0.03889 0.09051 C -0.03854 0.09491 -0.0217 0.09815 1.11111E-6 0.09815 C 0.02153 0.09815 0.03906 0.09445 0.03906 0.09028 C 0.03906 0.08635 0.02135 0.08519 1.11111E-6 0.08866 C 1.11111E-6 0.08866 1.11111E-6 -2.59259E-6 1.11111E-6 -2.59259E-6 Z " pathEditMode="relative" rAng="0" ptsTypes="ffffffffffffffffffffffffffffffffff">
                                      <p:cBhvr>
                                        <p:cTn id="12" dur="10000" fill="hold"/>
                                        <p:tgtEl>
                                          <p:spTgt spid="863246"/>
                                        </p:tgtEl>
                                        <p:attrNameLst>
                                          <p:attrName>ppt_x</p:attrName>
                                          <p:attrName>ppt_y</p:attrName>
                                        </p:attrNameLst>
                                      </p:cBhvr>
                                      <p:rCtr x="0" y="4907"/>
                                    </p:animMotion>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63259"/>
                                        </p:tgtEl>
                                        <p:attrNameLst>
                                          <p:attrName>style.visibility</p:attrName>
                                        </p:attrNameLst>
                                      </p:cBhvr>
                                      <p:to>
                                        <p:strVal val="visible"/>
                                      </p:to>
                                    </p:set>
                                    <p:animEffect transition="in" filter="dissolve">
                                      <p:cBhvr>
                                        <p:cTn id="17" dur="500"/>
                                        <p:tgtEl>
                                          <p:spTgt spid="8632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63260"/>
                                        </p:tgtEl>
                                        <p:attrNameLst>
                                          <p:attrName>style.visibility</p:attrName>
                                        </p:attrNameLst>
                                      </p:cBhvr>
                                      <p:to>
                                        <p:strVal val="visible"/>
                                      </p:to>
                                    </p:set>
                                    <p:animEffect transition="in" filter="dissolve">
                                      <p:cBhvr>
                                        <p:cTn id="22" dur="500"/>
                                        <p:tgtEl>
                                          <p:spTgt spid="863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3246" grpId="0" animBg="1"/>
      <p:bldP spid="863247" grpId="0" animBg="1"/>
      <p:bldP spid="863248" grpId="0" animBg="1"/>
      <p:bldP spid="863255" grpId="0" animBg="1"/>
      <p:bldP spid="863259" grpId="0" animBg="1"/>
      <p:bldP spid="86326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Date Placeholder 1"/>
          <p:cNvSpPr>
            <a:spLocks noGrp="1"/>
          </p:cNvSpPr>
          <p:nvPr>
            <p:ph type="dt" sz="half" idx="10"/>
          </p:nvPr>
        </p:nvSpPr>
        <p:spPr/>
        <p:txBody>
          <a:bodyPr/>
          <a:lstStyle/>
          <a:p>
            <a:r>
              <a:rPr lang="en-US" smtClean="0"/>
              <a:t>Chapter 3</a:t>
            </a:r>
            <a:endParaRPr lang="en-US"/>
          </a:p>
        </p:txBody>
      </p:sp>
      <p:sp>
        <p:nvSpPr>
          <p:cNvPr id="44" name="Footer Placeholder 2"/>
          <p:cNvSpPr>
            <a:spLocks noGrp="1"/>
          </p:cNvSpPr>
          <p:nvPr>
            <p:ph type="ftr" sz="quarter" idx="11"/>
          </p:nvPr>
        </p:nvSpPr>
        <p:spPr/>
        <p:txBody>
          <a:bodyPr/>
          <a:lstStyle/>
          <a:p>
            <a:r>
              <a:rPr lang="en-US" smtClean="0"/>
              <a:t>Synchronization Algorithms and Concurrent Programming Gadi Taubenfeld © 2014</a:t>
            </a:r>
            <a:endParaRPr lang="en-US"/>
          </a:p>
        </p:txBody>
      </p:sp>
      <p:sp>
        <p:nvSpPr>
          <p:cNvPr id="826370" name="Rectangle 2"/>
          <p:cNvSpPr>
            <a:spLocks noChangeArrowheads="1"/>
          </p:cNvSpPr>
          <p:nvPr/>
        </p:nvSpPr>
        <p:spPr bwMode="auto">
          <a:xfrm>
            <a:off x="984250" y="1228725"/>
            <a:ext cx="7026275" cy="4613275"/>
          </a:xfrm>
          <a:prstGeom prst="rect">
            <a:avLst/>
          </a:prstGeom>
          <a:solidFill>
            <a:srgbClr val="FFF6E9"/>
          </a:solidFill>
          <a:ln w="9525">
            <a:solidFill>
              <a:srgbClr val="5F5F5F"/>
            </a:solidFill>
            <a:miter lim="800000"/>
            <a:headEnd/>
            <a:tailEnd/>
          </a:ln>
          <a:effectLst>
            <a:outerShdw dist="35921" dir="2700000" algn="ctr" rotWithShape="0">
              <a:schemeClr val="bg2"/>
            </a:outerShdw>
          </a:effectLst>
        </p:spPr>
        <p:txBody>
          <a:bodyPr wrap="none" anchor="ctr"/>
          <a:lstStyle/>
          <a:p>
            <a:endParaRPr lang="en-US"/>
          </a:p>
        </p:txBody>
      </p:sp>
      <p:sp>
        <p:nvSpPr>
          <p:cNvPr id="826371" name="Oval 3"/>
          <p:cNvSpPr>
            <a:spLocks noChangeArrowheads="1"/>
          </p:cNvSpPr>
          <p:nvPr/>
        </p:nvSpPr>
        <p:spPr bwMode="auto">
          <a:xfrm>
            <a:off x="2597150" y="1376363"/>
            <a:ext cx="595313" cy="595312"/>
          </a:xfrm>
          <a:prstGeom prst="ellipse">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1" eaLnBrk="1" hangingPunct="1"/>
            <a:r>
              <a:rPr lang="en-US" sz="1600" i="1">
                <a:latin typeface="Comic Sans MS" pitchFamily="66" charset="0"/>
              </a:rPr>
              <a:t>v</a:t>
            </a:r>
            <a:endParaRPr lang="en-US" sz="1600">
              <a:latin typeface="Comic Sans MS" pitchFamily="66" charset="0"/>
            </a:endParaRPr>
          </a:p>
          <a:p>
            <a:pPr algn="ctr" rtl="1" eaLnBrk="1" hangingPunct="1"/>
            <a:r>
              <a:rPr lang="en-US" sz="1600">
                <a:latin typeface="Comic Sans MS" pitchFamily="66" charset="0"/>
              </a:rPr>
              <a:t>1,2</a:t>
            </a:r>
            <a:endParaRPr lang="en-US" sz="1600" i="1">
              <a:latin typeface="Comic Sans MS" pitchFamily="66" charset="0"/>
            </a:endParaRPr>
          </a:p>
        </p:txBody>
      </p:sp>
      <p:sp>
        <p:nvSpPr>
          <p:cNvPr id="826372" name="Oval 4"/>
          <p:cNvSpPr>
            <a:spLocks noChangeArrowheads="1"/>
          </p:cNvSpPr>
          <p:nvPr/>
        </p:nvSpPr>
        <p:spPr bwMode="auto">
          <a:xfrm>
            <a:off x="2043113" y="2376488"/>
            <a:ext cx="595312" cy="595312"/>
          </a:xfrm>
          <a:prstGeom prst="ellipse">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1" eaLnBrk="1" hangingPunct="1"/>
            <a:r>
              <a:rPr lang="en-US" sz="1600" i="1">
                <a:latin typeface="Comic Sans MS" pitchFamily="66" charset="0"/>
                <a:cs typeface="Times New Roman" pitchFamily="18" charset="0"/>
              </a:rPr>
              <a:t>v</a:t>
            </a:r>
            <a:r>
              <a:rPr lang="en-US" sz="1600" baseline="-25000">
                <a:latin typeface="Comic Sans MS" pitchFamily="66" charset="0"/>
                <a:cs typeface="Times New Roman" pitchFamily="18" charset="0"/>
              </a:rPr>
              <a:t>1</a:t>
            </a:r>
            <a:endParaRPr lang="en-US" sz="1600">
              <a:latin typeface="Comic Sans MS" pitchFamily="66" charset="0"/>
            </a:endParaRPr>
          </a:p>
          <a:p>
            <a:pPr algn="ctr" rtl="1" eaLnBrk="1" hangingPunct="1"/>
            <a:r>
              <a:rPr lang="en-US" sz="1600">
                <a:latin typeface="Comic Sans MS" pitchFamily="66" charset="0"/>
              </a:rPr>
              <a:t>1</a:t>
            </a:r>
          </a:p>
        </p:txBody>
      </p:sp>
      <p:sp>
        <p:nvSpPr>
          <p:cNvPr id="826373" name="Oval 5"/>
          <p:cNvSpPr>
            <a:spLocks noChangeArrowheads="1"/>
          </p:cNvSpPr>
          <p:nvPr/>
        </p:nvSpPr>
        <p:spPr bwMode="auto">
          <a:xfrm>
            <a:off x="3155950" y="2376488"/>
            <a:ext cx="595313" cy="595312"/>
          </a:xfrm>
          <a:prstGeom prst="ellipse">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1" eaLnBrk="1" hangingPunct="1"/>
            <a:r>
              <a:rPr lang="en-US" sz="1600" i="1">
                <a:latin typeface="Comic Sans MS" pitchFamily="66" charset="0"/>
                <a:cs typeface="Times New Roman" pitchFamily="18" charset="0"/>
              </a:rPr>
              <a:t>v</a:t>
            </a:r>
            <a:r>
              <a:rPr lang="en-US" sz="1600" baseline="-25000">
                <a:latin typeface="Comic Sans MS" pitchFamily="66" charset="0"/>
                <a:cs typeface="Times New Roman" pitchFamily="18" charset="0"/>
              </a:rPr>
              <a:t>2</a:t>
            </a:r>
            <a:endParaRPr lang="en-US" sz="1600">
              <a:latin typeface="Comic Sans MS" pitchFamily="66" charset="0"/>
            </a:endParaRPr>
          </a:p>
          <a:p>
            <a:pPr algn="ctr" rtl="1" eaLnBrk="1" hangingPunct="1"/>
            <a:r>
              <a:rPr lang="en-US" sz="1600">
                <a:latin typeface="Comic Sans MS" pitchFamily="66" charset="0"/>
              </a:rPr>
              <a:t>2</a:t>
            </a:r>
          </a:p>
        </p:txBody>
      </p:sp>
      <p:sp>
        <p:nvSpPr>
          <p:cNvPr id="826374" name="Oval 6"/>
          <p:cNvSpPr>
            <a:spLocks noChangeArrowheads="1"/>
          </p:cNvSpPr>
          <p:nvPr/>
        </p:nvSpPr>
        <p:spPr bwMode="auto">
          <a:xfrm>
            <a:off x="2243138" y="3421063"/>
            <a:ext cx="595312" cy="595312"/>
          </a:xfrm>
          <a:prstGeom prst="ellipse">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600" i="1">
                <a:latin typeface="Comic Sans MS" pitchFamily="66" charset="0"/>
                <a:cs typeface="Times New Roman" pitchFamily="18" charset="0"/>
              </a:rPr>
              <a:t>v</a:t>
            </a:r>
            <a:r>
              <a:rPr lang="en-US" sz="1600" baseline="-25000">
                <a:latin typeface="Comic Sans MS" pitchFamily="66" charset="0"/>
                <a:cs typeface="Times New Roman" pitchFamily="18" charset="0"/>
              </a:rPr>
              <a:t>12</a:t>
            </a:r>
            <a:endParaRPr lang="en-US" sz="1600">
              <a:latin typeface="Comic Sans MS" pitchFamily="66" charset="0"/>
            </a:endParaRPr>
          </a:p>
          <a:p>
            <a:pPr algn="ctr" eaLnBrk="1" hangingPunct="1"/>
            <a:r>
              <a:rPr lang="en-US" sz="1600">
                <a:latin typeface="Comic Sans MS" pitchFamily="66" charset="0"/>
              </a:rPr>
              <a:t>1</a:t>
            </a:r>
          </a:p>
        </p:txBody>
      </p:sp>
      <p:sp>
        <p:nvSpPr>
          <p:cNvPr id="826375" name="Oval 7"/>
          <p:cNvSpPr>
            <a:spLocks noChangeArrowheads="1"/>
          </p:cNvSpPr>
          <p:nvPr/>
        </p:nvSpPr>
        <p:spPr bwMode="auto">
          <a:xfrm>
            <a:off x="3011488" y="3421063"/>
            <a:ext cx="595312" cy="595312"/>
          </a:xfrm>
          <a:prstGeom prst="ellipse">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600" i="1">
                <a:latin typeface="Comic Sans MS" pitchFamily="66" charset="0"/>
                <a:cs typeface="Times New Roman" pitchFamily="18" charset="0"/>
              </a:rPr>
              <a:t>v</a:t>
            </a:r>
            <a:r>
              <a:rPr lang="en-US" sz="1600" baseline="-25000">
                <a:latin typeface="Comic Sans MS" pitchFamily="66" charset="0"/>
                <a:cs typeface="Times New Roman" pitchFamily="18" charset="0"/>
              </a:rPr>
              <a:t>21</a:t>
            </a:r>
            <a:endParaRPr lang="en-US" sz="1600">
              <a:latin typeface="Comic Sans MS" pitchFamily="66" charset="0"/>
            </a:endParaRPr>
          </a:p>
          <a:p>
            <a:pPr algn="ctr" eaLnBrk="1" hangingPunct="1"/>
            <a:r>
              <a:rPr lang="en-US" sz="1600">
                <a:latin typeface="Comic Sans MS" pitchFamily="66" charset="0"/>
              </a:rPr>
              <a:t>2</a:t>
            </a:r>
          </a:p>
        </p:txBody>
      </p:sp>
      <p:sp>
        <p:nvSpPr>
          <p:cNvPr id="826376" name="Oval 8"/>
          <p:cNvSpPr>
            <a:spLocks noChangeArrowheads="1"/>
          </p:cNvSpPr>
          <p:nvPr/>
        </p:nvSpPr>
        <p:spPr bwMode="auto">
          <a:xfrm>
            <a:off x="1101725" y="4365625"/>
            <a:ext cx="595313" cy="595313"/>
          </a:xfrm>
          <a:prstGeom prst="ellipse">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1" eaLnBrk="1" hangingPunct="1"/>
            <a:r>
              <a:rPr lang="en-US" sz="1600">
                <a:latin typeface="Comic Sans MS" pitchFamily="66" charset="0"/>
              </a:rPr>
              <a:t>1</a:t>
            </a:r>
            <a:endParaRPr lang="en-US" sz="1600" i="1">
              <a:latin typeface="Comic Sans MS" pitchFamily="66" charset="0"/>
            </a:endParaRPr>
          </a:p>
        </p:txBody>
      </p:sp>
      <p:sp>
        <p:nvSpPr>
          <p:cNvPr id="826377" name="Oval 9"/>
          <p:cNvSpPr>
            <a:spLocks noChangeArrowheads="1"/>
          </p:cNvSpPr>
          <p:nvPr/>
        </p:nvSpPr>
        <p:spPr bwMode="auto">
          <a:xfrm>
            <a:off x="4062413" y="4365625"/>
            <a:ext cx="595312" cy="595313"/>
          </a:xfrm>
          <a:prstGeom prst="ellipse">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1" eaLnBrk="1" hangingPunct="1"/>
            <a:r>
              <a:rPr lang="en-US" sz="1600">
                <a:latin typeface="Comic Sans MS" pitchFamily="66" charset="0"/>
              </a:rPr>
              <a:t>2</a:t>
            </a:r>
            <a:endParaRPr lang="en-US" sz="1600" i="1">
              <a:latin typeface="Comic Sans MS" pitchFamily="66" charset="0"/>
            </a:endParaRPr>
          </a:p>
        </p:txBody>
      </p:sp>
      <p:sp>
        <p:nvSpPr>
          <p:cNvPr id="826378" name="Line 10"/>
          <p:cNvSpPr>
            <a:spLocks noChangeShapeType="1"/>
          </p:cNvSpPr>
          <p:nvPr/>
        </p:nvSpPr>
        <p:spPr bwMode="auto">
          <a:xfrm flipH="1">
            <a:off x="2446338" y="1897063"/>
            <a:ext cx="247650"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6379" name="Line 11"/>
          <p:cNvSpPr>
            <a:spLocks noChangeShapeType="1"/>
          </p:cNvSpPr>
          <p:nvPr/>
        </p:nvSpPr>
        <p:spPr bwMode="auto">
          <a:xfrm flipH="1">
            <a:off x="1489075" y="2928938"/>
            <a:ext cx="696913" cy="1450975"/>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6380" name="Line 12"/>
          <p:cNvSpPr>
            <a:spLocks noChangeShapeType="1"/>
          </p:cNvSpPr>
          <p:nvPr/>
        </p:nvSpPr>
        <p:spPr bwMode="auto">
          <a:xfrm>
            <a:off x="3086100" y="1897063"/>
            <a:ext cx="260350"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6381" name="Line 13"/>
          <p:cNvSpPr>
            <a:spLocks noChangeShapeType="1"/>
          </p:cNvSpPr>
          <p:nvPr/>
        </p:nvSpPr>
        <p:spPr bwMode="auto">
          <a:xfrm>
            <a:off x="3594100" y="2928938"/>
            <a:ext cx="681038" cy="1436687"/>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6382" name="Line 14"/>
          <p:cNvSpPr>
            <a:spLocks noChangeShapeType="1"/>
          </p:cNvSpPr>
          <p:nvPr/>
        </p:nvSpPr>
        <p:spPr bwMode="auto">
          <a:xfrm>
            <a:off x="2449513" y="2957513"/>
            <a:ext cx="101600" cy="4635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6383" name="Line 15"/>
          <p:cNvSpPr>
            <a:spLocks noChangeShapeType="1"/>
          </p:cNvSpPr>
          <p:nvPr/>
        </p:nvSpPr>
        <p:spPr bwMode="auto">
          <a:xfrm flipH="1">
            <a:off x="3246438" y="2957513"/>
            <a:ext cx="101600" cy="476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6384" name="Text Box 16"/>
          <p:cNvSpPr txBox="1">
            <a:spLocks noChangeArrowheads="1"/>
          </p:cNvSpPr>
          <p:nvPr/>
        </p:nvSpPr>
        <p:spPr bwMode="auto">
          <a:xfrm>
            <a:off x="1531938" y="3303588"/>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rtl="1" eaLnBrk="1" hangingPunct="1"/>
            <a:r>
              <a:rPr lang="en-US" sz="1600" i="1">
                <a:latin typeface="Comic Sans MS" pitchFamily="66" charset="0"/>
                <a:cs typeface="Times New Roman" pitchFamily="18" charset="0"/>
                <a:sym typeface="Symbol" pitchFamily="18" charset="2"/>
              </a:rPr>
              <a:t></a:t>
            </a:r>
            <a:r>
              <a:rPr lang="en-US" sz="1600" baseline="-25000">
                <a:latin typeface="Comic Sans MS" pitchFamily="66" charset="0"/>
                <a:cs typeface="Times New Roman" pitchFamily="18" charset="0"/>
              </a:rPr>
              <a:t>1</a:t>
            </a:r>
          </a:p>
        </p:txBody>
      </p:sp>
      <p:sp>
        <p:nvSpPr>
          <p:cNvPr id="826385" name="Text Box 17"/>
          <p:cNvSpPr txBox="1">
            <a:spLocks noChangeArrowheads="1"/>
          </p:cNvSpPr>
          <p:nvPr/>
        </p:nvSpPr>
        <p:spPr bwMode="auto">
          <a:xfrm>
            <a:off x="3867150" y="3303588"/>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rtl="1" eaLnBrk="1" hangingPunct="1"/>
            <a:r>
              <a:rPr lang="en-US" sz="1600" i="1">
                <a:latin typeface="Comic Sans MS" pitchFamily="66" charset="0"/>
                <a:cs typeface="Times New Roman" pitchFamily="18" charset="0"/>
                <a:sym typeface="Symbol" pitchFamily="18" charset="2"/>
              </a:rPr>
              <a:t></a:t>
            </a:r>
            <a:r>
              <a:rPr lang="en-US" sz="1600" baseline="-25000">
                <a:latin typeface="Comic Sans MS" pitchFamily="66" charset="0"/>
                <a:cs typeface="Times New Roman" pitchFamily="18" charset="0"/>
              </a:rPr>
              <a:t>2</a:t>
            </a:r>
          </a:p>
        </p:txBody>
      </p:sp>
      <p:sp>
        <p:nvSpPr>
          <p:cNvPr id="826386" name="Text Box 18"/>
          <p:cNvSpPr txBox="1">
            <a:spLocks noChangeArrowheads="1"/>
          </p:cNvSpPr>
          <p:nvPr/>
        </p:nvSpPr>
        <p:spPr bwMode="auto">
          <a:xfrm>
            <a:off x="1287463" y="4973638"/>
            <a:ext cx="1120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rtl="1" eaLnBrk="1" hangingPunct="1"/>
            <a:r>
              <a:rPr lang="en-US" sz="1600" b="0" i="1">
                <a:latin typeface="Comic Sans MS" pitchFamily="66" charset="0"/>
                <a:cs typeface="Times New Roman" pitchFamily="18" charset="0"/>
                <a:sym typeface="Symbol" pitchFamily="18" charset="2"/>
              </a:rPr>
              <a:t>p</a:t>
            </a:r>
            <a:r>
              <a:rPr lang="en-US" sz="1600" b="0" baseline="-25000">
                <a:latin typeface="Comic Sans MS" pitchFamily="66" charset="0"/>
                <a:cs typeface="Times New Roman" pitchFamily="18" charset="0"/>
              </a:rPr>
              <a:t>1</a:t>
            </a:r>
            <a:r>
              <a:rPr lang="en-US" sz="1600" b="0" i="1">
                <a:latin typeface="Comic Sans MS" pitchFamily="66" charset="0"/>
                <a:cs typeface="Times New Roman" pitchFamily="18" charset="0"/>
                <a:sym typeface="Symbol" pitchFamily="18" charset="2"/>
              </a:rPr>
              <a:t> is in CS</a:t>
            </a:r>
          </a:p>
        </p:txBody>
      </p:sp>
      <p:sp>
        <p:nvSpPr>
          <p:cNvPr id="826387" name="Text Box 19"/>
          <p:cNvSpPr txBox="1">
            <a:spLocks noChangeArrowheads="1"/>
          </p:cNvSpPr>
          <p:nvPr/>
        </p:nvSpPr>
        <p:spPr bwMode="auto">
          <a:xfrm>
            <a:off x="3160713" y="4986338"/>
            <a:ext cx="12604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rtl="1" eaLnBrk="1" hangingPunct="1"/>
            <a:r>
              <a:rPr lang="en-US" sz="1600" b="0" i="1">
                <a:latin typeface="Comic Sans MS" pitchFamily="66" charset="0"/>
                <a:cs typeface="Times New Roman" pitchFamily="18" charset="0"/>
                <a:sym typeface="Symbol" pitchFamily="18" charset="2"/>
              </a:rPr>
              <a:t>p</a:t>
            </a:r>
            <a:r>
              <a:rPr lang="en-US" sz="1600" b="0" baseline="-25000">
                <a:latin typeface="Comic Sans MS" pitchFamily="66" charset="0"/>
                <a:cs typeface="Times New Roman" pitchFamily="18" charset="0"/>
              </a:rPr>
              <a:t>2</a:t>
            </a:r>
            <a:r>
              <a:rPr lang="en-US" sz="1600" b="0" i="1">
                <a:latin typeface="Comic Sans MS" pitchFamily="66" charset="0"/>
                <a:cs typeface="Times New Roman" pitchFamily="18" charset="0"/>
                <a:sym typeface="Symbol" pitchFamily="18" charset="2"/>
              </a:rPr>
              <a:t> is in CS</a:t>
            </a:r>
          </a:p>
        </p:txBody>
      </p:sp>
      <p:sp>
        <p:nvSpPr>
          <p:cNvPr id="826388" name="Oval 20"/>
          <p:cNvSpPr>
            <a:spLocks noChangeArrowheads="1"/>
          </p:cNvSpPr>
          <p:nvPr/>
        </p:nvSpPr>
        <p:spPr bwMode="auto">
          <a:xfrm>
            <a:off x="5367338" y="2376488"/>
            <a:ext cx="595312" cy="595312"/>
          </a:xfrm>
          <a:prstGeom prst="ellipse">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1" eaLnBrk="1" hangingPunct="1"/>
            <a:r>
              <a:rPr lang="en-US" sz="1600" i="1">
                <a:latin typeface="Comic Sans MS" pitchFamily="66" charset="0"/>
                <a:cs typeface="Times New Roman" pitchFamily="18" charset="0"/>
              </a:rPr>
              <a:t>v</a:t>
            </a:r>
            <a:r>
              <a:rPr lang="en-US" sz="1600" baseline="-25000">
                <a:latin typeface="Comic Sans MS" pitchFamily="66" charset="0"/>
                <a:cs typeface="Times New Roman" pitchFamily="18" charset="0"/>
              </a:rPr>
              <a:t>1</a:t>
            </a:r>
            <a:endParaRPr lang="en-US" sz="1600">
              <a:latin typeface="Comic Sans MS" pitchFamily="66" charset="0"/>
            </a:endParaRPr>
          </a:p>
          <a:p>
            <a:pPr algn="ctr" rtl="1" eaLnBrk="1" hangingPunct="1"/>
            <a:r>
              <a:rPr lang="en-US" sz="1600">
                <a:latin typeface="Comic Sans MS" pitchFamily="66" charset="0"/>
              </a:rPr>
              <a:t>2</a:t>
            </a:r>
          </a:p>
        </p:txBody>
      </p:sp>
      <p:sp>
        <p:nvSpPr>
          <p:cNvPr id="826389" name="Oval 21"/>
          <p:cNvSpPr>
            <a:spLocks noChangeArrowheads="1"/>
          </p:cNvSpPr>
          <p:nvPr/>
        </p:nvSpPr>
        <p:spPr bwMode="auto">
          <a:xfrm>
            <a:off x="6480175" y="2376488"/>
            <a:ext cx="595313" cy="595312"/>
          </a:xfrm>
          <a:prstGeom prst="ellipse">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1" eaLnBrk="1" hangingPunct="1"/>
            <a:r>
              <a:rPr lang="en-US" sz="1600" i="1">
                <a:latin typeface="Comic Sans MS" pitchFamily="66" charset="0"/>
                <a:cs typeface="Times New Roman" pitchFamily="18" charset="0"/>
              </a:rPr>
              <a:t>v</a:t>
            </a:r>
            <a:r>
              <a:rPr lang="en-US" sz="1600" baseline="-25000">
                <a:latin typeface="Comic Sans MS" pitchFamily="66" charset="0"/>
                <a:cs typeface="Times New Roman" pitchFamily="18" charset="0"/>
              </a:rPr>
              <a:t>2</a:t>
            </a:r>
            <a:endParaRPr lang="en-US" sz="1600">
              <a:latin typeface="Comic Sans MS" pitchFamily="66" charset="0"/>
            </a:endParaRPr>
          </a:p>
          <a:p>
            <a:pPr algn="ctr" rtl="1" eaLnBrk="1" hangingPunct="1"/>
            <a:r>
              <a:rPr lang="en-US" sz="1600">
                <a:latin typeface="Comic Sans MS" pitchFamily="66" charset="0"/>
              </a:rPr>
              <a:t>1</a:t>
            </a:r>
          </a:p>
        </p:txBody>
      </p:sp>
      <p:sp>
        <p:nvSpPr>
          <p:cNvPr id="826390" name="Oval 22"/>
          <p:cNvSpPr>
            <a:spLocks noChangeArrowheads="1"/>
          </p:cNvSpPr>
          <p:nvPr/>
        </p:nvSpPr>
        <p:spPr bwMode="auto">
          <a:xfrm>
            <a:off x="5567363" y="3421063"/>
            <a:ext cx="595312" cy="595312"/>
          </a:xfrm>
          <a:prstGeom prst="ellipse">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600" i="1">
                <a:latin typeface="Comic Sans MS" pitchFamily="66" charset="0"/>
                <a:cs typeface="Times New Roman" pitchFamily="18" charset="0"/>
              </a:rPr>
              <a:t>v</a:t>
            </a:r>
            <a:r>
              <a:rPr lang="en-US" sz="1600" baseline="-25000">
                <a:latin typeface="Comic Sans MS" pitchFamily="66" charset="0"/>
                <a:cs typeface="Times New Roman" pitchFamily="18" charset="0"/>
              </a:rPr>
              <a:t>12</a:t>
            </a:r>
            <a:endParaRPr lang="en-US" sz="1600">
              <a:latin typeface="Comic Sans MS" pitchFamily="66" charset="0"/>
            </a:endParaRPr>
          </a:p>
          <a:p>
            <a:pPr algn="ctr" eaLnBrk="1" hangingPunct="1"/>
            <a:r>
              <a:rPr lang="en-US" sz="1600">
                <a:latin typeface="Comic Sans MS" pitchFamily="66" charset="0"/>
              </a:rPr>
              <a:t>2</a:t>
            </a:r>
          </a:p>
        </p:txBody>
      </p:sp>
      <p:sp>
        <p:nvSpPr>
          <p:cNvPr id="826391" name="Oval 23"/>
          <p:cNvSpPr>
            <a:spLocks noChangeArrowheads="1"/>
          </p:cNvSpPr>
          <p:nvPr/>
        </p:nvSpPr>
        <p:spPr bwMode="auto">
          <a:xfrm>
            <a:off x="6335713" y="3421063"/>
            <a:ext cx="595312" cy="595312"/>
          </a:xfrm>
          <a:prstGeom prst="ellipse">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600" i="1">
                <a:latin typeface="Comic Sans MS" pitchFamily="66" charset="0"/>
                <a:cs typeface="Times New Roman" pitchFamily="18" charset="0"/>
              </a:rPr>
              <a:t>v</a:t>
            </a:r>
            <a:r>
              <a:rPr lang="en-US" sz="1600" baseline="-25000">
                <a:latin typeface="Comic Sans MS" pitchFamily="66" charset="0"/>
                <a:cs typeface="Times New Roman" pitchFamily="18" charset="0"/>
              </a:rPr>
              <a:t>21</a:t>
            </a:r>
            <a:endParaRPr lang="en-US" sz="1600">
              <a:latin typeface="Comic Sans MS" pitchFamily="66" charset="0"/>
            </a:endParaRPr>
          </a:p>
          <a:p>
            <a:pPr algn="ctr" eaLnBrk="1" hangingPunct="1"/>
            <a:r>
              <a:rPr lang="en-US" sz="1600">
                <a:latin typeface="Comic Sans MS" pitchFamily="66" charset="0"/>
              </a:rPr>
              <a:t>1</a:t>
            </a:r>
          </a:p>
        </p:txBody>
      </p:sp>
      <p:sp>
        <p:nvSpPr>
          <p:cNvPr id="826392" name="Oval 24"/>
          <p:cNvSpPr>
            <a:spLocks noChangeArrowheads="1"/>
          </p:cNvSpPr>
          <p:nvPr/>
        </p:nvSpPr>
        <p:spPr bwMode="auto">
          <a:xfrm>
            <a:off x="4540250" y="4237038"/>
            <a:ext cx="595313" cy="595312"/>
          </a:xfrm>
          <a:prstGeom prst="ellipse">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1" eaLnBrk="1" hangingPunct="1"/>
            <a:r>
              <a:rPr lang="en-US" sz="1600">
                <a:latin typeface="Comic Sans MS" pitchFamily="66" charset="0"/>
              </a:rPr>
              <a:t>2</a:t>
            </a:r>
            <a:endParaRPr lang="en-US" sz="1600" i="1">
              <a:latin typeface="Comic Sans MS" pitchFamily="66" charset="0"/>
            </a:endParaRPr>
          </a:p>
        </p:txBody>
      </p:sp>
      <p:sp>
        <p:nvSpPr>
          <p:cNvPr id="826393" name="Line 25"/>
          <p:cNvSpPr>
            <a:spLocks noChangeShapeType="1"/>
          </p:cNvSpPr>
          <p:nvPr/>
        </p:nvSpPr>
        <p:spPr bwMode="auto">
          <a:xfrm flipH="1">
            <a:off x="5770563" y="1897063"/>
            <a:ext cx="247650"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6394" name="Line 26"/>
          <p:cNvSpPr>
            <a:spLocks noChangeShapeType="1"/>
          </p:cNvSpPr>
          <p:nvPr/>
        </p:nvSpPr>
        <p:spPr bwMode="auto">
          <a:xfrm flipH="1">
            <a:off x="4813300" y="2928938"/>
            <a:ext cx="696913" cy="1450975"/>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6395" name="Line 27"/>
          <p:cNvSpPr>
            <a:spLocks noChangeShapeType="1"/>
          </p:cNvSpPr>
          <p:nvPr/>
        </p:nvSpPr>
        <p:spPr bwMode="auto">
          <a:xfrm>
            <a:off x="6410325" y="1897063"/>
            <a:ext cx="260350"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6396" name="Line 28"/>
          <p:cNvSpPr>
            <a:spLocks noChangeShapeType="1"/>
          </p:cNvSpPr>
          <p:nvPr/>
        </p:nvSpPr>
        <p:spPr bwMode="auto">
          <a:xfrm>
            <a:off x="6918325" y="2928938"/>
            <a:ext cx="681038" cy="1436687"/>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6397" name="Line 29"/>
          <p:cNvSpPr>
            <a:spLocks noChangeShapeType="1"/>
          </p:cNvSpPr>
          <p:nvPr/>
        </p:nvSpPr>
        <p:spPr bwMode="auto">
          <a:xfrm>
            <a:off x="5773738" y="2957513"/>
            <a:ext cx="101600" cy="4635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6398" name="Line 30"/>
          <p:cNvSpPr>
            <a:spLocks noChangeShapeType="1"/>
          </p:cNvSpPr>
          <p:nvPr/>
        </p:nvSpPr>
        <p:spPr bwMode="auto">
          <a:xfrm flipH="1">
            <a:off x="6570663" y="2957513"/>
            <a:ext cx="101600" cy="476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6399" name="Text Box 31"/>
          <p:cNvSpPr txBox="1">
            <a:spLocks noChangeArrowheads="1"/>
          </p:cNvSpPr>
          <p:nvPr/>
        </p:nvSpPr>
        <p:spPr bwMode="auto">
          <a:xfrm>
            <a:off x="4856163" y="3303588"/>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rtl="1" eaLnBrk="1" hangingPunct="1"/>
            <a:r>
              <a:rPr lang="en-US" sz="1600" i="1">
                <a:latin typeface="Comic Sans MS" pitchFamily="66" charset="0"/>
                <a:cs typeface="Times New Roman" pitchFamily="18" charset="0"/>
                <a:sym typeface="Symbol" pitchFamily="18" charset="2"/>
              </a:rPr>
              <a:t></a:t>
            </a:r>
            <a:r>
              <a:rPr lang="en-US" sz="1600" baseline="-25000">
                <a:latin typeface="Comic Sans MS" pitchFamily="66" charset="0"/>
                <a:cs typeface="Times New Roman" pitchFamily="18" charset="0"/>
              </a:rPr>
              <a:t>1</a:t>
            </a:r>
          </a:p>
        </p:txBody>
      </p:sp>
      <p:sp>
        <p:nvSpPr>
          <p:cNvPr id="826400" name="Text Box 32"/>
          <p:cNvSpPr txBox="1">
            <a:spLocks noChangeArrowheads="1"/>
          </p:cNvSpPr>
          <p:nvPr/>
        </p:nvSpPr>
        <p:spPr bwMode="auto">
          <a:xfrm>
            <a:off x="7191375" y="3303588"/>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rtl="1" eaLnBrk="1" hangingPunct="1"/>
            <a:r>
              <a:rPr lang="en-US" sz="1600" i="1">
                <a:latin typeface="Comic Sans MS" pitchFamily="66" charset="0"/>
                <a:cs typeface="Times New Roman" pitchFamily="18" charset="0"/>
                <a:sym typeface="Symbol" pitchFamily="18" charset="2"/>
              </a:rPr>
              <a:t></a:t>
            </a:r>
            <a:r>
              <a:rPr lang="en-US" sz="1600" baseline="-25000">
                <a:latin typeface="Comic Sans MS" pitchFamily="66" charset="0"/>
                <a:cs typeface="Times New Roman" pitchFamily="18" charset="0"/>
              </a:rPr>
              <a:t>2</a:t>
            </a:r>
          </a:p>
        </p:txBody>
      </p:sp>
      <p:sp>
        <p:nvSpPr>
          <p:cNvPr id="826401" name="Text Box 33"/>
          <p:cNvSpPr txBox="1">
            <a:spLocks noChangeArrowheads="1"/>
          </p:cNvSpPr>
          <p:nvPr/>
        </p:nvSpPr>
        <p:spPr bwMode="auto">
          <a:xfrm>
            <a:off x="4927600" y="4573588"/>
            <a:ext cx="12223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rtl="1" eaLnBrk="1" hangingPunct="1"/>
            <a:r>
              <a:rPr lang="en-US" sz="1600" b="0" i="1">
                <a:latin typeface="Comic Sans MS" pitchFamily="66" charset="0"/>
                <a:cs typeface="Times New Roman" pitchFamily="18" charset="0"/>
                <a:sym typeface="Symbol" pitchFamily="18" charset="2"/>
              </a:rPr>
              <a:t>infinite path</a:t>
            </a:r>
          </a:p>
        </p:txBody>
      </p:sp>
      <p:sp>
        <p:nvSpPr>
          <p:cNvPr id="826402" name="Oval 34"/>
          <p:cNvSpPr>
            <a:spLocks noChangeArrowheads="1"/>
          </p:cNvSpPr>
          <p:nvPr/>
        </p:nvSpPr>
        <p:spPr bwMode="auto">
          <a:xfrm>
            <a:off x="7308850" y="4237038"/>
            <a:ext cx="595313" cy="595312"/>
          </a:xfrm>
          <a:prstGeom prst="ellipse">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1" eaLnBrk="1" hangingPunct="1"/>
            <a:r>
              <a:rPr lang="en-US" sz="1600">
                <a:latin typeface="Comic Sans MS" pitchFamily="66" charset="0"/>
              </a:rPr>
              <a:t>1</a:t>
            </a:r>
            <a:endParaRPr lang="en-US" sz="1600" i="1">
              <a:latin typeface="Comic Sans MS" pitchFamily="66" charset="0"/>
            </a:endParaRPr>
          </a:p>
        </p:txBody>
      </p:sp>
      <p:sp>
        <p:nvSpPr>
          <p:cNvPr id="826403" name="Text Box 35"/>
          <p:cNvSpPr txBox="1">
            <a:spLocks noChangeArrowheads="1"/>
          </p:cNvSpPr>
          <p:nvPr/>
        </p:nvSpPr>
        <p:spPr bwMode="auto">
          <a:xfrm>
            <a:off x="6553200" y="4573588"/>
            <a:ext cx="12223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rtl="1" eaLnBrk="1" hangingPunct="1"/>
            <a:r>
              <a:rPr lang="en-US" sz="1600" b="0" i="1">
                <a:latin typeface="Comic Sans MS" pitchFamily="66" charset="0"/>
                <a:cs typeface="Times New Roman" pitchFamily="18" charset="0"/>
                <a:sym typeface="Symbol" pitchFamily="18" charset="2"/>
              </a:rPr>
              <a:t>infinite path</a:t>
            </a:r>
          </a:p>
        </p:txBody>
      </p:sp>
      <p:sp>
        <p:nvSpPr>
          <p:cNvPr id="826404" name="Text Box 36"/>
          <p:cNvSpPr txBox="1">
            <a:spLocks noChangeArrowheads="1"/>
          </p:cNvSpPr>
          <p:nvPr/>
        </p:nvSpPr>
        <p:spPr bwMode="auto">
          <a:xfrm>
            <a:off x="2232025" y="1889125"/>
            <a:ext cx="384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rtl="1" eaLnBrk="1" hangingPunct="1"/>
            <a:r>
              <a:rPr lang="en-US" sz="1600" i="1">
                <a:latin typeface="Comic Sans MS" pitchFamily="66" charset="0"/>
                <a:cs typeface="Times New Roman" pitchFamily="18" charset="0"/>
                <a:sym typeface="Symbol" pitchFamily="18" charset="2"/>
              </a:rPr>
              <a:t>e</a:t>
            </a:r>
            <a:r>
              <a:rPr lang="en-US" sz="1600" baseline="-25000">
                <a:latin typeface="Comic Sans MS" pitchFamily="66" charset="0"/>
                <a:cs typeface="Times New Roman" pitchFamily="18" charset="0"/>
              </a:rPr>
              <a:t>1</a:t>
            </a:r>
          </a:p>
        </p:txBody>
      </p:sp>
      <p:sp>
        <p:nvSpPr>
          <p:cNvPr id="826405" name="Text Box 37"/>
          <p:cNvSpPr txBox="1">
            <a:spLocks noChangeArrowheads="1"/>
          </p:cNvSpPr>
          <p:nvPr/>
        </p:nvSpPr>
        <p:spPr bwMode="auto">
          <a:xfrm>
            <a:off x="3219450" y="1889125"/>
            <a:ext cx="384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rtl="1" eaLnBrk="1" hangingPunct="1"/>
            <a:r>
              <a:rPr lang="en-US" sz="1600" i="1">
                <a:latin typeface="Comic Sans MS" pitchFamily="66" charset="0"/>
                <a:cs typeface="Times New Roman" pitchFamily="18" charset="0"/>
                <a:sym typeface="Symbol" pitchFamily="18" charset="2"/>
              </a:rPr>
              <a:t>e</a:t>
            </a:r>
            <a:r>
              <a:rPr lang="en-US" sz="1600" baseline="-25000">
                <a:latin typeface="Comic Sans MS" pitchFamily="66" charset="0"/>
                <a:cs typeface="Times New Roman" pitchFamily="18" charset="0"/>
              </a:rPr>
              <a:t>2</a:t>
            </a:r>
          </a:p>
        </p:txBody>
      </p:sp>
      <p:sp>
        <p:nvSpPr>
          <p:cNvPr id="826406" name="Text Box 38"/>
          <p:cNvSpPr txBox="1">
            <a:spLocks noChangeArrowheads="1"/>
          </p:cNvSpPr>
          <p:nvPr/>
        </p:nvSpPr>
        <p:spPr bwMode="auto">
          <a:xfrm>
            <a:off x="5556250" y="1889125"/>
            <a:ext cx="384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rtl="1" eaLnBrk="1" hangingPunct="1"/>
            <a:r>
              <a:rPr lang="en-US" sz="1600" i="1">
                <a:latin typeface="Comic Sans MS" pitchFamily="66" charset="0"/>
                <a:cs typeface="Times New Roman" pitchFamily="18" charset="0"/>
                <a:sym typeface="Symbol" pitchFamily="18" charset="2"/>
              </a:rPr>
              <a:t>e</a:t>
            </a:r>
            <a:r>
              <a:rPr lang="en-US" sz="1600" baseline="-25000">
                <a:latin typeface="Comic Sans MS" pitchFamily="66" charset="0"/>
                <a:cs typeface="Times New Roman" pitchFamily="18" charset="0"/>
              </a:rPr>
              <a:t>1</a:t>
            </a:r>
          </a:p>
        </p:txBody>
      </p:sp>
      <p:sp>
        <p:nvSpPr>
          <p:cNvPr id="826407" name="Text Box 39"/>
          <p:cNvSpPr txBox="1">
            <a:spLocks noChangeArrowheads="1"/>
          </p:cNvSpPr>
          <p:nvPr/>
        </p:nvSpPr>
        <p:spPr bwMode="auto">
          <a:xfrm>
            <a:off x="6513513" y="1889125"/>
            <a:ext cx="384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rtl="1" eaLnBrk="1" hangingPunct="1"/>
            <a:r>
              <a:rPr lang="en-US" sz="1600" i="1">
                <a:latin typeface="Comic Sans MS" pitchFamily="66" charset="0"/>
                <a:cs typeface="Times New Roman" pitchFamily="18" charset="0"/>
                <a:sym typeface="Symbol" pitchFamily="18" charset="2"/>
              </a:rPr>
              <a:t>e</a:t>
            </a:r>
            <a:r>
              <a:rPr lang="en-US" sz="1600" baseline="-25000">
                <a:latin typeface="Comic Sans MS" pitchFamily="66" charset="0"/>
                <a:cs typeface="Times New Roman" pitchFamily="18" charset="0"/>
              </a:rPr>
              <a:t>2</a:t>
            </a:r>
          </a:p>
        </p:txBody>
      </p:sp>
      <p:sp>
        <p:nvSpPr>
          <p:cNvPr id="826408" name="Oval 40"/>
          <p:cNvSpPr>
            <a:spLocks noChangeArrowheads="1"/>
          </p:cNvSpPr>
          <p:nvPr/>
        </p:nvSpPr>
        <p:spPr bwMode="auto">
          <a:xfrm>
            <a:off x="5921375" y="1376363"/>
            <a:ext cx="595313" cy="595312"/>
          </a:xfrm>
          <a:prstGeom prst="ellipse">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1" eaLnBrk="1" hangingPunct="1"/>
            <a:r>
              <a:rPr lang="en-US" sz="1600" i="1">
                <a:latin typeface="Comic Sans MS" pitchFamily="66" charset="0"/>
              </a:rPr>
              <a:t>v</a:t>
            </a:r>
            <a:endParaRPr lang="en-US" sz="1600">
              <a:latin typeface="Comic Sans MS" pitchFamily="66" charset="0"/>
            </a:endParaRPr>
          </a:p>
          <a:p>
            <a:pPr algn="ctr" rtl="1" eaLnBrk="1" hangingPunct="1"/>
            <a:r>
              <a:rPr lang="en-US" sz="1600">
                <a:latin typeface="Comic Sans MS" pitchFamily="66" charset="0"/>
              </a:rPr>
              <a:t>1,2</a:t>
            </a:r>
            <a:endParaRPr lang="en-US" sz="1600" i="1">
              <a:latin typeface="Comic Sans MS" pitchFamily="66" charset="0"/>
            </a:endParaRPr>
          </a:p>
        </p:txBody>
      </p:sp>
      <p:sp>
        <p:nvSpPr>
          <p:cNvPr id="826409" name="Rectangle 41"/>
          <p:cNvSpPr>
            <a:spLocks noChangeArrowheads="1"/>
          </p:cNvSpPr>
          <p:nvPr/>
        </p:nvSpPr>
        <p:spPr bwMode="auto">
          <a:xfrm>
            <a:off x="3708400" y="50800"/>
            <a:ext cx="17272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600" b="0">
                <a:solidFill>
                  <a:srgbClr val="808080"/>
                </a:solidFill>
                <a:latin typeface="Comic Sans MS" pitchFamily="66" charset="0"/>
              </a:rPr>
              <a:t>Section 3.2.5</a:t>
            </a:r>
          </a:p>
        </p:txBody>
      </p:sp>
      <p:sp>
        <p:nvSpPr>
          <p:cNvPr id="826410" name="Rectangle 42"/>
          <p:cNvSpPr>
            <a:spLocks noChangeArrowheads="1"/>
          </p:cNvSpPr>
          <p:nvPr/>
        </p:nvSpPr>
        <p:spPr bwMode="auto">
          <a:xfrm>
            <a:off x="685800" y="241300"/>
            <a:ext cx="777240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200" b="0">
                <a:solidFill>
                  <a:srgbClr val="CC3300"/>
                </a:solidFill>
                <a:effectLst>
                  <a:outerShdw blurRad="38100" dist="38100" dir="2700000" algn="tl">
                    <a:srgbClr val="C0C0C0"/>
                  </a:outerShdw>
                </a:effectLst>
                <a:latin typeface="Comic Sans MS" pitchFamily="66" charset="0"/>
              </a:rPr>
              <a:t>Impossibility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latin typeface="Comic Sans MS" pitchFamily="66" charset="0"/>
              </a:rPr>
              <a:t>Fault-tolerant Algorithms</a:t>
            </a:r>
          </a:p>
        </p:txBody>
      </p:sp>
      <p:sp>
        <p:nvSpPr>
          <p:cNvPr id="6" name="Text Placeholder 5"/>
          <p:cNvSpPr>
            <a:spLocks noGrp="1"/>
          </p:cNvSpPr>
          <p:nvPr>
            <p:ph type="body" idx="1"/>
          </p:nvPr>
        </p:nvSpPr>
        <p:spPr/>
        <p:txBody>
          <a:bodyPr/>
          <a:lstStyle/>
          <a:p>
            <a:r>
              <a:rPr lang="en-US" dirty="0" smtClean="0"/>
              <a:t>Section 3.3</a:t>
            </a:r>
            <a:endParaRPr lang="en-US" dirty="0"/>
          </a:p>
        </p:txBody>
      </p:sp>
      <p:sp>
        <p:nvSpPr>
          <p:cNvPr id="3" name="Date Placeholder 2"/>
          <p:cNvSpPr>
            <a:spLocks noGrp="1"/>
          </p:cNvSpPr>
          <p:nvPr>
            <p:ph type="dt" sz="half" idx="2"/>
          </p:nvPr>
        </p:nvSpPr>
        <p:spPr/>
        <p:txBody>
          <a:bodyPr/>
          <a:lstStyle/>
          <a:p>
            <a:r>
              <a:rPr lang="en-US" smtClean="0"/>
              <a:t>Chapter 3</a:t>
            </a:r>
            <a:endParaRPr lang="en-US"/>
          </a:p>
        </p:txBody>
      </p:sp>
      <p:sp>
        <p:nvSpPr>
          <p:cNvPr id="4" name="Footer Placeholder 3"/>
          <p:cNvSpPr>
            <a:spLocks noGrp="1"/>
          </p:cNvSpPr>
          <p:nvPr>
            <p:ph type="ftr" sz="quarter" idx="3"/>
          </p:nvPr>
        </p:nvSpPr>
        <p:spPr/>
        <p:txBody>
          <a:bodyPr/>
          <a:lstStyle/>
          <a:p>
            <a:r>
              <a:rPr lang="en-US" smtClean="0"/>
              <a:t>Synchronization Algorithms and Concurrent Programming Gadi Taubenfeld © 2014</a:t>
            </a:r>
            <a:endParaRPr lang="en-US"/>
          </a:p>
        </p:txBody>
      </p:sp>
      <p:sp>
        <p:nvSpPr>
          <p:cNvPr id="8" name="Rectangle 2"/>
          <p:cNvSpPr txBox="1">
            <a:spLocks noChangeArrowheads="1"/>
          </p:cNvSpPr>
          <p:nvPr/>
        </p:nvSpPr>
        <p:spPr bwMode="auto">
          <a:xfrm>
            <a:off x="762000" y="3268980"/>
            <a:ext cx="4521200" cy="193294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6E9"/>
                </a:solidFill>
              </a14:hiddenFill>
            </a:ext>
            <a:ext uri="{91240B29-F687-4F45-9708-019B960494DF}">
              <a14:hiddenLine xmlns:a14="http://schemas.microsoft.com/office/drawing/2010/main" w="9525">
                <a:solidFill>
                  <a:schemeClr val="accent2"/>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Clr>
                <a:schemeClr val="accent2"/>
              </a:buClr>
              <a:buSzPct val="85000"/>
              <a:buFont typeface="Wingdings" pitchFamily="2" charset="2"/>
              <a:buNone/>
              <a:defRPr sz="2400">
                <a:solidFill>
                  <a:schemeClr val="tx1">
                    <a:tint val="75000"/>
                  </a:schemeClr>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None/>
              <a:defRPr sz="1800">
                <a:solidFill>
                  <a:schemeClr val="tx1">
                    <a:tint val="75000"/>
                  </a:schemeClr>
                </a:solidFill>
                <a:latin typeface="+mn-lt"/>
              </a:defRPr>
            </a:lvl2pPr>
            <a:lvl3pPr marL="1143000" indent="-228600" algn="l" rtl="0" eaLnBrk="0" fontAlgn="base" hangingPunct="0">
              <a:spcBef>
                <a:spcPct val="20000"/>
              </a:spcBef>
              <a:spcAft>
                <a:spcPct val="0"/>
              </a:spcAft>
              <a:buNone/>
              <a:defRPr sz="1600">
                <a:solidFill>
                  <a:schemeClr val="tx1">
                    <a:tint val="75000"/>
                  </a:schemeClr>
                </a:solidFill>
                <a:latin typeface="+mn-lt"/>
              </a:defRPr>
            </a:lvl3pPr>
            <a:lvl4pPr marL="1600200" indent="-228600" algn="l" rtl="0" eaLnBrk="0" fontAlgn="base" hangingPunct="0">
              <a:spcBef>
                <a:spcPct val="20000"/>
              </a:spcBef>
              <a:spcAft>
                <a:spcPct val="0"/>
              </a:spcAft>
              <a:buNone/>
              <a:defRPr sz="1400">
                <a:solidFill>
                  <a:schemeClr val="tx1">
                    <a:tint val="75000"/>
                  </a:schemeClr>
                </a:solidFill>
                <a:latin typeface="+mn-lt"/>
              </a:defRPr>
            </a:lvl4pPr>
            <a:lvl5pPr marL="2057400" indent="-228600" algn="l" rtl="0" eaLnBrk="0" fontAlgn="base" hangingPunct="0">
              <a:spcBef>
                <a:spcPct val="20000"/>
              </a:spcBef>
              <a:spcAft>
                <a:spcPct val="0"/>
              </a:spcAft>
              <a:buNone/>
              <a:defRPr sz="1400">
                <a:solidFill>
                  <a:schemeClr val="tx1">
                    <a:tint val="75000"/>
                  </a:schemeClr>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457200" indent="-457200"/>
            <a:r>
              <a:rPr lang="en-US" sz="2000" b="0" dirty="0" smtClean="0">
                <a:solidFill>
                  <a:schemeClr val="accent2"/>
                </a:solidFill>
              </a:rPr>
              <a:t>Immediate failures</a:t>
            </a:r>
          </a:p>
          <a:p>
            <a:pPr marL="457200" indent="-457200"/>
            <a:r>
              <a:rPr lang="en-US" sz="2000" b="0" dirty="0" smtClean="0">
                <a:solidFill>
                  <a:schemeClr val="accent2"/>
                </a:solidFill>
              </a:rPr>
              <a:t>Continuous failures</a:t>
            </a:r>
          </a:p>
          <a:p>
            <a:pPr marL="457200" indent="-457200"/>
            <a:r>
              <a:rPr lang="en-US" sz="2000" b="0" dirty="0" err="1" smtClean="0">
                <a:solidFill>
                  <a:schemeClr val="accent2"/>
                </a:solidFill>
              </a:rPr>
              <a:t>Katseff’s</a:t>
            </a:r>
            <a:r>
              <a:rPr lang="en-US" sz="2000" b="0" dirty="0" smtClean="0">
                <a:solidFill>
                  <a:schemeClr val="accent2"/>
                </a:solidFill>
              </a:rPr>
              <a:t> fault-tolerant algorithm</a:t>
            </a:r>
          </a:p>
          <a:p>
            <a:pPr marL="457200" indent="-457200"/>
            <a:r>
              <a:rPr lang="en-US" sz="2000" b="0" dirty="0" smtClean="0">
                <a:solidFill>
                  <a:schemeClr val="accent2"/>
                </a:solidFill>
              </a:rPr>
              <a:t>Self-Stabilization</a:t>
            </a:r>
          </a:p>
          <a:p>
            <a:pPr marL="457200" indent="-457200"/>
            <a:endParaRPr lang="en-US" sz="1800" dirty="0"/>
          </a:p>
        </p:txBody>
      </p:sp>
    </p:spTree>
    <p:extLst>
      <p:ext uri="{BB962C8B-B14F-4D97-AF65-F5344CB8AC3E}">
        <p14:creationId xmlns:p14="http://schemas.microsoft.com/office/powerpoint/2010/main" val="3333108962"/>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a:spLocks noGrp="1"/>
          </p:cNvSpPr>
          <p:nvPr>
            <p:ph type="dt" sz="half" idx="10"/>
          </p:nvPr>
        </p:nvSpPr>
        <p:spPr/>
        <p:txBody>
          <a:bodyPr/>
          <a:lstStyle/>
          <a:p>
            <a:r>
              <a:rPr lang="en-US" smtClean="0"/>
              <a:t>Chapter 3</a:t>
            </a:r>
            <a:endParaRPr lang="en-US"/>
          </a:p>
        </p:txBody>
      </p:sp>
      <p:sp>
        <p:nvSpPr>
          <p:cNvPr id="6" name="Footer Placeholder 3"/>
          <p:cNvSpPr>
            <a:spLocks noGrp="1"/>
          </p:cNvSpPr>
          <p:nvPr>
            <p:ph type="ftr" sz="quarter" idx="11"/>
          </p:nvPr>
        </p:nvSpPr>
        <p:spPr/>
        <p:txBody>
          <a:bodyPr/>
          <a:lstStyle/>
          <a:p>
            <a:r>
              <a:rPr lang="en-US" smtClean="0"/>
              <a:t>Synchronization Algorithms and Concurrent Programming Gadi Taubenfeld © 2014</a:t>
            </a:r>
            <a:endParaRPr lang="en-US"/>
          </a:p>
        </p:txBody>
      </p:sp>
      <p:sp>
        <p:nvSpPr>
          <p:cNvPr id="842754" name="Rectangle 2"/>
          <p:cNvSpPr>
            <a:spLocks noGrp="1" noChangeArrowheads="1"/>
          </p:cNvSpPr>
          <p:nvPr>
            <p:ph type="title"/>
          </p:nvPr>
        </p:nvSpPr>
        <p:spPr>
          <a:xfrm>
            <a:off x="685800" y="76200"/>
            <a:ext cx="7772400" cy="1143000"/>
          </a:xfrm>
        </p:spPr>
        <p:txBody>
          <a:bodyPr/>
          <a:lstStyle/>
          <a:p>
            <a:r>
              <a:rPr lang="en-US" sz="2800"/>
              <a:t>Self-Stabilization</a:t>
            </a:r>
          </a:p>
        </p:txBody>
      </p:sp>
      <p:sp>
        <p:nvSpPr>
          <p:cNvPr id="842755" name="Rectangle 3"/>
          <p:cNvSpPr>
            <a:spLocks noChangeArrowheads="1"/>
          </p:cNvSpPr>
          <p:nvPr/>
        </p:nvSpPr>
        <p:spPr bwMode="auto">
          <a:xfrm>
            <a:off x="1600200" y="1511300"/>
            <a:ext cx="5943600" cy="1422400"/>
          </a:xfrm>
          <a:prstGeom prst="rect">
            <a:avLst/>
          </a:prstGeom>
          <a:solidFill>
            <a:srgbClr val="FFF6E9"/>
          </a:solidFill>
          <a:ln w="9525">
            <a:solidFill>
              <a:srgbClr val="003300"/>
            </a:solidFill>
            <a:miter lim="800000"/>
            <a:headEnd/>
            <a:tailEnd/>
          </a:ln>
          <a:effectLst>
            <a:outerShdw dist="53882" dir="2700000" algn="ctr" rotWithShape="0">
              <a:schemeClr val="bg2"/>
            </a:outerShdw>
          </a:effectLst>
        </p:spPr>
        <p:txBody>
          <a:bodyPr anchor="ctr"/>
          <a:lstStyle/>
          <a:p>
            <a:pPr eaLnBrk="1" hangingPunct="1"/>
            <a:r>
              <a:rPr lang="en-US" sz="2000" b="0">
                <a:solidFill>
                  <a:schemeClr val="accent2"/>
                </a:solidFill>
                <a:latin typeface="Comic Sans MS" pitchFamily="66" charset="0"/>
                <a:cs typeface="Times New Roman" pitchFamily="18" charset="0"/>
              </a:rPr>
              <a:t>An algorithm is self-stabilizing for a given property, if it guarantees that after any transient failure occurs, the property will eventually hold.</a:t>
            </a:r>
          </a:p>
        </p:txBody>
      </p:sp>
      <p:sp>
        <p:nvSpPr>
          <p:cNvPr id="842756" name="Rectangle 4"/>
          <p:cNvSpPr>
            <a:spLocks noChangeArrowheads="1"/>
          </p:cNvSpPr>
          <p:nvPr/>
        </p:nvSpPr>
        <p:spPr bwMode="auto">
          <a:xfrm>
            <a:off x="3708400" y="50800"/>
            <a:ext cx="17272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600" b="0">
                <a:solidFill>
                  <a:srgbClr val="808080"/>
                </a:solidFill>
                <a:latin typeface="Comic Sans MS" pitchFamily="66" charset="0"/>
              </a:rPr>
              <a:t>Section 3.3.3</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Chapter 3</a:t>
            </a:r>
            <a:endParaRPr lang="en-US"/>
          </a:p>
        </p:txBody>
      </p:sp>
      <p:sp>
        <p:nvSpPr>
          <p:cNvPr id="6" name="Footer Placeholder 4"/>
          <p:cNvSpPr>
            <a:spLocks noGrp="1"/>
          </p:cNvSpPr>
          <p:nvPr>
            <p:ph type="ftr" sz="quarter" idx="11"/>
          </p:nvPr>
        </p:nvSpPr>
        <p:spPr/>
        <p:txBody>
          <a:bodyPr/>
          <a:lstStyle/>
          <a:p>
            <a:r>
              <a:rPr lang="en-US" smtClean="0"/>
              <a:t>Synchronization Algorithms and Concurrent Programming Gadi Taubenfeld © 2014</a:t>
            </a:r>
            <a:endParaRPr lang="en-US"/>
          </a:p>
        </p:txBody>
      </p:sp>
      <p:sp>
        <p:nvSpPr>
          <p:cNvPr id="854018" name="Rectangle 2"/>
          <p:cNvSpPr>
            <a:spLocks noGrp="1" noChangeArrowheads="1"/>
          </p:cNvSpPr>
          <p:nvPr>
            <p:ph type="title"/>
          </p:nvPr>
        </p:nvSpPr>
        <p:spPr>
          <a:xfrm>
            <a:off x="685800" y="76200"/>
            <a:ext cx="7772400" cy="1143000"/>
          </a:xfrm>
        </p:spPr>
        <p:txBody>
          <a:bodyPr/>
          <a:lstStyle/>
          <a:p>
            <a:r>
              <a:rPr lang="en-US" sz="2000"/>
              <a:t>The One-Bit Algorithm</a:t>
            </a:r>
            <a:r>
              <a:rPr lang="en-US" sz="3200"/>
              <a:t/>
            </a:r>
            <a:br>
              <a:rPr lang="en-US" sz="3200"/>
            </a:br>
            <a:r>
              <a:rPr lang="en-US" sz="1800">
                <a:effectLst/>
              </a:rPr>
              <a:t>code of process i ,    i </a:t>
            </a:r>
            <a:r>
              <a:rPr lang="en-US" sz="1800" b="1">
                <a:effectLst/>
                <a:sym typeface="Symbol" pitchFamily="18" charset="2"/>
              </a:rPr>
              <a:t></a:t>
            </a:r>
            <a:r>
              <a:rPr lang="en-US" sz="1800">
                <a:effectLst/>
                <a:sym typeface="Symbol" pitchFamily="18" charset="2"/>
              </a:rPr>
              <a:t> {1 ,..., n}</a:t>
            </a:r>
            <a:endParaRPr lang="en-US" sz="1800">
              <a:effectLst/>
            </a:endParaRPr>
          </a:p>
        </p:txBody>
      </p:sp>
      <p:sp>
        <p:nvSpPr>
          <p:cNvPr id="854019" name="Text Box 3"/>
          <p:cNvSpPr txBox="1">
            <a:spLocks noChangeArrowheads="1"/>
          </p:cNvSpPr>
          <p:nvPr/>
        </p:nvSpPr>
        <p:spPr bwMode="auto">
          <a:xfrm>
            <a:off x="1066800" y="1155700"/>
            <a:ext cx="7010400" cy="3117850"/>
          </a:xfrm>
          <a:prstGeom prst="rect">
            <a:avLst/>
          </a:prstGeom>
          <a:solidFill>
            <a:srgbClr val="FFF1DD"/>
          </a:solidFill>
          <a:ln w="9525">
            <a:solidFill>
              <a:srgbClr val="00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b="0">
                <a:solidFill>
                  <a:srgbClr val="003300"/>
                </a:solidFill>
                <a:latin typeface="Comic Sans MS" pitchFamily="66" charset="0"/>
              </a:rPr>
              <a:t>repeat</a:t>
            </a:r>
          </a:p>
          <a:p>
            <a:pPr>
              <a:lnSpc>
                <a:spcPct val="110000"/>
              </a:lnSpc>
            </a:pPr>
            <a:r>
              <a:rPr lang="en-US" b="0">
                <a:solidFill>
                  <a:schemeClr val="accent2"/>
                </a:solidFill>
                <a:latin typeface="Comic Sans MS" pitchFamily="66" charset="0"/>
              </a:rPr>
              <a:t>     b[i] = true; j = 1;</a:t>
            </a:r>
          </a:p>
          <a:p>
            <a:pPr>
              <a:lnSpc>
                <a:spcPct val="110000"/>
              </a:lnSpc>
            </a:pPr>
            <a:r>
              <a:rPr lang="en-US" b="0">
                <a:solidFill>
                  <a:schemeClr val="accent2"/>
                </a:solidFill>
                <a:latin typeface="Comic Sans MS" pitchFamily="66" charset="0"/>
              </a:rPr>
              <a:t>          </a:t>
            </a:r>
            <a:r>
              <a:rPr lang="en-US" b="0">
                <a:solidFill>
                  <a:srgbClr val="003300"/>
                </a:solidFill>
                <a:latin typeface="Comic Sans MS" pitchFamily="66" charset="0"/>
              </a:rPr>
              <a:t>while</a:t>
            </a:r>
            <a:r>
              <a:rPr lang="en-US" b="0">
                <a:solidFill>
                  <a:schemeClr val="accent2"/>
                </a:solidFill>
                <a:latin typeface="Comic Sans MS" pitchFamily="66" charset="0"/>
              </a:rPr>
              <a:t> (b[i] = true) and (j &lt; i) </a:t>
            </a:r>
            <a:r>
              <a:rPr lang="en-US" b="0">
                <a:solidFill>
                  <a:srgbClr val="003300"/>
                </a:solidFill>
                <a:latin typeface="Comic Sans MS" pitchFamily="66" charset="0"/>
              </a:rPr>
              <a:t>do</a:t>
            </a:r>
          </a:p>
          <a:p>
            <a:pPr>
              <a:lnSpc>
                <a:spcPct val="110000"/>
              </a:lnSpc>
            </a:pPr>
            <a:r>
              <a:rPr lang="en-US" b="0">
                <a:solidFill>
                  <a:srgbClr val="003300"/>
                </a:solidFill>
                <a:latin typeface="Comic Sans MS" pitchFamily="66" charset="0"/>
              </a:rPr>
              <a:t>          if </a:t>
            </a:r>
            <a:r>
              <a:rPr lang="en-US" b="0">
                <a:solidFill>
                  <a:schemeClr val="accent2"/>
                </a:solidFill>
                <a:latin typeface="Comic Sans MS" pitchFamily="66" charset="0"/>
              </a:rPr>
              <a:t>b[j] = true </a:t>
            </a:r>
            <a:r>
              <a:rPr lang="en-US" b="0">
                <a:solidFill>
                  <a:srgbClr val="003300"/>
                </a:solidFill>
                <a:latin typeface="Comic Sans MS" pitchFamily="66" charset="0"/>
              </a:rPr>
              <a:t>then</a:t>
            </a:r>
            <a:r>
              <a:rPr lang="en-US" b="0">
                <a:solidFill>
                  <a:schemeClr val="accent2"/>
                </a:solidFill>
                <a:latin typeface="Comic Sans MS" pitchFamily="66" charset="0"/>
              </a:rPr>
              <a:t> b[i] = false; </a:t>
            </a:r>
            <a:r>
              <a:rPr lang="en-US" b="0">
                <a:solidFill>
                  <a:srgbClr val="003300"/>
                </a:solidFill>
                <a:latin typeface="Comic Sans MS" pitchFamily="66" charset="0"/>
              </a:rPr>
              <a:t>await</a:t>
            </a:r>
            <a:r>
              <a:rPr lang="en-US" b="0">
                <a:solidFill>
                  <a:schemeClr val="accent2"/>
                </a:solidFill>
                <a:latin typeface="Comic Sans MS" pitchFamily="66" charset="0"/>
              </a:rPr>
              <a:t> b[j] =false </a:t>
            </a:r>
            <a:r>
              <a:rPr lang="en-US" b="0">
                <a:solidFill>
                  <a:srgbClr val="003300"/>
                </a:solidFill>
                <a:latin typeface="Comic Sans MS" pitchFamily="66" charset="0"/>
              </a:rPr>
              <a:t>fi</a:t>
            </a:r>
          </a:p>
          <a:p>
            <a:pPr>
              <a:lnSpc>
                <a:spcPct val="110000"/>
              </a:lnSpc>
            </a:pPr>
            <a:r>
              <a:rPr lang="en-US" b="0">
                <a:solidFill>
                  <a:schemeClr val="accent2"/>
                </a:solidFill>
                <a:latin typeface="Comic Sans MS" pitchFamily="66" charset="0"/>
              </a:rPr>
              <a:t>          j = j+1</a:t>
            </a:r>
          </a:p>
          <a:p>
            <a:pPr>
              <a:lnSpc>
                <a:spcPct val="110000"/>
              </a:lnSpc>
            </a:pPr>
            <a:r>
              <a:rPr lang="en-US" b="0">
                <a:solidFill>
                  <a:schemeClr val="accent2"/>
                </a:solidFill>
                <a:latin typeface="Comic Sans MS" pitchFamily="66" charset="0"/>
              </a:rPr>
              <a:t>     </a:t>
            </a:r>
            <a:r>
              <a:rPr lang="en-US" b="0">
                <a:solidFill>
                  <a:srgbClr val="003300"/>
                </a:solidFill>
                <a:latin typeface="Comic Sans MS" pitchFamily="66" charset="0"/>
              </a:rPr>
              <a:t>od</a:t>
            </a:r>
          </a:p>
          <a:p>
            <a:pPr>
              <a:lnSpc>
                <a:spcPct val="110000"/>
              </a:lnSpc>
            </a:pPr>
            <a:r>
              <a:rPr lang="en-US" b="0">
                <a:solidFill>
                  <a:srgbClr val="003300"/>
                </a:solidFill>
                <a:latin typeface="Comic Sans MS" pitchFamily="66" charset="0"/>
              </a:rPr>
              <a:t>until</a:t>
            </a:r>
            <a:r>
              <a:rPr lang="en-US" b="0">
                <a:solidFill>
                  <a:schemeClr val="accent2"/>
                </a:solidFill>
                <a:latin typeface="Comic Sans MS" pitchFamily="66" charset="0"/>
              </a:rPr>
              <a:t> b[i] = true</a:t>
            </a:r>
          </a:p>
          <a:p>
            <a:pPr>
              <a:lnSpc>
                <a:spcPct val="110000"/>
              </a:lnSpc>
            </a:pPr>
            <a:r>
              <a:rPr lang="en-US" b="0">
                <a:solidFill>
                  <a:srgbClr val="003300"/>
                </a:solidFill>
                <a:latin typeface="Comic Sans MS" pitchFamily="66" charset="0"/>
              </a:rPr>
              <a:t>for</a:t>
            </a:r>
            <a:r>
              <a:rPr lang="en-US" b="0">
                <a:solidFill>
                  <a:schemeClr val="accent2"/>
                </a:solidFill>
                <a:latin typeface="Comic Sans MS" pitchFamily="66" charset="0"/>
              </a:rPr>
              <a:t> j = i+1 </a:t>
            </a:r>
            <a:r>
              <a:rPr lang="en-US" b="0">
                <a:solidFill>
                  <a:srgbClr val="003300"/>
                </a:solidFill>
                <a:latin typeface="Comic Sans MS" pitchFamily="66" charset="0"/>
              </a:rPr>
              <a:t>to</a:t>
            </a:r>
            <a:r>
              <a:rPr lang="en-US" b="0">
                <a:solidFill>
                  <a:schemeClr val="accent2"/>
                </a:solidFill>
                <a:latin typeface="Comic Sans MS" pitchFamily="66" charset="0"/>
              </a:rPr>
              <a:t> n </a:t>
            </a:r>
            <a:r>
              <a:rPr lang="en-US" b="0">
                <a:solidFill>
                  <a:srgbClr val="003300"/>
                </a:solidFill>
                <a:latin typeface="Comic Sans MS" pitchFamily="66" charset="0"/>
              </a:rPr>
              <a:t>do</a:t>
            </a:r>
            <a:r>
              <a:rPr lang="en-US" b="0">
                <a:solidFill>
                  <a:schemeClr val="accent2"/>
                </a:solidFill>
                <a:latin typeface="Comic Sans MS" pitchFamily="66" charset="0"/>
              </a:rPr>
              <a:t> </a:t>
            </a:r>
            <a:r>
              <a:rPr lang="en-US" b="0">
                <a:solidFill>
                  <a:srgbClr val="003300"/>
                </a:solidFill>
                <a:latin typeface="Comic Sans MS" pitchFamily="66" charset="0"/>
              </a:rPr>
              <a:t>await</a:t>
            </a:r>
            <a:r>
              <a:rPr lang="en-US" b="0">
                <a:solidFill>
                  <a:schemeClr val="accent2"/>
                </a:solidFill>
                <a:latin typeface="Comic Sans MS" pitchFamily="66" charset="0"/>
              </a:rPr>
              <a:t> b[j] = false </a:t>
            </a:r>
            <a:r>
              <a:rPr lang="en-US" b="0">
                <a:solidFill>
                  <a:srgbClr val="003300"/>
                </a:solidFill>
                <a:latin typeface="Comic Sans MS" pitchFamily="66" charset="0"/>
              </a:rPr>
              <a:t>od</a:t>
            </a:r>
          </a:p>
          <a:p>
            <a:pPr>
              <a:lnSpc>
                <a:spcPct val="110000"/>
              </a:lnSpc>
            </a:pPr>
            <a:r>
              <a:rPr lang="en-US" b="0">
                <a:solidFill>
                  <a:srgbClr val="CC3300"/>
                </a:solidFill>
                <a:latin typeface="Comic Sans MS" pitchFamily="66" charset="0"/>
              </a:rPr>
              <a:t>critical section</a:t>
            </a:r>
          </a:p>
          <a:p>
            <a:pPr>
              <a:lnSpc>
                <a:spcPct val="110000"/>
              </a:lnSpc>
            </a:pPr>
            <a:r>
              <a:rPr lang="en-US" b="0">
                <a:solidFill>
                  <a:schemeClr val="accent2"/>
                </a:solidFill>
                <a:latin typeface="Comic Sans MS" pitchFamily="66" charset="0"/>
              </a:rPr>
              <a:t>b[i] = false</a:t>
            </a:r>
          </a:p>
        </p:txBody>
      </p:sp>
      <p:sp>
        <p:nvSpPr>
          <p:cNvPr id="854040" name="Rectangle 24"/>
          <p:cNvSpPr>
            <a:spLocks noChangeArrowheads="1"/>
          </p:cNvSpPr>
          <p:nvPr/>
        </p:nvSpPr>
        <p:spPr bwMode="auto">
          <a:xfrm>
            <a:off x="1600200" y="4686300"/>
            <a:ext cx="6096000" cy="1041400"/>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45791" dir="2021404" algn="ctr" rotWithShape="0">
                    <a:schemeClr val="bg2"/>
                  </a:outerShdw>
                </a:effectLst>
              </a14:hiddenEffects>
            </a:ext>
          </a:extLst>
        </p:spPr>
        <p:txBody>
          <a:bodyPr/>
          <a:lstStyle/>
          <a:p>
            <a:pPr marL="342900" indent="-342900" eaLnBrk="1" hangingPunct="1">
              <a:spcBef>
                <a:spcPct val="20000"/>
              </a:spcBef>
              <a:buFontTx/>
              <a:buChar char="•"/>
            </a:pPr>
            <a:r>
              <a:rPr lang="en-US" sz="2000" b="0">
                <a:solidFill>
                  <a:srgbClr val="003300"/>
                </a:solidFill>
                <a:latin typeface="Comic Sans MS" pitchFamily="66" charset="0"/>
              </a:rPr>
              <a:t>not self-stabilizing for deadlock-freedom</a:t>
            </a:r>
          </a:p>
          <a:p>
            <a:pPr marL="342900" indent="-342900" eaLnBrk="1" hangingPunct="1">
              <a:spcBef>
                <a:spcPct val="20000"/>
              </a:spcBef>
              <a:buFontTx/>
              <a:buChar char="•"/>
            </a:pPr>
            <a:r>
              <a:rPr lang="en-US" sz="2000" b="0">
                <a:solidFill>
                  <a:srgbClr val="003300"/>
                </a:solidFill>
                <a:latin typeface="Comic Sans MS" pitchFamily="66" charset="0"/>
              </a:rPr>
              <a:t>not self-stabilizing for mutual exclusion</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smtClean="0"/>
              <a:t>Chapter 3</a:t>
            </a:r>
            <a:endParaRPr lang="en-US"/>
          </a:p>
        </p:txBody>
      </p:sp>
      <p:sp>
        <p:nvSpPr>
          <p:cNvPr id="8" name="Footer Placeholder 4"/>
          <p:cNvSpPr>
            <a:spLocks noGrp="1"/>
          </p:cNvSpPr>
          <p:nvPr>
            <p:ph type="ftr" sz="quarter" idx="11"/>
          </p:nvPr>
        </p:nvSpPr>
        <p:spPr/>
        <p:txBody>
          <a:bodyPr/>
          <a:lstStyle/>
          <a:p>
            <a:r>
              <a:rPr lang="en-US" smtClean="0"/>
              <a:t>Synchronization Algorithms and Concurrent Programming Gadi Taubenfeld © 2014</a:t>
            </a:r>
            <a:endParaRPr lang="en-US"/>
          </a:p>
        </p:txBody>
      </p:sp>
      <p:sp>
        <p:nvSpPr>
          <p:cNvPr id="843803" name="Rectangle 27"/>
          <p:cNvSpPr>
            <a:spLocks noChangeArrowheads="1"/>
          </p:cNvSpPr>
          <p:nvPr/>
        </p:nvSpPr>
        <p:spPr bwMode="auto">
          <a:xfrm>
            <a:off x="266700" y="6032500"/>
            <a:ext cx="8597900" cy="736600"/>
          </a:xfrm>
          <a:prstGeom prst="rect">
            <a:avLst/>
          </a:prstGeom>
          <a:solidFill>
            <a:srgbClr val="F7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43778" name="Rectangle 2"/>
          <p:cNvSpPr>
            <a:spLocks noGrp="1" noChangeArrowheads="1"/>
          </p:cNvSpPr>
          <p:nvPr>
            <p:ph type="title"/>
          </p:nvPr>
        </p:nvSpPr>
        <p:spPr>
          <a:xfrm>
            <a:off x="685800" y="88900"/>
            <a:ext cx="7772400" cy="495300"/>
          </a:xfrm>
        </p:spPr>
        <p:txBody>
          <a:bodyPr/>
          <a:lstStyle/>
          <a:p>
            <a:pPr>
              <a:lnSpc>
                <a:spcPct val="90000"/>
              </a:lnSpc>
            </a:pPr>
            <a:r>
              <a:rPr lang="en-US" sz="2000"/>
              <a:t>The Self-Stabilizing One-Bit Algorithm</a:t>
            </a:r>
            <a:r>
              <a:rPr lang="en-US" sz="3200"/>
              <a:t/>
            </a:r>
            <a:br>
              <a:rPr lang="en-US" sz="3200"/>
            </a:br>
            <a:r>
              <a:rPr lang="en-US" sz="1800">
                <a:effectLst/>
              </a:rPr>
              <a:t>code of process i ,    i </a:t>
            </a:r>
            <a:r>
              <a:rPr lang="en-US" sz="1800" b="1">
                <a:effectLst/>
                <a:sym typeface="Symbol" pitchFamily="18" charset="2"/>
              </a:rPr>
              <a:t></a:t>
            </a:r>
            <a:r>
              <a:rPr lang="en-US" sz="1800">
                <a:effectLst/>
                <a:sym typeface="Symbol" pitchFamily="18" charset="2"/>
              </a:rPr>
              <a:t> {1 ,..., n}</a:t>
            </a:r>
          </a:p>
        </p:txBody>
      </p:sp>
      <p:sp>
        <p:nvSpPr>
          <p:cNvPr id="843779" name="Text Box 3"/>
          <p:cNvSpPr txBox="1">
            <a:spLocks noChangeArrowheads="1"/>
          </p:cNvSpPr>
          <p:nvPr/>
        </p:nvSpPr>
        <p:spPr bwMode="auto">
          <a:xfrm>
            <a:off x="1625600" y="990600"/>
            <a:ext cx="5892800" cy="5530850"/>
          </a:xfrm>
          <a:prstGeom prst="rect">
            <a:avLst/>
          </a:prstGeom>
          <a:solidFill>
            <a:srgbClr val="FFF1DD"/>
          </a:solidFill>
          <a:ln w="9525">
            <a:solidFill>
              <a:srgbClr val="003300"/>
            </a:solidFill>
            <a:miter lim="800000"/>
            <a:headEnd/>
            <a:tailEnd/>
          </a:ln>
          <a:effectLst>
            <a:outerShdw dist="35921" dir="2700000" algn="ctr" rotWithShape="0">
              <a:schemeClr val="bg2"/>
            </a:outerShdw>
          </a:effectLst>
        </p:spPr>
        <p:txBody>
          <a:bodyPr>
            <a:spAutoFit/>
          </a:bodyPr>
          <a:lstStyle/>
          <a:p>
            <a:pPr>
              <a:lnSpc>
                <a:spcPct val="110000"/>
              </a:lnSpc>
            </a:pPr>
            <a:r>
              <a:rPr lang="en-US" b="0">
                <a:solidFill>
                  <a:srgbClr val="003300"/>
                </a:solidFill>
                <a:latin typeface="Comic Sans MS" pitchFamily="66" charset="0"/>
              </a:rPr>
              <a:t>repeat</a:t>
            </a:r>
          </a:p>
          <a:p>
            <a:pPr>
              <a:lnSpc>
                <a:spcPct val="110000"/>
              </a:lnSpc>
            </a:pPr>
            <a:r>
              <a:rPr lang="en-US" b="0">
                <a:solidFill>
                  <a:schemeClr val="accent2"/>
                </a:solidFill>
                <a:latin typeface="Comic Sans MS" pitchFamily="66" charset="0"/>
              </a:rPr>
              <a:t>     b[i] = true; j = 1;</a:t>
            </a:r>
          </a:p>
          <a:p>
            <a:pPr>
              <a:lnSpc>
                <a:spcPct val="110000"/>
              </a:lnSpc>
            </a:pPr>
            <a:r>
              <a:rPr lang="en-US" b="0">
                <a:solidFill>
                  <a:schemeClr val="accent2"/>
                </a:solidFill>
                <a:latin typeface="Comic Sans MS" pitchFamily="66" charset="0"/>
              </a:rPr>
              <a:t>          </a:t>
            </a:r>
            <a:r>
              <a:rPr lang="en-US" b="0">
                <a:solidFill>
                  <a:srgbClr val="003300"/>
                </a:solidFill>
                <a:latin typeface="Comic Sans MS" pitchFamily="66" charset="0"/>
              </a:rPr>
              <a:t>while</a:t>
            </a:r>
            <a:r>
              <a:rPr lang="en-US" b="0">
                <a:solidFill>
                  <a:schemeClr val="accent2"/>
                </a:solidFill>
                <a:latin typeface="Comic Sans MS" pitchFamily="66" charset="0"/>
              </a:rPr>
              <a:t> (b[i] = true) and (j &lt; i) </a:t>
            </a:r>
            <a:r>
              <a:rPr lang="en-US" b="0">
                <a:solidFill>
                  <a:srgbClr val="003300"/>
                </a:solidFill>
                <a:latin typeface="Comic Sans MS" pitchFamily="66" charset="0"/>
              </a:rPr>
              <a:t>do</a:t>
            </a:r>
          </a:p>
          <a:p>
            <a:pPr>
              <a:lnSpc>
                <a:spcPct val="110000"/>
              </a:lnSpc>
            </a:pPr>
            <a:r>
              <a:rPr lang="en-US" b="0">
                <a:solidFill>
                  <a:srgbClr val="003300"/>
                </a:solidFill>
                <a:latin typeface="Comic Sans MS" pitchFamily="66" charset="0"/>
              </a:rPr>
              <a:t>          if </a:t>
            </a:r>
            <a:r>
              <a:rPr lang="en-US" b="0">
                <a:solidFill>
                  <a:schemeClr val="accent2"/>
                </a:solidFill>
                <a:latin typeface="Comic Sans MS" pitchFamily="66" charset="0"/>
              </a:rPr>
              <a:t>b[j] = true </a:t>
            </a:r>
            <a:r>
              <a:rPr lang="en-US" b="0">
                <a:solidFill>
                  <a:srgbClr val="003300"/>
                </a:solidFill>
                <a:latin typeface="Comic Sans MS" pitchFamily="66" charset="0"/>
              </a:rPr>
              <a:t>then</a:t>
            </a:r>
            <a:r>
              <a:rPr lang="en-US" b="0">
                <a:solidFill>
                  <a:schemeClr val="accent2"/>
                </a:solidFill>
                <a:latin typeface="Comic Sans MS" pitchFamily="66" charset="0"/>
              </a:rPr>
              <a:t> b[i] = false; </a:t>
            </a:r>
          </a:p>
          <a:p>
            <a:pPr>
              <a:lnSpc>
                <a:spcPct val="110000"/>
              </a:lnSpc>
            </a:pPr>
            <a:r>
              <a:rPr lang="en-US" b="0">
                <a:solidFill>
                  <a:schemeClr val="accent2"/>
                </a:solidFill>
                <a:latin typeface="Comic Sans MS" pitchFamily="66" charset="0"/>
              </a:rPr>
              <a:t>                 </a:t>
            </a:r>
            <a:r>
              <a:rPr lang="en-US" b="0">
                <a:solidFill>
                  <a:srgbClr val="003300"/>
                </a:solidFill>
                <a:latin typeface="Comic Sans MS" pitchFamily="66" charset="0"/>
              </a:rPr>
              <a:t>repeat</a:t>
            </a:r>
          </a:p>
          <a:p>
            <a:pPr>
              <a:lnSpc>
                <a:spcPct val="110000"/>
              </a:lnSpc>
            </a:pPr>
            <a:r>
              <a:rPr lang="en-US" b="0">
                <a:solidFill>
                  <a:schemeClr val="accent2"/>
                </a:solidFill>
                <a:latin typeface="Comic Sans MS" pitchFamily="66" charset="0"/>
              </a:rPr>
              <a:t>                     </a:t>
            </a:r>
            <a:r>
              <a:rPr lang="en-US" b="0">
                <a:solidFill>
                  <a:srgbClr val="003300"/>
                </a:solidFill>
                <a:latin typeface="Comic Sans MS" pitchFamily="66" charset="0"/>
              </a:rPr>
              <a:t>if </a:t>
            </a:r>
            <a:r>
              <a:rPr lang="en-US" b="0">
                <a:solidFill>
                  <a:schemeClr val="accent2"/>
                </a:solidFill>
                <a:latin typeface="Comic Sans MS" pitchFamily="66" charset="0"/>
              </a:rPr>
              <a:t>b[i] = true </a:t>
            </a:r>
            <a:r>
              <a:rPr lang="en-US" b="0">
                <a:solidFill>
                  <a:srgbClr val="003300"/>
                </a:solidFill>
                <a:latin typeface="Comic Sans MS" pitchFamily="66" charset="0"/>
              </a:rPr>
              <a:t>then</a:t>
            </a:r>
            <a:r>
              <a:rPr lang="en-US" b="0">
                <a:solidFill>
                  <a:schemeClr val="accent2"/>
                </a:solidFill>
                <a:latin typeface="Comic Sans MS" pitchFamily="66" charset="0"/>
              </a:rPr>
              <a:t> b[i] = false </a:t>
            </a:r>
            <a:r>
              <a:rPr lang="en-US" b="0">
                <a:solidFill>
                  <a:srgbClr val="003300"/>
                </a:solidFill>
                <a:latin typeface="Comic Sans MS" pitchFamily="66" charset="0"/>
              </a:rPr>
              <a:t>fi</a:t>
            </a:r>
          </a:p>
          <a:p>
            <a:pPr>
              <a:lnSpc>
                <a:spcPct val="110000"/>
              </a:lnSpc>
            </a:pPr>
            <a:r>
              <a:rPr lang="en-US" b="0">
                <a:solidFill>
                  <a:schemeClr val="accent2"/>
                </a:solidFill>
                <a:latin typeface="Comic Sans MS" pitchFamily="66" charset="0"/>
              </a:rPr>
              <a:t>                 </a:t>
            </a:r>
            <a:r>
              <a:rPr lang="en-US" b="0">
                <a:solidFill>
                  <a:srgbClr val="003300"/>
                </a:solidFill>
                <a:latin typeface="Comic Sans MS" pitchFamily="66" charset="0"/>
              </a:rPr>
              <a:t>until </a:t>
            </a:r>
            <a:r>
              <a:rPr lang="en-US" b="0">
                <a:solidFill>
                  <a:schemeClr val="accent2"/>
                </a:solidFill>
                <a:latin typeface="Comic Sans MS" pitchFamily="66" charset="0"/>
              </a:rPr>
              <a:t>b[j] = false</a:t>
            </a:r>
          </a:p>
          <a:p>
            <a:pPr>
              <a:lnSpc>
                <a:spcPct val="110000"/>
              </a:lnSpc>
            </a:pPr>
            <a:r>
              <a:rPr lang="en-US" b="0">
                <a:solidFill>
                  <a:schemeClr val="accent2"/>
                </a:solidFill>
                <a:latin typeface="Comic Sans MS" pitchFamily="66" charset="0"/>
              </a:rPr>
              <a:t>          </a:t>
            </a:r>
            <a:r>
              <a:rPr lang="en-US" b="0">
                <a:solidFill>
                  <a:srgbClr val="003300"/>
                </a:solidFill>
                <a:latin typeface="Comic Sans MS" pitchFamily="66" charset="0"/>
              </a:rPr>
              <a:t>fi</a:t>
            </a:r>
          </a:p>
          <a:p>
            <a:pPr>
              <a:lnSpc>
                <a:spcPct val="110000"/>
              </a:lnSpc>
            </a:pPr>
            <a:r>
              <a:rPr lang="en-US" b="0">
                <a:solidFill>
                  <a:schemeClr val="accent2"/>
                </a:solidFill>
                <a:latin typeface="Comic Sans MS" pitchFamily="66" charset="0"/>
              </a:rPr>
              <a:t>          j = j+1</a:t>
            </a:r>
          </a:p>
          <a:p>
            <a:pPr>
              <a:lnSpc>
                <a:spcPct val="110000"/>
              </a:lnSpc>
            </a:pPr>
            <a:r>
              <a:rPr lang="en-US" b="0">
                <a:solidFill>
                  <a:schemeClr val="accent2"/>
                </a:solidFill>
                <a:latin typeface="Comic Sans MS" pitchFamily="66" charset="0"/>
              </a:rPr>
              <a:t>     </a:t>
            </a:r>
            <a:r>
              <a:rPr lang="en-US" b="0">
                <a:solidFill>
                  <a:srgbClr val="003300"/>
                </a:solidFill>
                <a:latin typeface="Comic Sans MS" pitchFamily="66" charset="0"/>
              </a:rPr>
              <a:t>od</a:t>
            </a:r>
          </a:p>
          <a:p>
            <a:pPr>
              <a:lnSpc>
                <a:spcPct val="110000"/>
              </a:lnSpc>
            </a:pPr>
            <a:r>
              <a:rPr lang="en-US" b="0">
                <a:solidFill>
                  <a:srgbClr val="003300"/>
                </a:solidFill>
                <a:latin typeface="Comic Sans MS" pitchFamily="66" charset="0"/>
              </a:rPr>
              <a:t>until</a:t>
            </a:r>
            <a:r>
              <a:rPr lang="en-US" b="0">
                <a:solidFill>
                  <a:schemeClr val="accent2"/>
                </a:solidFill>
                <a:latin typeface="Comic Sans MS" pitchFamily="66" charset="0"/>
              </a:rPr>
              <a:t> b[i] = true</a:t>
            </a:r>
          </a:p>
          <a:p>
            <a:pPr>
              <a:lnSpc>
                <a:spcPct val="110000"/>
              </a:lnSpc>
            </a:pPr>
            <a:r>
              <a:rPr lang="en-US" b="0">
                <a:solidFill>
                  <a:srgbClr val="003300"/>
                </a:solidFill>
                <a:latin typeface="Comic Sans MS" pitchFamily="66" charset="0"/>
              </a:rPr>
              <a:t>for</a:t>
            </a:r>
            <a:r>
              <a:rPr lang="en-US" b="0">
                <a:solidFill>
                  <a:schemeClr val="accent2"/>
                </a:solidFill>
                <a:latin typeface="Comic Sans MS" pitchFamily="66" charset="0"/>
              </a:rPr>
              <a:t> j = i+1 </a:t>
            </a:r>
            <a:r>
              <a:rPr lang="en-US" b="0">
                <a:solidFill>
                  <a:srgbClr val="003300"/>
                </a:solidFill>
                <a:latin typeface="Comic Sans MS" pitchFamily="66" charset="0"/>
              </a:rPr>
              <a:t>to</a:t>
            </a:r>
            <a:r>
              <a:rPr lang="en-US" b="0">
                <a:solidFill>
                  <a:schemeClr val="accent2"/>
                </a:solidFill>
                <a:latin typeface="Comic Sans MS" pitchFamily="66" charset="0"/>
              </a:rPr>
              <a:t> n </a:t>
            </a:r>
            <a:r>
              <a:rPr lang="en-US" b="0">
                <a:solidFill>
                  <a:srgbClr val="003300"/>
                </a:solidFill>
                <a:latin typeface="Comic Sans MS" pitchFamily="66" charset="0"/>
              </a:rPr>
              <a:t>do</a:t>
            </a:r>
          </a:p>
          <a:p>
            <a:pPr>
              <a:lnSpc>
                <a:spcPct val="110000"/>
              </a:lnSpc>
            </a:pPr>
            <a:r>
              <a:rPr lang="en-US" b="0">
                <a:solidFill>
                  <a:schemeClr val="accent2"/>
                </a:solidFill>
                <a:latin typeface="Comic Sans MS" pitchFamily="66" charset="0"/>
              </a:rPr>
              <a:t>                 </a:t>
            </a:r>
            <a:r>
              <a:rPr lang="en-US" b="0">
                <a:solidFill>
                  <a:srgbClr val="003300"/>
                </a:solidFill>
                <a:latin typeface="Comic Sans MS" pitchFamily="66" charset="0"/>
              </a:rPr>
              <a:t>repeat</a:t>
            </a:r>
            <a:endParaRPr lang="en-US" b="0">
              <a:solidFill>
                <a:schemeClr val="accent2"/>
              </a:solidFill>
              <a:latin typeface="Comic Sans MS" pitchFamily="66" charset="0"/>
            </a:endParaRPr>
          </a:p>
          <a:p>
            <a:pPr>
              <a:lnSpc>
                <a:spcPct val="110000"/>
              </a:lnSpc>
            </a:pPr>
            <a:r>
              <a:rPr lang="en-US" b="0">
                <a:solidFill>
                  <a:schemeClr val="accent2"/>
                </a:solidFill>
                <a:latin typeface="Comic Sans MS" pitchFamily="66" charset="0"/>
              </a:rPr>
              <a:t>                     </a:t>
            </a:r>
            <a:r>
              <a:rPr lang="en-US" b="0">
                <a:solidFill>
                  <a:srgbClr val="003300"/>
                </a:solidFill>
                <a:latin typeface="Comic Sans MS" pitchFamily="66" charset="0"/>
              </a:rPr>
              <a:t>if </a:t>
            </a:r>
            <a:r>
              <a:rPr lang="en-US" b="0">
                <a:solidFill>
                  <a:schemeClr val="accent2"/>
                </a:solidFill>
                <a:latin typeface="Comic Sans MS" pitchFamily="66" charset="0"/>
              </a:rPr>
              <a:t>b[i] = true </a:t>
            </a:r>
            <a:r>
              <a:rPr lang="en-US" b="0">
                <a:solidFill>
                  <a:srgbClr val="003300"/>
                </a:solidFill>
                <a:latin typeface="Comic Sans MS" pitchFamily="66" charset="0"/>
              </a:rPr>
              <a:t>then</a:t>
            </a:r>
            <a:r>
              <a:rPr lang="en-US" b="0">
                <a:solidFill>
                  <a:schemeClr val="accent2"/>
                </a:solidFill>
                <a:latin typeface="Comic Sans MS" pitchFamily="66" charset="0"/>
              </a:rPr>
              <a:t> b[i] = false </a:t>
            </a:r>
            <a:r>
              <a:rPr lang="en-US" b="0">
                <a:solidFill>
                  <a:srgbClr val="003300"/>
                </a:solidFill>
                <a:latin typeface="Comic Sans MS" pitchFamily="66" charset="0"/>
              </a:rPr>
              <a:t>fi</a:t>
            </a:r>
            <a:endParaRPr lang="en-US" b="0">
              <a:solidFill>
                <a:schemeClr val="accent2"/>
              </a:solidFill>
              <a:latin typeface="Comic Sans MS" pitchFamily="66" charset="0"/>
            </a:endParaRPr>
          </a:p>
          <a:p>
            <a:pPr>
              <a:lnSpc>
                <a:spcPct val="110000"/>
              </a:lnSpc>
            </a:pPr>
            <a:r>
              <a:rPr lang="en-US" b="0">
                <a:solidFill>
                  <a:srgbClr val="003300"/>
                </a:solidFill>
                <a:latin typeface="Comic Sans MS" pitchFamily="66" charset="0"/>
              </a:rPr>
              <a:t>                 until </a:t>
            </a:r>
            <a:r>
              <a:rPr lang="en-US" b="0">
                <a:solidFill>
                  <a:schemeClr val="accent2"/>
                </a:solidFill>
                <a:latin typeface="Comic Sans MS" pitchFamily="66" charset="0"/>
              </a:rPr>
              <a:t>b[j] = false</a:t>
            </a:r>
          </a:p>
          <a:p>
            <a:pPr>
              <a:lnSpc>
                <a:spcPct val="110000"/>
              </a:lnSpc>
            </a:pPr>
            <a:r>
              <a:rPr lang="en-US" b="0">
                <a:solidFill>
                  <a:srgbClr val="003300"/>
                </a:solidFill>
                <a:latin typeface="Comic Sans MS" pitchFamily="66" charset="0"/>
              </a:rPr>
              <a:t>od</a:t>
            </a:r>
          </a:p>
          <a:p>
            <a:pPr>
              <a:lnSpc>
                <a:spcPct val="110000"/>
              </a:lnSpc>
            </a:pPr>
            <a:r>
              <a:rPr lang="en-US" b="0">
                <a:solidFill>
                  <a:srgbClr val="CC3300"/>
                </a:solidFill>
                <a:latin typeface="Comic Sans MS" pitchFamily="66" charset="0"/>
              </a:rPr>
              <a:t>critical section</a:t>
            </a:r>
          </a:p>
          <a:p>
            <a:pPr>
              <a:lnSpc>
                <a:spcPct val="110000"/>
              </a:lnSpc>
            </a:pPr>
            <a:r>
              <a:rPr lang="en-US" b="0">
                <a:solidFill>
                  <a:schemeClr val="accent2"/>
                </a:solidFill>
                <a:latin typeface="Comic Sans MS" pitchFamily="66" charset="0"/>
              </a:rPr>
              <a:t>b[i] = false</a:t>
            </a:r>
          </a:p>
        </p:txBody>
      </p:sp>
      <p:sp>
        <p:nvSpPr>
          <p:cNvPr id="843801" name="Rectangle 25"/>
          <p:cNvSpPr>
            <a:spLocks noChangeArrowheads="1"/>
          </p:cNvSpPr>
          <p:nvPr/>
        </p:nvSpPr>
        <p:spPr bwMode="auto">
          <a:xfrm>
            <a:off x="3048000" y="2565400"/>
            <a:ext cx="3568700" cy="304800"/>
          </a:xfrm>
          <a:prstGeom prst="rect">
            <a:avLst/>
          </a:prstGeom>
          <a:noFill/>
          <a:ln w="9525">
            <a:solidFill>
              <a:srgbClr val="CC3300"/>
            </a:solidFill>
            <a:miter lim="800000"/>
            <a:headEnd/>
            <a:tailEnd/>
          </a:ln>
          <a:effectLst/>
          <a:extLst>
            <a:ext uri="{909E8E84-426E-40DD-AFC4-6F175D3DCCD1}">
              <a14:hiddenFill xmlns:a14="http://schemas.microsoft.com/office/drawing/2010/main">
                <a:solidFill>
                  <a:srgbClr val="FFE1E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43802" name="Rectangle 26"/>
          <p:cNvSpPr>
            <a:spLocks noChangeArrowheads="1"/>
          </p:cNvSpPr>
          <p:nvPr/>
        </p:nvSpPr>
        <p:spPr bwMode="auto">
          <a:xfrm>
            <a:off x="3048000" y="4978400"/>
            <a:ext cx="3568700" cy="304800"/>
          </a:xfrm>
          <a:prstGeom prst="rect">
            <a:avLst/>
          </a:prstGeom>
          <a:noFill/>
          <a:ln w="9525">
            <a:solidFill>
              <a:srgbClr val="CC3300"/>
            </a:solidFill>
            <a:miter lim="800000"/>
            <a:headEnd/>
            <a:tailEnd/>
          </a:ln>
          <a:effectLst/>
          <a:extLst>
            <a:ext uri="{909E8E84-426E-40DD-AFC4-6F175D3DCCD1}">
              <a14:hiddenFill xmlns:a14="http://schemas.microsoft.com/office/drawing/2010/main">
                <a:solidFill>
                  <a:srgbClr val="FFE1E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Comic Sans MS" pitchFamily="66" charset="0"/>
              </a:rPr>
              <a:t>Symmetric </a:t>
            </a:r>
            <a:r>
              <a:rPr lang="en-US" dirty="0">
                <a:latin typeface="Comic Sans MS" pitchFamily="66" charset="0"/>
              </a:rPr>
              <a:t>Algorithms</a:t>
            </a:r>
          </a:p>
        </p:txBody>
      </p:sp>
      <p:sp>
        <p:nvSpPr>
          <p:cNvPr id="6" name="Text Placeholder 5"/>
          <p:cNvSpPr>
            <a:spLocks noGrp="1"/>
          </p:cNvSpPr>
          <p:nvPr>
            <p:ph type="body" idx="1"/>
          </p:nvPr>
        </p:nvSpPr>
        <p:spPr/>
        <p:txBody>
          <a:bodyPr/>
          <a:lstStyle/>
          <a:p>
            <a:r>
              <a:rPr lang="en-US" dirty="0" smtClean="0"/>
              <a:t>Section 3.4</a:t>
            </a:r>
            <a:endParaRPr lang="en-US" dirty="0"/>
          </a:p>
        </p:txBody>
      </p:sp>
      <p:sp>
        <p:nvSpPr>
          <p:cNvPr id="3" name="Date Placeholder 2"/>
          <p:cNvSpPr>
            <a:spLocks noGrp="1"/>
          </p:cNvSpPr>
          <p:nvPr>
            <p:ph type="dt" sz="half" idx="2"/>
          </p:nvPr>
        </p:nvSpPr>
        <p:spPr/>
        <p:txBody>
          <a:bodyPr/>
          <a:lstStyle/>
          <a:p>
            <a:r>
              <a:rPr lang="en-US" smtClean="0"/>
              <a:t>Chapter 3</a:t>
            </a:r>
            <a:endParaRPr lang="en-US"/>
          </a:p>
        </p:txBody>
      </p:sp>
      <p:sp>
        <p:nvSpPr>
          <p:cNvPr id="4" name="Footer Placeholder 3"/>
          <p:cNvSpPr>
            <a:spLocks noGrp="1"/>
          </p:cNvSpPr>
          <p:nvPr>
            <p:ph type="ftr" sz="quarter" idx="3"/>
          </p:nvPr>
        </p:nvSpPr>
        <p:spPr/>
        <p:txBody>
          <a:bodyPr/>
          <a:lstStyle/>
          <a:p>
            <a:r>
              <a:rPr lang="en-US" smtClean="0"/>
              <a:t>Synchronization Algorithms and Concurrent Programming Gadi Taubenfeld © 2014</a:t>
            </a:r>
            <a:endParaRPr lang="en-US"/>
          </a:p>
        </p:txBody>
      </p:sp>
      <p:sp>
        <p:nvSpPr>
          <p:cNvPr id="7" name="Rectangle 2"/>
          <p:cNvSpPr txBox="1">
            <a:spLocks noChangeArrowheads="1"/>
          </p:cNvSpPr>
          <p:nvPr/>
        </p:nvSpPr>
        <p:spPr bwMode="auto">
          <a:xfrm>
            <a:off x="800100" y="3235960"/>
            <a:ext cx="4851400" cy="177800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6E9"/>
                </a:solidFill>
              </a14:hiddenFill>
            </a:ext>
            <a:ext uri="{91240B29-F687-4F45-9708-019B960494DF}">
              <a14:hiddenLine xmlns:a14="http://schemas.microsoft.com/office/drawing/2010/main" w="9525">
                <a:solidFill>
                  <a:schemeClr val="accent2"/>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Clr>
                <a:schemeClr val="accent2"/>
              </a:buClr>
              <a:buSzPct val="85000"/>
              <a:buFont typeface="Wingdings" pitchFamily="2" charset="2"/>
              <a:buNone/>
              <a:defRPr sz="2400">
                <a:solidFill>
                  <a:schemeClr val="tx1">
                    <a:tint val="75000"/>
                  </a:schemeClr>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None/>
              <a:defRPr sz="1800">
                <a:solidFill>
                  <a:schemeClr val="tx1">
                    <a:tint val="75000"/>
                  </a:schemeClr>
                </a:solidFill>
                <a:latin typeface="+mn-lt"/>
              </a:defRPr>
            </a:lvl2pPr>
            <a:lvl3pPr marL="1143000" indent="-228600" algn="l" rtl="0" eaLnBrk="0" fontAlgn="base" hangingPunct="0">
              <a:spcBef>
                <a:spcPct val="20000"/>
              </a:spcBef>
              <a:spcAft>
                <a:spcPct val="0"/>
              </a:spcAft>
              <a:buNone/>
              <a:defRPr sz="1600">
                <a:solidFill>
                  <a:schemeClr val="tx1">
                    <a:tint val="75000"/>
                  </a:schemeClr>
                </a:solidFill>
                <a:latin typeface="+mn-lt"/>
              </a:defRPr>
            </a:lvl3pPr>
            <a:lvl4pPr marL="1600200" indent="-228600" algn="l" rtl="0" eaLnBrk="0" fontAlgn="base" hangingPunct="0">
              <a:spcBef>
                <a:spcPct val="20000"/>
              </a:spcBef>
              <a:spcAft>
                <a:spcPct val="0"/>
              </a:spcAft>
              <a:buNone/>
              <a:defRPr sz="1400">
                <a:solidFill>
                  <a:schemeClr val="tx1">
                    <a:tint val="75000"/>
                  </a:schemeClr>
                </a:solidFill>
                <a:latin typeface="+mn-lt"/>
              </a:defRPr>
            </a:lvl4pPr>
            <a:lvl5pPr marL="2057400" indent="-228600" algn="l" rtl="0" eaLnBrk="0" fontAlgn="base" hangingPunct="0">
              <a:spcBef>
                <a:spcPct val="20000"/>
              </a:spcBef>
              <a:spcAft>
                <a:spcPct val="0"/>
              </a:spcAft>
              <a:buNone/>
              <a:defRPr sz="1400">
                <a:solidFill>
                  <a:schemeClr val="tx1">
                    <a:tint val="75000"/>
                  </a:schemeClr>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457200" indent="-457200"/>
            <a:r>
              <a:rPr lang="en-US" sz="2000" b="0" dirty="0" smtClean="0">
                <a:solidFill>
                  <a:schemeClr val="accent2"/>
                </a:solidFill>
              </a:rPr>
              <a:t>Definitions</a:t>
            </a:r>
          </a:p>
          <a:p>
            <a:pPr marL="457200" indent="-457200"/>
            <a:r>
              <a:rPr lang="en-US" sz="2000" b="0" dirty="0" smtClean="0">
                <a:solidFill>
                  <a:schemeClr val="accent2"/>
                </a:solidFill>
              </a:rPr>
              <a:t>Symmetric deadlock-free algorithms</a:t>
            </a:r>
          </a:p>
          <a:p>
            <a:pPr marL="457200" indent="-457200"/>
            <a:r>
              <a:rPr lang="en-US" sz="2000" b="0" dirty="0" smtClean="0">
                <a:solidFill>
                  <a:schemeClr val="accent2"/>
                </a:solidFill>
              </a:rPr>
              <a:t>Symmetric starvation-free algorithms</a:t>
            </a:r>
          </a:p>
          <a:p>
            <a:pPr marL="457200" indent="-457200"/>
            <a:endParaRPr lang="en-US" sz="2000" dirty="0" smtClean="0"/>
          </a:p>
          <a:p>
            <a:pPr marL="457200" indent="-457200"/>
            <a:endParaRPr lang="en-US" sz="1800" dirty="0"/>
          </a:p>
        </p:txBody>
      </p:sp>
    </p:spTree>
    <p:extLst>
      <p:ext uri="{BB962C8B-B14F-4D97-AF65-F5344CB8AC3E}">
        <p14:creationId xmlns:p14="http://schemas.microsoft.com/office/powerpoint/2010/main" val="2907876107"/>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Chapter 3</a:t>
            </a:r>
            <a:endParaRPr lang="en-US"/>
          </a:p>
        </p:txBody>
      </p:sp>
      <p:sp>
        <p:nvSpPr>
          <p:cNvPr id="5" name="Footer Placeholder 4"/>
          <p:cNvSpPr>
            <a:spLocks noGrp="1"/>
          </p:cNvSpPr>
          <p:nvPr>
            <p:ph type="ftr" sz="quarter" idx="11"/>
          </p:nvPr>
        </p:nvSpPr>
        <p:spPr/>
        <p:txBody>
          <a:bodyPr/>
          <a:lstStyle/>
          <a:p>
            <a:r>
              <a:rPr lang="en-US" smtClean="0"/>
              <a:t>Synchronization Algorithms and Concurrent Programming Gadi Taubenfeld © 2014</a:t>
            </a:r>
            <a:endParaRPr lang="en-US"/>
          </a:p>
        </p:txBody>
      </p:sp>
      <p:sp>
        <p:nvSpPr>
          <p:cNvPr id="860162" name="Rectangle 2"/>
          <p:cNvSpPr>
            <a:spLocks noGrp="1" noChangeArrowheads="1"/>
          </p:cNvSpPr>
          <p:nvPr>
            <p:ph type="title"/>
          </p:nvPr>
        </p:nvSpPr>
        <p:spPr>
          <a:xfrm>
            <a:off x="685800" y="444500"/>
            <a:ext cx="7772400" cy="850900"/>
          </a:xfrm>
        </p:spPr>
        <p:txBody>
          <a:bodyPr/>
          <a:lstStyle/>
          <a:p>
            <a:r>
              <a:rPr lang="en-US" sz="3200"/>
              <a:t>Next Chapter</a:t>
            </a:r>
          </a:p>
        </p:txBody>
      </p:sp>
      <p:sp>
        <p:nvSpPr>
          <p:cNvPr id="860163" name="Rectangle 3"/>
          <p:cNvSpPr>
            <a:spLocks noGrp="1" noChangeArrowheads="1"/>
          </p:cNvSpPr>
          <p:nvPr>
            <p:ph type="body" idx="1"/>
          </p:nvPr>
        </p:nvSpPr>
        <p:spPr>
          <a:xfrm>
            <a:off x="2311400" y="1384300"/>
            <a:ext cx="4521200" cy="3187700"/>
          </a:xfrm>
        </p:spPr>
        <p:txBody>
          <a:bodyPr/>
          <a:lstStyle/>
          <a:p>
            <a:pPr>
              <a:lnSpc>
                <a:spcPct val="90000"/>
              </a:lnSpc>
              <a:buFont typeface="Wingdings" pitchFamily="2" charset="2"/>
              <a:buNone/>
            </a:pPr>
            <a:r>
              <a:rPr lang="en-US" sz="2000"/>
              <a:t>	We have completed covering  solutions to the mutual exclusion problem using atomic registers.</a:t>
            </a:r>
          </a:p>
          <a:p>
            <a:pPr>
              <a:lnSpc>
                <a:spcPct val="90000"/>
              </a:lnSpc>
              <a:buFont typeface="Wingdings" pitchFamily="2" charset="2"/>
              <a:buNone/>
            </a:pPr>
            <a:endParaRPr lang="en-US" sz="2000"/>
          </a:p>
          <a:p>
            <a:pPr>
              <a:lnSpc>
                <a:spcPct val="90000"/>
              </a:lnSpc>
              <a:buFont typeface="Wingdings" pitchFamily="2" charset="2"/>
              <a:buNone/>
            </a:pPr>
            <a:r>
              <a:rPr lang="en-US" sz="2000"/>
              <a:t>     Next we look at blocking and non-blocking algorithms using synchronization primitives stronger than atomic registers.</a:t>
            </a:r>
          </a:p>
          <a:p>
            <a:pPr>
              <a:lnSpc>
                <a:spcPct val="90000"/>
              </a:lnSpc>
              <a:buFont typeface="Wingdings" pitchFamily="2" charset="2"/>
              <a:buNone/>
            </a:pPr>
            <a:endParaRPr lang="en-US" sz="2000"/>
          </a:p>
          <a:p>
            <a:pPr>
              <a:lnSpc>
                <a:spcPct val="90000"/>
              </a:lnSpc>
              <a:buFont typeface="Wingdings" pitchFamily="2" charset="2"/>
              <a:buNone/>
            </a:pPr>
            <a:r>
              <a:rPr lang="en-US" sz="2000"/>
              <a:t>	-- Gadi</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2"/>
          <p:cNvSpPr>
            <a:spLocks noGrp="1"/>
          </p:cNvSpPr>
          <p:nvPr>
            <p:ph type="dt" sz="half" idx="10"/>
          </p:nvPr>
        </p:nvSpPr>
        <p:spPr/>
        <p:txBody>
          <a:bodyPr/>
          <a:lstStyle/>
          <a:p>
            <a:r>
              <a:rPr lang="en-US" smtClean="0"/>
              <a:t>Chapter 3</a:t>
            </a:r>
            <a:endParaRPr lang="en-US"/>
          </a:p>
        </p:txBody>
      </p:sp>
      <p:sp>
        <p:nvSpPr>
          <p:cNvPr id="16" name="Footer Placeholder 3"/>
          <p:cNvSpPr>
            <a:spLocks noGrp="1"/>
          </p:cNvSpPr>
          <p:nvPr>
            <p:ph type="ftr" sz="quarter" idx="11"/>
          </p:nvPr>
        </p:nvSpPr>
        <p:spPr/>
        <p:txBody>
          <a:bodyPr/>
          <a:lstStyle/>
          <a:p>
            <a:r>
              <a:rPr lang="en-US" smtClean="0"/>
              <a:t>Synchronization Algorithms and Concurrent Programming Gadi Taubenfeld © 2014</a:t>
            </a:r>
            <a:endParaRPr lang="en-US"/>
          </a:p>
        </p:txBody>
      </p:sp>
      <p:sp>
        <p:nvSpPr>
          <p:cNvPr id="782338" name="Rectangle 2"/>
          <p:cNvSpPr>
            <a:spLocks noGrp="1" noChangeArrowheads="1"/>
          </p:cNvSpPr>
          <p:nvPr>
            <p:ph type="title"/>
          </p:nvPr>
        </p:nvSpPr>
        <p:spPr>
          <a:xfrm>
            <a:off x="685800" y="76200"/>
            <a:ext cx="7772400" cy="1143000"/>
          </a:xfrm>
        </p:spPr>
        <p:txBody>
          <a:bodyPr/>
          <a:lstStyle/>
          <a:p>
            <a:r>
              <a:rPr lang="en-US" sz="2800"/>
              <a:t>Model 1: simple shared memory</a:t>
            </a:r>
          </a:p>
        </p:txBody>
      </p:sp>
      <p:sp>
        <p:nvSpPr>
          <p:cNvPr id="782339" name="Rectangle 3"/>
          <p:cNvSpPr>
            <a:spLocks noChangeArrowheads="1"/>
          </p:cNvSpPr>
          <p:nvPr/>
        </p:nvSpPr>
        <p:spPr bwMode="auto">
          <a:xfrm>
            <a:off x="3276600" y="3733800"/>
            <a:ext cx="2438400" cy="838200"/>
          </a:xfrm>
          <a:prstGeom prst="rect">
            <a:avLst/>
          </a:prstGeom>
          <a:solidFill>
            <a:srgbClr val="FFCC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0">
                <a:latin typeface="Comic Sans MS" pitchFamily="66" charset="0"/>
                <a:cs typeface="Times New Roman" pitchFamily="18" charset="0"/>
              </a:rPr>
              <a:t>Shared memory</a:t>
            </a:r>
          </a:p>
        </p:txBody>
      </p:sp>
      <p:sp>
        <p:nvSpPr>
          <p:cNvPr id="782340" name="Oval 4"/>
          <p:cNvSpPr>
            <a:spLocks noChangeArrowheads="1"/>
          </p:cNvSpPr>
          <p:nvPr/>
        </p:nvSpPr>
        <p:spPr bwMode="auto">
          <a:xfrm>
            <a:off x="1828800" y="1752600"/>
            <a:ext cx="457200" cy="457200"/>
          </a:xfrm>
          <a:prstGeom prst="ellipse">
            <a:avLst/>
          </a:prstGeom>
          <a:solidFill>
            <a:srgbClr val="CCECFF"/>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0">
                <a:solidFill>
                  <a:schemeClr val="accent2"/>
                </a:solidFill>
                <a:latin typeface="Comic Sans MS" pitchFamily="66" charset="0"/>
                <a:cs typeface="Times New Roman" pitchFamily="18" charset="0"/>
              </a:rPr>
              <a:t>P1</a:t>
            </a:r>
          </a:p>
        </p:txBody>
      </p:sp>
      <p:sp>
        <p:nvSpPr>
          <p:cNvPr id="782341" name="Line 5"/>
          <p:cNvSpPr>
            <a:spLocks noChangeShapeType="1"/>
          </p:cNvSpPr>
          <p:nvPr/>
        </p:nvSpPr>
        <p:spPr bwMode="auto">
          <a:xfrm>
            <a:off x="2057400" y="3352800"/>
            <a:ext cx="5029200" cy="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2342" name="Line 6"/>
          <p:cNvSpPr>
            <a:spLocks noChangeShapeType="1"/>
          </p:cNvSpPr>
          <p:nvPr/>
        </p:nvSpPr>
        <p:spPr bwMode="auto">
          <a:xfrm>
            <a:off x="2057400" y="2209800"/>
            <a:ext cx="0" cy="114300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2343" name="Oval 7"/>
          <p:cNvSpPr>
            <a:spLocks noChangeArrowheads="1"/>
          </p:cNvSpPr>
          <p:nvPr/>
        </p:nvSpPr>
        <p:spPr bwMode="auto">
          <a:xfrm>
            <a:off x="6858000" y="1752600"/>
            <a:ext cx="457200" cy="457200"/>
          </a:xfrm>
          <a:prstGeom prst="ellipse">
            <a:avLst/>
          </a:prstGeom>
          <a:solidFill>
            <a:srgbClr val="CCECFF"/>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0">
                <a:solidFill>
                  <a:schemeClr val="accent2"/>
                </a:solidFill>
                <a:latin typeface="Comic Sans MS" pitchFamily="66" charset="0"/>
                <a:cs typeface="Times New Roman" pitchFamily="18" charset="0"/>
              </a:rPr>
              <a:t>P4</a:t>
            </a:r>
          </a:p>
        </p:txBody>
      </p:sp>
      <p:sp>
        <p:nvSpPr>
          <p:cNvPr id="782344" name="Line 8"/>
          <p:cNvSpPr>
            <a:spLocks noChangeShapeType="1"/>
          </p:cNvSpPr>
          <p:nvPr/>
        </p:nvSpPr>
        <p:spPr bwMode="auto">
          <a:xfrm>
            <a:off x="7086600" y="2209800"/>
            <a:ext cx="0" cy="114300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2345" name="Oval 9"/>
          <p:cNvSpPr>
            <a:spLocks noChangeArrowheads="1"/>
          </p:cNvSpPr>
          <p:nvPr/>
        </p:nvSpPr>
        <p:spPr bwMode="auto">
          <a:xfrm>
            <a:off x="3505200" y="1752600"/>
            <a:ext cx="457200" cy="457200"/>
          </a:xfrm>
          <a:prstGeom prst="ellipse">
            <a:avLst/>
          </a:prstGeom>
          <a:solidFill>
            <a:srgbClr val="CCECFF"/>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0">
                <a:solidFill>
                  <a:schemeClr val="accent2"/>
                </a:solidFill>
                <a:latin typeface="Comic Sans MS" pitchFamily="66" charset="0"/>
                <a:cs typeface="Times New Roman" pitchFamily="18" charset="0"/>
              </a:rPr>
              <a:t>P2</a:t>
            </a:r>
          </a:p>
        </p:txBody>
      </p:sp>
      <p:sp>
        <p:nvSpPr>
          <p:cNvPr id="782346" name="Line 10"/>
          <p:cNvSpPr>
            <a:spLocks noChangeShapeType="1"/>
          </p:cNvSpPr>
          <p:nvPr/>
        </p:nvSpPr>
        <p:spPr bwMode="auto">
          <a:xfrm>
            <a:off x="3733800" y="2209800"/>
            <a:ext cx="0" cy="114300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2347" name="Oval 11"/>
          <p:cNvSpPr>
            <a:spLocks noChangeArrowheads="1"/>
          </p:cNvSpPr>
          <p:nvPr/>
        </p:nvSpPr>
        <p:spPr bwMode="auto">
          <a:xfrm>
            <a:off x="5105400" y="1752600"/>
            <a:ext cx="457200" cy="457200"/>
          </a:xfrm>
          <a:prstGeom prst="ellipse">
            <a:avLst/>
          </a:prstGeom>
          <a:solidFill>
            <a:srgbClr val="CCECFF"/>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0">
                <a:solidFill>
                  <a:schemeClr val="accent2"/>
                </a:solidFill>
                <a:latin typeface="Comic Sans MS" pitchFamily="66" charset="0"/>
                <a:cs typeface="Times New Roman" pitchFamily="18" charset="0"/>
              </a:rPr>
              <a:t>P3</a:t>
            </a:r>
          </a:p>
        </p:txBody>
      </p:sp>
      <p:sp>
        <p:nvSpPr>
          <p:cNvPr id="782348" name="Line 12"/>
          <p:cNvSpPr>
            <a:spLocks noChangeShapeType="1"/>
          </p:cNvSpPr>
          <p:nvPr/>
        </p:nvSpPr>
        <p:spPr bwMode="auto">
          <a:xfrm>
            <a:off x="5334000" y="2209800"/>
            <a:ext cx="0" cy="114300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2349" name="Line 13"/>
          <p:cNvSpPr>
            <a:spLocks noChangeShapeType="1"/>
          </p:cNvSpPr>
          <p:nvPr/>
        </p:nvSpPr>
        <p:spPr bwMode="auto">
          <a:xfrm>
            <a:off x="4495800" y="3352800"/>
            <a:ext cx="0" cy="38100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2350" name="Rectangle 14"/>
          <p:cNvSpPr>
            <a:spLocks noChangeArrowheads="1"/>
          </p:cNvSpPr>
          <p:nvPr/>
        </p:nvSpPr>
        <p:spPr bwMode="auto">
          <a:xfrm>
            <a:off x="1600200" y="4953000"/>
            <a:ext cx="5715000" cy="546100"/>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45791" dir="2021404" algn="ctr" rotWithShape="0">
                    <a:schemeClr val="bg2"/>
                  </a:outerShdw>
                </a:effectLst>
              </a14:hiddenEffects>
            </a:ext>
          </a:extLst>
        </p:spPr>
        <p:txBody>
          <a:bodyPr/>
          <a:lstStyle/>
          <a:p>
            <a:pPr marL="342900" indent="-342900" eaLnBrk="1" hangingPunct="1">
              <a:spcBef>
                <a:spcPct val="20000"/>
              </a:spcBef>
              <a:buFontTx/>
              <a:buChar char="•"/>
            </a:pPr>
            <a:r>
              <a:rPr lang="en-US" sz="2000" b="0">
                <a:solidFill>
                  <a:schemeClr val="accent2"/>
                </a:solidFill>
                <a:latin typeface="Comic Sans MS" pitchFamily="66" charset="0"/>
              </a:rPr>
              <a:t>All memory accesses are </a:t>
            </a:r>
            <a:r>
              <a:rPr lang="en-US" sz="2000" b="0" u="sng">
                <a:solidFill>
                  <a:schemeClr val="accent2"/>
                </a:solidFill>
                <a:latin typeface="Comic Sans MS" pitchFamily="66" charset="0"/>
              </a:rPr>
              <a:t>remote</a:t>
            </a:r>
            <a:endParaRPr lang="en-US" sz="2000" b="0">
              <a:solidFill>
                <a:srgbClr val="336600"/>
              </a:solidFill>
              <a:latin typeface="Comic Sans MS" pitchFamily="66" charset="0"/>
            </a:endParaRPr>
          </a:p>
          <a:p>
            <a:pPr marL="342900" indent="-342900" eaLnBrk="1" hangingPunct="1">
              <a:spcBef>
                <a:spcPct val="20000"/>
              </a:spcBef>
              <a:buFontTx/>
              <a:buChar char="•"/>
            </a:pPr>
            <a:endParaRPr lang="en-US" sz="2000" b="0">
              <a:solidFill>
                <a:schemeClr val="bg2"/>
              </a:solidFill>
              <a:latin typeface="Comic Sans MS" pitchFamily="66"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Date Placeholder 2"/>
          <p:cNvSpPr>
            <a:spLocks noGrp="1"/>
          </p:cNvSpPr>
          <p:nvPr>
            <p:ph type="dt" sz="half" idx="10"/>
          </p:nvPr>
        </p:nvSpPr>
        <p:spPr/>
        <p:txBody>
          <a:bodyPr/>
          <a:lstStyle/>
          <a:p>
            <a:r>
              <a:rPr lang="en-US" smtClean="0"/>
              <a:t>Chapter 3</a:t>
            </a:r>
            <a:endParaRPr lang="en-US"/>
          </a:p>
        </p:txBody>
      </p:sp>
      <p:sp>
        <p:nvSpPr>
          <p:cNvPr id="24" name="Footer Placeholder 3"/>
          <p:cNvSpPr>
            <a:spLocks noGrp="1"/>
          </p:cNvSpPr>
          <p:nvPr>
            <p:ph type="ftr" sz="quarter" idx="11"/>
          </p:nvPr>
        </p:nvSpPr>
        <p:spPr/>
        <p:txBody>
          <a:bodyPr/>
          <a:lstStyle/>
          <a:p>
            <a:r>
              <a:rPr lang="en-US" smtClean="0"/>
              <a:t>Synchronization Algorithms and Concurrent Programming Gadi Taubenfeld © 2014</a:t>
            </a:r>
            <a:endParaRPr lang="en-US"/>
          </a:p>
        </p:txBody>
      </p:sp>
      <p:sp>
        <p:nvSpPr>
          <p:cNvPr id="783362" name="Rectangle 2"/>
          <p:cNvSpPr>
            <a:spLocks noGrp="1" noChangeArrowheads="1"/>
          </p:cNvSpPr>
          <p:nvPr>
            <p:ph type="title"/>
          </p:nvPr>
        </p:nvSpPr>
        <p:spPr>
          <a:xfrm>
            <a:off x="685800" y="76200"/>
            <a:ext cx="7772400" cy="1143000"/>
          </a:xfrm>
        </p:spPr>
        <p:txBody>
          <a:bodyPr/>
          <a:lstStyle/>
          <a:p>
            <a:r>
              <a:rPr lang="en-US" sz="2800"/>
              <a:t>Model 2: Coherent Caching (CC)</a:t>
            </a:r>
          </a:p>
        </p:txBody>
      </p:sp>
      <p:sp>
        <p:nvSpPr>
          <p:cNvPr id="783363" name="Rectangle 3"/>
          <p:cNvSpPr>
            <a:spLocks noChangeArrowheads="1"/>
          </p:cNvSpPr>
          <p:nvPr/>
        </p:nvSpPr>
        <p:spPr bwMode="auto">
          <a:xfrm>
            <a:off x="3276600" y="3733800"/>
            <a:ext cx="2438400" cy="838200"/>
          </a:xfrm>
          <a:prstGeom prst="rect">
            <a:avLst/>
          </a:prstGeom>
          <a:solidFill>
            <a:srgbClr val="FFCC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0">
                <a:latin typeface="Comic Sans MS" pitchFamily="66" charset="0"/>
                <a:cs typeface="Times New Roman" pitchFamily="18" charset="0"/>
              </a:rPr>
              <a:t>Shared memory</a:t>
            </a:r>
          </a:p>
        </p:txBody>
      </p:sp>
      <p:sp>
        <p:nvSpPr>
          <p:cNvPr id="783364" name="Oval 4"/>
          <p:cNvSpPr>
            <a:spLocks noChangeArrowheads="1"/>
          </p:cNvSpPr>
          <p:nvPr/>
        </p:nvSpPr>
        <p:spPr bwMode="auto">
          <a:xfrm>
            <a:off x="1828800" y="1752600"/>
            <a:ext cx="457200" cy="457200"/>
          </a:xfrm>
          <a:prstGeom prst="ellipse">
            <a:avLst/>
          </a:prstGeom>
          <a:solidFill>
            <a:srgbClr val="CCECFF"/>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0">
                <a:solidFill>
                  <a:schemeClr val="accent2"/>
                </a:solidFill>
                <a:latin typeface="Comic Sans MS" pitchFamily="66" charset="0"/>
                <a:cs typeface="Times New Roman" pitchFamily="18" charset="0"/>
              </a:rPr>
              <a:t>P1</a:t>
            </a:r>
          </a:p>
        </p:txBody>
      </p:sp>
      <p:sp>
        <p:nvSpPr>
          <p:cNvPr id="783365" name="Line 5"/>
          <p:cNvSpPr>
            <a:spLocks noChangeShapeType="1"/>
          </p:cNvSpPr>
          <p:nvPr/>
        </p:nvSpPr>
        <p:spPr bwMode="auto">
          <a:xfrm>
            <a:off x="2057400" y="3352800"/>
            <a:ext cx="5029200" cy="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3366" name="Line 6"/>
          <p:cNvSpPr>
            <a:spLocks noChangeShapeType="1"/>
          </p:cNvSpPr>
          <p:nvPr/>
        </p:nvSpPr>
        <p:spPr bwMode="auto">
          <a:xfrm>
            <a:off x="2057400" y="2209800"/>
            <a:ext cx="0" cy="114300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3367" name="Oval 7"/>
          <p:cNvSpPr>
            <a:spLocks noChangeArrowheads="1"/>
          </p:cNvSpPr>
          <p:nvPr/>
        </p:nvSpPr>
        <p:spPr bwMode="auto">
          <a:xfrm>
            <a:off x="6858000" y="1752600"/>
            <a:ext cx="457200" cy="457200"/>
          </a:xfrm>
          <a:prstGeom prst="ellipse">
            <a:avLst/>
          </a:prstGeom>
          <a:solidFill>
            <a:srgbClr val="CCECFF"/>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0">
                <a:solidFill>
                  <a:schemeClr val="accent2"/>
                </a:solidFill>
                <a:latin typeface="Comic Sans MS" pitchFamily="66" charset="0"/>
                <a:cs typeface="Times New Roman" pitchFamily="18" charset="0"/>
              </a:rPr>
              <a:t>P4</a:t>
            </a:r>
          </a:p>
        </p:txBody>
      </p:sp>
      <p:sp>
        <p:nvSpPr>
          <p:cNvPr id="783368" name="Line 8"/>
          <p:cNvSpPr>
            <a:spLocks noChangeShapeType="1"/>
          </p:cNvSpPr>
          <p:nvPr/>
        </p:nvSpPr>
        <p:spPr bwMode="auto">
          <a:xfrm>
            <a:off x="7086600" y="2209800"/>
            <a:ext cx="0" cy="114300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3369" name="Oval 9"/>
          <p:cNvSpPr>
            <a:spLocks noChangeArrowheads="1"/>
          </p:cNvSpPr>
          <p:nvPr/>
        </p:nvSpPr>
        <p:spPr bwMode="auto">
          <a:xfrm>
            <a:off x="3505200" y="1752600"/>
            <a:ext cx="457200" cy="457200"/>
          </a:xfrm>
          <a:prstGeom prst="ellipse">
            <a:avLst/>
          </a:prstGeom>
          <a:solidFill>
            <a:srgbClr val="CCECFF"/>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0">
                <a:solidFill>
                  <a:schemeClr val="accent2"/>
                </a:solidFill>
                <a:latin typeface="Comic Sans MS" pitchFamily="66" charset="0"/>
                <a:cs typeface="Times New Roman" pitchFamily="18" charset="0"/>
              </a:rPr>
              <a:t>P2</a:t>
            </a:r>
          </a:p>
        </p:txBody>
      </p:sp>
      <p:sp>
        <p:nvSpPr>
          <p:cNvPr id="783370" name="Line 10"/>
          <p:cNvSpPr>
            <a:spLocks noChangeShapeType="1"/>
          </p:cNvSpPr>
          <p:nvPr/>
        </p:nvSpPr>
        <p:spPr bwMode="auto">
          <a:xfrm>
            <a:off x="3733800" y="2209800"/>
            <a:ext cx="0" cy="114300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3371" name="Oval 11"/>
          <p:cNvSpPr>
            <a:spLocks noChangeArrowheads="1"/>
          </p:cNvSpPr>
          <p:nvPr/>
        </p:nvSpPr>
        <p:spPr bwMode="auto">
          <a:xfrm>
            <a:off x="5105400" y="1752600"/>
            <a:ext cx="457200" cy="457200"/>
          </a:xfrm>
          <a:prstGeom prst="ellipse">
            <a:avLst/>
          </a:prstGeom>
          <a:solidFill>
            <a:srgbClr val="CCECFF"/>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0">
                <a:solidFill>
                  <a:schemeClr val="accent2"/>
                </a:solidFill>
                <a:latin typeface="Comic Sans MS" pitchFamily="66" charset="0"/>
                <a:cs typeface="Times New Roman" pitchFamily="18" charset="0"/>
              </a:rPr>
              <a:t>P3</a:t>
            </a:r>
          </a:p>
        </p:txBody>
      </p:sp>
      <p:sp>
        <p:nvSpPr>
          <p:cNvPr id="783372" name="Line 12"/>
          <p:cNvSpPr>
            <a:spLocks noChangeShapeType="1"/>
          </p:cNvSpPr>
          <p:nvPr/>
        </p:nvSpPr>
        <p:spPr bwMode="auto">
          <a:xfrm>
            <a:off x="5334000" y="2209800"/>
            <a:ext cx="0" cy="114300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3373" name="Line 13"/>
          <p:cNvSpPr>
            <a:spLocks noChangeShapeType="1"/>
          </p:cNvSpPr>
          <p:nvPr/>
        </p:nvSpPr>
        <p:spPr bwMode="auto">
          <a:xfrm>
            <a:off x="4495800" y="3352800"/>
            <a:ext cx="0" cy="38100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3374" name="Rectangle 14"/>
          <p:cNvSpPr>
            <a:spLocks noChangeArrowheads="1"/>
          </p:cNvSpPr>
          <p:nvPr/>
        </p:nvSpPr>
        <p:spPr bwMode="auto">
          <a:xfrm>
            <a:off x="1600200" y="4953000"/>
            <a:ext cx="6096000" cy="520700"/>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45791" dir="2021404" algn="ctr" rotWithShape="0">
                    <a:schemeClr val="bg2"/>
                  </a:outerShdw>
                </a:effectLst>
              </a14:hiddenEffects>
            </a:ext>
          </a:extLst>
        </p:spPr>
        <p:txBody>
          <a:bodyPr/>
          <a:lstStyle/>
          <a:p>
            <a:pPr marL="342900" indent="-342900" eaLnBrk="1" hangingPunct="1">
              <a:spcBef>
                <a:spcPct val="20000"/>
              </a:spcBef>
              <a:buFontTx/>
              <a:buChar char="•"/>
            </a:pPr>
            <a:r>
              <a:rPr lang="en-US" sz="2000" b="0">
                <a:solidFill>
                  <a:schemeClr val="accent2"/>
                </a:solidFill>
                <a:latin typeface="Comic Sans MS" pitchFamily="66" charset="0"/>
              </a:rPr>
              <a:t>Local and remote memory accesses</a:t>
            </a:r>
            <a:endParaRPr lang="en-US" sz="2000" b="0">
              <a:solidFill>
                <a:srgbClr val="003300"/>
              </a:solidFill>
              <a:latin typeface="Comic Sans MS" pitchFamily="66" charset="0"/>
            </a:endParaRPr>
          </a:p>
        </p:txBody>
      </p:sp>
      <p:sp>
        <p:nvSpPr>
          <p:cNvPr id="783375" name="Rectangle 15"/>
          <p:cNvSpPr>
            <a:spLocks noChangeArrowheads="1"/>
          </p:cNvSpPr>
          <p:nvPr/>
        </p:nvSpPr>
        <p:spPr bwMode="auto">
          <a:xfrm>
            <a:off x="1295400" y="2286000"/>
            <a:ext cx="457200" cy="457200"/>
          </a:xfrm>
          <a:prstGeom prst="rect">
            <a:avLst/>
          </a:prstGeom>
          <a:solidFill>
            <a:srgbClr val="FFCC6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0">
                <a:latin typeface="Comic Sans MS" pitchFamily="66" charset="0"/>
                <a:cs typeface="Times New Roman" pitchFamily="18" charset="0"/>
              </a:rPr>
              <a:t>C1</a:t>
            </a:r>
          </a:p>
        </p:txBody>
      </p:sp>
      <p:sp>
        <p:nvSpPr>
          <p:cNvPr id="783376" name="Line 16"/>
          <p:cNvSpPr>
            <a:spLocks noChangeShapeType="1"/>
          </p:cNvSpPr>
          <p:nvPr/>
        </p:nvSpPr>
        <p:spPr bwMode="auto">
          <a:xfrm>
            <a:off x="1752600" y="2514600"/>
            <a:ext cx="304800" cy="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3377" name="Rectangle 17"/>
          <p:cNvSpPr>
            <a:spLocks noChangeArrowheads="1"/>
          </p:cNvSpPr>
          <p:nvPr/>
        </p:nvSpPr>
        <p:spPr bwMode="auto">
          <a:xfrm>
            <a:off x="2971800" y="2286000"/>
            <a:ext cx="457200" cy="457200"/>
          </a:xfrm>
          <a:prstGeom prst="rect">
            <a:avLst/>
          </a:prstGeom>
          <a:solidFill>
            <a:srgbClr val="FFCC6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0">
                <a:latin typeface="Comic Sans MS" pitchFamily="66" charset="0"/>
                <a:cs typeface="Times New Roman" pitchFamily="18" charset="0"/>
              </a:rPr>
              <a:t>C2</a:t>
            </a:r>
          </a:p>
        </p:txBody>
      </p:sp>
      <p:sp>
        <p:nvSpPr>
          <p:cNvPr id="783378" name="Line 18"/>
          <p:cNvSpPr>
            <a:spLocks noChangeShapeType="1"/>
          </p:cNvSpPr>
          <p:nvPr/>
        </p:nvSpPr>
        <p:spPr bwMode="auto">
          <a:xfrm>
            <a:off x="3429000" y="2514600"/>
            <a:ext cx="304800" cy="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3379" name="Rectangle 19"/>
          <p:cNvSpPr>
            <a:spLocks noChangeArrowheads="1"/>
          </p:cNvSpPr>
          <p:nvPr/>
        </p:nvSpPr>
        <p:spPr bwMode="auto">
          <a:xfrm>
            <a:off x="4572000" y="2286000"/>
            <a:ext cx="457200" cy="457200"/>
          </a:xfrm>
          <a:prstGeom prst="rect">
            <a:avLst/>
          </a:prstGeom>
          <a:solidFill>
            <a:srgbClr val="FFCC6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0">
                <a:latin typeface="Comic Sans MS" pitchFamily="66" charset="0"/>
                <a:cs typeface="Times New Roman" pitchFamily="18" charset="0"/>
              </a:rPr>
              <a:t>C3</a:t>
            </a:r>
          </a:p>
        </p:txBody>
      </p:sp>
      <p:sp>
        <p:nvSpPr>
          <p:cNvPr id="783380" name="Line 20"/>
          <p:cNvSpPr>
            <a:spLocks noChangeShapeType="1"/>
          </p:cNvSpPr>
          <p:nvPr/>
        </p:nvSpPr>
        <p:spPr bwMode="auto">
          <a:xfrm>
            <a:off x="5029200" y="2514600"/>
            <a:ext cx="304800" cy="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3381" name="Rectangle 21"/>
          <p:cNvSpPr>
            <a:spLocks noChangeArrowheads="1"/>
          </p:cNvSpPr>
          <p:nvPr/>
        </p:nvSpPr>
        <p:spPr bwMode="auto">
          <a:xfrm>
            <a:off x="6324600" y="2286000"/>
            <a:ext cx="457200" cy="457200"/>
          </a:xfrm>
          <a:prstGeom prst="rect">
            <a:avLst/>
          </a:prstGeom>
          <a:solidFill>
            <a:srgbClr val="FFCC6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0">
                <a:latin typeface="Comic Sans MS" pitchFamily="66" charset="0"/>
                <a:cs typeface="Times New Roman" pitchFamily="18" charset="0"/>
              </a:rPr>
              <a:t>C4</a:t>
            </a:r>
          </a:p>
        </p:txBody>
      </p:sp>
      <p:sp>
        <p:nvSpPr>
          <p:cNvPr id="783382" name="Line 22"/>
          <p:cNvSpPr>
            <a:spLocks noChangeShapeType="1"/>
          </p:cNvSpPr>
          <p:nvPr/>
        </p:nvSpPr>
        <p:spPr bwMode="auto">
          <a:xfrm>
            <a:off x="6781800" y="2514600"/>
            <a:ext cx="304800" cy="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Date Placeholder 2"/>
          <p:cNvSpPr>
            <a:spLocks noGrp="1"/>
          </p:cNvSpPr>
          <p:nvPr>
            <p:ph type="dt" sz="half" idx="10"/>
          </p:nvPr>
        </p:nvSpPr>
        <p:spPr/>
        <p:txBody>
          <a:bodyPr/>
          <a:lstStyle/>
          <a:p>
            <a:r>
              <a:rPr lang="en-US" smtClean="0"/>
              <a:t>Chapter 3</a:t>
            </a:r>
            <a:endParaRPr lang="en-US"/>
          </a:p>
        </p:txBody>
      </p:sp>
      <p:sp>
        <p:nvSpPr>
          <p:cNvPr id="22" name="Footer Placeholder 3"/>
          <p:cNvSpPr>
            <a:spLocks noGrp="1"/>
          </p:cNvSpPr>
          <p:nvPr>
            <p:ph type="ftr" sz="quarter" idx="11"/>
          </p:nvPr>
        </p:nvSpPr>
        <p:spPr/>
        <p:txBody>
          <a:bodyPr/>
          <a:lstStyle/>
          <a:p>
            <a:r>
              <a:rPr lang="en-US" smtClean="0"/>
              <a:t>Synchronization Algorithms and Concurrent Programming Gadi Taubenfeld © 2014</a:t>
            </a:r>
            <a:endParaRPr lang="en-US"/>
          </a:p>
        </p:txBody>
      </p:sp>
      <p:sp>
        <p:nvSpPr>
          <p:cNvPr id="784386" name="Rectangle 2"/>
          <p:cNvSpPr>
            <a:spLocks noGrp="1" noChangeArrowheads="1"/>
          </p:cNvSpPr>
          <p:nvPr>
            <p:ph type="title"/>
          </p:nvPr>
        </p:nvSpPr>
        <p:spPr>
          <a:xfrm>
            <a:off x="685800" y="76200"/>
            <a:ext cx="7772400" cy="1143000"/>
          </a:xfrm>
        </p:spPr>
        <p:txBody>
          <a:bodyPr/>
          <a:lstStyle/>
          <a:p>
            <a:r>
              <a:rPr lang="en-US" sz="2800"/>
              <a:t>Model 3: Distributed Shared Memory (DSM)</a:t>
            </a:r>
          </a:p>
        </p:txBody>
      </p:sp>
      <p:sp>
        <p:nvSpPr>
          <p:cNvPr id="784387" name="Oval 3"/>
          <p:cNvSpPr>
            <a:spLocks noChangeArrowheads="1"/>
          </p:cNvSpPr>
          <p:nvPr/>
        </p:nvSpPr>
        <p:spPr bwMode="auto">
          <a:xfrm>
            <a:off x="1828800" y="1752600"/>
            <a:ext cx="457200" cy="457200"/>
          </a:xfrm>
          <a:prstGeom prst="ellipse">
            <a:avLst/>
          </a:prstGeom>
          <a:solidFill>
            <a:srgbClr val="CCECFF"/>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0">
                <a:solidFill>
                  <a:schemeClr val="accent2"/>
                </a:solidFill>
                <a:latin typeface="Comic Sans MS" pitchFamily="66" charset="0"/>
                <a:cs typeface="Times New Roman" pitchFamily="18" charset="0"/>
              </a:rPr>
              <a:t>P1</a:t>
            </a:r>
          </a:p>
        </p:txBody>
      </p:sp>
      <p:sp>
        <p:nvSpPr>
          <p:cNvPr id="784388" name="Line 4"/>
          <p:cNvSpPr>
            <a:spLocks noChangeShapeType="1"/>
          </p:cNvSpPr>
          <p:nvPr/>
        </p:nvSpPr>
        <p:spPr bwMode="auto">
          <a:xfrm>
            <a:off x="2057400" y="3352800"/>
            <a:ext cx="5029200" cy="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4389" name="Line 5"/>
          <p:cNvSpPr>
            <a:spLocks noChangeShapeType="1"/>
          </p:cNvSpPr>
          <p:nvPr/>
        </p:nvSpPr>
        <p:spPr bwMode="auto">
          <a:xfrm>
            <a:off x="2057400" y="2209800"/>
            <a:ext cx="0" cy="114300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4390" name="Oval 6"/>
          <p:cNvSpPr>
            <a:spLocks noChangeArrowheads="1"/>
          </p:cNvSpPr>
          <p:nvPr/>
        </p:nvSpPr>
        <p:spPr bwMode="auto">
          <a:xfrm>
            <a:off x="6858000" y="1752600"/>
            <a:ext cx="457200" cy="457200"/>
          </a:xfrm>
          <a:prstGeom prst="ellipse">
            <a:avLst/>
          </a:prstGeom>
          <a:solidFill>
            <a:srgbClr val="CCECFF"/>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0">
                <a:solidFill>
                  <a:schemeClr val="accent2"/>
                </a:solidFill>
                <a:latin typeface="Comic Sans MS" pitchFamily="66" charset="0"/>
                <a:cs typeface="Times New Roman" pitchFamily="18" charset="0"/>
              </a:rPr>
              <a:t>P4</a:t>
            </a:r>
          </a:p>
        </p:txBody>
      </p:sp>
      <p:sp>
        <p:nvSpPr>
          <p:cNvPr id="784391" name="Line 7"/>
          <p:cNvSpPr>
            <a:spLocks noChangeShapeType="1"/>
          </p:cNvSpPr>
          <p:nvPr/>
        </p:nvSpPr>
        <p:spPr bwMode="auto">
          <a:xfrm>
            <a:off x="7086600" y="2209800"/>
            <a:ext cx="0" cy="114300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4392" name="Oval 8"/>
          <p:cNvSpPr>
            <a:spLocks noChangeArrowheads="1"/>
          </p:cNvSpPr>
          <p:nvPr/>
        </p:nvSpPr>
        <p:spPr bwMode="auto">
          <a:xfrm>
            <a:off x="3505200" y="1752600"/>
            <a:ext cx="457200" cy="457200"/>
          </a:xfrm>
          <a:prstGeom prst="ellipse">
            <a:avLst/>
          </a:prstGeom>
          <a:solidFill>
            <a:srgbClr val="CCECFF"/>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0">
                <a:solidFill>
                  <a:schemeClr val="accent2"/>
                </a:solidFill>
                <a:latin typeface="Comic Sans MS" pitchFamily="66" charset="0"/>
                <a:cs typeface="Times New Roman" pitchFamily="18" charset="0"/>
              </a:rPr>
              <a:t>P2</a:t>
            </a:r>
          </a:p>
        </p:txBody>
      </p:sp>
      <p:sp>
        <p:nvSpPr>
          <p:cNvPr id="784393" name="Line 9"/>
          <p:cNvSpPr>
            <a:spLocks noChangeShapeType="1"/>
          </p:cNvSpPr>
          <p:nvPr/>
        </p:nvSpPr>
        <p:spPr bwMode="auto">
          <a:xfrm>
            <a:off x="3733800" y="2209800"/>
            <a:ext cx="0" cy="114300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4394" name="Oval 10"/>
          <p:cNvSpPr>
            <a:spLocks noChangeArrowheads="1"/>
          </p:cNvSpPr>
          <p:nvPr/>
        </p:nvSpPr>
        <p:spPr bwMode="auto">
          <a:xfrm>
            <a:off x="5105400" y="1752600"/>
            <a:ext cx="457200" cy="457200"/>
          </a:xfrm>
          <a:prstGeom prst="ellipse">
            <a:avLst/>
          </a:prstGeom>
          <a:solidFill>
            <a:srgbClr val="CCECFF"/>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0">
                <a:solidFill>
                  <a:schemeClr val="accent2"/>
                </a:solidFill>
                <a:latin typeface="Comic Sans MS" pitchFamily="66" charset="0"/>
                <a:cs typeface="Times New Roman" pitchFamily="18" charset="0"/>
              </a:rPr>
              <a:t>P3</a:t>
            </a:r>
          </a:p>
        </p:txBody>
      </p:sp>
      <p:sp>
        <p:nvSpPr>
          <p:cNvPr id="784395" name="Line 11"/>
          <p:cNvSpPr>
            <a:spLocks noChangeShapeType="1"/>
          </p:cNvSpPr>
          <p:nvPr/>
        </p:nvSpPr>
        <p:spPr bwMode="auto">
          <a:xfrm>
            <a:off x="5334000" y="2209800"/>
            <a:ext cx="0" cy="114300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4396" name="Rectangle 12"/>
          <p:cNvSpPr>
            <a:spLocks noChangeArrowheads="1"/>
          </p:cNvSpPr>
          <p:nvPr/>
        </p:nvSpPr>
        <p:spPr bwMode="auto">
          <a:xfrm>
            <a:off x="1600200" y="3810000"/>
            <a:ext cx="6096000" cy="1041400"/>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45791" dir="2021404" algn="ctr" rotWithShape="0">
                    <a:schemeClr val="bg2"/>
                  </a:outerShdw>
                </a:effectLst>
              </a14:hiddenEffects>
            </a:ext>
          </a:extLst>
        </p:spPr>
        <p:txBody>
          <a:bodyPr/>
          <a:lstStyle/>
          <a:p>
            <a:pPr marL="342900" indent="-342900" eaLnBrk="1" hangingPunct="1">
              <a:spcBef>
                <a:spcPct val="20000"/>
              </a:spcBef>
              <a:buFontTx/>
              <a:buChar char="•"/>
            </a:pPr>
            <a:r>
              <a:rPr lang="en-US" sz="2000" b="0">
                <a:solidFill>
                  <a:schemeClr val="accent2"/>
                </a:solidFill>
                <a:latin typeface="Comic Sans MS" pitchFamily="66" charset="0"/>
              </a:rPr>
              <a:t>Local and remote memory accesses</a:t>
            </a:r>
          </a:p>
          <a:p>
            <a:pPr marL="342900" indent="-342900" eaLnBrk="1" hangingPunct="1">
              <a:spcBef>
                <a:spcPct val="20000"/>
              </a:spcBef>
              <a:buFontTx/>
              <a:buChar char="•"/>
            </a:pPr>
            <a:r>
              <a:rPr lang="en-US" sz="2000" b="0">
                <a:solidFill>
                  <a:schemeClr val="accent2"/>
                </a:solidFill>
                <a:latin typeface="Comic Sans MS" pitchFamily="66" charset="0"/>
              </a:rPr>
              <a:t>What is local spinning ?</a:t>
            </a:r>
            <a:endParaRPr lang="en-US" sz="2000" b="0">
              <a:solidFill>
                <a:schemeClr val="bg2"/>
              </a:solidFill>
              <a:latin typeface="Comic Sans MS" pitchFamily="66" charset="0"/>
            </a:endParaRPr>
          </a:p>
        </p:txBody>
      </p:sp>
      <p:sp>
        <p:nvSpPr>
          <p:cNvPr id="784397" name="Rectangle 13"/>
          <p:cNvSpPr>
            <a:spLocks noChangeArrowheads="1"/>
          </p:cNvSpPr>
          <p:nvPr/>
        </p:nvSpPr>
        <p:spPr bwMode="auto">
          <a:xfrm>
            <a:off x="1295400" y="2286000"/>
            <a:ext cx="457200" cy="457200"/>
          </a:xfrm>
          <a:prstGeom prst="rect">
            <a:avLst/>
          </a:prstGeom>
          <a:solidFill>
            <a:srgbClr val="FFCC6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0">
                <a:latin typeface="Comic Sans MS" pitchFamily="66" charset="0"/>
                <a:cs typeface="Times New Roman" pitchFamily="18" charset="0"/>
              </a:rPr>
              <a:t>M1</a:t>
            </a:r>
          </a:p>
        </p:txBody>
      </p:sp>
      <p:sp>
        <p:nvSpPr>
          <p:cNvPr id="784398" name="Line 14"/>
          <p:cNvSpPr>
            <a:spLocks noChangeShapeType="1"/>
          </p:cNvSpPr>
          <p:nvPr/>
        </p:nvSpPr>
        <p:spPr bwMode="auto">
          <a:xfrm>
            <a:off x="1752600" y="2514600"/>
            <a:ext cx="304800" cy="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4399" name="Rectangle 15"/>
          <p:cNvSpPr>
            <a:spLocks noChangeArrowheads="1"/>
          </p:cNvSpPr>
          <p:nvPr/>
        </p:nvSpPr>
        <p:spPr bwMode="auto">
          <a:xfrm>
            <a:off x="2971800" y="2286000"/>
            <a:ext cx="457200" cy="457200"/>
          </a:xfrm>
          <a:prstGeom prst="rect">
            <a:avLst/>
          </a:prstGeom>
          <a:solidFill>
            <a:srgbClr val="FFCC6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0">
                <a:latin typeface="Comic Sans MS" pitchFamily="66" charset="0"/>
                <a:cs typeface="Times New Roman" pitchFamily="18" charset="0"/>
              </a:rPr>
              <a:t>M2</a:t>
            </a:r>
          </a:p>
        </p:txBody>
      </p:sp>
      <p:sp>
        <p:nvSpPr>
          <p:cNvPr id="784400" name="Line 16"/>
          <p:cNvSpPr>
            <a:spLocks noChangeShapeType="1"/>
          </p:cNvSpPr>
          <p:nvPr/>
        </p:nvSpPr>
        <p:spPr bwMode="auto">
          <a:xfrm>
            <a:off x="3429000" y="2514600"/>
            <a:ext cx="304800" cy="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4401" name="Rectangle 17"/>
          <p:cNvSpPr>
            <a:spLocks noChangeArrowheads="1"/>
          </p:cNvSpPr>
          <p:nvPr/>
        </p:nvSpPr>
        <p:spPr bwMode="auto">
          <a:xfrm>
            <a:off x="4572000" y="2286000"/>
            <a:ext cx="457200" cy="457200"/>
          </a:xfrm>
          <a:prstGeom prst="rect">
            <a:avLst/>
          </a:prstGeom>
          <a:solidFill>
            <a:srgbClr val="FFCC6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0">
                <a:latin typeface="Comic Sans MS" pitchFamily="66" charset="0"/>
                <a:cs typeface="Times New Roman" pitchFamily="18" charset="0"/>
              </a:rPr>
              <a:t>M3</a:t>
            </a:r>
          </a:p>
        </p:txBody>
      </p:sp>
      <p:sp>
        <p:nvSpPr>
          <p:cNvPr id="784402" name="Line 18"/>
          <p:cNvSpPr>
            <a:spLocks noChangeShapeType="1"/>
          </p:cNvSpPr>
          <p:nvPr/>
        </p:nvSpPr>
        <p:spPr bwMode="auto">
          <a:xfrm>
            <a:off x="5029200" y="2514600"/>
            <a:ext cx="304800" cy="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4403" name="Rectangle 19"/>
          <p:cNvSpPr>
            <a:spLocks noChangeArrowheads="1"/>
          </p:cNvSpPr>
          <p:nvPr/>
        </p:nvSpPr>
        <p:spPr bwMode="auto">
          <a:xfrm>
            <a:off x="6324600" y="2286000"/>
            <a:ext cx="457200" cy="457200"/>
          </a:xfrm>
          <a:prstGeom prst="rect">
            <a:avLst/>
          </a:prstGeom>
          <a:solidFill>
            <a:srgbClr val="FFCC6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0">
                <a:latin typeface="Comic Sans MS" pitchFamily="66" charset="0"/>
                <a:cs typeface="Times New Roman" pitchFamily="18" charset="0"/>
              </a:rPr>
              <a:t>M4</a:t>
            </a:r>
          </a:p>
        </p:txBody>
      </p:sp>
      <p:sp>
        <p:nvSpPr>
          <p:cNvPr id="784404" name="Line 20"/>
          <p:cNvSpPr>
            <a:spLocks noChangeShapeType="1"/>
          </p:cNvSpPr>
          <p:nvPr/>
        </p:nvSpPr>
        <p:spPr bwMode="auto">
          <a:xfrm>
            <a:off x="6781800" y="2514600"/>
            <a:ext cx="304800" cy="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Comic Sans MS" pitchFamily="66" charset="0"/>
              </a:rPr>
              <a:t>Local Spinning Algorithms</a:t>
            </a:r>
            <a:endParaRPr lang="en-US" dirty="0">
              <a:latin typeface="Comic Sans MS" pitchFamily="66" charset="0"/>
            </a:endParaRPr>
          </a:p>
        </p:txBody>
      </p:sp>
      <p:sp>
        <p:nvSpPr>
          <p:cNvPr id="6" name="Text Placeholder 5"/>
          <p:cNvSpPr>
            <a:spLocks noGrp="1"/>
          </p:cNvSpPr>
          <p:nvPr>
            <p:ph type="body" idx="1"/>
          </p:nvPr>
        </p:nvSpPr>
        <p:spPr/>
        <p:txBody>
          <a:bodyPr/>
          <a:lstStyle/>
          <a:p>
            <a:r>
              <a:rPr lang="en-US" dirty="0" smtClean="0"/>
              <a:t>Section 3.1</a:t>
            </a:r>
            <a:endParaRPr lang="en-US" dirty="0"/>
          </a:p>
        </p:txBody>
      </p:sp>
      <p:sp>
        <p:nvSpPr>
          <p:cNvPr id="3" name="Date Placeholder 2"/>
          <p:cNvSpPr>
            <a:spLocks noGrp="1"/>
          </p:cNvSpPr>
          <p:nvPr>
            <p:ph type="dt" sz="half" idx="2"/>
          </p:nvPr>
        </p:nvSpPr>
        <p:spPr/>
        <p:txBody>
          <a:bodyPr/>
          <a:lstStyle/>
          <a:p>
            <a:r>
              <a:rPr lang="en-US" smtClean="0"/>
              <a:t>Chapter 3</a:t>
            </a:r>
            <a:endParaRPr lang="en-US"/>
          </a:p>
        </p:txBody>
      </p:sp>
      <p:sp>
        <p:nvSpPr>
          <p:cNvPr id="4" name="Footer Placeholder 3"/>
          <p:cNvSpPr>
            <a:spLocks noGrp="1"/>
          </p:cNvSpPr>
          <p:nvPr>
            <p:ph type="ftr" sz="quarter" idx="3"/>
          </p:nvPr>
        </p:nvSpPr>
        <p:spPr/>
        <p:txBody>
          <a:bodyPr/>
          <a:lstStyle/>
          <a:p>
            <a:r>
              <a:rPr lang="en-US" smtClean="0"/>
              <a:t>Synchronization Algorithms and Concurrent Programming Gadi Taubenfeld © 2014</a:t>
            </a:r>
            <a:endParaRPr lang="en-US"/>
          </a:p>
        </p:txBody>
      </p:sp>
    </p:spTree>
    <p:extLst>
      <p:ext uri="{BB962C8B-B14F-4D97-AF65-F5344CB8AC3E}">
        <p14:creationId xmlns:p14="http://schemas.microsoft.com/office/powerpoint/2010/main" val="193266813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Date Placeholder 2"/>
          <p:cNvSpPr>
            <a:spLocks noGrp="1"/>
          </p:cNvSpPr>
          <p:nvPr>
            <p:ph type="dt" sz="half" idx="10"/>
          </p:nvPr>
        </p:nvSpPr>
        <p:spPr/>
        <p:txBody>
          <a:bodyPr/>
          <a:lstStyle/>
          <a:p>
            <a:r>
              <a:rPr lang="en-US" smtClean="0"/>
              <a:t>Chapter 3</a:t>
            </a:r>
            <a:endParaRPr lang="en-US"/>
          </a:p>
        </p:txBody>
      </p:sp>
      <p:sp>
        <p:nvSpPr>
          <p:cNvPr id="22" name="Footer Placeholder 3"/>
          <p:cNvSpPr>
            <a:spLocks noGrp="1"/>
          </p:cNvSpPr>
          <p:nvPr>
            <p:ph type="ftr" sz="quarter" idx="11"/>
          </p:nvPr>
        </p:nvSpPr>
        <p:spPr/>
        <p:txBody>
          <a:bodyPr/>
          <a:lstStyle/>
          <a:p>
            <a:r>
              <a:rPr lang="en-US" smtClean="0"/>
              <a:t>Synchronization Algorithms and Concurrent Programming Gadi Taubenfeld © 2014</a:t>
            </a:r>
            <a:endParaRPr lang="en-US"/>
          </a:p>
        </p:txBody>
      </p:sp>
      <p:sp>
        <p:nvSpPr>
          <p:cNvPr id="785410" name="Rectangle 2"/>
          <p:cNvSpPr>
            <a:spLocks noGrp="1" noChangeArrowheads="1"/>
          </p:cNvSpPr>
          <p:nvPr>
            <p:ph type="title"/>
          </p:nvPr>
        </p:nvSpPr>
        <p:spPr>
          <a:xfrm>
            <a:off x="685800" y="241300"/>
            <a:ext cx="7772400" cy="812800"/>
          </a:xfrm>
        </p:spPr>
        <p:txBody>
          <a:bodyPr/>
          <a:lstStyle/>
          <a:p>
            <a:r>
              <a:rPr lang="en-US" sz="2800"/>
              <a:t>Local-spinning Algorithms</a:t>
            </a:r>
          </a:p>
        </p:txBody>
      </p:sp>
      <p:sp>
        <p:nvSpPr>
          <p:cNvPr id="785422" name="Rectangle 14"/>
          <p:cNvSpPr>
            <a:spLocks noChangeArrowheads="1"/>
          </p:cNvSpPr>
          <p:nvPr/>
        </p:nvSpPr>
        <p:spPr bwMode="auto">
          <a:xfrm>
            <a:off x="1409700" y="1447800"/>
            <a:ext cx="6324600" cy="1447800"/>
          </a:xfrm>
          <a:prstGeom prst="rect">
            <a:avLst/>
          </a:prstGeom>
          <a:solidFill>
            <a:srgbClr val="FFF6E9"/>
          </a:solidFill>
          <a:ln w="9525">
            <a:solidFill>
              <a:srgbClr val="003300"/>
            </a:solidFill>
            <a:miter lim="800000"/>
            <a:headEnd/>
            <a:tailEnd/>
          </a:ln>
          <a:effectLst>
            <a:outerShdw dist="53882" dir="2700000" algn="ctr" rotWithShape="0">
              <a:schemeClr val="bg2"/>
            </a:outerShdw>
          </a:effectLst>
        </p:spPr>
        <p:txBody>
          <a:bodyPr anchor="ctr"/>
          <a:lstStyle/>
          <a:p>
            <a:pPr eaLnBrk="1" hangingPunct="1"/>
            <a:r>
              <a:rPr lang="en-US" sz="2000" b="0">
                <a:solidFill>
                  <a:schemeClr val="accent2"/>
                </a:solidFill>
                <a:latin typeface="Comic Sans MS" pitchFamily="66" charset="0"/>
                <a:cs typeface="Times New Roman" pitchFamily="18" charset="0"/>
              </a:rPr>
              <a:t>An algorithm satisfies local-spinning if it is possible to physically distribute the shared memory among the processes in such a way that the only type of spinning required is local-spinning.</a:t>
            </a:r>
          </a:p>
        </p:txBody>
      </p:sp>
      <p:sp>
        <p:nvSpPr>
          <p:cNvPr id="785423" name="Oval 15"/>
          <p:cNvSpPr>
            <a:spLocks noChangeArrowheads="1"/>
          </p:cNvSpPr>
          <p:nvPr/>
        </p:nvSpPr>
        <p:spPr bwMode="auto">
          <a:xfrm>
            <a:off x="1828800" y="3492500"/>
            <a:ext cx="457200" cy="457200"/>
          </a:xfrm>
          <a:prstGeom prst="ellipse">
            <a:avLst/>
          </a:prstGeom>
          <a:solidFill>
            <a:srgbClr val="CCECFF"/>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0">
                <a:solidFill>
                  <a:schemeClr val="accent2"/>
                </a:solidFill>
                <a:latin typeface="Comic Sans MS" pitchFamily="66" charset="0"/>
                <a:cs typeface="Times New Roman" pitchFamily="18" charset="0"/>
              </a:rPr>
              <a:t>P1</a:t>
            </a:r>
          </a:p>
        </p:txBody>
      </p:sp>
      <p:sp>
        <p:nvSpPr>
          <p:cNvPr id="785424" name="Line 16"/>
          <p:cNvSpPr>
            <a:spLocks noChangeShapeType="1"/>
          </p:cNvSpPr>
          <p:nvPr/>
        </p:nvSpPr>
        <p:spPr bwMode="auto">
          <a:xfrm>
            <a:off x="2057400" y="5092700"/>
            <a:ext cx="5029200" cy="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5425" name="Line 17"/>
          <p:cNvSpPr>
            <a:spLocks noChangeShapeType="1"/>
          </p:cNvSpPr>
          <p:nvPr/>
        </p:nvSpPr>
        <p:spPr bwMode="auto">
          <a:xfrm>
            <a:off x="2057400" y="3949700"/>
            <a:ext cx="0" cy="114300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5426" name="Oval 18"/>
          <p:cNvSpPr>
            <a:spLocks noChangeArrowheads="1"/>
          </p:cNvSpPr>
          <p:nvPr/>
        </p:nvSpPr>
        <p:spPr bwMode="auto">
          <a:xfrm>
            <a:off x="6858000" y="3492500"/>
            <a:ext cx="457200" cy="457200"/>
          </a:xfrm>
          <a:prstGeom prst="ellipse">
            <a:avLst/>
          </a:prstGeom>
          <a:solidFill>
            <a:srgbClr val="CCECFF"/>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0">
                <a:solidFill>
                  <a:schemeClr val="accent2"/>
                </a:solidFill>
                <a:latin typeface="Comic Sans MS" pitchFamily="66" charset="0"/>
                <a:cs typeface="Times New Roman" pitchFamily="18" charset="0"/>
              </a:rPr>
              <a:t>P4</a:t>
            </a:r>
          </a:p>
        </p:txBody>
      </p:sp>
      <p:sp>
        <p:nvSpPr>
          <p:cNvPr id="785427" name="Line 19"/>
          <p:cNvSpPr>
            <a:spLocks noChangeShapeType="1"/>
          </p:cNvSpPr>
          <p:nvPr/>
        </p:nvSpPr>
        <p:spPr bwMode="auto">
          <a:xfrm>
            <a:off x="7086600" y="3949700"/>
            <a:ext cx="0" cy="114300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5428" name="Oval 20"/>
          <p:cNvSpPr>
            <a:spLocks noChangeArrowheads="1"/>
          </p:cNvSpPr>
          <p:nvPr/>
        </p:nvSpPr>
        <p:spPr bwMode="auto">
          <a:xfrm>
            <a:off x="3505200" y="3492500"/>
            <a:ext cx="457200" cy="457200"/>
          </a:xfrm>
          <a:prstGeom prst="ellipse">
            <a:avLst/>
          </a:prstGeom>
          <a:solidFill>
            <a:srgbClr val="CCECFF"/>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0">
                <a:solidFill>
                  <a:schemeClr val="accent2"/>
                </a:solidFill>
                <a:latin typeface="Comic Sans MS" pitchFamily="66" charset="0"/>
                <a:cs typeface="Times New Roman" pitchFamily="18" charset="0"/>
              </a:rPr>
              <a:t>P2</a:t>
            </a:r>
          </a:p>
        </p:txBody>
      </p:sp>
      <p:sp>
        <p:nvSpPr>
          <p:cNvPr id="785429" name="Line 21"/>
          <p:cNvSpPr>
            <a:spLocks noChangeShapeType="1"/>
          </p:cNvSpPr>
          <p:nvPr/>
        </p:nvSpPr>
        <p:spPr bwMode="auto">
          <a:xfrm>
            <a:off x="3733800" y="3949700"/>
            <a:ext cx="0" cy="114300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5430" name="Oval 22"/>
          <p:cNvSpPr>
            <a:spLocks noChangeArrowheads="1"/>
          </p:cNvSpPr>
          <p:nvPr/>
        </p:nvSpPr>
        <p:spPr bwMode="auto">
          <a:xfrm>
            <a:off x="5105400" y="3492500"/>
            <a:ext cx="457200" cy="457200"/>
          </a:xfrm>
          <a:prstGeom prst="ellipse">
            <a:avLst/>
          </a:prstGeom>
          <a:solidFill>
            <a:srgbClr val="CCECFF"/>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0">
                <a:solidFill>
                  <a:schemeClr val="accent2"/>
                </a:solidFill>
                <a:latin typeface="Comic Sans MS" pitchFamily="66" charset="0"/>
                <a:cs typeface="Times New Roman" pitchFamily="18" charset="0"/>
              </a:rPr>
              <a:t>P3</a:t>
            </a:r>
          </a:p>
        </p:txBody>
      </p:sp>
      <p:sp>
        <p:nvSpPr>
          <p:cNvPr id="785431" name="Line 23"/>
          <p:cNvSpPr>
            <a:spLocks noChangeShapeType="1"/>
          </p:cNvSpPr>
          <p:nvPr/>
        </p:nvSpPr>
        <p:spPr bwMode="auto">
          <a:xfrm>
            <a:off x="5334000" y="3949700"/>
            <a:ext cx="0" cy="114300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5432" name="Rectangle 24"/>
          <p:cNvSpPr>
            <a:spLocks noChangeArrowheads="1"/>
          </p:cNvSpPr>
          <p:nvPr/>
        </p:nvSpPr>
        <p:spPr bwMode="auto">
          <a:xfrm>
            <a:off x="1295400" y="4025900"/>
            <a:ext cx="457200" cy="457200"/>
          </a:xfrm>
          <a:prstGeom prst="rect">
            <a:avLst/>
          </a:prstGeom>
          <a:solidFill>
            <a:srgbClr val="FFCC6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0">
                <a:latin typeface="Comic Sans MS" pitchFamily="66" charset="0"/>
                <a:cs typeface="Times New Roman" pitchFamily="18" charset="0"/>
              </a:rPr>
              <a:t>M1</a:t>
            </a:r>
          </a:p>
        </p:txBody>
      </p:sp>
      <p:sp>
        <p:nvSpPr>
          <p:cNvPr id="785433" name="Line 25"/>
          <p:cNvSpPr>
            <a:spLocks noChangeShapeType="1"/>
          </p:cNvSpPr>
          <p:nvPr/>
        </p:nvSpPr>
        <p:spPr bwMode="auto">
          <a:xfrm>
            <a:off x="1752600" y="4254500"/>
            <a:ext cx="304800" cy="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5434" name="Rectangle 26"/>
          <p:cNvSpPr>
            <a:spLocks noChangeArrowheads="1"/>
          </p:cNvSpPr>
          <p:nvPr/>
        </p:nvSpPr>
        <p:spPr bwMode="auto">
          <a:xfrm>
            <a:off x="2971800" y="4025900"/>
            <a:ext cx="457200" cy="457200"/>
          </a:xfrm>
          <a:prstGeom prst="rect">
            <a:avLst/>
          </a:prstGeom>
          <a:solidFill>
            <a:srgbClr val="FFCC6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0">
                <a:latin typeface="Comic Sans MS" pitchFamily="66" charset="0"/>
                <a:cs typeface="Times New Roman" pitchFamily="18" charset="0"/>
              </a:rPr>
              <a:t>M2</a:t>
            </a:r>
          </a:p>
        </p:txBody>
      </p:sp>
      <p:sp>
        <p:nvSpPr>
          <p:cNvPr id="785435" name="Line 27"/>
          <p:cNvSpPr>
            <a:spLocks noChangeShapeType="1"/>
          </p:cNvSpPr>
          <p:nvPr/>
        </p:nvSpPr>
        <p:spPr bwMode="auto">
          <a:xfrm>
            <a:off x="3429000" y="4254500"/>
            <a:ext cx="304800" cy="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5436" name="Rectangle 28"/>
          <p:cNvSpPr>
            <a:spLocks noChangeArrowheads="1"/>
          </p:cNvSpPr>
          <p:nvPr/>
        </p:nvSpPr>
        <p:spPr bwMode="auto">
          <a:xfrm>
            <a:off x="4572000" y="4025900"/>
            <a:ext cx="457200" cy="457200"/>
          </a:xfrm>
          <a:prstGeom prst="rect">
            <a:avLst/>
          </a:prstGeom>
          <a:solidFill>
            <a:srgbClr val="FFCC6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0">
                <a:latin typeface="Comic Sans MS" pitchFamily="66" charset="0"/>
                <a:cs typeface="Times New Roman" pitchFamily="18" charset="0"/>
              </a:rPr>
              <a:t>M3</a:t>
            </a:r>
          </a:p>
        </p:txBody>
      </p:sp>
      <p:sp>
        <p:nvSpPr>
          <p:cNvPr id="785437" name="Line 29"/>
          <p:cNvSpPr>
            <a:spLocks noChangeShapeType="1"/>
          </p:cNvSpPr>
          <p:nvPr/>
        </p:nvSpPr>
        <p:spPr bwMode="auto">
          <a:xfrm>
            <a:off x="5029200" y="4254500"/>
            <a:ext cx="304800" cy="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5438" name="Rectangle 30"/>
          <p:cNvSpPr>
            <a:spLocks noChangeArrowheads="1"/>
          </p:cNvSpPr>
          <p:nvPr/>
        </p:nvSpPr>
        <p:spPr bwMode="auto">
          <a:xfrm>
            <a:off x="6324600" y="4025900"/>
            <a:ext cx="457200" cy="457200"/>
          </a:xfrm>
          <a:prstGeom prst="rect">
            <a:avLst/>
          </a:prstGeom>
          <a:solidFill>
            <a:srgbClr val="FFCC6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0">
                <a:latin typeface="Comic Sans MS" pitchFamily="66" charset="0"/>
                <a:cs typeface="Times New Roman" pitchFamily="18" charset="0"/>
              </a:rPr>
              <a:t>M4</a:t>
            </a:r>
          </a:p>
        </p:txBody>
      </p:sp>
      <p:sp>
        <p:nvSpPr>
          <p:cNvPr id="785439" name="Line 31"/>
          <p:cNvSpPr>
            <a:spLocks noChangeShapeType="1"/>
          </p:cNvSpPr>
          <p:nvPr/>
        </p:nvSpPr>
        <p:spPr bwMode="auto">
          <a:xfrm>
            <a:off x="6781800" y="4254500"/>
            <a:ext cx="304800" cy="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E1E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rgbClr val="FFE1E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8128</TotalTime>
  <Words>3222</Words>
  <Application>Microsoft Office PowerPoint</Application>
  <PresentationFormat>On-screen Show (4:3)</PresentationFormat>
  <Paragraphs>764</Paragraphs>
  <Slides>46</Slides>
  <Notes>32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48" baseType="lpstr">
      <vt:lpstr>Default Design</vt:lpstr>
      <vt:lpstr>Equation</vt:lpstr>
      <vt:lpstr>PowerPoint Presentation</vt:lpstr>
      <vt:lpstr>PowerPoint Presentation</vt:lpstr>
      <vt:lpstr>PowerPoint Presentation</vt:lpstr>
      <vt:lpstr>Spinning</vt:lpstr>
      <vt:lpstr>Model 1: simple shared memory</vt:lpstr>
      <vt:lpstr>Model 2: Coherent Caching (CC)</vt:lpstr>
      <vt:lpstr>Model 3: Distributed Shared Memory (DSM)</vt:lpstr>
      <vt:lpstr>Local Spinning Algorithms</vt:lpstr>
      <vt:lpstr>Local-spinning Algorithms</vt:lpstr>
      <vt:lpstr>PowerPoint Presentation</vt:lpstr>
      <vt:lpstr>PowerPoint Presentation</vt:lpstr>
      <vt:lpstr>PowerPoint Presentation</vt:lpstr>
      <vt:lpstr>The Bakery Algorithm code of process i ,    i  {1 ,..., n}</vt:lpstr>
      <vt:lpstr>code of process i ,    i  {1 ,..., n}</vt:lpstr>
      <vt:lpstr>PowerPoint Presentation</vt:lpstr>
      <vt:lpstr>PowerPoint Presentation</vt:lpstr>
      <vt:lpstr>Adaptive Algorithms</vt:lpstr>
      <vt:lpstr>PowerPoint Presentation</vt:lpstr>
      <vt:lpstr>Fast Mutual exclusion Algorithm</vt:lpstr>
      <vt:lpstr>Algorithm #1 A simple adaptive algorithm  for unbounded concurrency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Adaptive mutex for unbounded concurrency</vt:lpstr>
      <vt:lpstr>Algorithm #2 An Adaptive Tournament Algorithm</vt:lpstr>
      <vt:lpstr>Algorithm #2 An Adaptive Tournament Algorithm</vt:lpstr>
      <vt:lpstr>PowerPoint Presentation</vt:lpstr>
      <vt:lpstr>PowerPoint Presentation</vt:lpstr>
      <vt:lpstr>Active set </vt:lpstr>
      <vt:lpstr>Active set  A simple non-adaptive implementation</vt:lpstr>
      <vt:lpstr>The Adaptive Black-White Bakery Algorithm code of process i ,    i  {1 ,..., n}</vt:lpstr>
      <vt:lpstr>The Adaptive Black-White Bakery Algorithm code of process i ,    i  {1 ,..., n}</vt:lpstr>
      <vt:lpstr>Question</vt:lpstr>
      <vt:lpstr>Question</vt:lpstr>
      <vt:lpstr>PowerPoint Presentation</vt:lpstr>
      <vt:lpstr>PowerPoint Presentation</vt:lpstr>
      <vt:lpstr>Fault-tolerant Algorithms</vt:lpstr>
      <vt:lpstr>Self-Stabilization</vt:lpstr>
      <vt:lpstr>The One-Bit Algorithm code of process i ,    i  {1 ,..., n}</vt:lpstr>
      <vt:lpstr>The Self-Stabilizing One-Bit Algorithm code of process i ,    i  {1 ,..., n}</vt:lpstr>
      <vt:lpstr>Symmetric Algorithms</vt:lpstr>
      <vt:lpstr>Next Chapter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Chapter3 -- Mutual Exclusion: Advanced Topics</dc:title>
  <dc:subject>Covers Chapter 3 from the textbook</dc:subject>
  <dc:creator>Gadi Taubenfeld</dc:creator>
  <dc:description>Textbook: Synchronization Algorithms and Concurrent Programming, 1st edition._x000d_
Author: Gadi Taubenfeld                                       ISBN: 0131972596 , Date: 2006</dc:description>
  <cp:lastModifiedBy>Taubenfeld Gadi</cp:lastModifiedBy>
  <cp:revision>326</cp:revision>
  <dcterms:created xsi:type="dcterms:W3CDTF">1999-10-08T19:08:27Z</dcterms:created>
  <dcterms:modified xsi:type="dcterms:W3CDTF">2014-06-01T13:42:18Z</dcterms:modified>
</cp:coreProperties>
</file>