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60" r:id="rId3"/>
    <p:sldId id="268" r:id="rId4"/>
    <p:sldId id="279" r:id="rId5"/>
    <p:sldId id="262" r:id="rId6"/>
    <p:sldId id="263" r:id="rId7"/>
    <p:sldId id="276" r:id="rId8"/>
    <p:sldId id="267" r:id="rId9"/>
    <p:sldId id="278" r:id="rId10"/>
    <p:sldId id="269" r:id="rId11"/>
    <p:sldId id="265" r:id="rId12"/>
    <p:sldId id="266" r:id="rId13"/>
    <p:sldId id="270" r:id="rId14"/>
    <p:sldId id="271" r:id="rId15"/>
    <p:sldId id="272" r:id="rId16"/>
    <p:sldId id="273" r:id="rId17"/>
    <p:sldId id="275" r:id="rId18"/>
    <p:sldId id="264" r:id="rId19"/>
    <p:sldId id="277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1" autoAdjust="0"/>
    <p:restoredTop sz="77306" autoAdjust="0"/>
  </p:normalViewPr>
  <p:slideViewPr>
    <p:cSldViewPr snapToGrid="0">
      <p:cViewPr varScale="1">
        <p:scale>
          <a:sx n="34" d="100"/>
          <a:sy n="34" d="100"/>
        </p:scale>
        <p:origin x="6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elopment\WorkspaceHM_Verteilte\chatapplication\dokumentation\VT_Benchmark_v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Durchschnittliche RTT mit </a:t>
            </a:r>
            <a:r>
              <a:rPr lang="de-DE" sz="1440" b="0" i="0" u="none" strike="noStrike" baseline="0" dirty="0">
                <a:effectLst/>
              </a:rPr>
              <a:t>Standardabweichung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2208757675145276"/>
          <c:y val="9.8519154591183128E-2"/>
          <c:w val="0.85361290402952794"/>
          <c:h val="0.70160560191825094"/>
        </c:manualLayout>
      </c:layout>
      <c:scatterChart>
        <c:scatterStyle val="lineMarker"/>
        <c:varyColors val="0"/>
        <c:ser>
          <c:idx val="0"/>
          <c:order val="0"/>
          <c:tx>
            <c:strRef>
              <c:f>Tabelle1!$B$2</c:f>
              <c:strCache>
                <c:ptCount val="1"/>
                <c:pt idx="0">
                  <c:v>ØRTT gesamt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Tabelle1!$B$3:$B$7</c:f>
              <c:numCache>
                <c:formatCode>0.00\ "s"</c:formatCode>
                <c:ptCount val="5"/>
                <c:pt idx="0">
                  <c:v>47.44</c:v>
                </c:pt>
                <c:pt idx="1">
                  <c:v>103.97</c:v>
                </c:pt>
                <c:pt idx="2">
                  <c:v>184.08</c:v>
                </c:pt>
                <c:pt idx="3">
                  <c:v>231.74</c:v>
                </c:pt>
                <c:pt idx="4">
                  <c:v>345.74200000000002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71-4753-860E-C877765D4EE5}"/>
            </c:ext>
          </c:extLst>
        </c:ser>
        <c:ser>
          <c:idx val="1"/>
          <c:order val="1"/>
          <c:tx>
            <c:strRef>
              <c:f>Tabelle1!$I$2</c:f>
              <c:strCache>
                <c:ptCount val="1"/>
                <c:pt idx="0">
                  <c:v>RTT SD positiv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Tabelle1!$I$3:$I$7</c:f>
              <c:numCache>
                <c:formatCode>0.00\ "s"</c:formatCode>
                <c:ptCount val="5"/>
                <c:pt idx="0">
                  <c:v>71.63</c:v>
                </c:pt>
                <c:pt idx="1">
                  <c:v>158.9</c:v>
                </c:pt>
                <c:pt idx="2">
                  <c:v>277.70000000000005</c:v>
                </c:pt>
                <c:pt idx="3">
                  <c:v>347.67</c:v>
                </c:pt>
                <c:pt idx="4">
                  <c:v>518.63200000000006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E71-4753-860E-C877765D4EE5}"/>
            </c:ext>
          </c:extLst>
        </c:ser>
        <c:ser>
          <c:idx val="2"/>
          <c:order val="2"/>
          <c:tx>
            <c:strRef>
              <c:f>Tabelle1!$J$2</c:f>
              <c:strCache>
                <c:ptCount val="1"/>
                <c:pt idx="0">
                  <c:v>RTT  SD negativ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Tabelle1!$J$3:$J$7</c:f>
              <c:numCache>
                <c:formatCode>0.00\ "s"</c:formatCode>
                <c:ptCount val="5"/>
                <c:pt idx="0">
                  <c:v>23.249999999999996</c:v>
                </c:pt>
                <c:pt idx="1">
                  <c:v>49.04</c:v>
                </c:pt>
                <c:pt idx="2">
                  <c:v>90.460000000000008</c:v>
                </c:pt>
                <c:pt idx="3">
                  <c:v>115.81</c:v>
                </c:pt>
                <c:pt idx="4">
                  <c:v>172.85200000000003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E71-4753-860E-C877765D4E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9829832"/>
        <c:axId val="559834752"/>
      </c:scatterChart>
      <c:valAx>
        <c:axId val="559829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Anzahl Clients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9834752"/>
        <c:crosses val="autoZero"/>
        <c:crossBetween val="midCat"/>
      </c:valAx>
      <c:valAx>
        <c:axId val="55983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Durchschnittliche RTT</a:t>
                </a:r>
              </a:p>
            </c:rich>
          </c:tx>
          <c:layout>
            <c:manualLayout>
              <c:xMode val="edge"/>
              <c:yMode val="edge"/>
              <c:x val="2.4133115263939454E-2"/>
              <c:y val="0.370082527547736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\ &quot;s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9829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FB0F7C-9231-4827-8D8F-FEAA70962B7E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5477826B-99CE-4924-9B31-E45A2795FC57}">
      <dgm:prSet phldrT="[Text]"/>
      <dgm:spPr/>
      <dgm:t>
        <a:bodyPr/>
        <a:lstStyle/>
        <a:p>
          <a:r>
            <a:rPr lang="de-DE" dirty="0"/>
            <a:t>Zielsetzung </a:t>
          </a:r>
        </a:p>
      </dgm:t>
    </dgm:pt>
    <dgm:pt modelId="{21CDCDF6-A966-4456-8823-C8733E9BCD88}" type="parTrans" cxnId="{6FEE2964-FB95-4A87-A79A-8BA25EB24B34}">
      <dgm:prSet/>
      <dgm:spPr/>
      <dgm:t>
        <a:bodyPr/>
        <a:lstStyle/>
        <a:p>
          <a:endParaRPr lang="de-DE"/>
        </a:p>
      </dgm:t>
    </dgm:pt>
    <dgm:pt modelId="{B301980D-FBBC-4176-96C2-45488DBAC7C6}" type="sibTrans" cxnId="{6FEE2964-FB95-4A87-A79A-8BA25EB24B34}">
      <dgm:prSet/>
      <dgm:spPr/>
      <dgm:t>
        <a:bodyPr/>
        <a:lstStyle/>
        <a:p>
          <a:endParaRPr lang="de-DE"/>
        </a:p>
      </dgm:t>
    </dgm:pt>
    <dgm:pt modelId="{11B2B49C-2FAF-4A34-8720-205E27E0760B}">
      <dgm:prSet/>
      <dgm:spPr/>
      <dgm:t>
        <a:bodyPr/>
        <a:lstStyle/>
        <a:p>
          <a:r>
            <a:rPr lang="de-DE" dirty="0"/>
            <a:t>Motivation – Java Messaging Service</a:t>
          </a:r>
        </a:p>
      </dgm:t>
    </dgm:pt>
    <dgm:pt modelId="{9C399C7E-1B79-4F7C-BED5-275984E25CC8}" type="parTrans" cxnId="{E9861FCA-B48C-4A9E-B4FA-79A5A8CB2CAD}">
      <dgm:prSet/>
      <dgm:spPr/>
      <dgm:t>
        <a:bodyPr/>
        <a:lstStyle/>
        <a:p>
          <a:endParaRPr lang="de-DE"/>
        </a:p>
      </dgm:t>
    </dgm:pt>
    <dgm:pt modelId="{30A4B23C-F7F4-455B-A884-79820CA02736}" type="sibTrans" cxnId="{E9861FCA-B48C-4A9E-B4FA-79A5A8CB2CAD}">
      <dgm:prSet/>
      <dgm:spPr/>
      <dgm:t>
        <a:bodyPr/>
        <a:lstStyle/>
        <a:p>
          <a:endParaRPr lang="de-DE"/>
        </a:p>
      </dgm:t>
    </dgm:pt>
    <dgm:pt modelId="{6F1AC1F1-5D78-4EB3-85C8-95F6F8083D40}">
      <dgm:prSet/>
      <dgm:spPr/>
      <dgm:t>
        <a:bodyPr/>
        <a:lstStyle/>
        <a:p>
          <a:r>
            <a:rPr lang="de-DE" dirty="0"/>
            <a:t>Architektur und Fehlersemantik</a:t>
          </a:r>
        </a:p>
      </dgm:t>
    </dgm:pt>
    <dgm:pt modelId="{130A6D74-43B7-4B9E-ADA6-BCCA23BB6320}" type="parTrans" cxnId="{F5B2425C-9AF9-4886-9B60-D18915CF2897}">
      <dgm:prSet/>
      <dgm:spPr/>
      <dgm:t>
        <a:bodyPr/>
        <a:lstStyle/>
        <a:p>
          <a:endParaRPr lang="de-DE"/>
        </a:p>
      </dgm:t>
    </dgm:pt>
    <dgm:pt modelId="{80091640-80B8-4766-BD39-A6B57F0975DA}" type="sibTrans" cxnId="{F5B2425C-9AF9-4886-9B60-D18915CF2897}">
      <dgm:prSet/>
      <dgm:spPr/>
      <dgm:t>
        <a:bodyPr/>
        <a:lstStyle/>
        <a:p>
          <a:endParaRPr lang="de-DE"/>
        </a:p>
      </dgm:t>
    </dgm:pt>
    <dgm:pt modelId="{4A1D2608-8899-4C41-BB7C-5DB62B093195}">
      <dgm:prSet/>
      <dgm:spPr/>
      <dgm:t>
        <a:bodyPr/>
        <a:lstStyle/>
        <a:p>
          <a:r>
            <a:rPr lang="de-DE" dirty="0"/>
            <a:t>Verteilte Transaktion</a:t>
          </a:r>
        </a:p>
      </dgm:t>
    </dgm:pt>
    <dgm:pt modelId="{C7D0CBD2-8982-4258-8E86-4F3FCD81B0AD}" type="parTrans" cxnId="{F609F459-A020-47ED-9A2D-C800A2CA2A50}">
      <dgm:prSet/>
      <dgm:spPr/>
      <dgm:t>
        <a:bodyPr/>
        <a:lstStyle/>
        <a:p>
          <a:endParaRPr lang="de-DE"/>
        </a:p>
      </dgm:t>
    </dgm:pt>
    <dgm:pt modelId="{649037A6-6529-4805-B159-C20DB1C45A70}" type="sibTrans" cxnId="{F609F459-A020-47ED-9A2D-C800A2CA2A50}">
      <dgm:prSet/>
      <dgm:spPr/>
      <dgm:t>
        <a:bodyPr/>
        <a:lstStyle/>
        <a:p>
          <a:endParaRPr lang="de-DE"/>
        </a:p>
      </dgm:t>
    </dgm:pt>
    <dgm:pt modelId="{C54D4C6E-21B9-44FF-9B41-6ABC6A789B2F}">
      <dgm:prSet/>
      <dgm:spPr/>
      <dgm:t>
        <a:bodyPr/>
        <a:lstStyle/>
        <a:p>
          <a:r>
            <a:rPr lang="de-DE" dirty="0"/>
            <a:t>Umstieg auf Wildfly 10</a:t>
          </a:r>
        </a:p>
      </dgm:t>
    </dgm:pt>
    <dgm:pt modelId="{49658E9A-17E5-40F7-8B08-DCD29EC9A395}" type="parTrans" cxnId="{1314A434-294B-4DC1-921C-070EA5F4867F}">
      <dgm:prSet/>
      <dgm:spPr/>
      <dgm:t>
        <a:bodyPr/>
        <a:lstStyle/>
        <a:p>
          <a:endParaRPr lang="de-DE"/>
        </a:p>
      </dgm:t>
    </dgm:pt>
    <dgm:pt modelId="{26B78493-FEE1-43E5-89B4-65368D9CA08C}" type="sibTrans" cxnId="{1314A434-294B-4DC1-921C-070EA5F4867F}">
      <dgm:prSet/>
      <dgm:spPr/>
      <dgm:t>
        <a:bodyPr/>
        <a:lstStyle/>
        <a:p>
          <a:endParaRPr lang="de-DE"/>
        </a:p>
      </dgm:t>
    </dgm:pt>
    <dgm:pt modelId="{E81B0125-CAE4-4A83-9496-0B90722794F4}">
      <dgm:prSet/>
      <dgm:spPr/>
      <dgm:t>
        <a:bodyPr/>
        <a:lstStyle/>
        <a:p>
          <a:r>
            <a:rPr lang="de-DE" dirty="0"/>
            <a:t>Benchmarking</a:t>
          </a:r>
        </a:p>
      </dgm:t>
    </dgm:pt>
    <dgm:pt modelId="{57892CA3-0950-4E6F-A63C-A726A0A225CC}" type="parTrans" cxnId="{C24F7E8A-D085-423F-9104-538E2A441825}">
      <dgm:prSet/>
      <dgm:spPr/>
      <dgm:t>
        <a:bodyPr/>
        <a:lstStyle/>
        <a:p>
          <a:endParaRPr lang="de-DE"/>
        </a:p>
      </dgm:t>
    </dgm:pt>
    <dgm:pt modelId="{918BF14B-1CDF-48BC-A364-90A9E9B7B94B}" type="sibTrans" cxnId="{C24F7E8A-D085-423F-9104-538E2A441825}">
      <dgm:prSet/>
      <dgm:spPr/>
      <dgm:t>
        <a:bodyPr/>
        <a:lstStyle/>
        <a:p>
          <a:endParaRPr lang="de-DE"/>
        </a:p>
      </dgm:t>
    </dgm:pt>
    <dgm:pt modelId="{9271CFF7-7D5F-4B01-9C14-8CC91E0EBA0D}">
      <dgm:prSet/>
      <dgm:spPr/>
      <dgm:t>
        <a:bodyPr/>
        <a:lstStyle/>
        <a:p>
          <a:r>
            <a:rPr lang="de-DE" dirty="0"/>
            <a:t>Umsetzung des Admin-Client</a:t>
          </a:r>
        </a:p>
      </dgm:t>
    </dgm:pt>
    <dgm:pt modelId="{392DD484-BB00-4961-A51E-036822DE27BE}" type="parTrans" cxnId="{6B239DEB-8C62-4483-BFD5-14579BFC4ED3}">
      <dgm:prSet/>
      <dgm:spPr/>
      <dgm:t>
        <a:bodyPr/>
        <a:lstStyle/>
        <a:p>
          <a:endParaRPr lang="de-DE"/>
        </a:p>
      </dgm:t>
    </dgm:pt>
    <dgm:pt modelId="{4D3FD8AC-449C-415D-A168-88DCBB7E3A77}" type="sibTrans" cxnId="{6B239DEB-8C62-4483-BFD5-14579BFC4ED3}">
      <dgm:prSet/>
      <dgm:spPr/>
      <dgm:t>
        <a:bodyPr/>
        <a:lstStyle/>
        <a:p>
          <a:endParaRPr lang="de-DE"/>
        </a:p>
      </dgm:t>
    </dgm:pt>
    <dgm:pt modelId="{D36FFB33-8267-4EA4-91CB-2912BEE90F2D}">
      <dgm:prSet/>
      <dgm:spPr/>
      <dgm:t>
        <a:bodyPr/>
        <a:lstStyle/>
        <a:p>
          <a:r>
            <a:rPr lang="de-DE" dirty="0"/>
            <a:t>Fazit – Erzielte Ergebnisse</a:t>
          </a:r>
        </a:p>
      </dgm:t>
    </dgm:pt>
    <dgm:pt modelId="{4ED0BE5D-19C2-4A7D-8695-E3AB67CCB7BB}" type="parTrans" cxnId="{9C237F58-5AAE-4B8C-8D32-3688467EB2D9}">
      <dgm:prSet/>
      <dgm:spPr/>
      <dgm:t>
        <a:bodyPr/>
        <a:lstStyle/>
        <a:p>
          <a:endParaRPr lang="de-DE"/>
        </a:p>
      </dgm:t>
    </dgm:pt>
    <dgm:pt modelId="{BF816CCE-15A1-4026-ACEB-7A1742D858AE}" type="sibTrans" cxnId="{9C237F58-5AAE-4B8C-8D32-3688467EB2D9}">
      <dgm:prSet/>
      <dgm:spPr/>
      <dgm:t>
        <a:bodyPr/>
        <a:lstStyle/>
        <a:p>
          <a:endParaRPr lang="de-DE"/>
        </a:p>
      </dgm:t>
    </dgm:pt>
    <dgm:pt modelId="{C9E9D9F9-14A6-4D09-9577-871B92AF462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317369DD-15E0-4138-AF46-5644D3ECA9D8}" type="parTrans" cxnId="{164D4DE2-87BD-4000-B748-C827EBBA4F51}">
      <dgm:prSet/>
      <dgm:spPr/>
      <dgm:t>
        <a:bodyPr/>
        <a:lstStyle/>
        <a:p>
          <a:endParaRPr lang="de-DE"/>
        </a:p>
      </dgm:t>
    </dgm:pt>
    <dgm:pt modelId="{92F34BE8-0A0F-47EE-8382-3FD6BB88F8ED}" type="sibTrans" cxnId="{164D4DE2-87BD-4000-B748-C827EBBA4F51}">
      <dgm:prSet/>
      <dgm:spPr/>
      <dgm:t>
        <a:bodyPr/>
        <a:lstStyle/>
        <a:p>
          <a:endParaRPr lang="de-DE"/>
        </a:p>
      </dgm:t>
    </dgm:pt>
    <dgm:pt modelId="{64A445BC-CA01-4059-A862-C0A969FB9577}" type="pres">
      <dgm:prSet presAssocID="{39FB0F7C-9231-4827-8D8F-FEAA70962B7E}" presName="linear" presStyleCnt="0">
        <dgm:presLayoutVars>
          <dgm:animLvl val="lvl"/>
          <dgm:resizeHandles val="exact"/>
        </dgm:presLayoutVars>
      </dgm:prSet>
      <dgm:spPr/>
    </dgm:pt>
    <dgm:pt modelId="{A7197620-E677-40EF-B103-97AAFECDCAA5}" type="pres">
      <dgm:prSet presAssocID="{5477826B-99CE-4924-9B31-E45A2795FC57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C2FDBC02-1BC1-4B41-9BBA-DC79085DD631}" type="pres">
      <dgm:prSet presAssocID="{B301980D-FBBC-4176-96C2-45488DBAC7C6}" presName="spacer" presStyleCnt="0"/>
      <dgm:spPr/>
    </dgm:pt>
    <dgm:pt modelId="{BBBF1434-C645-4988-B60D-EE879A008767}" type="pres">
      <dgm:prSet presAssocID="{11B2B49C-2FAF-4A34-8720-205E27E0760B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0D87EB96-0E51-4343-9FCA-059A513CCBA5}" type="pres">
      <dgm:prSet presAssocID="{30A4B23C-F7F4-455B-A884-79820CA02736}" presName="spacer" presStyleCnt="0"/>
      <dgm:spPr/>
    </dgm:pt>
    <dgm:pt modelId="{D91A4525-6767-4B13-BF73-6C4E9887F393}" type="pres">
      <dgm:prSet presAssocID="{6F1AC1F1-5D78-4EB3-85C8-95F6F8083D4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5FECED5F-09D8-405E-8994-C8171117FB60}" type="pres">
      <dgm:prSet presAssocID="{80091640-80B8-4766-BD39-A6B57F0975DA}" presName="spacer" presStyleCnt="0"/>
      <dgm:spPr/>
    </dgm:pt>
    <dgm:pt modelId="{77EA372F-A118-4568-B539-D9E54E40EFB5}" type="pres">
      <dgm:prSet presAssocID="{4A1D2608-8899-4C41-BB7C-5DB62B093195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5F6D93E-FABE-4878-BA39-1FB0F0D396BA}" type="pres">
      <dgm:prSet presAssocID="{649037A6-6529-4805-B159-C20DB1C45A70}" presName="spacer" presStyleCnt="0"/>
      <dgm:spPr/>
    </dgm:pt>
    <dgm:pt modelId="{2798FA84-A07A-4569-A999-79745A9B7125}" type="pres">
      <dgm:prSet presAssocID="{C54D4C6E-21B9-44FF-9B41-6ABC6A789B2F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07417213-0753-4EA4-999E-F363D6113AA5}" type="pres">
      <dgm:prSet presAssocID="{26B78493-FEE1-43E5-89B4-65368D9CA08C}" presName="spacer" presStyleCnt="0"/>
      <dgm:spPr/>
    </dgm:pt>
    <dgm:pt modelId="{84C53E71-5497-4D4A-B088-901D9B3D83F3}" type="pres">
      <dgm:prSet presAssocID="{E81B0125-CAE4-4A83-9496-0B90722794F4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07ED7D01-3CFF-4CFA-A9F3-919147EBAB2B}" type="pres">
      <dgm:prSet presAssocID="{918BF14B-1CDF-48BC-A364-90A9E9B7B94B}" presName="spacer" presStyleCnt="0"/>
      <dgm:spPr/>
    </dgm:pt>
    <dgm:pt modelId="{EAD11714-44C8-419F-8839-32310F3E5E8B}" type="pres">
      <dgm:prSet presAssocID="{9271CFF7-7D5F-4B01-9C14-8CC91E0EBA0D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AA9170A-EA5A-4C28-B2B9-D22960701DC0}" type="pres">
      <dgm:prSet presAssocID="{4D3FD8AC-449C-415D-A168-88DCBB7E3A77}" presName="spacer" presStyleCnt="0"/>
      <dgm:spPr/>
    </dgm:pt>
    <dgm:pt modelId="{F54A9153-ACFF-416A-92A1-701A7EF425F1}" type="pres">
      <dgm:prSet presAssocID="{D36FFB33-8267-4EA4-91CB-2912BEE90F2D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2411EEBE-94BE-46A6-9277-F99751326B5F}" type="pres">
      <dgm:prSet presAssocID="{BF816CCE-15A1-4026-ACEB-7A1742D858AE}" presName="spacer" presStyleCnt="0"/>
      <dgm:spPr/>
    </dgm:pt>
    <dgm:pt modelId="{D16A2D44-A0DA-4F0C-BC0C-C478ABC8DD93}" type="pres">
      <dgm:prSet presAssocID="{C9E9D9F9-14A6-4D09-9577-871B92AF4625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5B2425C-9AF9-4886-9B60-D18915CF2897}" srcId="{39FB0F7C-9231-4827-8D8F-FEAA70962B7E}" destId="{6F1AC1F1-5D78-4EB3-85C8-95F6F8083D40}" srcOrd="2" destOrd="0" parTransId="{130A6D74-43B7-4B9E-ADA6-BCCA23BB6320}" sibTransId="{80091640-80B8-4766-BD39-A6B57F0975DA}"/>
    <dgm:cxn modelId="{80E6F450-F8A4-4C5A-8B31-93AAD22A0066}" type="presOf" srcId="{6F1AC1F1-5D78-4EB3-85C8-95F6F8083D40}" destId="{D91A4525-6767-4B13-BF73-6C4E9887F393}" srcOrd="0" destOrd="0" presId="urn:microsoft.com/office/officeart/2005/8/layout/vList2"/>
    <dgm:cxn modelId="{C700C563-C2DC-4E9C-B7DC-B577FD76B9B6}" type="presOf" srcId="{C54D4C6E-21B9-44FF-9B41-6ABC6A789B2F}" destId="{2798FA84-A07A-4569-A999-79745A9B7125}" srcOrd="0" destOrd="0" presId="urn:microsoft.com/office/officeart/2005/8/layout/vList2"/>
    <dgm:cxn modelId="{4D4016C3-EE33-4832-81E3-358AAF3EA3DC}" type="presOf" srcId="{9271CFF7-7D5F-4B01-9C14-8CC91E0EBA0D}" destId="{EAD11714-44C8-419F-8839-32310F3E5E8B}" srcOrd="0" destOrd="0" presId="urn:microsoft.com/office/officeart/2005/8/layout/vList2"/>
    <dgm:cxn modelId="{9E5F8A88-3457-4420-8A19-CB877B65CA4F}" type="presOf" srcId="{4A1D2608-8899-4C41-BB7C-5DB62B093195}" destId="{77EA372F-A118-4568-B539-D9E54E40EFB5}" srcOrd="0" destOrd="0" presId="urn:microsoft.com/office/officeart/2005/8/layout/vList2"/>
    <dgm:cxn modelId="{E9861FCA-B48C-4A9E-B4FA-79A5A8CB2CAD}" srcId="{39FB0F7C-9231-4827-8D8F-FEAA70962B7E}" destId="{11B2B49C-2FAF-4A34-8720-205E27E0760B}" srcOrd="1" destOrd="0" parTransId="{9C399C7E-1B79-4F7C-BED5-275984E25CC8}" sibTransId="{30A4B23C-F7F4-455B-A884-79820CA02736}"/>
    <dgm:cxn modelId="{9C237F58-5AAE-4B8C-8D32-3688467EB2D9}" srcId="{39FB0F7C-9231-4827-8D8F-FEAA70962B7E}" destId="{D36FFB33-8267-4EA4-91CB-2912BEE90F2D}" srcOrd="7" destOrd="0" parTransId="{4ED0BE5D-19C2-4A7D-8695-E3AB67CCB7BB}" sibTransId="{BF816CCE-15A1-4026-ACEB-7A1742D858AE}"/>
    <dgm:cxn modelId="{EDAF8C4E-C5DC-48CE-B9EE-2ED8FD1B5424}" type="presOf" srcId="{39FB0F7C-9231-4827-8D8F-FEAA70962B7E}" destId="{64A445BC-CA01-4059-A862-C0A969FB9577}" srcOrd="0" destOrd="0" presId="urn:microsoft.com/office/officeart/2005/8/layout/vList2"/>
    <dgm:cxn modelId="{6B239DEB-8C62-4483-BFD5-14579BFC4ED3}" srcId="{39FB0F7C-9231-4827-8D8F-FEAA70962B7E}" destId="{9271CFF7-7D5F-4B01-9C14-8CC91E0EBA0D}" srcOrd="6" destOrd="0" parTransId="{392DD484-BB00-4961-A51E-036822DE27BE}" sibTransId="{4D3FD8AC-449C-415D-A168-88DCBB7E3A77}"/>
    <dgm:cxn modelId="{C24F7E8A-D085-423F-9104-538E2A441825}" srcId="{39FB0F7C-9231-4827-8D8F-FEAA70962B7E}" destId="{E81B0125-CAE4-4A83-9496-0B90722794F4}" srcOrd="5" destOrd="0" parTransId="{57892CA3-0950-4E6F-A63C-A726A0A225CC}" sibTransId="{918BF14B-1CDF-48BC-A364-90A9E9B7B94B}"/>
    <dgm:cxn modelId="{8B58AD67-C011-4870-9348-60C7E8215D4A}" type="presOf" srcId="{E81B0125-CAE4-4A83-9496-0B90722794F4}" destId="{84C53E71-5497-4D4A-B088-901D9B3D83F3}" srcOrd="0" destOrd="0" presId="urn:microsoft.com/office/officeart/2005/8/layout/vList2"/>
    <dgm:cxn modelId="{90652EB5-3AF6-4392-9A40-6C929B7FF22C}" type="presOf" srcId="{11B2B49C-2FAF-4A34-8720-205E27E0760B}" destId="{BBBF1434-C645-4988-B60D-EE879A008767}" srcOrd="0" destOrd="0" presId="urn:microsoft.com/office/officeart/2005/8/layout/vList2"/>
    <dgm:cxn modelId="{A5FD842A-8719-4E12-BCCF-A1935F28335B}" type="presOf" srcId="{C9E9D9F9-14A6-4D09-9577-871B92AF4625}" destId="{D16A2D44-A0DA-4F0C-BC0C-C478ABC8DD93}" srcOrd="0" destOrd="0" presId="urn:microsoft.com/office/officeart/2005/8/layout/vList2"/>
    <dgm:cxn modelId="{18F54294-BA38-46B1-8C37-BD5F7AD5211F}" type="presOf" srcId="{5477826B-99CE-4924-9B31-E45A2795FC57}" destId="{A7197620-E677-40EF-B103-97AAFECDCAA5}" srcOrd="0" destOrd="0" presId="urn:microsoft.com/office/officeart/2005/8/layout/vList2"/>
    <dgm:cxn modelId="{164D4DE2-87BD-4000-B748-C827EBBA4F51}" srcId="{39FB0F7C-9231-4827-8D8F-FEAA70962B7E}" destId="{C9E9D9F9-14A6-4D09-9577-871B92AF4625}" srcOrd="8" destOrd="0" parTransId="{317369DD-15E0-4138-AF46-5644D3ECA9D8}" sibTransId="{92F34BE8-0A0F-47EE-8382-3FD6BB88F8ED}"/>
    <dgm:cxn modelId="{F609F459-A020-47ED-9A2D-C800A2CA2A50}" srcId="{39FB0F7C-9231-4827-8D8F-FEAA70962B7E}" destId="{4A1D2608-8899-4C41-BB7C-5DB62B093195}" srcOrd="3" destOrd="0" parTransId="{C7D0CBD2-8982-4258-8E86-4F3FCD81B0AD}" sibTransId="{649037A6-6529-4805-B159-C20DB1C45A70}"/>
    <dgm:cxn modelId="{EA7A1558-CDFC-42B7-B404-C36784C92DAD}" type="presOf" srcId="{D36FFB33-8267-4EA4-91CB-2912BEE90F2D}" destId="{F54A9153-ACFF-416A-92A1-701A7EF425F1}" srcOrd="0" destOrd="0" presId="urn:microsoft.com/office/officeart/2005/8/layout/vList2"/>
    <dgm:cxn modelId="{6FEE2964-FB95-4A87-A79A-8BA25EB24B34}" srcId="{39FB0F7C-9231-4827-8D8F-FEAA70962B7E}" destId="{5477826B-99CE-4924-9B31-E45A2795FC57}" srcOrd="0" destOrd="0" parTransId="{21CDCDF6-A966-4456-8823-C8733E9BCD88}" sibTransId="{B301980D-FBBC-4176-96C2-45488DBAC7C6}"/>
    <dgm:cxn modelId="{1314A434-294B-4DC1-921C-070EA5F4867F}" srcId="{39FB0F7C-9231-4827-8D8F-FEAA70962B7E}" destId="{C54D4C6E-21B9-44FF-9B41-6ABC6A789B2F}" srcOrd="4" destOrd="0" parTransId="{49658E9A-17E5-40F7-8B08-DCD29EC9A395}" sibTransId="{26B78493-FEE1-43E5-89B4-65368D9CA08C}"/>
    <dgm:cxn modelId="{63E09AEF-A2D2-45CF-8DCE-F65B1F91799F}" type="presParOf" srcId="{64A445BC-CA01-4059-A862-C0A969FB9577}" destId="{A7197620-E677-40EF-B103-97AAFECDCAA5}" srcOrd="0" destOrd="0" presId="urn:microsoft.com/office/officeart/2005/8/layout/vList2"/>
    <dgm:cxn modelId="{B35959AE-0C4C-4757-9E21-BD822A076F5C}" type="presParOf" srcId="{64A445BC-CA01-4059-A862-C0A969FB9577}" destId="{C2FDBC02-1BC1-4B41-9BBA-DC79085DD631}" srcOrd="1" destOrd="0" presId="urn:microsoft.com/office/officeart/2005/8/layout/vList2"/>
    <dgm:cxn modelId="{9149B2FC-7EC1-4E41-BA95-9E44C8FD796E}" type="presParOf" srcId="{64A445BC-CA01-4059-A862-C0A969FB9577}" destId="{BBBF1434-C645-4988-B60D-EE879A008767}" srcOrd="2" destOrd="0" presId="urn:microsoft.com/office/officeart/2005/8/layout/vList2"/>
    <dgm:cxn modelId="{CD65C19D-9F7B-4CC1-88B5-2B69B26D8479}" type="presParOf" srcId="{64A445BC-CA01-4059-A862-C0A969FB9577}" destId="{0D87EB96-0E51-4343-9FCA-059A513CCBA5}" srcOrd="3" destOrd="0" presId="urn:microsoft.com/office/officeart/2005/8/layout/vList2"/>
    <dgm:cxn modelId="{51671C7D-BCD7-455F-85D3-B57CA15DB550}" type="presParOf" srcId="{64A445BC-CA01-4059-A862-C0A969FB9577}" destId="{D91A4525-6767-4B13-BF73-6C4E9887F393}" srcOrd="4" destOrd="0" presId="urn:microsoft.com/office/officeart/2005/8/layout/vList2"/>
    <dgm:cxn modelId="{C4629D32-D237-45B2-95CA-3A5E4FCEE452}" type="presParOf" srcId="{64A445BC-CA01-4059-A862-C0A969FB9577}" destId="{5FECED5F-09D8-405E-8994-C8171117FB60}" srcOrd="5" destOrd="0" presId="urn:microsoft.com/office/officeart/2005/8/layout/vList2"/>
    <dgm:cxn modelId="{45ED9A9A-AA00-465A-AADE-E339A4A18252}" type="presParOf" srcId="{64A445BC-CA01-4059-A862-C0A969FB9577}" destId="{77EA372F-A118-4568-B539-D9E54E40EFB5}" srcOrd="6" destOrd="0" presId="urn:microsoft.com/office/officeart/2005/8/layout/vList2"/>
    <dgm:cxn modelId="{B2A99437-973C-42F2-8E08-78FD3E932706}" type="presParOf" srcId="{64A445BC-CA01-4059-A862-C0A969FB9577}" destId="{25F6D93E-FABE-4878-BA39-1FB0F0D396BA}" srcOrd="7" destOrd="0" presId="urn:microsoft.com/office/officeart/2005/8/layout/vList2"/>
    <dgm:cxn modelId="{3DF1177F-09FE-4DDA-9B9D-45E99D14CA5C}" type="presParOf" srcId="{64A445BC-CA01-4059-A862-C0A969FB9577}" destId="{2798FA84-A07A-4569-A999-79745A9B7125}" srcOrd="8" destOrd="0" presId="urn:microsoft.com/office/officeart/2005/8/layout/vList2"/>
    <dgm:cxn modelId="{3C8AA489-27DC-48C0-8476-11244EF805AF}" type="presParOf" srcId="{64A445BC-CA01-4059-A862-C0A969FB9577}" destId="{07417213-0753-4EA4-999E-F363D6113AA5}" srcOrd="9" destOrd="0" presId="urn:microsoft.com/office/officeart/2005/8/layout/vList2"/>
    <dgm:cxn modelId="{6EB37207-DE1A-4D6B-A0B6-CE6F78B08DDE}" type="presParOf" srcId="{64A445BC-CA01-4059-A862-C0A969FB9577}" destId="{84C53E71-5497-4D4A-B088-901D9B3D83F3}" srcOrd="10" destOrd="0" presId="urn:microsoft.com/office/officeart/2005/8/layout/vList2"/>
    <dgm:cxn modelId="{0287F19F-A756-4110-88FB-D5073EA21F66}" type="presParOf" srcId="{64A445BC-CA01-4059-A862-C0A969FB9577}" destId="{07ED7D01-3CFF-4CFA-A9F3-919147EBAB2B}" srcOrd="11" destOrd="0" presId="urn:microsoft.com/office/officeart/2005/8/layout/vList2"/>
    <dgm:cxn modelId="{3CDC256F-338B-48E5-B18C-EC4260DB18B7}" type="presParOf" srcId="{64A445BC-CA01-4059-A862-C0A969FB9577}" destId="{EAD11714-44C8-419F-8839-32310F3E5E8B}" srcOrd="12" destOrd="0" presId="urn:microsoft.com/office/officeart/2005/8/layout/vList2"/>
    <dgm:cxn modelId="{F36FFC4D-F5FC-4F82-842B-D57A79E66476}" type="presParOf" srcId="{64A445BC-CA01-4059-A862-C0A969FB9577}" destId="{BAA9170A-EA5A-4C28-B2B9-D22960701DC0}" srcOrd="13" destOrd="0" presId="urn:microsoft.com/office/officeart/2005/8/layout/vList2"/>
    <dgm:cxn modelId="{D3A3EC77-A253-4175-86D6-D32DE14ED6FB}" type="presParOf" srcId="{64A445BC-CA01-4059-A862-C0A969FB9577}" destId="{F54A9153-ACFF-416A-92A1-701A7EF425F1}" srcOrd="14" destOrd="0" presId="urn:microsoft.com/office/officeart/2005/8/layout/vList2"/>
    <dgm:cxn modelId="{C1D2346C-45B2-4F5B-B489-1D647BA83F83}" type="presParOf" srcId="{64A445BC-CA01-4059-A862-C0A969FB9577}" destId="{2411EEBE-94BE-46A6-9277-F99751326B5F}" srcOrd="15" destOrd="0" presId="urn:microsoft.com/office/officeart/2005/8/layout/vList2"/>
    <dgm:cxn modelId="{DA41FA3E-92AA-44F8-9AB7-49BF1D7CB984}" type="presParOf" srcId="{64A445BC-CA01-4059-A862-C0A969FB9577}" destId="{D16A2D44-A0DA-4F0C-BC0C-C478ABC8DD9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97620-E677-40EF-B103-97AAFECDCAA5}">
      <dsp:nvSpPr>
        <dsp:cNvPr id="0" name=""/>
        <dsp:cNvSpPr/>
      </dsp:nvSpPr>
      <dsp:spPr>
        <a:xfrm>
          <a:off x="0" y="453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Zielsetzung </a:t>
          </a:r>
        </a:p>
      </dsp:txBody>
      <dsp:txXfrm>
        <a:off x="23417" y="68798"/>
        <a:ext cx="10468766" cy="432866"/>
      </dsp:txXfrm>
    </dsp:sp>
    <dsp:sp modelId="{BBBF1434-C645-4988-B60D-EE879A008767}">
      <dsp:nvSpPr>
        <dsp:cNvPr id="0" name=""/>
        <dsp:cNvSpPr/>
      </dsp:nvSpPr>
      <dsp:spPr>
        <a:xfrm>
          <a:off x="0" y="5826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Motivation – Java Messaging Service</a:t>
          </a:r>
        </a:p>
      </dsp:txBody>
      <dsp:txXfrm>
        <a:off x="23417" y="606098"/>
        <a:ext cx="10468766" cy="432866"/>
      </dsp:txXfrm>
    </dsp:sp>
    <dsp:sp modelId="{D91A4525-6767-4B13-BF73-6C4E9887F393}">
      <dsp:nvSpPr>
        <dsp:cNvPr id="0" name=""/>
        <dsp:cNvSpPr/>
      </dsp:nvSpPr>
      <dsp:spPr>
        <a:xfrm>
          <a:off x="0" y="11199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Architektur und Fehlersemantik</a:t>
          </a:r>
        </a:p>
      </dsp:txBody>
      <dsp:txXfrm>
        <a:off x="23417" y="1143398"/>
        <a:ext cx="10468766" cy="432866"/>
      </dsp:txXfrm>
    </dsp:sp>
    <dsp:sp modelId="{77EA372F-A118-4568-B539-D9E54E40EFB5}">
      <dsp:nvSpPr>
        <dsp:cNvPr id="0" name=""/>
        <dsp:cNvSpPr/>
      </dsp:nvSpPr>
      <dsp:spPr>
        <a:xfrm>
          <a:off x="0" y="16572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Verteilte Transaktion</a:t>
          </a:r>
        </a:p>
      </dsp:txBody>
      <dsp:txXfrm>
        <a:off x="23417" y="1680698"/>
        <a:ext cx="10468766" cy="432866"/>
      </dsp:txXfrm>
    </dsp:sp>
    <dsp:sp modelId="{2798FA84-A07A-4569-A999-79745A9B7125}">
      <dsp:nvSpPr>
        <dsp:cNvPr id="0" name=""/>
        <dsp:cNvSpPr/>
      </dsp:nvSpPr>
      <dsp:spPr>
        <a:xfrm>
          <a:off x="0" y="21945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Umstieg auf Wildfly 10</a:t>
          </a:r>
        </a:p>
      </dsp:txBody>
      <dsp:txXfrm>
        <a:off x="23417" y="2217998"/>
        <a:ext cx="10468766" cy="432866"/>
      </dsp:txXfrm>
    </dsp:sp>
    <dsp:sp modelId="{84C53E71-5497-4D4A-B088-901D9B3D83F3}">
      <dsp:nvSpPr>
        <dsp:cNvPr id="0" name=""/>
        <dsp:cNvSpPr/>
      </dsp:nvSpPr>
      <dsp:spPr>
        <a:xfrm>
          <a:off x="0" y="27318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Benchmarking</a:t>
          </a:r>
        </a:p>
      </dsp:txBody>
      <dsp:txXfrm>
        <a:off x="23417" y="2755298"/>
        <a:ext cx="10468766" cy="432866"/>
      </dsp:txXfrm>
    </dsp:sp>
    <dsp:sp modelId="{EAD11714-44C8-419F-8839-32310F3E5E8B}">
      <dsp:nvSpPr>
        <dsp:cNvPr id="0" name=""/>
        <dsp:cNvSpPr/>
      </dsp:nvSpPr>
      <dsp:spPr>
        <a:xfrm>
          <a:off x="0" y="32691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Umsetzung des Admin-Client</a:t>
          </a:r>
        </a:p>
      </dsp:txBody>
      <dsp:txXfrm>
        <a:off x="23417" y="3292598"/>
        <a:ext cx="10468766" cy="432866"/>
      </dsp:txXfrm>
    </dsp:sp>
    <dsp:sp modelId="{F54A9153-ACFF-416A-92A1-701A7EF425F1}">
      <dsp:nvSpPr>
        <dsp:cNvPr id="0" name=""/>
        <dsp:cNvSpPr/>
      </dsp:nvSpPr>
      <dsp:spPr>
        <a:xfrm>
          <a:off x="0" y="38064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Fazit – Erzielte Ergebnisse</a:t>
          </a:r>
        </a:p>
      </dsp:txBody>
      <dsp:txXfrm>
        <a:off x="23417" y="3829898"/>
        <a:ext cx="10468766" cy="432866"/>
      </dsp:txXfrm>
    </dsp:sp>
    <dsp:sp modelId="{D16A2D44-A0DA-4F0C-BC0C-C478ABC8DD93}">
      <dsp:nvSpPr>
        <dsp:cNvPr id="0" name=""/>
        <dsp:cNvSpPr/>
      </dsp:nvSpPr>
      <dsp:spPr>
        <a:xfrm>
          <a:off x="0" y="43437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Demo</a:t>
          </a:r>
        </a:p>
      </dsp:txBody>
      <dsp:txXfrm>
        <a:off x="23417" y="4367198"/>
        <a:ext cx="10468766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E11D-FE92-4C0B-8D85-F5BACF65B397}" type="datetimeFigureOut">
              <a:rPr lang="de-DE" smtClean="0"/>
              <a:t>12.01.2017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1375F-FED4-471A-ABCE-B8ACD66AB0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03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-Zielsetzung: Chatapplikation</a:t>
            </a:r>
          </a:p>
          <a:p>
            <a:r>
              <a:rPr lang="de-DE" dirty="0"/>
              <a:t>-Motivation: warum </a:t>
            </a:r>
            <a:r>
              <a:rPr lang="de-DE" dirty="0" err="1"/>
              <a:t>Jms</a:t>
            </a:r>
            <a:r>
              <a:rPr lang="de-DE" dirty="0"/>
              <a:t> und welche Vorteile</a:t>
            </a:r>
          </a:p>
          <a:p>
            <a:r>
              <a:rPr lang="de-DE" dirty="0"/>
              <a:t>-Gehen wir übergreifend auf die Architektur und Fehlersemantik ein</a:t>
            </a:r>
          </a:p>
          <a:p>
            <a:r>
              <a:rPr lang="de-DE" dirty="0"/>
              <a:t>-Verteilte Transaktion</a:t>
            </a:r>
          </a:p>
          <a:p>
            <a:r>
              <a:rPr lang="de-DE" dirty="0"/>
              <a:t>-Erläutern warum </a:t>
            </a:r>
            <a:r>
              <a:rPr lang="de-DE" dirty="0" err="1"/>
              <a:t>Wildfly</a:t>
            </a:r>
            <a:r>
              <a:rPr lang="de-DE" dirty="0"/>
              <a:t> 10 umgestiegen</a:t>
            </a:r>
          </a:p>
          <a:p>
            <a:r>
              <a:rPr lang="de-DE" dirty="0"/>
              <a:t>-Testvorgehen, Interpretation und </a:t>
            </a:r>
            <a:r>
              <a:rPr lang="de-DE" dirty="0" err="1"/>
              <a:t>Benachmarking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690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-Skalierbarkeit: eher Vertikal</a:t>
            </a:r>
          </a:p>
          <a:p>
            <a:r>
              <a:rPr lang="de-DE" dirty="0"/>
              <a:t>-Transaktionssicherheit Durch XA Transaktionen -&gt; </a:t>
            </a:r>
            <a:r>
              <a:rPr lang="de-DE" dirty="0" err="1"/>
              <a:t>Acid</a:t>
            </a:r>
            <a:r>
              <a:rPr lang="de-DE" dirty="0"/>
              <a:t>, Atomar(alles </a:t>
            </a:r>
            <a:r>
              <a:rPr lang="de-DE"/>
              <a:t>oder nichts)</a:t>
            </a:r>
            <a:endParaRPr lang="de-DE" dirty="0"/>
          </a:p>
          <a:p>
            <a:r>
              <a:rPr lang="de-DE" dirty="0"/>
              <a:t>-Performancemessung: Mittels von uns Verbesserten </a:t>
            </a:r>
            <a:r>
              <a:rPr lang="de-DE" dirty="0" err="1"/>
              <a:t>Benchmarkingclient</a:t>
            </a:r>
            <a:endParaRPr lang="de-DE" dirty="0"/>
          </a:p>
          <a:p>
            <a:r>
              <a:rPr lang="de-DE" dirty="0"/>
              <a:t>-Login </a:t>
            </a:r>
            <a:r>
              <a:rPr lang="de-DE" dirty="0" err="1"/>
              <a:t>Logout</a:t>
            </a:r>
            <a:r>
              <a:rPr lang="de-DE" dirty="0"/>
              <a:t>: über Rest</a:t>
            </a:r>
          </a:p>
          <a:p>
            <a:r>
              <a:rPr lang="de-DE" dirty="0"/>
              <a:t>-Zugriff auf Persistierte Datenbankdaten: </a:t>
            </a:r>
            <a:r>
              <a:rPr lang="de-DE" dirty="0" err="1"/>
              <a:t>Adminclient</a:t>
            </a:r>
            <a:r>
              <a:rPr lang="de-DE" dirty="0"/>
              <a:t>..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451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-Client = P, C  </a:t>
            </a:r>
            <a:r>
              <a:rPr lang="de-DE" dirty="0" err="1"/>
              <a:t>Mom</a:t>
            </a:r>
            <a:r>
              <a:rPr lang="de-DE" dirty="0"/>
              <a:t>= Provider stellt Queue, Topic..</a:t>
            </a:r>
          </a:p>
          <a:p>
            <a:r>
              <a:rPr lang="de-DE" dirty="0"/>
              <a:t>-Entkopplung von Anwendungssystemen: Eignen gut für Integration „neu entwickelten“ Anwendungen von bestehende Landschaften(können unterschiedlichen Programmiersprachen und Technologien implementiert)</a:t>
            </a:r>
          </a:p>
          <a:p>
            <a:r>
              <a:rPr lang="de-DE" dirty="0"/>
              <a:t>-Ereignisorientierte Kommunikationslösung: ermöglicht, dass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 Partner mehrere andere Partner (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one-to-many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über bestimmte Ereignisse informiert.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-Asynchroner Austausch gleichberechtigter Partner möglich (kein strenges Client-Server-Modell, braucht keine synchrone Antwort)</a:t>
            </a:r>
          </a:p>
          <a:p>
            <a:pPr marL="0" indent="0">
              <a:buFontTx/>
              <a:buNone/>
            </a:pPr>
            <a:r>
              <a:rPr lang="de-DE" dirty="0"/>
              <a:t>-Java EE ist frei verfügbar und JMS ein Bestandteil davon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962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Verteilung der Chatanwendung</a:t>
            </a:r>
          </a:p>
          <a:p>
            <a:pPr marL="285750" indent="-285750">
              <a:buFontTx/>
              <a:buChar char="-"/>
            </a:pPr>
            <a:r>
              <a:rPr lang="de-DE" dirty="0"/>
              <a:t>Auflösung von zirkulären Abhängigkeiten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Entwicklung von Integrationstests</a:t>
            </a:r>
          </a:p>
          <a:p>
            <a:pPr marL="285750" indent="-285750">
              <a:buFontTx/>
              <a:buChar char="-"/>
            </a:pPr>
            <a:r>
              <a:rPr lang="de-DE" dirty="0"/>
              <a:t>Einsatz von </a:t>
            </a:r>
            <a:r>
              <a:rPr lang="de-DE" dirty="0" err="1"/>
              <a:t>Dependency</a:t>
            </a:r>
            <a:r>
              <a:rPr lang="de-DE" dirty="0"/>
              <a:t> Management</a:t>
            </a:r>
          </a:p>
          <a:p>
            <a:pPr marL="285750" indent="-285750">
              <a:buFontTx/>
              <a:buChar char="-"/>
            </a:pPr>
            <a:r>
              <a:rPr lang="de-DE" dirty="0"/>
              <a:t>Update der teilw. offiziell schon nicht mehr unterstützten </a:t>
            </a:r>
            <a:r>
              <a:rPr lang="de-DE" dirty="0" err="1"/>
              <a:t>Frameworkversionen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15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JMS = </a:t>
            </a:r>
            <a:r>
              <a:rPr lang="de-DE" dirty="0" err="1"/>
              <a:t>Maybe</a:t>
            </a:r>
            <a:r>
              <a:rPr lang="de-DE" dirty="0"/>
              <a:t> -&gt; „Für die Umsetzung eines At-least-</a:t>
            </a:r>
            <a:r>
              <a:rPr lang="de-DE" dirty="0" err="1"/>
              <a:t>Once</a:t>
            </a:r>
            <a:r>
              <a:rPr lang="de-DE" dirty="0"/>
              <a:t> wird nur noch ein clientseitiger </a:t>
            </a:r>
            <a:r>
              <a:rPr lang="de-DE" dirty="0" err="1"/>
              <a:t>Retry</a:t>
            </a:r>
            <a:r>
              <a:rPr lang="de-DE" dirty="0"/>
              <a:t>-Mechanismus benötigt.“</a:t>
            </a:r>
          </a:p>
          <a:p>
            <a:pPr marL="0" indent="0" algn="ctr">
              <a:buNone/>
            </a:pPr>
            <a:r>
              <a:rPr lang="de-DE" dirty="0"/>
              <a:t>+ Markierungen, wo JMS und REST-Login/</a:t>
            </a:r>
            <a:r>
              <a:rPr lang="de-DE" dirty="0" err="1"/>
              <a:t>Logout</a:t>
            </a:r>
            <a:r>
              <a:rPr lang="de-DE" dirty="0"/>
              <a:t> einzuordnen sind&gt;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72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092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775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-7 austauschbare Projekte mit möglichst wenig Abhängigkeiten (Server, </a:t>
            </a:r>
            <a:r>
              <a:rPr lang="de-DE" dirty="0" err="1"/>
              <a:t>JMSConnector</a:t>
            </a:r>
            <a:r>
              <a:rPr lang="de-DE" dirty="0"/>
              <a:t>, Rest Connector)</a:t>
            </a:r>
          </a:p>
          <a:p>
            <a:r>
              <a:rPr lang="de-DE" dirty="0"/>
              <a:t>-Automatische Generierung nativer .exe-Anwendungen zur </a:t>
            </a:r>
            <a:r>
              <a:rPr lang="de-DE" dirty="0" err="1"/>
              <a:t>Buildzeit</a:t>
            </a:r>
            <a:r>
              <a:rPr lang="de-DE" dirty="0"/>
              <a:t> für Client und </a:t>
            </a:r>
            <a:r>
              <a:rPr lang="de-DE" dirty="0" err="1"/>
              <a:t>BenchmarkingClient</a:t>
            </a:r>
            <a:endParaRPr lang="de-DE" dirty="0"/>
          </a:p>
          <a:p>
            <a:r>
              <a:rPr lang="de-DE" dirty="0"/>
              <a:t>-Setzt auf neusten </a:t>
            </a:r>
            <a:r>
              <a:rPr lang="de-DE" dirty="0" err="1"/>
              <a:t>Applikationserver</a:t>
            </a:r>
            <a:r>
              <a:rPr lang="de-DE" dirty="0"/>
              <a:t> (EAP7=Wildfly10) und Bibliotheken</a:t>
            </a:r>
          </a:p>
          <a:p>
            <a:r>
              <a:rPr lang="de-DE" dirty="0"/>
              <a:t>-Skalierbares, performance-optimiertes Backend (Skalieren Vertikal wie Max drauf eingegangen ist)</a:t>
            </a:r>
          </a:p>
          <a:p>
            <a:r>
              <a:rPr lang="de-DE" dirty="0"/>
              <a:t>-Überarbeitete, benutzerfreundliche und moderne </a:t>
            </a:r>
            <a:r>
              <a:rPr lang="de-DE" dirty="0" err="1"/>
              <a:t>Uis</a:t>
            </a:r>
            <a:r>
              <a:rPr lang="de-DE" dirty="0"/>
              <a:t> </a:t>
            </a:r>
          </a:p>
          <a:p>
            <a:r>
              <a:rPr lang="de-DE" dirty="0"/>
              <a:t>-Automatisierte Unit- und Integrationstests zur </a:t>
            </a:r>
            <a:r>
              <a:rPr lang="de-DE" dirty="0" err="1"/>
              <a:t>Buildzeit</a:t>
            </a:r>
            <a:endParaRPr lang="de-DE" dirty="0"/>
          </a:p>
          <a:p>
            <a:r>
              <a:rPr lang="de-DE" dirty="0"/>
              <a:t>-Voller JEE 7 Support</a:t>
            </a:r>
          </a:p>
          <a:p>
            <a:r>
              <a:rPr lang="de-DE" dirty="0"/>
              <a:t>-</a:t>
            </a:r>
            <a:r>
              <a:rPr lang="de-DE" dirty="0" err="1"/>
              <a:t>Wildfly</a:t>
            </a:r>
            <a:r>
              <a:rPr lang="de-DE" dirty="0"/>
              <a:t> (kaum) zu konfigurieren -&gt; geringer Konfigurationsaufwand</a:t>
            </a:r>
          </a:p>
          <a:p>
            <a:r>
              <a:rPr lang="de-DE" dirty="0"/>
              <a:t>-Live-Analyse und Diagramme während Benchmarking (sehen wir jetzt in der </a:t>
            </a:r>
            <a:r>
              <a:rPr lang="de-DE" dirty="0" err="1"/>
              <a:t>Livedemo</a:t>
            </a:r>
            <a:r>
              <a:rPr lang="de-DE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518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61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87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57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76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23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5289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0576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615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18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85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02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DD3C-54BF-419E-B218-513BAD7E9405}" type="datetimeFigureOut">
              <a:rPr lang="de-DE" smtClean="0"/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7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914" y="-621955"/>
            <a:ext cx="15756163" cy="908015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Verteilte Systeme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/>
              <a:t>IN 1</a:t>
            </a:r>
          </a:p>
          <a:p>
            <a:r>
              <a:rPr lang="de-DE" altLang="de-DE" dirty="0"/>
              <a:t>Christina </a:t>
            </a:r>
            <a:r>
              <a:rPr lang="de-DE" altLang="de-DE" dirty="0" err="1"/>
              <a:t>Eidelloth</a:t>
            </a:r>
            <a:r>
              <a:rPr lang="de-DE" altLang="de-DE" dirty="0"/>
              <a:t>, Felix </a:t>
            </a:r>
            <a:r>
              <a:rPr lang="de-DE" altLang="de-DE" dirty="0" err="1"/>
              <a:t>Stützinger</a:t>
            </a:r>
            <a:r>
              <a:rPr lang="de-DE" altLang="de-DE" dirty="0"/>
              <a:t>, David Sautter, Maximilian Auch</a:t>
            </a:r>
          </a:p>
          <a:p>
            <a:r>
              <a:rPr lang="de-DE" altLang="de-DE" dirty="0"/>
              <a:t>12.01.2017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</a:t>
            </a:fld>
            <a:endParaRPr lang="de-DE"/>
          </a:p>
        </p:txBody>
      </p:sp>
      <p:pic>
        <p:nvPicPr>
          <p:cNvPr id="7" name="Picture 6" descr="HM_Deu_CMY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14" y="5281159"/>
            <a:ext cx="3684588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439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Umstieg auf Wildfly 10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Performancesteigerung durch den Support des aktuelleren Protokolls HTTP/2.0</a:t>
            </a:r>
          </a:p>
          <a:p>
            <a:r>
              <a:rPr lang="de-DE" dirty="0"/>
              <a:t>Ablösung von </a:t>
            </a:r>
            <a:r>
              <a:rPr lang="de-DE" dirty="0" err="1"/>
              <a:t>HornetQ</a:t>
            </a:r>
            <a:r>
              <a:rPr lang="de-DE" dirty="0"/>
              <a:t> durch </a:t>
            </a:r>
            <a:r>
              <a:rPr lang="de-DE" dirty="0" err="1"/>
              <a:t>ActiveMQ</a:t>
            </a:r>
            <a:r>
              <a:rPr lang="de-DE" dirty="0"/>
              <a:t> Artemis</a:t>
            </a:r>
          </a:p>
          <a:p>
            <a:r>
              <a:rPr lang="de-DE" dirty="0"/>
              <a:t>Auslauf Sicherheits-Updates für </a:t>
            </a:r>
            <a:r>
              <a:rPr lang="de-DE" dirty="0" err="1"/>
              <a:t>Wildfly</a:t>
            </a:r>
            <a:r>
              <a:rPr lang="de-DE" dirty="0"/>
              <a:t> 8</a:t>
            </a:r>
          </a:p>
          <a:p>
            <a:r>
              <a:rPr lang="de-DE" dirty="0" err="1"/>
              <a:t>Wildfly</a:t>
            </a:r>
            <a:r>
              <a:rPr lang="de-DE" dirty="0"/>
              <a:t> 10 unterstützt Java 9</a:t>
            </a:r>
          </a:p>
          <a:p>
            <a:r>
              <a:rPr lang="de-DE" dirty="0"/>
              <a:t>ORM-Framework </a:t>
            </a:r>
            <a:r>
              <a:rPr lang="de-DE" dirty="0" err="1"/>
              <a:t>Hibernate</a:t>
            </a:r>
            <a:r>
              <a:rPr lang="de-DE" dirty="0"/>
              <a:t> in Version 5 wird unterstützt</a:t>
            </a:r>
          </a:p>
          <a:p>
            <a:r>
              <a:rPr lang="de-DE" dirty="0"/>
              <a:t>Einfacheres Management der </a:t>
            </a:r>
            <a:r>
              <a:rPr lang="de-DE" dirty="0" err="1"/>
              <a:t>Wildfly</a:t>
            </a:r>
            <a:r>
              <a:rPr lang="de-DE" dirty="0"/>
              <a:t>-Konfiguration, bspw. durch die Bereitstellung vordefinierter Datenbankkonfigurationen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12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Testspezifikation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187" y="2273300"/>
            <a:ext cx="8852474" cy="3302333"/>
          </a:xfrm>
          <a:prstGeom prst="rect">
            <a:avLst/>
          </a:prstGeom>
        </p:spPr>
      </p:pic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1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Testaufbau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87690"/>
            <a:ext cx="6657975" cy="4813450"/>
          </a:xfrm>
        </p:spPr>
      </p:pic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27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63B3863-2C15-43B8-830A-6B3B42A227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6580157"/>
              </p:ext>
            </p:extLst>
          </p:nvPr>
        </p:nvGraphicFramePr>
        <p:xfrm>
          <a:off x="457200" y="1162396"/>
          <a:ext cx="11291207" cy="5014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822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14</a:t>
            </a:fld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01" y="1174684"/>
            <a:ext cx="9992997" cy="493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8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3" y="1301467"/>
            <a:ext cx="6970350" cy="337428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591" y="2480588"/>
            <a:ext cx="7530626" cy="4288512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59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70" y="1995245"/>
            <a:ext cx="10069330" cy="347711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385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des Admin-Client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72" y="1309938"/>
            <a:ext cx="5340000" cy="4622968"/>
          </a:xfrm>
        </p:spPr>
      </p:pic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17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200" y="1309938"/>
            <a:ext cx="5469157" cy="998547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6238160" y="1362092"/>
            <a:ext cx="1856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Angular 2.0</a:t>
            </a:r>
          </a:p>
        </p:txBody>
      </p:sp>
      <p:sp>
        <p:nvSpPr>
          <p:cNvPr id="13" name="Rechteck 12"/>
          <p:cNvSpPr/>
          <p:nvPr/>
        </p:nvSpPr>
        <p:spPr>
          <a:xfrm>
            <a:off x="6238160" y="1843338"/>
            <a:ext cx="2391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komponentenorientiert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200" y="2467078"/>
            <a:ext cx="5467350" cy="1858963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6238160" y="2519430"/>
            <a:ext cx="35277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Anzeige von Statistiken</a:t>
            </a:r>
          </a:p>
        </p:txBody>
      </p:sp>
      <p:sp>
        <p:nvSpPr>
          <p:cNvPr id="20" name="Rechteck 19"/>
          <p:cNvSpPr/>
          <p:nvPr/>
        </p:nvSpPr>
        <p:spPr>
          <a:xfrm>
            <a:off x="6238160" y="3042650"/>
            <a:ext cx="46570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Anzahl eingeloggter Benutzer</a:t>
            </a:r>
          </a:p>
          <a:p>
            <a:r>
              <a:rPr lang="de-DE" dirty="0"/>
              <a:t>Gesamtzahl Nachrichten</a:t>
            </a:r>
          </a:p>
          <a:p>
            <a:r>
              <a:rPr lang="de-DE" dirty="0"/>
              <a:t>Durchschnittliche Nachrichtenzahl pro Benutzer</a:t>
            </a:r>
          </a:p>
          <a:p>
            <a:r>
              <a:rPr lang="de-DE" dirty="0"/>
              <a:t>Die durchschnittliche Nachrichtenlänge</a:t>
            </a: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200" y="4484633"/>
            <a:ext cx="5467350" cy="1061727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6238160" y="4532281"/>
            <a:ext cx="888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REST</a:t>
            </a:r>
          </a:p>
        </p:txBody>
      </p:sp>
      <p:sp>
        <p:nvSpPr>
          <p:cNvPr id="23" name="Rechteck 22"/>
          <p:cNvSpPr/>
          <p:nvPr/>
        </p:nvSpPr>
        <p:spPr>
          <a:xfrm>
            <a:off x="6238160" y="5055501"/>
            <a:ext cx="372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Kommunikation mit Admin-Ressource</a:t>
            </a:r>
          </a:p>
        </p:txBody>
      </p:sp>
    </p:spTree>
    <p:extLst>
      <p:ext uri="{BB962C8B-B14F-4D97-AF65-F5344CB8AC3E}">
        <p14:creationId xmlns:p14="http://schemas.microsoft.com/office/powerpoint/2010/main" val="133255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- Erzielte 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Umsetzung aller geforderten Implementierungsstufen</a:t>
            </a:r>
          </a:p>
          <a:p>
            <a:r>
              <a:rPr lang="de-DE" dirty="0"/>
              <a:t>Geringer Konfigurationsaufwand des </a:t>
            </a:r>
            <a:r>
              <a:rPr lang="de-DE" dirty="0" err="1"/>
              <a:t>Wildfly</a:t>
            </a:r>
            <a:endParaRPr lang="de-DE" dirty="0"/>
          </a:p>
          <a:p>
            <a:r>
              <a:rPr lang="de-DE" dirty="0"/>
              <a:t>Neuster Applikationsserver und Bibliotheken</a:t>
            </a:r>
          </a:p>
          <a:p>
            <a:r>
              <a:rPr lang="de-DE" dirty="0"/>
              <a:t>Architektur: Lose Kopplung durch starke Modularisierung</a:t>
            </a:r>
          </a:p>
          <a:p>
            <a:r>
              <a:rPr lang="de-DE" dirty="0"/>
              <a:t>Skalierbares, performance-optimiertes Backend</a:t>
            </a:r>
          </a:p>
          <a:p>
            <a:r>
              <a:rPr lang="de-DE" dirty="0"/>
              <a:t>Automatisiertes Bauen von Exe-Dateien für Clients</a:t>
            </a:r>
          </a:p>
          <a:p>
            <a:r>
              <a:rPr lang="de-DE" dirty="0"/>
              <a:t>Automatisierte Unit- und Integrationstests zur </a:t>
            </a:r>
            <a:r>
              <a:rPr lang="de-DE" dirty="0" err="1"/>
              <a:t>Buildzeit</a:t>
            </a:r>
            <a:endParaRPr lang="de-DE" dirty="0"/>
          </a:p>
          <a:p>
            <a:r>
              <a:rPr lang="de-DE" dirty="0"/>
              <a:t>Überarbeitete, benutzerfreundliche und moderne UIs</a:t>
            </a:r>
          </a:p>
          <a:p>
            <a:r>
              <a:rPr lang="de-DE" dirty="0"/>
              <a:t>Live-Benchmark-Analyse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192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Chatanwendung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1800" dirty="0"/>
          </a:p>
          <a:p>
            <a:pPr marL="0" indent="0" algn="ctr">
              <a:buNone/>
            </a:pPr>
            <a:r>
              <a:rPr lang="de-DE" sz="6000" dirty="0"/>
              <a:t>Live Demo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33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012311"/>
              </p:ext>
            </p:extLst>
          </p:nvPr>
        </p:nvGraphicFramePr>
        <p:xfrm>
          <a:off x="838200" y="1308100"/>
          <a:ext cx="10515600" cy="486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63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Optimierung einer vorhandenen Chatanwendung als verteiltes System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Skalierbarkeit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Umsetzung einer verteilten Transaktion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Performancemessung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Login/</a:t>
            </a:r>
            <a:r>
              <a:rPr lang="de-DE" sz="2400" dirty="0" err="1"/>
              <a:t>Logout</a:t>
            </a:r>
            <a:endParaRPr lang="de-DE" sz="2400" dirty="0"/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Zugriff auf persistierte Daten mittels Admin-Client</a:t>
            </a:r>
          </a:p>
          <a:p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7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– Java Messaging Service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9" t="14133" r="4871" b="8724"/>
          <a:stretch/>
        </p:blipFill>
        <p:spPr>
          <a:xfrm>
            <a:off x="3638534" y="2071502"/>
            <a:ext cx="7344530" cy="3389785"/>
          </a:xfr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4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57174" y="1292200"/>
            <a:ext cx="23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Entkopplung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57174" y="2520744"/>
            <a:ext cx="270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Ereignisorientiert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76503" y="3770905"/>
            <a:ext cx="270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Asynchron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76503" y="5059715"/>
            <a:ext cx="270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Java EE</a:t>
            </a:r>
          </a:p>
        </p:txBody>
      </p:sp>
      <p:sp>
        <p:nvSpPr>
          <p:cNvPr id="16" name="Rechteck 15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57173" y="5582935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Offener Standard 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91701" y="4337284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Zeitversetzte Kommunikation 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301366" y="3104230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Reagieren auf Nachrichten 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01366" y="1815420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Lose Kopplung möglich</a:t>
            </a:r>
          </a:p>
        </p:txBody>
      </p:sp>
    </p:spTree>
    <p:extLst>
      <p:ext uri="{BB962C8B-B14F-4D97-AF65-F5344CB8AC3E}">
        <p14:creationId xmlns:p14="http://schemas.microsoft.com/office/powerpoint/2010/main" val="386056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Architekturverbesserungen – Alte Architektur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3637" r="1356" b="1983"/>
          <a:stretch/>
        </p:blipFill>
        <p:spPr>
          <a:xfrm>
            <a:off x="3343999" y="1225476"/>
            <a:ext cx="8705126" cy="5319264"/>
          </a:xfrm>
        </p:spPr>
      </p:pic>
      <p:sp>
        <p:nvSpPr>
          <p:cNvPr id="5" name="Rechteck 4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5" y="1292200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Monolith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60349" y="1843995"/>
            <a:ext cx="310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Trotz Client/Server-Architektur</a:t>
            </a:r>
          </a:p>
        </p:txBody>
      </p:sp>
      <p:sp>
        <p:nvSpPr>
          <p:cNvPr id="8" name="Rechteck 7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1" name="Rechteck 10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Lokale </a:t>
            </a:r>
            <a:r>
              <a:rPr lang="de-DE" sz="2800" dirty="0" err="1"/>
              <a:t>JavaSE</a:t>
            </a:r>
            <a:r>
              <a:rPr lang="de-DE" sz="2800" dirty="0"/>
              <a:t> APP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61950" y="3077049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Implementierung TCP</a:t>
            </a:r>
          </a:p>
        </p:txBody>
      </p:sp>
      <p:sp>
        <p:nvSpPr>
          <p:cNvPr id="14" name="Rechteck 13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33375" y="3770905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Bibliotheken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Veraltete Frameworks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33375" y="5060566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Verstoß SOLID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1950" y="5612361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Prinzipien werden verletzt</a:t>
            </a:r>
          </a:p>
        </p:txBody>
      </p:sp>
    </p:spTree>
    <p:extLst>
      <p:ext uri="{BB962C8B-B14F-4D97-AF65-F5344CB8AC3E}">
        <p14:creationId xmlns:p14="http://schemas.microsoft.com/office/powerpoint/2010/main" val="420553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/>
          <p:cNvGrpSpPr/>
          <p:nvPr/>
        </p:nvGrpSpPr>
        <p:grpSpPr>
          <a:xfrm>
            <a:off x="3496020" y="1249590"/>
            <a:ext cx="8556279" cy="5562310"/>
            <a:chOff x="3496020" y="1249590"/>
            <a:chExt cx="8556279" cy="5562310"/>
          </a:xfrm>
        </p:grpSpPr>
        <p:pic>
          <p:nvPicPr>
            <p:cNvPr id="42" name="Grafik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9" t="6754" r="2369" b="2885"/>
            <a:stretch/>
          </p:blipFill>
          <p:spPr>
            <a:xfrm>
              <a:off x="3496020" y="1249590"/>
              <a:ext cx="8556279" cy="5268298"/>
            </a:xfrm>
            <a:prstGeom prst="rect">
              <a:avLst/>
            </a:prstGeom>
          </p:spPr>
        </p:pic>
        <p:sp>
          <p:nvSpPr>
            <p:cNvPr id="43" name="Rechteck 42"/>
            <p:cNvSpPr/>
            <p:nvPr/>
          </p:nvSpPr>
          <p:spPr>
            <a:xfrm>
              <a:off x="3572222" y="6464300"/>
              <a:ext cx="5305078" cy="34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Rechteck 43"/>
          <p:cNvSpPr/>
          <p:nvPr/>
        </p:nvSpPr>
        <p:spPr>
          <a:xfrm>
            <a:off x="3496020" y="1155700"/>
            <a:ext cx="8556279" cy="554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Architekturverbesserungen – Neue Architektur</a:t>
            </a:r>
          </a:p>
        </p:txBody>
      </p:sp>
      <p:sp>
        <p:nvSpPr>
          <p:cNvPr id="46" name="Rechteck 45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333375" y="1292200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Verteiltes System</a:t>
            </a:r>
          </a:p>
        </p:txBody>
      </p:sp>
      <p:sp>
        <p:nvSpPr>
          <p:cNvPr id="48" name="Rechteck 47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50" name="Rechteck 49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Stateless</a:t>
            </a:r>
            <a:endParaRPr lang="de-DE" sz="2800" dirty="0"/>
          </a:p>
        </p:txBody>
      </p:sp>
      <p:sp>
        <p:nvSpPr>
          <p:cNvPr id="52" name="Textfeld 51"/>
          <p:cNvSpPr txBox="1"/>
          <p:nvPr/>
        </p:nvSpPr>
        <p:spPr>
          <a:xfrm>
            <a:off x="361949" y="3077049"/>
            <a:ext cx="29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Skalierbarkeit</a:t>
            </a:r>
          </a:p>
        </p:txBody>
      </p:sp>
      <p:sp>
        <p:nvSpPr>
          <p:cNvPr id="53" name="Rechteck 52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33374" y="3770905"/>
            <a:ext cx="2934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Modern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Aktuelle Frameworks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333375" y="5060566"/>
            <a:ext cx="293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Umsetzung SOLID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361949" y="5612361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Prinzipien strikt umgesetzt</a:t>
            </a:r>
          </a:p>
        </p:txBody>
      </p:sp>
      <p:pic>
        <p:nvPicPr>
          <p:cNvPr id="58" name="Inhaltsplatzhalter 11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" t="5903" r="2124" b="2653"/>
          <a:stretch/>
        </p:blipFill>
        <p:spPr>
          <a:xfrm>
            <a:off x="3483322" y="1250195"/>
            <a:ext cx="8562992" cy="5361583"/>
          </a:xfrm>
        </p:spPr>
      </p:pic>
      <p:sp>
        <p:nvSpPr>
          <p:cNvPr id="59" name="Textfeld 58"/>
          <p:cNvSpPr txBox="1"/>
          <p:nvPr/>
        </p:nvSpPr>
        <p:spPr>
          <a:xfrm>
            <a:off x="361950" y="1769928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Modularer Aufbau</a:t>
            </a:r>
          </a:p>
        </p:txBody>
      </p:sp>
      <p:pic>
        <p:nvPicPr>
          <p:cNvPr id="60" name="Grafik 5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" t="6567" r="3020" b="4847"/>
          <a:stretch/>
        </p:blipFill>
        <p:spPr>
          <a:xfrm>
            <a:off x="3431316" y="1249590"/>
            <a:ext cx="8589596" cy="526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Architekturverbesserungen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75"/>
          <a:stretch/>
        </p:blipFill>
        <p:spPr>
          <a:xfrm>
            <a:off x="3487214" y="-1062584"/>
            <a:ext cx="8526987" cy="8441284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400300" y="1213412"/>
            <a:ext cx="4215065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4000" dirty="0">
                <a:latin typeface="+mj-lt"/>
                <a:ea typeface="+mj-ea"/>
                <a:cs typeface="+mj-cs"/>
              </a:rPr>
              <a:t>– Code-Komplexität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495" y="100713"/>
            <a:ext cx="1207779" cy="121296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0926476" y="1189661"/>
            <a:ext cx="232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Codecity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83" t="7508" r="10973" b="61147"/>
          <a:stretch/>
        </p:blipFill>
        <p:spPr>
          <a:xfrm>
            <a:off x="2612859" y="4743533"/>
            <a:ext cx="1067446" cy="2114467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257176" y="3454723"/>
            <a:ext cx="3230038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7" name="Rechteck 16"/>
          <p:cNvSpPr/>
          <p:nvPr/>
        </p:nvSpPr>
        <p:spPr>
          <a:xfrm>
            <a:off x="257175" y="2165913"/>
            <a:ext cx="3230039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33376" y="217042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Breite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61950" y="2722218"/>
            <a:ext cx="29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Variablen einer Klasse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Höhe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361950" y="401187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Methoden einer Klasse</a:t>
            </a:r>
          </a:p>
        </p:txBody>
      </p:sp>
      <p:sp>
        <p:nvSpPr>
          <p:cNvPr id="22" name="Rechteck 21"/>
          <p:cNvSpPr/>
          <p:nvPr/>
        </p:nvSpPr>
        <p:spPr>
          <a:xfrm>
            <a:off x="257175" y="4743533"/>
            <a:ext cx="2253796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Farbe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361949" y="530068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Logische Codezeilen</a:t>
            </a:r>
          </a:p>
        </p:txBody>
      </p:sp>
      <p:sp>
        <p:nvSpPr>
          <p:cNvPr id="26" name="Textfeld 25"/>
          <p:cNvSpPr txBox="1"/>
          <p:nvPr/>
        </p:nvSpPr>
        <p:spPr>
          <a:xfrm flipH="1">
            <a:off x="8797831" y="5214218"/>
            <a:ext cx="825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27" name="Textfeld 26"/>
          <p:cNvSpPr txBox="1"/>
          <p:nvPr/>
        </p:nvSpPr>
        <p:spPr>
          <a:xfrm flipH="1">
            <a:off x="4985813" y="5777757"/>
            <a:ext cx="965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Neu</a:t>
            </a:r>
          </a:p>
        </p:txBody>
      </p:sp>
      <p:sp>
        <p:nvSpPr>
          <p:cNvPr id="2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87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Fehlersemantik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44518"/>
              </p:ext>
            </p:extLst>
          </p:nvPr>
        </p:nvGraphicFramePr>
        <p:xfrm>
          <a:off x="2728686" y="740229"/>
          <a:ext cx="9289144" cy="5936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571">
                  <a:extLst>
                    <a:ext uri="{9D8B030D-6E8A-4147-A177-3AD203B41FA5}">
                      <a16:colId xmlns:a16="http://schemas.microsoft.com/office/drawing/2014/main" val="105825734"/>
                    </a:ext>
                  </a:extLst>
                </a:gridCol>
                <a:gridCol w="1900967">
                  <a:extLst>
                    <a:ext uri="{9D8B030D-6E8A-4147-A177-3AD203B41FA5}">
                      <a16:colId xmlns:a16="http://schemas.microsoft.com/office/drawing/2014/main" val="2551496723"/>
                    </a:ext>
                  </a:extLst>
                </a:gridCol>
                <a:gridCol w="1664384">
                  <a:extLst>
                    <a:ext uri="{9D8B030D-6E8A-4147-A177-3AD203B41FA5}">
                      <a16:colId xmlns:a16="http://schemas.microsoft.com/office/drawing/2014/main" val="621316230"/>
                    </a:ext>
                  </a:extLst>
                </a:gridCol>
                <a:gridCol w="1954830">
                  <a:extLst>
                    <a:ext uri="{9D8B030D-6E8A-4147-A177-3AD203B41FA5}">
                      <a16:colId xmlns:a16="http://schemas.microsoft.com/office/drawing/2014/main" val="4247669427"/>
                    </a:ext>
                  </a:extLst>
                </a:gridCol>
                <a:gridCol w="1736392">
                  <a:extLst>
                    <a:ext uri="{9D8B030D-6E8A-4147-A177-3AD203B41FA5}">
                      <a16:colId xmlns:a16="http://schemas.microsoft.com/office/drawing/2014/main" val="1903135035"/>
                    </a:ext>
                  </a:extLst>
                </a:gridCol>
              </a:tblGrid>
              <a:tr h="591725">
                <a:tc>
                  <a:txBody>
                    <a:bodyPr/>
                    <a:lstStyle/>
                    <a:p>
                      <a:pPr algn="l" fontAlgn="ctr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Fehlerart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550998"/>
                  </a:ext>
                </a:extLst>
              </a:tr>
              <a:tr h="76351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Fehlerklasse</a:t>
                      </a:r>
                      <a:endParaRPr lang="de-DE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Fehlerfreier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Ablauf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Nachrichten-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</a:t>
                      </a:r>
                      <a:r>
                        <a:rPr lang="de-DE" sz="1800" u="none" strike="noStrike" dirty="0" err="1">
                          <a:effectLst/>
                        </a:rPr>
                        <a:t>verlust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</a:p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des Servers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des Clients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469885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Maybe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542991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At-Least-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&gt;=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&gt;= 1 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558439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At-Most-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772403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Exactly-Once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157016"/>
                  </a:ext>
                </a:extLst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370167" y="3560812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46367" y="356617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REST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3" name="Rechteck 12"/>
          <p:cNvSpPr/>
          <p:nvPr/>
        </p:nvSpPr>
        <p:spPr>
          <a:xfrm>
            <a:off x="370167" y="2426457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46367" y="2431818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JMS</a:t>
            </a:r>
          </a:p>
        </p:txBody>
      </p:sp>
      <p:sp>
        <p:nvSpPr>
          <p:cNvPr id="3" name="Textfeld 2"/>
          <p:cNvSpPr txBox="1"/>
          <p:nvPr/>
        </p:nvSpPr>
        <p:spPr>
          <a:xfrm flipH="1">
            <a:off x="10083800" y="370897"/>
            <a:ext cx="193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Nach Schill (2012) 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959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Verteilte XA-Transaktion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Koordination der Transaktionen zur </a:t>
            </a:r>
            <a:r>
              <a:rPr lang="de-DE" dirty="0" err="1"/>
              <a:t>Persistierung</a:t>
            </a:r>
            <a:r>
              <a:rPr lang="de-DE" dirty="0"/>
              <a:t> in </a:t>
            </a:r>
            <a:r>
              <a:rPr lang="de-DE" dirty="0" err="1"/>
              <a:t>TraceDB</a:t>
            </a:r>
            <a:r>
              <a:rPr lang="de-DE" dirty="0"/>
              <a:t> und </a:t>
            </a:r>
            <a:r>
              <a:rPr lang="de-DE" dirty="0" err="1"/>
              <a:t>CountDB</a:t>
            </a:r>
            <a:r>
              <a:rPr lang="de-DE" dirty="0"/>
              <a:t> durch XA (2PC-Protokoll)</a:t>
            </a:r>
          </a:p>
          <a:p>
            <a:r>
              <a:rPr lang="de-DE" dirty="0"/>
              <a:t>Container </a:t>
            </a:r>
            <a:r>
              <a:rPr lang="de-DE" dirty="0" err="1"/>
              <a:t>Managed</a:t>
            </a:r>
            <a:r>
              <a:rPr lang="de-DE" dirty="0"/>
              <a:t> Transaction, d.h. Setzen der Transaktionsgrenzen durch den EJB-Container</a:t>
            </a:r>
          </a:p>
          <a:p>
            <a:r>
              <a:rPr lang="de-DE" dirty="0" err="1"/>
              <a:t>Exceptions</a:t>
            </a:r>
            <a:r>
              <a:rPr lang="de-DE" dirty="0"/>
              <a:t> werden zur Message-</a:t>
            </a:r>
            <a:r>
              <a:rPr lang="de-DE" dirty="0" err="1"/>
              <a:t>Driven</a:t>
            </a:r>
            <a:r>
              <a:rPr lang="de-DE" dirty="0"/>
              <a:t>-Bean gereicht, von dort wird die Transaktion für ein Rollback markiert</a:t>
            </a:r>
          </a:p>
          <a:p>
            <a:r>
              <a:rPr lang="de-DE" dirty="0"/>
              <a:t>Definition der Datenbanken als XA-</a:t>
            </a:r>
            <a:r>
              <a:rPr lang="de-DE" dirty="0" err="1"/>
              <a:t>Datasources</a:t>
            </a:r>
            <a:r>
              <a:rPr lang="de-DE" dirty="0"/>
              <a:t> am </a:t>
            </a:r>
            <a:r>
              <a:rPr lang="de-DE" dirty="0" err="1"/>
              <a:t>Wildfly</a:t>
            </a:r>
            <a:r>
              <a:rPr lang="de-DE" dirty="0"/>
              <a:t> (dynamisch per mysql-ds.xml)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27840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</Words>
  <Application>Microsoft Office PowerPoint</Application>
  <PresentationFormat>Breitbild</PresentationFormat>
  <Paragraphs>201</Paragraphs>
  <Slides>19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Larissa</vt:lpstr>
      <vt:lpstr>Verteilte Systeme</vt:lpstr>
      <vt:lpstr>Agenda</vt:lpstr>
      <vt:lpstr>Zielsetzung</vt:lpstr>
      <vt:lpstr>Motivation – Java Messaging Service</vt:lpstr>
      <vt:lpstr>Architekturverbesserungen – Alte Architektur</vt:lpstr>
      <vt:lpstr>Architekturverbesserungen – Neue Architektur</vt:lpstr>
      <vt:lpstr>Architekturverbesserungen</vt:lpstr>
      <vt:lpstr>Fehlersemantik</vt:lpstr>
      <vt:lpstr>Verteilte XA-Transaktion</vt:lpstr>
      <vt:lpstr>Umstieg auf Wildfly 10</vt:lpstr>
      <vt:lpstr>Benchmarking - Testspezifikation</vt:lpstr>
      <vt:lpstr>Benchmarking - Testaufbau</vt:lpstr>
      <vt:lpstr>Benchmarking - Testergebnisse</vt:lpstr>
      <vt:lpstr>Benchmarking - Testergebnisse</vt:lpstr>
      <vt:lpstr>Benchmarking - Testergebnisse</vt:lpstr>
      <vt:lpstr>Benchmarking - Testergebnisse</vt:lpstr>
      <vt:lpstr>Umsetzung des Admin-Client</vt:lpstr>
      <vt:lpstr>Fazit - Erzielte Ergebnisse</vt:lpstr>
      <vt:lpstr>Chatanwendung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und Jenny</dc:creator>
  <cp:lastModifiedBy>Max Auch</cp:lastModifiedBy>
  <cp:revision>150</cp:revision>
  <dcterms:created xsi:type="dcterms:W3CDTF">2016-11-17T12:38:08Z</dcterms:created>
  <dcterms:modified xsi:type="dcterms:W3CDTF">2017-01-12T14:53:15Z</dcterms:modified>
</cp:coreProperties>
</file>