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79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1" autoAdjust="0"/>
    <p:restoredTop sz="84273" autoAdjust="0"/>
  </p:normalViewPr>
  <p:slideViewPr>
    <p:cSldViewPr snapToGrid="0">
      <p:cViewPr varScale="1">
        <p:scale>
          <a:sx n="73" d="100"/>
          <a:sy n="73" d="100"/>
        </p:scale>
        <p:origin x="1147" y="62"/>
      </p:cViewPr>
      <p:guideLst/>
    </p:cSldViewPr>
  </p:slideViewPr>
  <p:notesTextViewPr>
    <p:cViewPr>
      <p:scale>
        <a:sx n="1" d="1"/>
        <a:sy n="1" d="1"/>
      </p:scale>
      <p:origin x="0" y="-4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Standardabweichung der durchschnittlichen 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issen.info/definition/lexikon/Client-client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itwissen.info/definition/lexikon/Synchron-synchronous.html" TargetMode="External"/><Relationship Id="rId5" Type="http://schemas.openxmlformats.org/officeDocument/2006/relationships/hyperlink" Target="http://www.itwissen.info/definition/lexikon/Asynchron-Uebertragung-asynchronous-transmission.html" TargetMode="External"/><Relationship Id="rId4" Type="http://schemas.openxmlformats.org/officeDocument/2006/relationships/hyperlink" Target="http://www.itwissen.info/definition/lexikon/provider-Versorger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-Zielsetzung der Chatapplikation</a:t>
            </a:r>
          </a:p>
          <a:p>
            <a:r>
              <a:rPr lang="de-DE" dirty="0"/>
              <a:t>-</a:t>
            </a:r>
            <a:r>
              <a:rPr lang="de-DE" dirty="0" err="1"/>
              <a:t>Motovation</a:t>
            </a:r>
            <a:r>
              <a:rPr lang="de-DE" dirty="0"/>
              <a:t> warum </a:t>
            </a:r>
            <a:r>
              <a:rPr lang="de-DE" dirty="0" err="1"/>
              <a:t>Jms</a:t>
            </a:r>
            <a:r>
              <a:rPr lang="de-DE" dirty="0"/>
              <a:t> und welche Vorteile</a:t>
            </a:r>
          </a:p>
          <a:p>
            <a:r>
              <a:rPr lang="de-DE" dirty="0"/>
              <a:t>-Gehen wir übergreifend auf die Architektur und Fehlersemantik ein</a:t>
            </a:r>
          </a:p>
          <a:p>
            <a:r>
              <a:rPr lang="de-DE" dirty="0"/>
              <a:t>-dann Verteilte Transaktionen</a:t>
            </a:r>
          </a:p>
          <a:p>
            <a:r>
              <a:rPr lang="de-DE" dirty="0"/>
              <a:t>-Erläutern warum wir auf </a:t>
            </a:r>
            <a:r>
              <a:rPr lang="de-DE" dirty="0" err="1"/>
              <a:t>Wildfly</a:t>
            </a:r>
            <a:r>
              <a:rPr lang="de-DE" dirty="0"/>
              <a:t> 10 umgestiegen sind</a:t>
            </a:r>
          </a:p>
          <a:p>
            <a:r>
              <a:rPr lang="de-DE" dirty="0"/>
              <a:t>-Testvorgehen und </a:t>
            </a:r>
            <a:r>
              <a:rPr lang="de-DE" dirty="0" err="1"/>
              <a:t>Benachmarking</a:t>
            </a:r>
            <a:endParaRPr lang="de-DE" dirty="0"/>
          </a:p>
          <a:p>
            <a:r>
              <a:rPr lang="de-DE" dirty="0"/>
              <a:t>-Details Umsetzung Admin-Client</a:t>
            </a:r>
          </a:p>
          <a:p>
            <a:r>
              <a:rPr lang="de-DE" dirty="0"/>
              <a:t>-Schluss vor live Demo Vorteile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69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Skalierbarkeit: eher Vertikal</a:t>
            </a:r>
          </a:p>
          <a:p>
            <a:r>
              <a:rPr lang="de-DE" dirty="0"/>
              <a:t>Transaktionssicherheit: Durch XA Transaktionen</a:t>
            </a:r>
          </a:p>
          <a:p>
            <a:r>
              <a:rPr lang="de-DE" dirty="0"/>
              <a:t>Performancemessung: Mittels von uns Verbesserten </a:t>
            </a:r>
            <a:r>
              <a:rPr lang="de-DE" dirty="0" err="1"/>
              <a:t>Benchmarkinclient</a:t>
            </a:r>
            <a:endParaRPr lang="de-DE" dirty="0"/>
          </a:p>
          <a:p>
            <a:r>
              <a:rPr lang="de-DE" dirty="0"/>
              <a:t>Login </a:t>
            </a:r>
            <a:r>
              <a:rPr lang="de-DE" dirty="0" err="1"/>
              <a:t>Logout</a:t>
            </a:r>
            <a:r>
              <a:rPr lang="de-DE" dirty="0"/>
              <a:t>: über Rest</a:t>
            </a:r>
          </a:p>
          <a:p>
            <a:r>
              <a:rPr lang="de-DE" dirty="0"/>
              <a:t>Zugriff auf Persistierte Datenbankdaten: </a:t>
            </a:r>
            <a:r>
              <a:rPr lang="de-DE" dirty="0" err="1"/>
              <a:t>Adminclient</a:t>
            </a:r>
            <a:r>
              <a:rPr lang="de-DE" dirty="0"/>
              <a:t>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5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Nutzer dieses Dienstes werden allgemein </a:t>
            </a:r>
            <a:r>
              <a:rPr lang="de-DE" dirty="0">
                <a:hlinkClick r:id="rId3" tooltip="Client client   "/>
              </a:rPr>
              <a:t>Client</a:t>
            </a:r>
            <a:r>
              <a:rPr lang="de-DE" dirty="0"/>
              <a:t> oder auch Producer und Consumer genannt. Producer und Consumer kommunizieren nicht direkt sondern über den </a:t>
            </a:r>
            <a:r>
              <a:rPr lang="de-DE" dirty="0">
                <a:hlinkClick r:id="rId4" tooltip="Versorger provider   "/>
              </a:rPr>
              <a:t>Provider</a:t>
            </a:r>
            <a:r>
              <a:rPr lang="de-DE" dirty="0"/>
              <a:t> miteinander. Der sendende Client ist in Beziehung zum Provider immer </a:t>
            </a:r>
            <a:r>
              <a:rPr lang="de-DE" dirty="0">
                <a:hlinkClick r:id="rId5" tooltip="Asynchron asynchronous   "/>
              </a:rPr>
              <a:t>asynchron</a:t>
            </a:r>
            <a:r>
              <a:rPr lang="de-DE" dirty="0"/>
              <a:t>, währenddessen der empfangende Client sowohl asynchron als auch </a:t>
            </a:r>
            <a:r>
              <a:rPr lang="de-DE" dirty="0">
                <a:hlinkClick r:id="rId6" tooltip="Synchron synchronous   "/>
              </a:rPr>
              <a:t>synchron</a:t>
            </a:r>
            <a:r>
              <a:rPr lang="de-DE" dirty="0"/>
              <a:t> agieren kann</a:t>
            </a:r>
          </a:p>
          <a:p>
            <a:r>
              <a:rPr lang="de-DE" dirty="0"/>
              <a:t>-Entkopplung von Anwendungssystemen: eignen sich sehr gut für die Integration von „neu entwickelten“ Anwendungen für bestehende Landschaften(können in </a:t>
            </a:r>
            <a:r>
              <a:rPr lang="de-DE" dirty="0" err="1"/>
              <a:t>untersschiedlichen</a:t>
            </a:r>
            <a:r>
              <a:rPr lang="de-DE" dirty="0"/>
              <a:t> Programmiersprachen und </a:t>
            </a:r>
            <a:r>
              <a:rPr lang="de-DE" dirty="0" err="1"/>
              <a:t>Technologieen</a:t>
            </a:r>
            <a:r>
              <a:rPr lang="de-DE" dirty="0"/>
              <a:t> implementiert werden)</a:t>
            </a:r>
          </a:p>
          <a:p>
            <a:r>
              <a:rPr lang="de-DE" dirty="0"/>
              <a:t>-Ereignisorientierte Kommunikationslösung: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Partner mehrere andere Partner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one-to-many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über bestimmte Ereignisse informiert.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-Asynchroner </a:t>
            </a:r>
            <a:r>
              <a:rPr lang="de-DE" dirty="0" err="1"/>
              <a:t>austausch</a:t>
            </a:r>
            <a:r>
              <a:rPr lang="de-DE" dirty="0"/>
              <a:t> gleichberechtigter Partner möglich (kein strenges Client-Server-Modell, braucht keine synchrone Antwort)</a:t>
            </a:r>
          </a:p>
          <a:p>
            <a:pPr marL="0" indent="0">
              <a:buFontTx/>
              <a:buNone/>
            </a:pPr>
            <a:r>
              <a:rPr lang="de-DE" dirty="0"/>
              <a:t>- Java EE ist frei verfügbar und JMS ein </a:t>
            </a:r>
            <a:r>
              <a:rPr lang="de-DE" dirty="0" err="1"/>
              <a:t>bestandteil</a:t>
            </a:r>
            <a:r>
              <a:rPr lang="de-DE" dirty="0"/>
              <a:t> davon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6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-7 austauschbare Projekte mit möglichst wenig Abhängigkeiten (Server, </a:t>
            </a:r>
            <a:r>
              <a:rPr lang="de-DE" dirty="0" err="1"/>
              <a:t>JMSConnector</a:t>
            </a:r>
            <a:r>
              <a:rPr lang="de-DE" dirty="0"/>
              <a:t>, Rest Connector)</a:t>
            </a:r>
          </a:p>
          <a:p>
            <a:r>
              <a:rPr lang="de-DE" dirty="0"/>
              <a:t>-Automatische Generierung nativer .exe-Anwendungen zur </a:t>
            </a:r>
            <a:r>
              <a:rPr lang="de-DE" dirty="0" err="1"/>
              <a:t>Buildzeit</a:t>
            </a:r>
            <a:r>
              <a:rPr lang="de-DE" dirty="0"/>
              <a:t> für Client und </a:t>
            </a:r>
            <a:r>
              <a:rPr lang="de-DE" dirty="0" err="1"/>
              <a:t>BenchmarkingClient</a:t>
            </a:r>
            <a:endParaRPr lang="de-DE" dirty="0"/>
          </a:p>
          <a:p>
            <a:r>
              <a:rPr lang="de-DE" dirty="0"/>
              <a:t>-Setzt auf neusten </a:t>
            </a:r>
            <a:r>
              <a:rPr lang="de-DE" dirty="0" err="1"/>
              <a:t>Applikationserver</a:t>
            </a:r>
            <a:r>
              <a:rPr lang="de-DE" dirty="0"/>
              <a:t> (EAP7=Wildfly10) und Bibliotheken</a:t>
            </a:r>
          </a:p>
          <a:p>
            <a:r>
              <a:rPr lang="de-DE" dirty="0"/>
              <a:t>-Skalierbares, performance-optimiertes Backend (Skalieren Vertikal wie Max drauf eingegangen ist)</a:t>
            </a:r>
          </a:p>
          <a:p>
            <a:r>
              <a:rPr lang="de-DE" dirty="0"/>
              <a:t>-Überarbeitete, benutzerfreundliche und moderne </a:t>
            </a:r>
            <a:r>
              <a:rPr lang="de-DE" dirty="0" err="1"/>
              <a:t>Uis</a:t>
            </a:r>
            <a:r>
              <a:rPr lang="de-DE" dirty="0"/>
              <a:t> </a:t>
            </a:r>
          </a:p>
          <a:p>
            <a:r>
              <a:rPr lang="de-DE" dirty="0"/>
              <a:t>-Automatisierte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-Voller JEE 7 Support</a:t>
            </a:r>
          </a:p>
          <a:p>
            <a:r>
              <a:rPr lang="de-DE" dirty="0"/>
              <a:t>-</a:t>
            </a:r>
            <a:r>
              <a:rPr lang="de-DE" dirty="0" err="1"/>
              <a:t>Wildfly</a:t>
            </a:r>
            <a:r>
              <a:rPr lang="de-DE" dirty="0"/>
              <a:t> (kaum) zu konfigurieren -&gt; geringer Konfigurationsaufwand</a:t>
            </a:r>
          </a:p>
          <a:p>
            <a:r>
              <a:rPr lang="de-DE" dirty="0"/>
              <a:t>-Live-Analyse und Diagramme während Benchmarking (sehen wir jetzt in der </a:t>
            </a:r>
            <a:r>
              <a:rPr lang="de-DE" dirty="0" err="1"/>
              <a:t>Livedemo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51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914" y="-621955"/>
            <a:ext cx="15756163" cy="90801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12.01.2017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  <p:pic>
        <p:nvPicPr>
          <p:cNvPr id="7" name="Picture 6" descr="HM_Deu_CMY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528115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HTTP/2.5 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82157"/>
              </p:ext>
            </p:extLst>
          </p:nvPr>
        </p:nvGraphicFramePr>
        <p:xfrm>
          <a:off x="838200" y="1162396"/>
          <a:ext cx="10515599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4602"/>
            <a:ext cx="10395519" cy="51334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9869"/>
            <a:ext cx="10395519" cy="5128180"/>
          </a:xfrm>
          <a:prstGeom prst="rect">
            <a:avLst/>
          </a:prstGeom>
        </p:spPr>
      </p:pic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7 austauschbare Projekte</a:t>
            </a:r>
          </a:p>
          <a:p>
            <a:r>
              <a:rPr lang="de-DE" dirty="0"/>
              <a:t>Exe-Anwendungen</a:t>
            </a:r>
          </a:p>
          <a:p>
            <a:r>
              <a:rPr lang="de-DE" dirty="0"/>
              <a:t>Neuste </a:t>
            </a:r>
            <a:r>
              <a:rPr lang="de-DE" dirty="0" err="1"/>
              <a:t>Applikationserver</a:t>
            </a:r>
            <a:r>
              <a:rPr lang="de-DE" dirty="0"/>
              <a:t> und Bibliotheken</a:t>
            </a:r>
          </a:p>
          <a:p>
            <a:r>
              <a:rPr lang="de-DE" dirty="0"/>
              <a:t>Skalierbares, performance-optimiertes Backend</a:t>
            </a:r>
          </a:p>
          <a:p>
            <a:r>
              <a:rPr lang="de-DE" dirty="0"/>
              <a:t>Überarbeitete, benutzerfreundliche und moderne UIs</a:t>
            </a:r>
          </a:p>
          <a:p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Voller JEE 7 Support</a:t>
            </a:r>
          </a:p>
          <a:p>
            <a:r>
              <a:rPr lang="de-DE" dirty="0"/>
              <a:t>Geringer Konfigurationsaufwand des </a:t>
            </a:r>
            <a:r>
              <a:rPr lang="de-DE" dirty="0" err="1"/>
              <a:t>Wildfly</a:t>
            </a:r>
            <a:endParaRPr lang="de-DE" dirty="0"/>
          </a:p>
          <a:p>
            <a:r>
              <a:rPr lang="de-DE" dirty="0"/>
              <a:t>Live-Benchmark-Analyse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67073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Umbau eines Vorhandenen Chatsystems in ein verteiltes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Skalierbarkeit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Transaktionssicherheit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Performancemessung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Login </a:t>
            </a:r>
            <a:r>
              <a:rPr lang="de-DE" sz="2400" dirty="0" err="1"/>
              <a:t>Logout</a:t>
            </a:r>
            <a:endParaRPr lang="de-DE" sz="2400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Zugriff auf persistierte Daten mittels Admin-Client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3638534" y="2071502"/>
            <a:ext cx="7344530" cy="3389785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57174" y="1292200"/>
            <a:ext cx="23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Entkopplung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7174" y="2520744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Ereignisorientiert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76503" y="377090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Asynchron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6503" y="505971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Java EE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7173" y="5582935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Offener Standard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91701" y="4337284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Zeitversetzte Kommunikation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01366" y="310423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123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01366" y="181542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Lose Kopplung möglich</a:t>
            </a:r>
          </a:p>
        </p:txBody>
      </p:sp>
    </p:spTree>
    <p:extLst>
      <p:ext uri="{BB962C8B-B14F-4D97-AF65-F5344CB8AC3E}">
        <p14:creationId xmlns:p14="http://schemas.microsoft.com/office/powerpoint/2010/main" val="38605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TCP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43" name="Rechteck 42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hteck 43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46" name="Rechteck 4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50" name="Rechteck 4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52" name="Textfeld 51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53" name="Rechteck 52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33374" y="3770905"/>
            <a:ext cx="29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Modern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Frameworks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33375" y="5060566"/>
            <a:ext cx="29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Umsetzung SOLID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61949" y="5612361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strikt umgesetzt</a:t>
            </a:r>
          </a:p>
        </p:txBody>
      </p:sp>
      <p:pic>
        <p:nvPicPr>
          <p:cNvPr id="58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59" name="Textfeld 58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Modularer Aufbau</a:t>
            </a:r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9" name="Rechteck 8"/>
          <p:cNvSpPr/>
          <p:nvPr/>
        </p:nvSpPr>
        <p:spPr>
          <a:xfrm>
            <a:off x="370167" y="469516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68" y="470052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REST-Login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15" name="Pfeil: nach unten 14"/>
          <p:cNvSpPr/>
          <p:nvPr/>
        </p:nvSpPr>
        <p:spPr>
          <a:xfrm>
            <a:off x="1074059" y="2695317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607964" y="2792690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Retry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  <p:sp>
        <p:nvSpPr>
          <p:cNvPr id="18" name="Pfeil: nach unten 17"/>
          <p:cNvSpPr/>
          <p:nvPr/>
        </p:nvSpPr>
        <p:spPr>
          <a:xfrm>
            <a:off x="1074059" y="3988552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5" grpId="0" animBg="1"/>
      <p:bldP spid="16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Transaction, d.h. Setzen der Transaktionsgrenzen durch den EJB-Container</a:t>
            </a:r>
          </a:p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XA (2PC-Protokoll)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Breitbild</PresentationFormat>
  <Paragraphs>202</Paragraphs>
  <Slides>19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Felix</cp:lastModifiedBy>
  <cp:revision>127</cp:revision>
  <dcterms:created xsi:type="dcterms:W3CDTF">2016-11-17T12:38:08Z</dcterms:created>
  <dcterms:modified xsi:type="dcterms:W3CDTF">2017-01-11T17:13:22Z</dcterms:modified>
</cp:coreProperties>
</file>