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0" r:id="rId3"/>
    <p:sldId id="268" r:id="rId4"/>
    <p:sldId id="261" r:id="rId5"/>
    <p:sldId id="262" r:id="rId6"/>
    <p:sldId id="263" r:id="rId7"/>
    <p:sldId id="276" r:id="rId8"/>
    <p:sldId id="267" r:id="rId9"/>
    <p:sldId id="278" r:id="rId10"/>
    <p:sldId id="269" r:id="rId11"/>
    <p:sldId id="265" r:id="rId12"/>
    <p:sldId id="266" r:id="rId13"/>
    <p:sldId id="270" r:id="rId14"/>
    <p:sldId id="271" r:id="rId15"/>
    <p:sldId id="272" r:id="rId16"/>
    <p:sldId id="273" r:id="rId17"/>
    <p:sldId id="275" r:id="rId18"/>
    <p:sldId id="264" r:id="rId19"/>
    <p:sldId id="27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1" autoAdjust="0"/>
    <p:restoredTop sz="84273" autoAdjust="0"/>
  </p:normalViewPr>
  <p:slideViewPr>
    <p:cSldViewPr snapToGrid="0">
      <p:cViewPr varScale="1">
        <p:scale>
          <a:sx n="96" d="100"/>
          <a:sy n="96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evelopment\WorkspaceHM_Verteilte\chatapplication\dokumentation\VT_Benchmark_v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Standardabweichung der durchschnittlichen RTT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ØRTT gesamt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Tabelle1!$B$3:$B$7</c:f>
              <c:numCache>
                <c:formatCode>0.00\ "s"</c:formatCode>
                <c:ptCount val="5"/>
                <c:pt idx="0">
                  <c:v>47.44</c:v>
                </c:pt>
                <c:pt idx="1">
                  <c:v>103.97</c:v>
                </c:pt>
                <c:pt idx="2">
                  <c:v>184.08</c:v>
                </c:pt>
                <c:pt idx="3">
                  <c:v>231.74</c:v>
                </c:pt>
                <c:pt idx="4">
                  <c:v>345.74200000000002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71-4753-860E-C877765D4EE5}"/>
            </c:ext>
          </c:extLst>
        </c:ser>
        <c:ser>
          <c:idx val="1"/>
          <c:order val="1"/>
          <c:tx>
            <c:strRef>
              <c:f>Tabelle1!$I$2</c:f>
              <c:strCache>
                <c:ptCount val="1"/>
                <c:pt idx="0">
                  <c:v>RTT SD positiv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Tabelle1!$I$3:$I$7</c:f>
              <c:numCache>
                <c:formatCode>0.00\ "s"</c:formatCode>
                <c:ptCount val="5"/>
                <c:pt idx="0">
                  <c:v>71.63</c:v>
                </c:pt>
                <c:pt idx="1">
                  <c:v>158.9</c:v>
                </c:pt>
                <c:pt idx="2">
                  <c:v>277.70000000000005</c:v>
                </c:pt>
                <c:pt idx="3">
                  <c:v>347.67</c:v>
                </c:pt>
                <c:pt idx="4">
                  <c:v>518.63200000000006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E71-4753-860E-C877765D4EE5}"/>
            </c:ext>
          </c:extLst>
        </c:ser>
        <c:ser>
          <c:idx val="2"/>
          <c:order val="2"/>
          <c:tx>
            <c:strRef>
              <c:f>Tabelle1!$J$2</c:f>
              <c:strCache>
                <c:ptCount val="1"/>
                <c:pt idx="0">
                  <c:v>RTT  SD negativ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Tabelle1!$A$3:$A$7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Tabelle1!$J$3:$J$7</c:f>
              <c:numCache>
                <c:formatCode>0.00\ "s"</c:formatCode>
                <c:ptCount val="5"/>
                <c:pt idx="0">
                  <c:v>23.249999999999996</c:v>
                </c:pt>
                <c:pt idx="1">
                  <c:v>49.04</c:v>
                </c:pt>
                <c:pt idx="2">
                  <c:v>90.460000000000008</c:v>
                </c:pt>
                <c:pt idx="3">
                  <c:v>115.81</c:v>
                </c:pt>
                <c:pt idx="4">
                  <c:v>172.85200000000003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E71-4753-860E-C877765D4E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9829832"/>
        <c:axId val="559834752"/>
      </c:scatterChart>
      <c:valAx>
        <c:axId val="559829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34752"/>
        <c:crosses val="autoZero"/>
        <c:crossBetween val="midCat"/>
      </c:valAx>
      <c:valAx>
        <c:axId val="55983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\ &quot;s&quot;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829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FB0F7C-9231-4827-8D8F-FEAA70962B7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de-DE"/>
        </a:p>
      </dgm:t>
    </dgm:pt>
    <dgm:pt modelId="{5477826B-99CE-4924-9B31-E45A2795FC57}">
      <dgm:prSet phldrT="[Text]"/>
      <dgm:spPr/>
      <dgm:t>
        <a:bodyPr/>
        <a:lstStyle/>
        <a:p>
          <a:r>
            <a:rPr lang="de-DE" dirty="0"/>
            <a:t>Zielsetzung </a:t>
          </a:r>
        </a:p>
      </dgm:t>
    </dgm:pt>
    <dgm:pt modelId="{21CDCDF6-A966-4456-8823-C8733E9BCD88}" type="parTrans" cxnId="{6FEE2964-FB95-4A87-A79A-8BA25EB24B34}">
      <dgm:prSet/>
      <dgm:spPr/>
      <dgm:t>
        <a:bodyPr/>
        <a:lstStyle/>
        <a:p>
          <a:endParaRPr lang="de-DE"/>
        </a:p>
      </dgm:t>
    </dgm:pt>
    <dgm:pt modelId="{B301980D-FBBC-4176-96C2-45488DBAC7C6}" type="sibTrans" cxnId="{6FEE2964-FB95-4A87-A79A-8BA25EB24B34}">
      <dgm:prSet/>
      <dgm:spPr/>
      <dgm:t>
        <a:bodyPr/>
        <a:lstStyle/>
        <a:p>
          <a:endParaRPr lang="de-DE"/>
        </a:p>
      </dgm:t>
    </dgm:pt>
    <dgm:pt modelId="{11B2B49C-2FAF-4A34-8720-205E27E0760B}">
      <dgm:prSet/>
      <dgm:spPr/>
      <dgm:t>
        <a:bodyPr/>
        <a:lstStyle/>
        <a:p>
          <a:r>
            <a:rPr lang="de-DE" dirty="0"/>
            <a:t>Motivation – Java Messaging Service</a:t>
          </a:r>
        </a:p>
      </dgm:t>
    </dgm:pt>
    <dgm:pt modelId="{9C399C7E-1B79-4F7C-BED5-275984E25CC8}" type="parTrans" cxnId="{E9861FCA-B48C-4A9E-B4FA-79A5A8CB2CAD}">
      <dgm:prSet/>
      <dgm:spPr/>
      <dgm:t>
        <a:bodyPr/>
        <a:lstStyle/>
        <a:p>
          <a:endParaRPr lang="de-DE"/>
        </a:p>
      </dgm:t>
    </dgm:pt>
    <dgm:pt modelId="{30A4B23C-F7F4-455B-A884-79820CA02736}" type="sibTrans" cxnId="{E9861FCA-B48C-4A9E-B4FA-79A5A8CB2CAD}">
      <dgm:prSet/>
      <dgm:spPr/>
      <dgm:t>
        <a:bodyPr/>
        <a:lstStyle/>
        <a:p>
          <a:endParaRPr lang="de-DE"/>
        </a:p>
      </dgm:t>
    </dgm:pt>
    <dgm:pt modelId="{6F1AC1F1-5D78-4EB3-85C8-95F6F8083D40}">
      <dgm:prSet/>
      <dgm:spPr/>
      <dgm:t>
        <a:bodyPr/>
        <a:lstStyle/>
        <a:p>
          <a:r>
            <a:rPr lang="de-DE" dirty="0"/>
            <a:t>Architektur und Fehlersemantik</a:t>
          </a:r>
        </a:p>
      </dgm:t>
    </dgm:pt>
    <dgm:pt modelId="{130A6D74-43B7-4B9E-ADA6-BCCA23BB6320}" type="parTrans" cxnId="{F5B2425C-9AF9-4886-9B60-D18915CF2897}">
      <dgm:prSet/>
      <dgm:spPr/>
      <dgm:t>
        <a:bodyPr/>
        <a:lstStyle/>
        <a:p>
          <a:endParaRPr lang="de-DE"/>
        </a:p>
      </dgm:t>
    </dgm:pt>
    <dgm:pt modelId="{80091640-80B8-4766-BD39-A6B57F0975DA}" type="sibTrans" cxnId="{F5B2425C-9AF9-4886-9B60-D18915CF2897}">
      <dgm:prSet/>
      <dgm:spPr/>
      <dgm:t>
        <a:bodyPr/>
        <a:lstStyle/>
        <a:p>
          <a:endParaRPr lang="de-DE"/>
        </a:p>
      </dgm:t>
    </dgm:pt>
    <dgm:pt modelId="{4A1D2608-8899-4C41-BB7C-5DB62B093195}">
      <dgm:prSet/>
      <dgm:spPr/>
      <dgm:t>
        <a:bodyPr/>
        <a:lstStyle/>
        <a:p>
          <a:r>
            <a:rPr lang="de-DE" dirty="0"/>
            <a:t>Verteilte Transaktionen</a:t>
          </a:r>
        </a:p>
      </dgm:t>
    </dgm:pt>
    <dgm:pt modelId="{C7D0CBD2-8982-4258-8E86-4F3FCD81B0AD}" type="parTrans" cxnId="{F609F459-A020-47ED-9A2D-C800A2CA2A50}">
      <dgm:prSet/>
      <dgm:spPr/>
      <dgm:t>
        <a:bodyPr/>
        <a:lstStyle/>
        <a:p>
          <a:endParaRPr lang="de-DE"/>
        </a:p>
      </dgm:t>
    </dgm:pt>
    <dgm:pt modelId="{649037A6-6529-4805-B159-C20DB1C45A70}" type="sibTrans" cxnId="{F609F459-A020-47ED-9A2D-C800A2CA2A50}">
      <dgm:prSet/>
      <dgm:spPr/>
      <dgm:t>
        <a:bodyPr/>
        <a:lstStyle/>
        <a:p>
          <a:endParaRPr lang="de-DE"/>
        </a:p>
      </dgm:t>
    </dgm:pt>
    <dgm:pt modelId="{C54D4C6E-21B9-44FF-9B41-6ABC6A789B2F}">
      <dgm:prSet/>
      <dgm:spPr/>
      <dgm:t>
        <a:bodyPr/>
        <a:lstStyle/>
        <a:p>
          <a:r>
            <a:rPr lang="de-DE" dirty="0"/>
            <a:t>Umstieg auf Wildfly 10</a:t>
          </a:r>
        </a:p>
      </dgm:t>
    </dgm:pt>
    <dgm:pt modelId="{49658E9A-17E5-40F7-8B08-DCD29EC9A395}" type="parTrans" cxnId="{1314A434-294B-4DC1-921C-070EA5F4867F}">
      <dgm:prSet/>
      <dgm:spPr/>
      <dgm:t>
        <a:bodyPr/>
        <a:lstStyle/>
        <a:p>
          <a:endParaRPr lang="de-DE"/>
        </a:p>
      </dgm:t>
    </dgm:pt>
    <dgm:pt modelId="{26B78493-FEE1-43E5-89B4-65368D9CA08C}" type="sibTrans" cxnId="{1314A434-294B-4DC1-921C-070EA5F4867F}">
      <dgm:prSet/>
      <dgm:spPr/>
      <dgm:t>
        <a:bodyPr/>
        <a:lstStyle/>
        <a:p>
          <a:endParaRPr lang="de-DE"/>
        </a:p>
      </dgm:t>
    </dgm:pt>
    <dgm:pt modelId="{E81B0125-CAE4-4A83-9496-0B90722794F4}">
      <dgm:prSet/>
      <dgm:spPr/>
      <dgm:t>
        <a:bodyPr/>
        <a:lstStyle/>
        <a:p>
          <a:r>
            <a:rPr lang="de-DE" dirty="0"/>
            <a:t>Benchmarking</a:t>
          </a:r>
        </a:p>
      </dgm:t>
    </dgm:pt>
    <dgm:pt modelId="{57892CA3-0950-4E6F-A63C-A726A0A225CC}" type="parTrans" cxnId="{C24F7E8A-D085-423F-9104-538E2A441825}">
      <dgm:prSet/>
      <dgm:spPr/>
      <dgm:t>
        <a:bodyPr/>
        <a:lstStyle/>
        <a:p>
          <a:endParaRPr lang="de-DE"/>
        </a:p>
      </dgm:t>
    </dgm:pt>
    <dgm:pt modelId="{918BF14B-1CDF-48BC-A364-90A9E9B7B94B}" type="sibTrans" cxnId="{C24F7E8A-D085-423F-9104-538E2A441825}">
      <dgm:prSet/>
      <dgm:spPr/>
      <dgm:t>
        <a:bodyPr/>
        <a:lstStyle/>
        <a:p>
          <a:endParaRPr lang="de-DE"/>
        </a:p>
      </dgm:t>
    </dgm:pt>
    <dgm:pt modelId="{9271CFF7-7D5F-4B01-9C14-8CC91E0EBA0D}">
      <dgm:prSet/>
      <dgm:spPr/>
      <dgm:t>
        <a:bodyPr/>
        <a:lstStyle/>
        <a:p>
          <a:r>
            <a:rPr lang="de-DE" dirty="0"/>
            <a:t>Umsetzung des Admin-Client</a:t>
          </a:r>
        </a:p>
      </dgm:t>
    </dgm:pt>
    <dgm:pt modelId="{392DD484-BB00-4961-A51E-036822DE27BE}" type="parTrans" cxnId="{6B239DEB-8C62-4483-BFD5-14579BFC4ED3}">
      <dgm:prSet/>
      <dgm:spPr/>
      <dgm:t>
        <a:bodyPr/>
        <a:lstStyle/>
        <a:p>
          <a:endParaRPr lang="de-DE"/>
        </a:p>
      </dgm:t>
    </dgm:pt>
    <dgm:pt modelId="{4D3FD8AC-449C-415D-A168-88DCBB7E3A77}" type="sibTrans" cxnId="{6B239DEB-8C62-4483-BFD5-14579BFC4ED3}">
      <dgm:prSet/>
      <dgm:spPr/>
      <dgm:t>
        <a:bodyPr/>
        <a:lstStyle/>
        <a:p>
          <a:endParaRPr lang="de-DE"/>
        </a:p>
      </dgm:t>
    </dgm:pt>
    <dgm:pt modelId="{D36FFB33-8267-4EA4-91CB-2912BEE90F2D}">
      <dgm:prSet/>
      <dgm:spPr/>
      <dgm:t>
        <a:bodyPr/>
        <a:lstStyle/>
        <a:p>
          <a:r>
            <a:rPr lang="de-DE" dirty="0" err="1"/>
            <a:t>Benefits</a:t>
          </a:r>
          <a:r>
            <a:rPr lang="de-DE" dirty="0"/>
            <a:t> – Moderne Businessanwendung</a:t>
          </a:r>
        </a:p>
      </dgm:t>
    </dgm:pt>
    <dgm:pt modelId="{4ED0BE5D-19C2-4A7D-8695-E3AB67CCB7BB}" type="parTrans" cxnId="{9C237F58-5AAE-4B8C-8D32-3688467EB2D9}">
      <dgm:prSet/>
      <dgm:spPr/>
      <dgm:t>
        <a:bodyPr/>
        <a:lstStyle/>
        <a:p>
          <a:endParaRPr lang="de-DE"/>
        </a:p>
      </dgm:t>
    </dgm:pt>
    <dgm:pt modelId="{BF816CCE-15A1-4026-ACEB-7A1742D858AE}" type="sibTrans" cxnId="{9C237F58-5AAE-4B8C-8D32-3688467EB2D9}">
      <dgm:prSet/>
      <dgm:spPr/>
      <dgm:t>
        <a:bodyPr/>
        <a:lstStyle/>
        <a:p>
          <a:endParaRPr lang="de-DE"/>
        </a:p>
      </dgm:t>
    </dgm:pt>
    <dgm:pt modelId="{C9E9D9F9-14A6-4D09-9577-871B92AF462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317369DD-15E0-4138-AF46-5644D3ECA9D8}" type="parTrans" cxnId="{164D4DE2-87BD-4000-B748-C827EBBA4F51}">
      <dgm:prSet/>
      <dgm:spPr/>
      <dgm:t>
        <a:bodyPr/>
        <a:lstStyle/>
        <a:p>
          <a:endParaRPr lang="de-DE"/>
        </a:p>
      </dgm:t>
    </dgm:pt>
    <dgm:pt modelId="{92F34BE8-0A0F-47EE-8382-3FD6BB88F8ED}" type="sibTrans" cxnId="{164D4DE2-87BD-4000-B748-C827EBBA4F51}">
      <dgm:prSet/>
      <dgm:spPr/>
      <dgm:t>
        <a:bodyPr/>
        <a:lstStyle/>
        <a:p>
          <a:endParaRPr lang="de-DE"/>
        </a:p>
      </dgm:t>
    </dgm:pt>
    <dgm:pt modelId="{64A445BC-CA01-4059-A862-C0A969FB9577}" type="pres">
      <dgm:prSet presAssocID="{39FB0F7C-9231-4827-8D8F-FEAA70962B7E}" presName="linear" presStyleCnt="0">
        <dgm:presLayoutVars>
          <dgm:animLvl val="lvl"/>
          <dgm:resizeHandles val="exact"/>
        </dgm:presLayoutVars>
      </dgm:prSet>
      <dgm:spPr/>
    </dgm:pt>
    <dgm:pt modelId="{A7197620-E677-40EF-B103-97AAFECDCAA5}" type="pres">
      <dgm:prSet presAssocID="{5477826B-99CE-4924-9B31-E45A2795FC5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C2FDBC02-1BC1-4B41-9BBA-DC79085DD631}" type="pres">
      <dgm:prSet presAssocID="{B301980D-FBBC-4176-96C2-45488DBAC7C6}" presName="spacer" presStyleCnt="0"/>
      <dgm:spPr/>
    </dgm:pt>
    <dgm:pt modelId="{BBBF1434-C645-4988-B60D-EE879A008767}" type="pres">
      <dgm:prSet presAssocID="{11B2B49C-2FAF-4A34-8720-205E27E0760B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0D87EB96-0E51-4343-9FCA-059A513CCBA5}" type="pres">
      <dgm:prSet presAssocID="{30A4B23C-F7F4-455B-A884-79820CA02736}" presName="spacer" presStyleCnt="0"/>
      <dgm:spPr/>
    </dgm:pt>
    <dgm:pt modelId="{D91A4525-6767-4B13-BF73-6C4E9887F393}" type="pres">
      <dgm:prSet presAssocID="{6F1AC1F1-5D78-4EB3-85C8-95F6F8083D4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FECED5F-09D8-405E-8994-C8171117FB60}" type="pres">
      <dgm:prSet presAssocID="{80091640-80B8-4766-BD39-A6B57F0975DA}" presName="spacer" presStyleCnt="0"/>
      <dgm:spPr/>
    </dgm:pt>
    <dgm:pt modelId="{77EA372F-A118-4568-B539-D9E54E40EFB5}" type="pres">
      <dgm:prSet presAssocID="{4A1D2608-8899-4C41-BB7C-5DB62B0931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5F6D93E-FABE-4878-BA39-1FB0F0D396BA}" type="pres">
      <dgm:prSet presAssocID="{649037A6-6529-4805-B159-C20DB1C45A70}" presName="spacer" presStyleCnt="0"/>
      <dgm:spPr/>
    </dgm:pt>
    <dgm:pt modelId="{2798FA84-A07A-4569-A999-79745A9B7125}" type="pres">
      <dgm:prSet presAssocID="{C54D4C6E-21B9-44FF-9B41-6ABC6A789B2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07417213-0753-4EA4-999E-F363D6113AA5}" type="pres">
      <dgm:prSet presAssocID="{26B78493-FEE1-43E5-89B4-65368D9CA08C}" presName="spacer" presStyleCnt="0"/>
      <dgm:spPr/>
    </dgm:pt>
    <dgm:pt modelId="{84C53E71-5497-4D4A-B088-901D9B3D83F3}" type="pres">
      <dgm:prSet presAssocID="{E81B0125-CAE4-4A83-9496-0B90722794F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07ED7D01-3CFF-4CFA-A9F3-919147EBAB2B}" type="pres">
      <dgm:prSet presAssocID="{918BF14B-1CDF-48BC-A364-90A9E9B7B94B}" presName="spacer" presStyleCnt="0"/>
      <dgm:spPr/>
    </dgm:pt>
    <dgm:pt modelId="{EAD11714-44C8-419F-8839-32310F3E5E8B}" type="pres">
      <dgm:prSet presAssocID="{9271CFF7-7D5F-4B01-9C14-8CC91E0EBA0D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AA9170A-EA5A-4C28-B2B9-D22960701DC0}" type="pres">
      <dgm:prSet presAssocID="{4D3FD8AC-449C-415D-A168-88DCBB7E3A77}" presName="spacer" presStyleCnt="0"/>
      <dgm:spPr/>
    </dgm:pt>
    <dgm:pt modelId="{F54A9153-ACFF-416A-92A1-701A7EF425F1}" type="pres">
      <dgm:prSet presAssocID="{D36FFB33-8267-4EA4-91CB-2912BEE90F2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411EEBE-94BE-46A6-9277-F99751326B5F}" type="pres">
      <dgm:prSet presAssocID="{BF816CCE-15A1-4026-ACEB-7A1742D858AE}" presName="spacer" presStyleCnt="0"/>
      <dgm:spPr/>
    </dgm:pt>
    <dgm:pt modelId="{D16A2D44-A0DA-4F0C-BC0C-C478ABC8DD93}" type="pres">
      <dgm:prSet presAssocID="{C9E9D9F9-14A6-4D09-9577-871B92AF462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5B2425C-9AF9-4886-9B60-D18915CF2897}" srcId="{39FB0F7C-9231-4827-8D8F-FEAA70962B7E}" destId="{6F1AC1F1-5D78-4EB3-85C8-95F6F8083D40}" srcOrd="2" destOrd="0" parTransId="{130A6D74-43B7-4B9E-ADA6-BCCA23BB6320}" sibTransId="{80091640-80B8-4766-BD39-A6B57F0975DA}"/>
    <dgm:cxn modelId="{80E6F450-F8A4-4C5A-8B31-93AAD22A0066}" type="presOf" srcId="{6F1AC1F1-5D78-4EB3-85C8-95F6F8083D40}" destId="{D91A4525-6767-4B13-BF73-6C4E9887F393}" srcOrd="0" destOrd="0" presId="urn:microsoft.com/office/officeart/2005/8/layout/vList2"/>
    <dgm:cxn modelId="{C700C563-C2DC-4E9C-B7DC-B577FD76B9B6}" type="presOf" srcId="{C54D4C6E-21B9-44FF-9B41-6ABC6A789B2F}" destId="{2798FA84-A07A-4569-A999-79745A9B7125}" srcOrd="0" destOrd="0" presId="urn:microsoft.com/office/officeart/2005/8/layout/vList2"/>
    <dgm:cxn modelId="{4D4016C3-EE33-4832-81E3-358AAF3EA3DC}" type="presOf" srcId="{9271CFF7-7D5F-4B01-9C14-8CC91E0EBA0D}" destId="{EAD11714-44C8-419F-8839-32310F3E5E8B}" srcOrd="0" destOrd="0" presId="urn:microsoft.com/office/officeart/2005/8/layout/vList2"/>
    <dgm:cxn modelId="{9E5F8A88-3457-4420-8A19-CB877B65CA4F}" type="presOf" srcId="{4A1D2608-8899-4C41-BB7C-5DB62B093195}" destId="{77EA372F-A118-4568-B539-D9E54E40EFB5}" srcOrd="0" destOrd="0" presId="urn:microsoft.com/office/officeart/2005/8/layout/vList2"/>
    <dgm:cxn modelId="{E9861FCA-B48C-4A9E-B4FA-79A5A8CB2CAD}" srcId="{39FB0F7C-9231-4827-8D8F-FEAA70962B7E}" destId="{11B2B49C-2FAF-4A34-8720-205E27E0760B}" srcOrd="1" destOrd="0" parTransId="{9C399C7E-1B79-4F7C-BED5-275984E25CC8}" sibTransId="{30A4B23C-F7F4-455B-A884-79820CA02736}"/>
    <dgm:cxn modelId="{9C237F58-5AAE-4B8C-8D32-3688467EB2D9}" srcId="{39FB0F7C-9231-4827-8D8F-FEAA70962B7E}" destId="{D36FFB33-8267-4EA4-91CB-2912BEE90F2D}" srcOrd="7" destOrd="0" parTransId="{4ED0BE5D-19C2-4A7D-8695-E3AB67CCB7BB}" sibTransId="{BF816CCE-15A1-4026-ACEB-7A1742D858AE}"/>
    <dgm:cxn modelId="{EDAF8C4E-C5DC-48CE-B9EE-2ED8FD1B5424}" type="presOf" srcId="{39FB0F7C-9231-4827-8D8F-FEAA70962B7E}" destId="{64A445BC-CA01-4059-A862-C0A969FB9577}" srcOrd="0" destOrd="0" presId="urn:microsoft.com/office/officeart/2005/8/layout/vList2"/>
    <dgm:cxn modelId="{6B239DEB-8C62-4483-BFD5-14579BFC4ED3}" srcId="{39FB0F7C-9231-4827-8D8F-FEAA70962B7E}" destId="{9271CFF7-7D5F-4B01-9C14-8CC91E0EBA0D}" srcOrd="6" destOrd="0" parTransId="{392DD484-BB00-4961-A51E-036822DE27BE}" sibTransId="{4D3FD8AC-449C-415D-A168-88DCBB7E3A77}"/>
    <dgm:cxn modelId="{C24F7E8A-D085-423F-9104-538E2A441825}" srcId="{39FB0F7C-9231-4827-8D8F-FEAA70962B7E}" destId="{E81B0125-CAE4-4A83-9496-0B90722794F4}" srcOrd="5" destOrd="0" parTransId="{57892CA3-0950-4E6F-A63C-A726A0A225CC}" sibTransId="{918BF14B-1CDF-48BC-A364-90A9E9B7B94B}"/>
    <dgm:cxn modelId="{8B58AD67-C011-4870-9348-60C7E8215D4A}" type="presOf" srcId="{E81B0125-CAE4-4A83-9496-0B90722794F4}" destId="{84C53E71-5497-4D4A-B088-901D9B3D83F3}" srcOrd="0" destOrd="0" presId="urn:microsoft.com/office/officeart/2005/8/layout/vList2"/>
    <dgm:cxn modelId="{90652EB5-3AF6-4392-9A40-6C929B7FF22C}" type="presOf" srcId="{11B2B49C-2FAF-4A34-8720-205E27E0760B}" destId="{BBBF1434-C645-4988-B60D-EE879A008767}" srcOrd="0" destOrd="0" presId="urn:microsoft.com/office/officeart/2005/8/layout/vList2"/>
    <dgm:cxn modelId="{A5FD842A-8719-4E12-BCCF-A1935F28335B}" type="presOf" srcId="{C9E9D9F9-14A6-4D09-9577-871B92AF4625}" destId="{D16A2D44-A0DA-4F0C-BC0C-C478ABC8DD93}" srcOrd="0" destOrd="0" presId="urn:microsoft.com/office/officeart/2005/8/layout/vList2"/>
    <dgm:cxn modelId="{18F54294-BA38-46B1-8C37-BD5F7AD5211F}" type="presOf" srcId="{5477826B-99CE-4924-9B31-E45A2795FC57}" destId="{A7197620-E677-40EF-B103-97AAFECDCAA5}" srcOrd="0" destOrd="0" presId="urn:microsoft.com/office/officeart/2005/8/layout/vList2"/>
    <dgm:cxn modelId="{164D4DE2-87BD-4000-B748-C827EBBA4F51}" srcId="{39FB0F7C-9231-4827-8D8F-FEAA70962B7E}" destId="{C9E9D9F9-14A6-4D09-9577-871B92AF4625}" srcOrd="8" destOrd="0" parTransId="{317369DD-15E0-4138-AF46-5644D3ECA9D8}" sibTransId="{92F34BE8-0A0F-47EE-8382-3FD6BB88F8ED}"/>
    <dgm:cxn modelId="{F609F459-A020-47ED-9A2D-C800A2CA2A50}" srcId="{39FB0F7C-9231-4827-8D8F-FEAA70962B7E}" destId="{4A1D2608-8899-4C41-BB7C-5DB62B093195}" srcOrd="3" destOrd="0" parTransId="{C7D0CBD2-8982-4258-8E86-4F3FCD81B0AD}" sibTransId="{649037A6-6529-4805-B159-C20DB1C45A70}"/>
    <dgm:cxn modelId="{EA7A1558-CDFC-42B7-B404-C36784C92DAD}" type="presOf" srcId="{D36FFB33-8267-4EA4-91CB-2912BEE90F2D}" destId="{F54A9153-ACFF-416A-92A1-701A7EF425F1}" srcOrd="0" destOrd="0" presId="urn:microsoft.com/office/officeart/2005/8/layout/vList2"/>
    <dgm:cxn modelId="{6FEE2964-FB95-4A87-A79A-8BA25EB24B34}" srcId="{39FB0F7C-9231-4827-8D8F-FEAA70962B7E}" destId="{5477826B-99CE-4924-9B31-E45A2795FC57}" srcOrd="0" destOrd="0" parTransId="{21CDCDF6-A966-4456-8823-C8733E9BCD88}" sibTransId="{B301980D-FBBC-4176-96C2-45488DBAC7C6}"/>
    <dgm:cxn modelId="{1314A434-294B-4DC1-921C-070EA5F4867F}" srcId="{39FB0F7C-9231-4827-8D8F-FEAA70962B7E}" destId="{C54D4C6E-21B9-44FF-9B41-6ABC6A789B2F}" srcOrd="4" destOrd="0" parTransId="{49658E9A-17E5-40F7-8B08-DCD29EC9A395}" sibTransId="{26B78493-FEE1-43E5-89B4-65368D9CA08C}"/>
    <dgm:cxn modelId="{63E09AEF-A2D2-45CF-8DCE-F65B1F91799F}" type="presParOf" srcId="{64A445BC-CA01-4059-A862-C0A969FB9577}" destId="{A7197620-E677-40EF-B103-97AAFECDCAA5}" srcOrd="0" destOrd="0" presId="urn:microsoft.com/office/officeart/2005/8/layout/vList2"/>
    <dgm:cxn modelId="{B35959AE-0C4C-4757-9E21-BD822A076F5C}" type="presParOf" srcId="{64A445BC-CA01-4059-A862-C0A969FB9577}" destId="{C2FDBC02-1BC1-4B41-9BBA-DC79085DD631}" srcOrd="1" destOrd="0" presId="urn:microsoft.com/office/officeart/2005/8/layout/vList2"/>
    <dgm:cxn modelId="{9149B2FC-7EC1-4E41-BA95-9E44C8FD796E}" type="presParOf" srcId="{64A445BC-CA01-4059-A862-C0A969FB9577}" destId="{BBBF1434-C645-4988-B60D-EE879A008767}" srcOrd="2" destOrd="0" presId="urn:microsoft.com/office/officeart/2005/8/layout/vList2"/>
    <dgm:cxn modelId="{CD65C19D-9F7B-4CC1-88B5-2B69B26D8479}" type="presParOf" srcId="{64A445BC-CA01-4059-A862-C0A969FB9577}" destId="{0D87EB96-0E51-4343-9FCA-059A513CCBA5}" srcOrd="3" destOrd="0" presId="urn:microsoft.com/office/officeart/2005/8/layout/vList2"/>
    <dgm:cxn modelId="{51671C7D-BCD7-455F-85D3-B57CA15DB550}" type="presParOf" srcId="{64A445BC-CA01-4059-A862-C0A969FB9577}" destId="{D91A4525-6767-4B13-BF73-6C4E9887F393}" srcOrd="4" destOrd="0" presId="urn:microsoft.com/office/officeart/2005/8/layout/vList2"/>
    <dgm:cxn modelId="{C4629D32-D237-45B2-95CA-3A5E4FCEE452}" type="presParOf" srcId="{64A445BC-CA01-4059-A862-C0A969FB9577}" destId="{5FECED5F-09D8-405E-8994-C8171117FB60}" srcOrd="5" destOrd="0" presId="urn:microsoft.com/office/officeart/2005/8/layout/vList2"/>
    <dgm:cxn modelId="{45ED9A9A-AA00-465A-AADE-E339A4A18252}" type="presParOf" srcId="{64A445BC-CA01-4059-A862-C0A969FB9577}" destId="{77EA372F-A118-4568-B539-D9E54E40EFB5}" srcOrd="6" destOrd="0" presId="urn:microsoft.com/office/officeart/2005/8/layout/vList2"/>
    <dgm:cxn modelId="{B2A99437-973C-42F2-8E08-78FD3E932706}" type="presParOf" srcId="{64A445BC-CA01-4059-A862-C0A969FB9577}" destId="{25F6D93E-FABE-4878-BA39-1FB0F0D396BA}" srcOrd="7" destOrd="0" presId="urn:microsoft.com/office/officeart/2005/8/layout/vList2"/>
    <dgm:cxn modelId="{3DF1177F-09FE-4DDA-9B9D-45E99D14CA5C}" type="presParOf" srcId="{64A445BC-CA01-4059-A862-C0A969FB9577}" destId="{2798FA84-A07A-4569-A999-79745A9B7125}" srcOrd="8" destOrd="0" presId="urn:microsoft.com/office/officeart/2005/8/layout/vList2"/>
    <dgm:cxn modelId="{3C8AA489-27DC-48C0-8476-11244EF805AF}" type="presParOf" srcId="{64A445BC-CA01-4059-A862-C0A969FB9577}" destId="{07417213-0753-4EA4-999E-F363D6113AA5}" srcOrd="9" destOrd="0" presId="urn:microsoft.com/office/officeart/2005/8/layout/vList2"/>
    <dgm:cxn modelId="{6EB37207-DE1A-4D6B-A0B6-CE6F78B08DDE}" type="presParOf" srcId="{64A445BC-CA01-4059-A862-C0A969FB9577}" destId="{84C53E71-5497-4D4A-B088-901D9B3D83F3}" srcOrd="10" destOrd="0" presId="urn:microsoft.com/office/officeart/2005/8/layout/vList2"/>
    <dgm:cxn modelId="{0287F19F-A756-4110-88FB-D5073EA21F66}" type="presParOf" srcId="{64A445BC-CA01-4059-A862-C0A969FB9577}" destId="{07ED7D01-3CFF-4CFA-A9F3-919147EBAB2B}" srcOrd="11" destOrd="0" presId="urn:microsoft.com/office/officeart/2005/8/layout/vList2"/>
    <dgm:cxn modelId="{3CDC256F-338B-48E5-B18C-EC4260DB18B7}" type="presParOf" srcId="{64A445BC-CA01-4059-A862-C0A969FB9577}" destId="{EAD11714-44C8-419F-8839-32310F3E5E8B}" srcOrd="12" destOrd="0" presId="urn:microsoft.com/office/officeart/2005/8/layout/vList2"/>
    <dgm:cxn modelId="{F36FFC4D-F5FC-4F82-842B-D57A79E66476}" type="presParOf" srcId="{64A445BC-CA01-4059-A862-C0A969FB9577}" destId="{BAA9170A-EA5A-4C28-B2B9-D22960701DC0}" srcOrd="13" destOrd="0" presId="urn:microsoft.com/office/officeart/2005/8/layout/vList2"/>
    <dgm:cxn modelId="{D3A3EC77-A253-4175-86D6-D32DE14ED6FB}" type="presParOf" srcId="{64A445BC-CA01-4059-A862-C0A969FB9577}" destId="{F54A9153-ACFF-416A-92A1-701A7EF425F1}" srcOrd="14" destOrd="0" presId="urn:microsoft.com/office/officeart/2005/8/layout/vList2"/>
    <dgm:cxn modelId="{C1D2346C-45B2-4F5B-B489-1D647BA83F83}" type="presParOf" srcId="{64A445BC-CA01-4059-A862-C0A969FB9577}" destId="{2411EEBE-94BE-46A6-9277-F99751326B5F}" srcOrd="15" destOrd="0" presId="urn:microsoft.com/office/officeart/2005/8/layout/vList2"/>
    <dgm:cxn modelId="{DA41FA3E-92AA-44F8-9AB7-49BF1D7CB984}" type="presParOf" srcId="{64A445BC-CA01-4059-A862-C0A969FB9577}" destId="{D16A2D44-A0DA-4F0C-BC0C-C478ABC8DD9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7620-E677-40EF-B103-97AAFECDCAA5}">
      <dsp:nvSpPr>
        <dsp:cNvPr id="0" name=""/>
        <dsp:cNvSpPr/>
      </dsp:nvSpPr>
      <dsp:spPr>
        <a:xfrm>
          <a:off x="0" y="453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Zielsetzung </a:t>
          </a:r>
        </a:p>
      </dsp:txBody>
      <dsp:txXfrm>
        <a:off x="23417" y="68798"/>
        <a:ext cx="10468766" cy="432866"/>
      </dsp:txXfrm>
    </dsp:sp>
    <dsp:sp modelId="{BBBF1434-C645-4988-B60D-EE879A008767}">
      <dsp:nvSpPr>
        <dsp:cNvPr id="0" name=""/>
        <dsp:cNvSpPr/>
      </dsp:nvSpPr>
      <dsp:spPr>
        <a:xfrm>
          <a:off x="0" y="5826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Motivation – Java Messaging Service</a:t>
          </a:r>
        </a:p>
      </dsp:txBody>
      <dsp:txXfrm>
        <a:off x="23417" y="606098"/>
        <a:ext cx="10468766" cy="432866"/>
      </dsp:txXfrm>
    </dsp:sp>
    <dsp:sp modelId="{D91A4525-6767-4B13-BF73-6C4E9887F393}">
      <dsp:nvSpPr>
        <dsp:cNvPr id="0" name=""/>
        <dsp:cNvSpPr/>
      </dsp:nvSpPr>
      <dsp:spPr>
        <a:xfrm>
          <a:off x="0" y="11199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Architektur und Fehlersemantik</a:t>
          </a:r>
        </a:p>
      </dsp:txBody>
      <dsp:txXfrm>
        <a:off x="23417" y="1143398"/>
        <a:ext cx="10468766" cy="432866"/>
      </dsp:txXfrm>
    </dsp:sp>
    <dsp:sp modelId="{77EA372F-A118-4568-B539-D9E54E40EFB5}">
      <dsp:nvSpPr>
        <dsp:cNvPr id="0" name=""/>
        <dsp:cNvSpPr/>
      </dsp:nvSpPr>
      <dsp:spPr>
        <a:xfrm>
          <a:off x="0" y="16572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Verteilte Transaktionen</a:t>
          </a:r>
        </a:p>
      </dsp:txBody>
      <dsp:txXfrm>
        <a:off x="23417" y="1680698"/>
        <a:ext cx="10468766" cy="432866"/>
      </dsp:txXfrm>
    </dsp:sp>
    <dsp:sp modelId="{2798FA84-A07A-4569-A999-79745A9B7125}">
      <dsp:nvSpPr>
        <dsp:cNvPr id="0" name=""/>
        <dsp:cNvSpPr/>
      </dsp:nvSpPr>
      <dsp:spPr>
        <a:xfrm>
          <a:off x="0" y="21945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Umstieg auf Wildfly 10</a:t>
          </a:r>
        </a:p>
      </dsp:txBody>
      <dsp:txXfrm>
        <a:off x="23417" y="2217998"/>
        <a:ext cx="10468766" cy="432866"/>
      </dsp:txXfrm>
    </dsp:sp>
    <dsp:sp modelId="{84C53E71-5497-4D4A-B088-901D9B3D83F3}">
      <dsp:nvSpPr>
        <dsp:cNvPr id="0" name=""/>
        <dsp:cNvSpPr/>
      </dsp:nvSpPr>
      <dsp:spPr>
        <a:xfrm>
          <a:off x="0" y="27318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Benchmarking</a:t>
          </a:r>
        </a:p>
      </dsp:txBody>
      <dsp:txXfrm>
        <a:off x="23417" y="2755298"/>
        <a:ext cx="10468766" cy="432866"/>
      </dsp:txXfrm>
    </dsp:sp>
    <dsp:sp modelId="{EAD11714-44C8-419F-8839-32310F3E5E8B}">
      <dsp:nvSpPr>
        <dsp:cNvPr id="0" name=""/>
        <dsp:cNvSpPr/>
      </dsp:nvSpPr>
      <dsp:spPr>
        <a:xfrm>
          <a:off x="0" y="32691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Umsetzung des Admin-Client</a:t>
          </a:r>
        </a:p>
      </dsp:txBody>
      <dsp:txXfrm>
        <a:off x="23417" y="3292598"/>
        <a:ext cx="10468766" cy="432866"/>
      </dsp:txXfrm>
    </dsp:sp>
    <dsp:sp modelId="{F54A9153-ACFF-416A-92A1-701A7EF425F1}">
      <dsp:nvSpPr>
        <dsp:cNvPr id="0" name=""/>
        <dsp:cNvSpPr/>
      </dsp:nvSpPr>
      <dsp:spPr>
        <a:xfrm>
          <a:off x="0" y="38064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Benefits</a:t>
          </a:r>
          <a:r>
            <a:rPr lang="de-DE" sz="2000" kern="1200" dirty="0"/>
            <a:t> – Moderne Businessanwendung</a:t>
          </a:r>
        </a:p>
      </dsp:txBody>
      <dsp:txXfrm>
        <a:off x="23417" y="3829898"/>
        <a:ext cx="10468766" cy="432866"/>
      </dsp:txXfrm>
    </dsp:sp>
    <dsp:sp modelId="{D16A2D44-A0DA-4F0C-BC0C-C478ABC8DD93}">
      <dsp:nvSpPr>
        <dsp:cNvPr id="0" name=""/>
        <dsp:cNvSpPr/>
      </dsp:nvSpPr>
      <dsp:spPr>
        <a:xfrm>
          <a:off x="0" y="4343781"/>
          <a:ext cx="10515600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Demo</a:t>
          </a:r>
        </a:p>
      </dsp:txBody>
      <dsp:txXfrm>
        <a:off x="23417" y="4367198"/>
        <a:ext cx="10468766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E11D-FE92-4C0B-8D85-F5BACF65B397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1375F-FED4-471A-ABCE-B8ACD66AB0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03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Verteilung der Chatanwendung</a:t>
            </a:r>
          </a:p>
          <a:p>
            <a:pPr marL="285750" indent="-285750">
              <a:buFontTx/>
              <a:buChar char="-"/>
            </a:pPr>
            <a:r>
              <a:rPr lang="de-DE" dirty="0"/>
              <a:t>Auflösung von zirkulären Abhängigkeiten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Entwicklung von Integrationstests</a:t>
            </a:r>
          </a:p>
          <a:p>
            <a:pPr marL="285750" indent="-285750">
              <a:buFontTx/>
              <a:buChar char="-"/>
            </a:pPr>
            <a:r>
              <a:rPr lang="de-DE" dirty="0"/>
              <a:t>Einsatz von </a:t>
            </a:r>
            <a:r>
              <a:rPr lang="de-DE" dirty="0" err="1"/>
              <a:t>Dependency</a:t>
            </a:r>
            <a:r>
              <a:rPr lang="de-DE" dirty="0"/>
              <a:t> Management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Update der teilw. offiziell schon nicht mehr unterstützten </a:t>
            </a:r>
            <a:r>
              <a:rPr lang="de-DE" dirty="0" err="1"/>
              <a:t>Frameworkversionen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15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JMS = </a:t>
            </a:r>
            <a:r>
              <a:rPr lang="de-DE" dirty="0" err="1"/>
              <a:t>Maybe</a:t>
            </a:r>
            <a:r>
              <a:rPr lang="de-DE" dirty="0"/>
              <a:t> -&gt; „Für die Umsetzung eines At-least-</a:t>
            </a:r>
            <a:r>
              <a:rPr lang="de-DE" dirty="0" err="1"/>
              <a:t>Once</a:t>
            </a:r>
            <a:r>
              <a:rPr lang="de-DE" dirty="0"/>
              <a:t> wird nur noch ein clientseitiger </a:t>
            </a:r>
            <a:r>
              <a:rPr lang="de-DE" dirty="0" err="1"/>
              <a:t>Retry</a:t>
            </a:r>
            <a:r>
              <a:rPr lang="de-DE" dirty="0"/>
              <a:t>-Mechanismus benötigt.“</a:t>
            </a:r>
          </a:p>
          <a:p>
            <a:pPr marL="0" indent="0" algn="ctr">
              <a:buNone/>
            </a:pPr>
            <a:r>
              <a:rPr lang="de-DE" dirty="0"/>
              <a:t>+ Markierungen, wo JMS und REST-Login/</a:t>
            </a:r>
            <a:r>
              <a:rPr lang="de-DE" dirty="0" err="1"/>
              <a:t>Logout</a:t>
            </a:r>
            <a:r>
              <a:rPr lang="de-DE" dirty="0"/>
              <a:t> einzuordnen sind&gt;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1375F-FED4-471A-ABCE-B8ACD66AB01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72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7389"/>
            <a:ext cx="36845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6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57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76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23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5289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576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61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1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85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Picture 10" descr="HM_Deu_CMY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151563"/>
            <a:ext cx="1576387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02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DD3C-54BF-419E-B218-513BAD7E9405}" type="datetimeFigureOut">
              <a:rPr lang="de-DE" smtClean="0"/>
              <a:t>08.01.2017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CED3-FDE9-4250-9543-5276860A4B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9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 Systeme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dirty="0"/>
              <a:t>IN 1</a:t>
            </a:r>
          </a:p>
          <a:p>
            <a:r>
              <a:rPr lang="de-DE" altLang="de-DE" dirty="0"/>
              <a:t>Christina </a:t>
            </a:r>
            <a:r>
              <a:rPr lang="de-DE" altLang="de-DE" dirty="0" err="1"/>
              <a:t>Eidelloth</a:t>
            </a:r>
            <a:r>
              <a:rPr lang="de-DE" altLang="de-DE" dirty="0"/>
              <a:t>, Felix </a:t>
            </a:r>
            <a:r>
              <a:rPr lang="de-DE" altLang="de-DE" dirty="0" err="1"/>
              <a:t>Stützinger</a:t>
            </a:r>
            <a:r>
              <a:rPr lang="de-DE" altLang="de-DE" dirty="0"/>
              <a:t>, David Sautter, Maximilian Auch</a:t>
            </a:r>
          </a:p>
          <a:p>
            <a:r>
              <a:rPr lang="de-DE" altLang="de-DE" dirty="0"/>
              <a:t>31.12.2016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Umstieg auf Wildfly 10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Performancesteigerung durch den Support des aktuelleren Protokolls HTTP/2.5 </a:t>
            </a:r>
          </a:p>
          <a:p>
            <a:r>
              <a:rPr lang="de-DE" dirty="0"/>
              <a:t>Ablösung von </a:t>
            </a:r>
            <a:r>
              <a:rPr lang="de-DE" dirty="0" err="1"/>
              <a:t>HornetQ</a:t>
            </a:r>
            <a:r>
              <a:rPr lang="de-DE" dirty="0"/>
              <a:t> durch 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Auslauf Sicherheits-Updates für </a:t>
            </a:r>
            <a:r>
              <a:rPr lang="de-DE" dirty="0" err="1"/>
              <a:t>Wildfly</a:t>
            </a:r>
            <a:r>
              <a:rPr lang="de-DE" dirty="0"/>
              <a:t> 8</a:t>
            </a:r>
          </a:p>
          <a:p>
            <a:r>
              <a:rPr lang="de-DE" dirty="0" err="1"/>
              <a:t>Wildfly</a:t>
            </a:r>
            <a:r>
              <a:rPr lang="de-DE" dirty="0"/>
              <a:t> 10 unterstützt Java 9</a:t>
            </a:r>
          </a:p>
          <a:p>
            <a:r>
              <a:rPr lang="de-DE" dirty="0"/>
              <a:t>ORM-Framework </a:t>
            </a:r>
            <a:r>
              <a:rPr lang="de-DE" dirty="0" err="1"/>
              <a:t>Hibernate</a:t>
            </a:r>
            <a:r>
              <a:rPr lang="de-DE" dirty="0"/>
              <a:t> in Version 5 wird unterstützt</a:t>
            </a:r>
          </a:p>
          <a:p>
            <a:r>
              <a:rPr lang="de-DE" dirty="0"/>
              <a:t>Einfacheres </a:t>
            </a:r>
            <a:r>
              <a:rPr lang="de-DE" dirty="0" err="1"/>
              <a:t>Mangement</a:t>
            </a:r>
            <a:r>
              <a:rPr lang="de-DE" dirty="0"/>
              <a:t> der </a:t>
            </a:r>
            <a:r>
              <a:rPr lang="de-DE" dirty="0" err="1"/>
              <a:t>Wildfly</a:t>
            </a:r>
            <a:r>
              <a:rPr lang="de-DE" dirty="0"/>
              <a:t>-Konfiguration, bspw. durch die Bereitstellung vordefinierter Datenbankkonfigurationen</a:t>
            </a:r>
          </a:p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12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Testspezifikation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87" y="2273300"/>
            <a:ext cx="8852474" cy="3302333"/>
          </a:xfrm>
          <a:prstGeom prst="rect">
            <a:avLst/>
          </a:prstGeo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Testaufbau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87690"/>
            <a:ext cx="6657975" cy="4813450"/>
          </a:xfrm>
        </p:spPr>
      </p:pic>
      <p:sp>
        <p:nvSpPr>
          <p:cNvPr id="5" name="Rechteck 4"/>
          <p:cNvSpPr/>
          <p:nvPr/>
        </p:nvSpPr>
        <p:spPr>
          <a:xfrm>
            <a:off x="7839075" y="1287690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7915275" y="1292200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943850" y="184399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8" name="Rechteck 7"/>
          <p:cNvSpPr/>
          <p:nvPr/>
        </p:nvSpPr>
        <p:spPr>
          <a:xfrm>
            <a:off x="7839075" y="505520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7915275" y="5060566"/>
            <a:ext cx="2064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O RTT Server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943850" y="561236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39075" y="2520744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915275" y="2525254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2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43850" y="3077049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839075" y="3766395"/>
            <a:ext cx="3867150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7915275" y="3770905"/>
            <a:ext cx="1423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Metrik 3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943850" y="4322700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r>
              <a:rPr lang="de-DE" dirty="0"/>
              <a:t> </a:t>
            </a:r>
            <a:r>
              <a:rPr lang="de-DE" dirty="0" err="1"/>
              <a:t>blabla</a:t>
            </a:r>
            <a:endParaRPr lang="de-DE" dirty="0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27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63B3863-2C15-43B8-830A-6B3B42A2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582157"/>
              </p:ext>
            </p:extLst>
          </p:nvPr>
        </p:nvGraphicFramePr>
        <p:xfrm>
          <a:off x="838200" y="1162396"/>
          <a:ext cx="10515599" cy="5014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82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4602"/>
            <a:ext cx="10395519" cy="513344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1209869"/>
            <a:ext cx="10395519" cy="5128180"/>
          </a:xfrm>
          <a:prstGeom prst="rect">
            <a:avLst/>
          </a:prstGeom>
        </p:spPr>
      </p:pic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3" y="1301467"/>
            <a:ext cx="6970350" cy="33742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1" y="2480588"/>
            <a:ext cx="7530626" cy="4288512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9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Benchmarking - Testergebnisse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84962"/>
            <a:ext cx="10515600" cy="4492001"/>
          </a:xfrm>
        </p:spPr>
        <p:txBody>
          <a:bodyPr/>
          <a:lstStyle/>
          <a:p>
            <a:pPr marL="0" indent="0">
              <a:buNone/>
            </a:pPr>
            <a:endParaRPr lang="de-DE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70" y="1995245"/>
            <a:ext cx="10069330" cy="347711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8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des Admin-Client</a:t>
            </a: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" y="1309938"/>
            <a:ext cx="5340000" cy="4622968"/>
          </a:xfrm>
        </p:spPr>
      </p:pic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200" y="1309938"/>
            <a:ext cx="5469157" cy="998547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6238160" y="1362092"/>
            <a:ext cx="1856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Angular 2.0</a:t>
            </a:r>
          </a:p>
        </p:txBody>
      </p:sp>
      <p:sp>
        <p:nvSpPr>
          <p:cNvPr id="13" name="Rechteck 12"/>
          <p:cNvSpPr/>
          <p:nvPr/>
        </p:nvSpPr>
        <p:spPr>
          <a:xfrm>
            <a:off x="6238160" y="1843338"/>
            <a:ext cx="2391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komponentenorientiert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200" y="2467078"/>
            <a:ext cx="5467350" cy="1858963"/>
          </a:xfrm>
          <a:prstGeom prst="rect">
            <a:avLst/>
          </a:prstGeom>
        </p:spPr>
      </p:pic>
      <p:sp>
        <p:nvSpPr>
          <p:cNvPr id="19" name="Rechteck 18"/>
          <p:cNvSpPr/>
          <p:nvPr/>
        </p:nvSpPr>
        <p:spPr>
          <a:xfrm>
            <a:off x="6238160" y="2519430"/>
            <a:ext cx="3527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Anzeige von Statistiken</a:t>
            </a:r>
          </a:p>
        </p:txBody>
      </p:sp>
      <p:sp>
        <p:nvSpPr>
          <p:cNvPr id="20" name="Rechteck 19"/>
          <p:cNvSpPr/>
          <p:nvPr/>
        </p:nvSpPr>
        <p:spPr>
          <a:xfrm>
            <a:off x="6238160" y="3042650"/>
            <a:ext cx="46570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Anzahl eingeloggter Benutzer</a:t>
            </a:r>
          </a:p>
          <a:p>
            <a:r>
              <a:rPr lang="de-DE" dirty="0"/>
              <a:t>Gesamtzahl Nachrichten</a:t>
            </a:r>
          </a:p>
          <a:p>
            <a:r>
              <a:rPr lang="de-DE" dirty="0"/>
              <a:t>Durchschnittliche Nachrichtenzahl pro Benutzer</a:t>
            </a:r>
          </a:p>
          <a:p>
            <a:r>
              <a:rPr lang="de-DE" dirty="0"/>
              <a:t>Die durchschnittliche Nachrichtenlänge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00" y="4484633"/>
            <a:ext cx="5467350" cy="106172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6238160" y="4532281"/>
            <a:ext cx="8888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/>
              <a:t>REST</a:t>
            </a:r>
          </a:p>
        </p:txBody>
      </p:sp>
      <p:sp>
        <p:nvSpPr>
          <p:cNvPr id="23" name="Rechteck 22"/>
          <p:cNvSpPr/>
          <p:nvPr/>
        </p:nvSpPr>
        <p:spPr>
          <a:xfrm>
            <a:off x="6238160" y="5055501"/>
            <a:ext cx="3724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Kommunikation mit Admin-Ressource</a:t>
            </a:r>
          </a:p>
        </p:txBody>
      </p:sp>
    </p:spTree>
    <p:extLst>
      <p:ext uri="{BB962C8B-B14F-4D97-AF65-F5344CB8AC3E}">
        <p14:creationId xmlns:p14="http://schemas.microsoft.com/office/powerpoint/2010/main" val="133255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Benefits</a:t>
            </a:r>
            <a:r>
              <a:rPr lang="de-DE" dirty="0"/>
              <a:t> – Moderne Businessanwendung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de-DE" dirty="0"/>
              <a:t>6 austauschbare Projekte mit sehr wenig Abhängigkeiten</a:t>
            </a:r>
          </a:p>
          <a:p>
            <a:pPr>
              <a:buFontTx/>
              <a:buChar char="-"/>
            </a:pPr>
            <a:r>
              <a:rPr lang="de-DE" dirty="0"/>
              <a:t>Automatische Generierung nativer .exe-Anwendungen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Setzt auf neusten </a:t>
            </a:r>
            <a:r>
              <a:rPr lang="de-DE" dirty="0" err="1"/>
              <a:t>Applikationserver</a:t>
            </a:r>
            <a:r>
              <a:rPr lang="de-DE" dirty="0"/>
              <a:t> (EAP7) und Bibliotheken</a:t>
            </a:r>
          </a:p>
          <a:p>
            <a:pPr>
              <a:buFontTx/>
              <a:buChar char="-"/>
            </a:pPr>
            <a:r>
              <a:rPr lang="de-DE" dirty="0"/>
              <a:t>Skalierbares, performance-optimiertes Backend</a:t>
            </a:r>
          </a:p>
          <a:p>
            <a:pPr>
              <a:buFontTx/>
              <a:buChar char="-"/>
            </a:pPr>
            <a:r>
              <a:rPr lang="de-DE" dirty="0"/>
              <a:t>Überarbeitete, benutzerfreundliche und moderne UIs</a:t>
            </a:r>
          </a:p>
          <a:p>
            <a:pPr>
              <a:buFontTx/>
              <a:buChar char="-"/>
            </a:pPr>
            <a:r>
              <a:rPr lang="de-DE" dirty="0"/>
              <a:t>Automatisierte Unit- und Integrationstests zur </a:t>
            </a:r>
            <a:r>
              <a:rPr lang="de-DE" dirty="0" err="1"/>
              <a:t>Buildzeit</a:t>
            </a:r>
            <a:endParaRPr lang="de-DE" dirty="0"/>
          </a:p>
          <a:p>
            <a:pPr>
              <a:buFontTx/>
              <a:buChar char="-"/>
            </a:pPr>
            <a:r>
              <a:rPr lang="de-DE" dirty="0"/>
              <a:t>Voller JEE 7 Support</a:t>
            </a:r>
          </a:p>
          <a:p>
            <a:pPr>
              <a:buFontTx/>
              <a:buChar char="-"/>
            </a:pPr>
            <a:r>
              <a:rPr lang="de-DE" dirty="0" err="1"/>
              <a:t>Wildfly</a:t>
            </a:r>
            <a:r>
              <a:rPr lang="de-DE" dirty="0"/>
              <a:t> (kaum) zu konfigurieren</a:t>
            </a:r>
          </a:p>
          <a:p>
            <a:pPr>
              <a:buFontTx/>
              <a:buChar char="-"/>
            </a:pPr>
            <a:r>
              <a:rPr lang="de-DE" dirty="0"/>
              <a:t>Live-Analyse und Diagramme während Benchmarking </a:t>
            </a:r>
            <a:r>
              <a:rPr lang="de-DE"/>
              <a:t>+ CSV-Generierung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92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Chatanwendung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de-DE" sz="6000" dirty="0"/>
              <a:t>Live Demo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3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670738"/>
              </p:ext>
            </p:extLst>
          </p:nvPr>
        </p:nvGraphicFramePr>
        <p:xfrm>
          <a:off x="838200" y="1308100"/>
          <a:ext cx="10515600" cy="486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63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– Java Messaging Service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" t="14133" r="4871" b="8724"/>
          <a:stretch/>
        </p:blipFill>
        <p:spPr>
          <a:xfrm>
            <a:off x="6902717" y="1536577"/>
            <a:ext cx="4451084" cy="2054348"/>
          </a:xfrm>
        </p:spPr>
      </p:pic>
      <p:sp>
        <p:nvSpPr>
          <p:cNvPr id="5" name="Textfeld 4"/>
          <p:cNvSpPr txBox="1"/>
          <p:nvPr/>
        </p:nvSpPr>
        <p:spPr>
          <a:xfrm>
            <a:off x="838200" y="1536577"/>
            <a:ext cx="6638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Bla</a:t>
            </a:r>
            <a:r>
              <a:rPr lang="de-DE" dirty="0"/>
              <a:t>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Alte Architektur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3637" r="1356" b="1983"/>
          <a:stretch/>
        </p:blipFill>
        <p:spPr>
          <a:xfrm>
            <a:off x="3343999" y="1225476"/>
            <a:ext cx="8705126" cy="5319264"/>
          </a:xfrm>
        </p:spPr>
      </p:pic>
      <p:sp>
        <p:nvSpPr>
          <p:cNvPr id="5" name="Rechteck 4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5" y="1292200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Monolith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60349" y="1843995"/>
            <a:ext cx="31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Trotz Client/Server-Architektur</a:t>
            </a:r>
          </a:p>
        </p:txBody>
      </p:sp>
      <p:sp>
        <p:nvSpPr>
          <p:cNvPr id="8" name="Rechteck 7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Lokale </a:t>
            </a:r>
            <a:r>
              <a:rPr lang="de-DE" sz="2800" dirty="0" err="1"/>
              <a:t>JavaSE</a:t>
            </a:r>
            <a:r>
              <a:rPr lang="de-DE" sz="2800" dirty="0"/>
              <a:t> APP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61950" y="3077049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Beschreibung</a:t>
            </a:r>
          </a:p>
        </p:txBody>
      </p:sp>
      <p:sp>
        <p:nvSpPr>
          <p:cNvPr id="14" name="Rechteck 13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Bibliotheken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Veraltete Frameworks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33375" y="5060566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Verstoß SOLID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Prinzipien werden verletzt</a:t>
            </a:r>
          </a:p>
        </p:txBody>
      </p:sp>
    </p:spTree>
    <p:extLst>
      <p:ext uri="{BB962C8B-B14F-4D97-AF65-F5344CB8AC3E}">
        <p14:creationId xmlns:p14="http://schemas.microsoft.com/office/powerpoint/2010/main" val="420553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3496020" y="1249590"/>
            <a:ext cx="8556279" cy="5562310"/>
            <a:chOff x="3496020" y="1249590"/>
            <a:chExt cx="8556279" cy="5562310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9" t="6754" r="2369" b="2885"/>
            <a:stretch/>
          </p:blipFill>
          <p:spPr>
            <a:xfrm>
              <a:off x="3496020" y="1249590"/>
              <a:ext cx="8556279" cy="5268298"/>
            </a:xfrm>
            <a:prstGeom prst="rect">
              <a:avLst/>
            </a:prstGeom>
          </p:spPr>
        </p:pic>
        <p:sp>
          <p:nvSpPr>
            <p:cNvPr id="5" name="Rechteck 4"/>
            <p:cNvSpPr/>
            <p:nvPr/>
          </p:nvSpPr>
          <p:spPr>
            <a:xfrm>
              <a:off x="3572222" y="6464300"/>
              <a:ext cx="5305078" cy="34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Rechteck 6"/>
          <p:cNvSpPr/>
          <p:nvPr/>
        </p:nvSpPr>
        <p:spPr>
          <a:xfrm>
            <a:off x="3496020" y="1155700"/>
            <a:ext cx="8556279" cy="5549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Architekturverbesserungen – Neue Architektur</a:t>
            </a:r>
          </a:p>
        </p:txBody>
      </p:sp>
      <p:sp>
        <p:nvSpPr>
          <p:cNvPr id="18" name="Rechteck 17"/>
          <p:cNvSpPr/>
          <p:nvPr/>
        </p:nvSpPr>
        <p:spPr>
          <a:xfrm>
            <a:off x="257174" y="1287690"/>
            <a:ext cx="3010625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33375" y="12922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Verteiltes System</a:t>
            </a:r>
          </a:p>
        </p:txBody>
      </p:sp>
      <p:sp>
        <p:nvSpPr>
          <p:cNvPr id="20" name="Rechteck 19"/>
          <p:cNvSpPr/>
          <p:nvPr/>
        </p:nvSpPr>
        <p:spPr>
          <a:xfrm>
            <a:off x="257175" y="505520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2520744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2525254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Stateless</a:t>
            </a:r>
            <a:endParaRPr lang="de-DE" sz="2800" dirty="0"/>
          </a:p>
        </p:txBody>
      </p:sp>
      <p:sp>
        <p:nvSpPr>
          <p:cNvPr id="24" name="Textfeld 23"/>
          <p:cNvSpPr txBox="1"/>
          <p:nvPr/>
        </p:nvSpPr>
        <p:spPr>
          <a:xfrm>
            <a:off x="361949" y="3077049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Skalierbarkeit</a:t>
            </a:r>
          </a:p>
        </p:txBody>
      </p:sp>
      <p:sp>
        <p:nvSpPr>
          <p:cNvPr id="25" name="Rechteck 24"/>
          <p:cNvSpPr/>
          <p:nvPr/>
        </p:nvSpPr>
        <p:spPr>
          <a:xfrm>
            <a:off x="257175" y="3766395"/>
            <a:ext cx="3010624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333375" y="3770905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61950" y="4322700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33375" y="5060566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???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61950" y="5612361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12" name="Inhaltsplatzhalter 11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5903" r="2124" b="2653"/>
          <a:stretch/>
        </p:blipFill>
        <p:spPr>
          <a:xfrm>
            <a:off x="3483322" y="1250195"/>
            <a:ext cx="8562992" cy="5361583"/>
          </a:xfrm>
        </p:spPr>
      </p:pic>
      <p:sp>
        <p:nvSpPr>
          <p:cNvPr id="30" name="Textfeld 29"/>
          <p:cNvSpPr txBox="1"/>
          <p:nvPr/>
        </p:nvSpPr>
        <p:spPr>
          <a:xfrm>
            <a:off x="361950" y="1769928"/>
            <a:ext cx="26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6567" r="3020" b="4847"/>
          <a:stretch/>
        </p:blipFill>
        <p:spPr>
          <a:xfrm>
            <a:off x="3431316" y="1249590"/>
            <a:ext cx="8589596" cy="5268298"/>
          </a:xfrm>
          <a:prstGeom prst="rect">
            <a:avLst/>
          </a:prstGeom>
        </p:spPr>
      </p:pic>
      <p:sp>
        <p:nvSpPr>
          <p:cNvPr id="32" name="Rechteck 31"/>
          <p:cNvSpPr/>
          <p:nvPr/>
        </p:nvSpPr>
        <p:spPr>
          <a:xfrm>
            <a:off x="11518041" y="534148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11594241" y="538658"/>
            <a:ext cx="222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Lastverteilung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11518040" y="1061878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</a:t>
            </a:r>
            <a:r>
              <a:rPr lang="de-DE" dirty="0" err="1"/>
              <a:t>Loadbalancing</a:t>
            </a:r>
            <a:r>
              <a:rPr lang="de-DE" dirty="0"/>
              <a:t> Arbeitsteilung</a:t>
            </a:r>
          </a:p>
        </p:txBody>
      </p:sp>
      <p:sp>
        <p:nvSpPr>
          <p:cNvPr id="35" name="Rechteck 34"/>
          <p:cNvSpPr/>
          <p:nvPr/>
        </p:nvSpPr>
        <p:spPr>
          <a:xfrm>
            <a:off x="11518041" y="1692353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11594241" y="1696863"/>
            <a:ext cx="2593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Ausfallsicherheit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11518040" y="2220083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Mehrere Instanzen sichern Ausfall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518040" y="2821983"/>
            <a:ext cx="3623239" cy="9256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11594240" y="2826493"/>
            <a:ext cx="216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Skalierbarkeit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11518039" y="3349713"/>
            <a:ext cx="362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Horizontal (</a:t>
            </a:r>
            <a:r>
              <a:rPr lang="de-DE" dirty="0" err="1"/>
              <a:t>Scale</a:t>
            </a:r>
            <a:r>
              <a:rPr lang="de-DE" dirty="0"/>
              <a:t> out)</a:t>
            </a:r>
          </a:p>
        </p:txBody>
      </p:sp>
    </p:spTree>
    <p:extLst>
      <p:ext uri="{BB962C8B-B14F-4D97-AF65-F5344CB8AC3E}">
        <p14:creationId xmlns:p14="http://schemas.microsoft.com/office/powerpoint/2010/main" val="16704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1325563"/>
          </a:xfrm>
        </p:spPr>
        <p:txBody>
          <a:bodyPr/>
          <a:lstStyle/>
          <a:p>
            <a:r>
              <a:rPr lang="de-DE" dirty="0"/>
              <a:t>Architekturverbesserungen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75"/>
          <a:stretch/>
        </p:blipFill>
        <p:spPr>
          <a:xfrm>
            <a:off x="3487214" y="-1062584"/>
            <a:ext cx="8526987" cy="8441284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2400300" y="1213412"/>
            <a:ext cx="421506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de-DE" sz="4000" dirty="0">
                <a:latin typeface="+mj-lt"/>
                <a:ea typeface="+mj-ea"/>
                <a:cs typeface="+mj-cs"/>
              </a:rPr>
              <a:t>– Code-Komplexität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495" y="100713"/>
            <a:ext cx="1207779" cy="121296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0926476" y="1189661"/>
            <a:ext cx="23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Codecity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3" t="7508" r="10973" b="61147"/>
          <a:stretch/>
        </p:blipFill>
        <p:spPr>
          <a:xfrm>
            <a:off x="2612859" y="4743533"/>
            <a:ext cx="1067446" cy="211446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257176" y="3454723"/>
            <a:ext cx="3230038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7175" y="2165913"/>
            <a:ext cx="3230039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33376" y="217042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61950" y="2722218"/>
            <a:ext cx="290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Variablen einer Klasse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61950" y="401187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Anzahl Methoden einer Klasse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7175" y="4743533"/>
            <a:ext cx="2253796" cy="1055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Farbe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1949" y="5300689"/>
            <a:ext cx="312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Logische Codezeilen</a:t>
            </a:r>
          </a:p>
        </p:txBody>
      </p:sp>
      <p:sp>
        <p:nvSpPr>
          <p:cNvPr id="26" name="Textfeld 25"/>
          <p:cNvSpPr txBox="1"/>
          <p:nvPr/>
        </p:nvSpPr>
        <p:spPr>
          <a:xfrm flipH="1">
            <a:off x="8797831" y="5214218"/>
            <a:ext cx="825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7" name="Textfeld 26"/>
          <p:cNvSpPr txBox="1"/>
          <p:nvPr/>
        </p:nvSpPr>
        <p:spPr>
          <a:xfrm flipH="1">
            <a:off x="4985813" y="5777757"/>
            <a:ext cx="96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Neu</a:t>
            </a:r>
          </a:p>
        </p:txBody>
      </p:sp>
      <p:sp>
        <p:nvSpPr>
          <p:cNvPr id="2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87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Fehlersemantik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44518"/>
              </p:ext>
            </p:extLst>
          </p:nvPr>
        </p:nvGraphicFramePr>
        <p:xfrm>
          <a:off x="2728686" y="740229"/>
          <a:ext cx="9289144" cy="5936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571">
                  <a:extLst>
                    <a:ext uri="{9D8B030D-6E8A-4147-A177-3AD203B41FA5}">
                      <a16:colId xmlns:a16="http://schemas.microsoft.com/office/drawing/2014/main" val="105825734"/>
                    </a:ext>
                  </a:extLst>
                </a:gridCol>
                <a:gridCol w="1900967">
                  <a:extLst>
                    <a:ext uri="{9D8B030D-6E8A-4147-A177-3AD203B41FA5}">
                      <a16:colId xmlns:a16="http://schemas.microsoft.com/office/drawing/2014/main" val="2551496723"/>
                    </a:ext>
                  </a:extLst>
                </a:gridCol>
                <a:gridCol w="1664384">
                  <a:extLst>
                    <a:ext uri="{9D8B030D-6E8A-4147-A177-3AD203B41FA5}">
                      <a16:colId xmlns:a16="http://schemas.microsoft.com/office/drawing/2014/main" val="621316230"/>
                    </a:ext>
                  </a:extLst>
                </a:gridCol>
                <a:gridCol w="1954830">
                  <a:extLst>
                    <a:ext uri="{9D8B030D-6E8A-4147-A177-3AD203B41FA5}">
                      <a16:colId xmlns:a16="http://schemas.microsoft.com/office/drawing/2014/main" val="4247669427"/>
                    </a:ext>
                  </a:extLst>
                </a:gridCol>
                <a:gridCol w="1736392">
                  <a:extLst>
                    <a:ext uri="{9D8B030D-6E8A-4147-A177-3AD203B41FA5}">
                      <a16:colId xmlns:a16="http://schemas.microsoft.com/office/drawing/2014/main" val="1903135035"/>
                    </a:ext>
                  </a:extLst>
                </a:gridCol>
              </a:tblGrid>
              <a:tr h="59172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de-DE" sz="1400" u="none" strike="noStrike" dirty="0">
                          <a:effectLst/>
                        </a:rPr>
                        <a:t> </a:t>
                      </a:r>
                      <a:r>
                        <a:rPr lang="de-DE" sz="20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Fehlerart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50998"/>
                  </a:ext>
                </a:extLst>
              </a:tr>
              <a:tr h="763517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Fehlerklasse</a:t>
                      </a:r>
                      <a:endParaRPr lang="de-DE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Fehlerfreier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Ablauf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Nachrichten-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</a:t>
                      </a:r>
                      <a:r>
                        <a:rPr lang="de-DE" sz="1800" u="none" strike="noStrike" dirty="0" err="1">
                          <a:effectLst/>
                        </a:rPr>
                        <a:t>verlust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</a:p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des Servers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800" u="none" strike="noStrike" dirty="0">
                          <a:effectLst/>
                        </a:rPr>
                        <a:t>  Zusätzlich Ausfall </a:t>
                      </a:r>
                      <a:br>
                        <a:rPr lang="de-DE" sz="1800" u="none" strike="noStrike" dirty="0">
                          <a:effectLst/>
                        </a:rPr>
                      </a:br>
                      <a:r>
                        <a:rPr lang="de-DE" sz="1800" u="none" strike="noStrike" dirty="0">
                          <a:effectLst/>
                        </a:rPr>
                        <a:t>  des Clients</a:t>
                      </a:r>
                      <a:endParaRPr lang="de-D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69885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Maybe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42991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At-Least-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&gt;=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&gt;= 1 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?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?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558439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At-Most-</a:t>
                      </a:r>
                      <a:r>
                        <a:rPr lang="de-DE" sz="2000" u="none" strike="noStrike" dirty="0" err="1">
                          <a:effectLst/>
                        </a:rPr>
                        <a:t>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?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?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72403"/>
                  </a:ext>
                </a:extLst>
              </a:tr>
              <a:tr h="11452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2000" u="none" strike="noStrike" dirty="0">
                          <a:effectLst/>
                        </a:rPr>
                        <a:t>  </a:t>
                      </a:r>
                      <a:r>
                        <a:rPr lang="de-DE" sz="2000" u="none" strike="noStrike" dirty="0" err="1">
                          <a:effectLst/>
                        </a:rPr>
                        <a:t>Exactly-Once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>
                          <a:effectLst/>
                        </a:rPr>
                        <a:t>Ausführung: 1</a:t>
                      </a:r>
                      <a:br>
                        <a:rPr lang="de-DE" sz="1600" u="none" strike="noStrike">
                          <a:effectLst/>
                        </a:rPr>
                      </a:br>
                      <a:r>
                        <a:rPr lang="de-DE" sz="1600" u="none" strike="noStrike">
                          <a:effectLst/>
                        </a:rPr>
                        <a:t>Ergebnis: 1</a:t>
                      </a:r>
                      <a:endParaRPr lang="de-DE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de-DE" sz="1600" u="none" strike="noStrike" dirty="0">
                          <a:effectLst/>
                        </a:rPr>
                        <a:t>Ausführung: 1</a:t>
                      </a:r>
                      <a:br>
                        <a:rPr lang="de-DE" sz="1600" u="none" strike="noStrike" dirty="0">
                          <a:effectLst/>
                        </a:rPr>
                      </a:br>
                      <a:r>
                        <a:rPr lang="de-DE" sz="1600" u="none" strike="noStrike" dirty="0">
                          <a:effectLst/>
                        </a:rPr>
                        <a:t>Ergebnis: 1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157016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370167" y="3560812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33376" y="346008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46367" y="3566173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</a:t>
            </a:r>
            <a:r>
              <a:rPr lang="de-DE" sz="2800" dirty="0" err="1"/>
              <a:t>Logout</a:t>
            </a:r>
            <a:endParaRPr lang="de-DE" sz="2800" dirty="0"/>
          </a:p>
        </p:txBody>
      </p:sp>
      <p:sp>
        <p:nvSpPr>
          <p:cNvPr id="9" name="Rechteck 8"/>
          <p:cNvSpPr/>
          <p:nvPr/>
        </p:nvSpPr>
        <p:spPr>
          <a:xfrm>
            <a:off x="370167" y="469516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33375" y="4748894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46368" y="470052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REST-Login</a:t>
            </a:r>
          </a:p>
        </p:txBody>
      </p:sp>
      <p:sp>
        <p:nvSpPr>
          <p:cNvPr id="13" name="Rechteck 12"/>
          <p:cNvSpPr/>
          <p:nvPr/>
        </p:nvSpPr>
        <p:spPr>
          <a:xfrm>
            <a:off x="370167" y="2426457"/>
            <a:ext cx="4169681" cy="5285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46367" y="2431818"/>
            <a:ext cx="20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JMS</a:t>
            </a:r>
          </a:p>
        </p:txBody>
      </p:sp>
      <p:sp>
        <p:nvSpPr>
          <p:cNvPr id="15" name="Pfeil: nach unten 14"/>
          <p:cNvSpPr/>
          <p:nvPr/>
        </p:nvSpPr>
        <p:spPr>
          <a:xfrm>
            <a:off x="1074059" y="2695317"/>
            <a:ext cx="2032000" cy="87124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1607964" y="2792690"/>
            <a:ext cx="1277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Retry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 flipH="1">
            <a:off x="10083800" y="370897"/>
            <a:ext cx="19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Nach Schill (2012) 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9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 XA-Transaktion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Container </a:t>
            </a:r>
            <a:r>
              <a:rPr lang="de-DE" dirty="0" err="1"/>
              <a:t>Managed</a:t>
            </a:r>
            <a:r>
              <a:rPr lang="de-DE" dirty="0"/>
              <a:t> Transaction, d.h. Setzen der Transaktionsgrenzen durch den EJB-Container</a:t>
            </a:r>
          </a:p>
          <a:p>
            <a:r>
              <a:rPr lang="de-DE" dirty="0"/>
              <a:t>Koordination der Transaktionen zur </a:t>
            </a:r>
            <a:r>
              <a:rPr lang="de-DE" dirty="0" err="1"/>
              <a:t>Persistierung</a:t>
            </a:r>
            <a:r>
              <a:rPr lang="de-DE" dirty="0"/>
              <a:t> in </a:t>
            </a:r>
            <a:r>
              <a:rPr lang="de-DE" dirty="0" err="1"/>
              <a:t>TraceDB</a:t>
            </a:r>
            <a:r>
              <a:rPr lang="de-DE" dirty="0"/>
              <a:t> und </a:t>
            </a:r>
            <a:r>
              <a:rPr lang="de-DE" dirty="0" err="1"/>
              <a:t>CountDB</a:t>
            </a:r>
            <a:r>
              <a:rPr lang="de-DE" dirty="0"/>
              <a:t> durch XA (2PC-Protokoll)</a:t>
            </a:r>
          </a:p>
          <a:p>
            <a:r>
              <a:rPr lang="de-DE" dirty="0" err="1"/>
              <a:t>Exceptions</a:t>
            </a:r>
            <a:r>
              <a:rPr lang="de-DE" dirty="0"/>
              <a:t> werden zur Message-</a:t>
            </a:r>
            <a:r>
              <a:rPr lang="de-DE" dirty="0" err="1"/>
              <a:t>Driven</a:t>
            </a:r>
            <a:r>
              <a:rPr lang="de-DE" dirty="0"/>
              <a:t>-Bean gereicht, von dort wird die Transaktion für ein Rollback markiert</a:t>
            </a:r>
          </a:p>
          <a:p>
            <a:r>
              <a:rPr lang="de-DE" dirty="0"/>
              <a:t>Definition der Datenbanken als XA-</a:t>
            </a:r>
            <a:r>
              <a:rPr lang="de-DE" dirty="0" err="1"/>
              <a:t>Datasources</a:t>
            </a:r>
            <a:r>
              <a:rPr lang="de-DE" dirty="0"/>
              <a:t> am </a:t>
            </a:r>
            <a:r>
              <a:rPr lang="de-DE" dirty="0" err="1"/>
              <a:t>Wildfly</a:t>
            </a:r>
            <a:r>
              <a:rPr lang="de-DE" dirty="0"/>
              <a:t> (dynamisch per mysql-ds.xml)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2E1CED3-FDE9-4250-9543-5276860A4BA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2784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Breitbild</PresentationFormat>
  <Paragraphs>183</Paragraphs>
  <Slides>19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Larissa</vt:lpstr>
      <vt:lpstr>Verteilte Systeme</vt:lpstr>
      <vt:lpstr>Agenda</vt:lpstr>
      <vt:lpstr>Zielsetzung</vt:lpstr>
      <vt:lpstr>Motivation – Java Messaging Service</vt:lpstr>
      <vt:lpstr>Architekturverbesserungen – Alte Architektur</vt:lpstr>
      <vt:lpstr>Architekturverbesserungen – Neue Architektur</vt:lpstr>
      <vt:lpstr>Architekturverbesserungen</vt:lpstr>
      <vt:lpstr>Fehlersemantik</vt:lpstr>
      <vt:lpstr>Verteilte XA-Transaktion</vt:lpstr>
      <vt:lpstr>Umstieg auf Wildfly 10</vt:lpstr>
      <vt:lpstr>Benchmarking - Testspezifikation</vt:lpstr>
      <vt:lpstr>Benchmarking - Testaufbau</vt:lpstr>
      <vt:lpstr>Benchmarking - Testergebnisse</vt:lpstr>
      <vt:lpstr>Benchmarking - Testergebnisse</vt:lpstr>
      <vt:lpstr>Benchmarking - Testergebnisse</vt:lpstr>
      <vt:lpstr>Benchmarking - Testergebnisse</vt:lpstr>
      <vt:lpstr>Umsetzung des Admin-Client</vt:lpstr>
      <vt:lpstr>Benefits – Moderne Businessanwendung</vt:lpstr>
      <vt:lpstr>Chatanwendung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und Jenny</dc:creator>
  <cp:lastModifiedBy>eidellot</cp:lastModifiedBy>
  <cp:revision>102</cp:revision>
  <dcterms:created xsi:type="dcterms:W3CDTF">2016-11-17T12:38:08Z</dcterms:created>
  <dcterms:modified xsi:type="dcterms:W3CDTF">2017-01-08T09:14:38Z</dcterms:modified>
</cp:coreProperties>
</file>