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2c77fac72e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2c77fac72e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2c77fac72e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2c77fac72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2c77fac72e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2c77fac72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2c77fac72e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2c77fac72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2c77fac72e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2c77fac72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2c77fac72e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2c77fac72e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c77fac72e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c77fac72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2c77fac72e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2c77fac72e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2c77fac72e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2c77fac72e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47075" y="429550"/>
            <a:ext cx="8520600" cy="903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200"/>
              <a:t>Data Bootcamp Final Project</a:t>
            </a:r>
            <a:endParaRPr sz="3200"/>
          </a:p>
        </p:txBody>
      </p:sp>
      <p:sp>
        <p:nvSpPr>
          <p:cNvPr id="55" name="Google Shape;55;p13"/>
          <p:cNvSpPr txBox="1">
            <a:spLocks noGrp="1"/>
          </p:cNvSpPr>
          <p:nvPr>
            <p:ph type="subTitle" idx="1"/>
          </p:nvPr>
        </p:nvSpPr>
        <p:spPr>
          <a:xfrm>
            <a:off x="311700" y="1511125"/>
            <a:ext cx="8520600" cy="7926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440"/>
              <a:buNone/>
            </a:pPr>
            <a:r>
              <a:rPr lang="en" sz="1960"/>
              <a:t>Portland Real Estate</a:t>
            </a:r>
            <a:endParaRPr sz="1960"/>
          </a:p>
          <a:p>
            <a:pPr marL="0" lvl="0" indent="0" algn="ctr" rtl="0">
              <a:lnSpc>
                <a:spcPct val="80000"/>
              </a:lnSpc>
              <a:spcBef>
                <a:spcPts val="0"/>
              </a:spcBef>
              <a:spcAft>
                <a:spcPts val="0"/>
              </a:spcAft>
              <a:buSzPts val="440"/>
              <a:buNone/>
            </a:pPr>
            <a:endParaRPr sz="1460"/>
          </a:p>
          <a:p>
            <a:pPr marL="0" lvl="0" indent="0" algn="ctr" rtl="0">
              <a:lnSpc>
                <a:spcPct val="80000"/>
              </a:lnSpc>
              <a:spcBef>
                <a:spcPts val="0"/>
              </a:spcBef>
              <a:spcAft>
                <a:spcPts val="0"/>
              </a:spcAft>
              <a:buSzPts val="440"/>
              <a:buNone/>
            </a:pPr>
            <a:r>
              <a:rPr lang="en" sz="1460"/>
              <a:t>by</a:t>
            </a:r>
            <a:endParaRPr sz="1460"/>
          </a:p>
          <a:p>
            <a:pPr marL="0" lvl="0" indent="0" algn="ctr" rtl="0">
              <a:lnSpc>
                <a:spcPct val="80000"/>
              </a:lnSpc>
              <a:spcBef>
                <a:spcPts val="0"/>
              </a:spcBef>
              <a:spcAft>
                <a:spcPts val="0"/>
              </a:spcAft>
              <a:buSzPts val="440"/>
              <a:buNone/>
            </a:pPr>
            <a:r>
              <a:rPr lang="en" sz="1460"/>
              <a:t>Christopher Snead</a:t>
            </a:r>
            <a:endParaRPr sz="1460"/>
          </a:p>
          <a:p>
            <a:pPr marL="0" lvl="0" indent="0" algn="ctr" rtl="0">
              <a:lnSpc>
                <a:spcPct val="80000"/>
              </a:lnSpc>
              <a:spcBef>
                <a:spcPts val="0"/>
              </a:spcBef>
              <a:spcAft>
                <a:spcPts val="0"/>
              </a:spcAft>
              <a:buSzPts val="440"/>
              <a:buNone/>
            </a:pPr>
            <a:r>
              <a:rPr lang="en" sz="1460"/>
              <a:t>Kim Collins</a:t>
            </a:r>
            <a:endParaRPr sz="1460"/>
          </a:p>
          <a:p>
            <a:pPr marL="0" lvl="0" indent="0" algn="ctr" rtl="0">
              <a:lnSpc>
                <a:spcPct val="80000"/>
              </a:lnSpc>
              <a:spcBef>
                <a:spcPts val="0"/>
              </a:spcBef>
              <a:spcAft>
                <a:spcPts val="0"/>
              </a:spcAft>
              <a:buSzPts val="440"/>
              <a:buNone/>
            </a:pPr>
            <a:r>
              <a:rPr lang="en" sz="1460"/>
              <a:t>Sebastian Vila</a:t>
            </a:r>
            <a:endParaRPr sz="1460"/>
          </a:p>
        </p:txBody>
      </p:sp>
      <p:pic>
        <p:nvPicPr>
          <p:cNvPr id="56" name="Google Shape;56;p13"/>
          <p:cNvPicPr preferRelativeResize="0"/>
          <p:nvPr/>
        </p:nvPicPr>
        <p:blipFill>
          <a:blip r:embed="rId3">
            <a:alphaModFix/>
          </a:blip>
          <a:stretch>
            <a:fillRect/>
          </a:stretch>
        </p:blipFill>
        <p:spPr>
          <a:xfrm>
            <a:off x="3197838" y="3012025"/>
            <a:ext cx="2889823" cy="15050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xfrm>
            <a:off x="218100" y="363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220" b="1"/>
              <a:t>Relationship between Population Density and Square Feet</a:t>
            </a:r>
            <a:endParaRPr sz="1120" b="1">
              <a:solidFill>
                <a:srgbClr val="999999"/>
              </a:solidFill>
            </a:endParaRPr>
          </a:p>
        </p:txBody>
      </p:sp>
      <p:cxnSp>
        <p:nvCxnSpPr>
          <p:cNvPr id="130" name="Google Shape;130;p22"/>
          <p:cNvCxnSpPr/>
          <p:nvPr/>
        </p:nvCxnSpPr>
        <p:spPr>
          <a:xfrm>
            <a:off x="7075" y="424500"/>
            <a:ext cx="9147900" cy="0"/>
          </a:xfrm>
          <a:prstGeom prst="straightConnector1">
            <a:avLst/>
          </a:prstGeom>
          <a:noFill/>
          <a:ln w="9525" cap="flat" cmpd="sng">
            <a:solidFill>
              <a:schemeClr val="dk2"/>
            </a:solidFill>
            <a:prstDash val="solid"/>
            <a:round/>
            <a:headEnd type="none" w="med" len="med"/>
            <a:tailEnd type="none" w="med" len="med"/>
          </a:ln>
        </p:spPr>
      </p:cxnSp>
      <p:sp>
        <p:nvSpPr>
          <p:cNvPr id="131" name="Google Shape;131;p22"/>
          <p:cNvSpPr txBox="1"/>
          <p:nvPr/>
        </p:nvSpPr>
        <p:spPr>
          <a:xfrm>
            <a:off x="516475" y="665050"/>
            <a:ext cx="7280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The scatter plot below show that there is some relationship between these two variable, though much lower than one would expect with an R square of only 0.07</a:t>
            </a:r>
            <a:endParaRPr sz="1000"/>
          </a:p>
        </p:txBody>
      </p:sp>
      <p:pic>
        <p:nvPicPr>
          <p:cNvPr id="132" name="Google Shape;132;p22"/>
          <p:cNvPicPr preferRelativeResize="0"/>
          <p:nvPr/>
        </p:nvPicPr>
        <p:blipFill>
          <a:blip r:embed="rId3">
            <a:alphaModFix/>
          </a:blip>
          <a:stretch>
            <a:fillRect/>
          </a:stretch>
        </p:blipFill>
        <p:spPr>
          <a:xfrm>
            <a:off x="838675" y="1295900"/>
            <a:ext cx="6784121" cy="36810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218100" y="363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220" b="1"/>
              <a:t>Sale Price per sqft by zip code interactive map</a:t>
            </a:r>
            <a:endParaRPr sz="1220" b="1"/>
          </a:p>
        </p:txBody>
      </p:sp>
      <p:cxnSp>
        <p:nvCxnSpPr>
          <p:cNvPr id="62" name="Google Shape;62;p14"/>
          <p:cNvCxnSpPr/>
          <p:nvPr/>
        </p:nvCxnSpPr>
        <p:spPr>
          <a:xfrm>
            <a:off x="7075" y="424500"/>
            <a:ext cx="9147900" cy="0"/>
          </a:xfrm>
          <a:prstGeom prst="straightConnector1">
            <a:avLst/>
          </a:prstGeom>
          <a:noFill/>
          <a:ln w="9525" cap="flat" cmpd="sng">
            <a:solidFill>
              <a:schemeClr val="dk2"/>
            </a:solidFill>
            <a:prstDash val="solid"/>
            <a:round/>
            <a:headEnd type="none" w="med" len="med"/>
            <a:tailEnd type="none" w="med" len="med"/>
          </a:ln>
        </p:spPr>
      </p:cxnSp>
      <p:pic>
        <p:nvPicPr>
          <p:cNvPr id="63" name="Google Shape;63;p14"/>
          <p:cNvPicPr preferRelativeResize="0"/>
          <p:nvPr/>
        </p:nvPicPr>
        <p:blipFill>
          <a:blip r:embed="rId3">
            <a:alphaModFix/>
          </a:blip>
          <a:stretch>
            <a:fillRect/>
          </a:stretch>
        </p:blipFill>
        <p:spPr>
          <a:xfrm>
            <a:off x="639200" y="1296400"/>
            <a:ext cx="7269252" cy="3715925"/>
          </a:xfrm>
          <a:prstGeom prst="rect">
            <a:avLst/>
          </a:prstGeom>
          <a:noFill/>
          <a:ln>
            <a:noFill/>
          </a:ln>
        </p:spPr>
      </p:pic>
      <p:sp>
        <p:nvSpPr>
          <p:cNvPr id="64" name="Google Shape;64;p14"/>
          <p:cNvSpPr txBox="1"/>
          <p:nvPr/>
        </p:nvSpPr>
        <p:spPr>
          <a:xfrm>
            <a:off x="516475" y="665050"/>
            <a:ext cx="7514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This map allows you to see Sale prices per sqft of homes in Portland by zip code. In the tableau version can be filtered by zip code, square feet, bed, bath and year built. </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218100" y="363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220" b="1"/>
              <a:t>Sale Price by zip code interactive map</a:t>
            </a:r>
            <a:endParaRPr sz="1220" b="1"/>
          </a:p>
        </p:txBody>
      </p:sp>
      <p:cxnSp>
        <p:nvCxnSpPr>
          <p:cNvPr id="70" name="Google Shape;70;p15"/>
          <p:cNvCxnSpPr/>
          <p:nvPr/>
        </p:nvCxnSpPr>
        <p:spPr>
          <a:xfrm>
            <a:off x="7075" y="424500"/>
            <a:ext cx="9147900" cy="0"/>
          </a:xfrm>
          <a:prstGeom prst="straightConnector1">
            <a:avLst/>
          </a:prstGeom>
          <a:noFill/>
          <a:ln w="9525" cap="flat" cmpd="sng">
            <a:solidFill>
              <a:schemeClr val="dk2"/>
            </a:solidFill>
            <a:prstDash val="solid"/>
            <a:round/>
            <a:headEnd type="none" w="med" len="med"/>
            <a:tailEnd type="none" w="med" len="med"/>
          </a:ln>
        </p:spPr>
      </p:cxnSp>
      <p:sp>
        <p:nvSpPr>
          <p:cNvPr id="71" name="Google Shape;71;p15"/>
          <p:cNvSpPr txBox="1"/>
          <p:nvPr/>
        </p:nvSpPr>
        <p:spPr>
          <a:xfrm>
            <a:off x="516475" y="665050"/>
            <a:ext cx="7183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This map allows you to see Sale prices of homes in Portland by zip code. In the tableau version can be filtered by zip code, square feet, bed, bath and year built. </a:t>
            </a:r>
            <a:endParaRPr sz="1000"/>
          </a:p>
        </p:txBody>
      </p:sp>
      <p:pic>
        <p:nvPicPr>
          <p:cNvPr id="72" name="Google Shape;72;p15"/>
          <p:cNvPicPr preferRelativeResize="0"/>
          <p:nvPr/>
        </p:nvPicPr>
        <p:blipFill>
          <a:blip r:embed="rId3">
            <a:alphaModFix/>
          </a:blip>
          <a:stretch>
            <a:fillRect/>
          </a:stretch>
        </p:blipFill>
        <p:spPr>
          <a:xfrm>
            <a:off x="619350" y="1302975"/>
            <a:ext cx="7183362" cy="36810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218100" y="363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220" b="1"/>
              <a:t>Square Feet by zip code interactive map</a:t>
            </a:r>
            <a:endParaRPr sz="1220" b="1"/>
          </a:p>
        </p:txBody>
      </p:sp>
      <p:cxnSp>
        <p:nvCxnSpPr>
          <p:cNvPr id="78" name="Google Shape;78;p16"/>
          <p:cNvCxnSpPr/>
          <p:nvPr/>
        </p:nvCxnSpPr>
        <p:spPr>
          <a:xfrm>
            <a:off x="7075" y="424500"/>
            <a:ext cx="9147900" cy="0"/>
          </a:xfrm>
          <a:prstGeom prst="straightConnector1">
            <a:avLst/>
          </a:prstGeom>
          <a:noFill/>
          <a:ln w="9525" cap="flat" cmpd="sng">
            <a:solidFill>
              <a:schemeClr val="dk2"/>
            </a:solidFill>
            <a:prstDash val="solid"/>
            <a:round/>
            <a:headEnd type="none" w="med" len="med"/>
            <a:tailEnd type="none" w="med" len="med"/>
          </a:ln>
        </p:spPr>
      </p:cxnSp>
      <p:sp>
        <p:nvSpPr>
          <p:cNvPr id="79" name="Google Shape;79;p16"/>
          <p:cNvSpPr txBox="1"/>
          <p:nvPr/>
        </p:nvSpPr>
        <p:spPr>
          <a:xfrm>
            <a:off x="516475" y="665050"/>
            <a:ext cx="7280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This map allows you to see Square feet from sold homes in Portland by zip code. In the tableau version can be filtered by zip code, square feet, bed, bath and year built. </a:t>
            </a:r>
            <a:endParaRPr sz="1000"/>
          </a:p>
        </p:txBody>
      </p:sp>
      <p:pic>
        <p:nvPicPr>
          <p:cNvPr id="80" name="Google Shape;80;p16"/>
          <p:cNvPicPr preferRelativeResize="0"/>
          <p:nvPr/>
        </p:nvPicPr>
        <p:blipFill>
          <a:blip r:embed="rId3">
            <a:alphaModFix/>
          </a:blip>
          <a:stretch>
            <a:fillRect/>
          </a:stretch>
        </p:blipFill>
        <p:spPr>
          <a:xfrm>
            <a:off x="619350" y="1266425"/>
            <a:ext cx="7237924" cy="3628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218100" y="363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220" b="1"/>
              <a:t>Count of transactions by zip code interactive map</a:t>
            </a:r>
            <a:endParaRPr sz="1220" b="1"/>
          </a:p>
        </p:txBody>
      </p:sp>
      <p:cxnSp>
        <p:nvCxnSpPr>
          <p:cNvPr id="86" name="Google Shape;86;p17"/>
          <p:cNvCxnSpPr/>
          <p:nvPr/>
        </p:nvCxnSpPr>
        <p:spPr>
          <a:xfrm>
            <a:off x="7075" y="424500"/>
            <a:ext cx="9147900" cy="0"/>
          </a:xfrm>
          <a:prstGeom prst="straightConnector1">
            <a:avLst/>
          </a:prstGeom>
          <a:noFill/>
          <a:ln w="9525" cap="flat" cmpd="sng">
            <a:solidFill>
              <a:schemeClr val="dk2"/>
            </a:solidFill>
            <a:prstDash val="solid"/>
            <a:round/>
            <a:headEnd type="none" w="med" len="med"/>
            <a:tailEnd type="none" w="med" len="med"/>
          </a:ln>
        </p:spPr>
      </p:cxnSp>
      <p:sp>
        <p:nvSpPr>
          <p:cNvPr id="87" name="Google Shape;87;p17"/>
          <p:cNvSpPr txBox="1"/>
          <p:nvPr/>
        </p:nvSpPr>
        <p:spPr>
          <a:xfrm>
            <a:off x="516475" y="665050"/>
            <a:ext cx="7280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This map allows you to see count of sold homes in Portland by zip code. In the tableau version can be filtered by zip code, square feet, bed, bath and year built. </a:t>
            </a:r>
            <a:endParaRPr sz="1000"/>
          </a:p>
        </p:txBody>
      </p:sp>
      <p:pic>
        <p:nvPicPr>
          <p:cNvPr id="88" name="Google Shape;88;p17"/>
          <p:cNvPicPr preferRelativeResize="0"/>
          <p:nvPr/>
        </p:nvPicPr>
        <p:blipFill>
          <a:blip r:embed="rId3">
            <a:alphaModFix/>
          </a:blip>
          <a:stretch>
            <a:fillRect/>
          </a:stretch>
        </p:blipFill>
        <p:spPr>
          <a:xfrm>
            <a:off x="599475" y="1267600"/>
            <a:ext cx="7114101" cy="36810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218100" y="363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220" b="1"/>
              <a:t>Comparison Bar Chart </a:t>
            </a:r>
            <a:r>
              <a:rPr lang="en" sz="1120" b="1">
                <a:solidFill>
                  <a:srgbClr val="999999"/>
                </a:solidFill>
              </a:rPr>
              <a:t>(Transactions, Sales Price per sqft, Sale Price, and Square Feet)</a:t>
            </a:r>
            <a:endParaRPr sz="1120" b="1">
              <a:solidFill>
                <a:srgbClr val="999999"/>
              </a:solidFill>
            </a:endParaRPr>
          </a:p>
        </p:txBody>
      </p:sp>
      <p:cxnSp>
        <p:nvCxnSpPr>
          <p:cNvPr id="94" name="Google Shape;94;p18"/>
          <p:cNvCxnSpPr/>
          <p:nvPr/>
        </p:nvCxnSpPr>
        <p:spPr>
          <a:xfrm>
            <a:off x="7075" y="424500"/>
            <a:ext cx="9147900" cy="0"/>
          </a:xfrm>
          <a:prstGeom prst="straightConnector1">
            <a:avLst/>
          </a:prstGeom>
          <a:noFill/>
          <a:ln w="9525" cap="flat" cmpd="sng">
            <a:solidFill>
              <a:schemeClr val="dk2"/>
            </a:solidFill>
            <a:prstDash val="solid"/>
            <a:round/>
            <a:headEnd type="none" w="med" len="med"/>
            <a:tailEnd type="none" w="med" len="med"/>
          </a:ln>
        </p:spPr>
      </p:cxnSp>
      <p:sp>
        <p:nvSpPr>
          <p:cNvPr id="95" name="Google Shape;95;p18"/>
          <p:cNvSpPr txBox="1"/>
          <p:nvPr/>
        </p:nvSpPr>
        <p:spPr>
          <a:xfrm>
            <a:off x="516475" y="665050"/>
            <a:ext cx="72801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This bar chart is sorter by transaction count per zip code from  high to low and also shows Sale Price in $ and per Sqft and Square Feet. There are a few facts and outliers interesting to note: (1) there does not seem to be any noticeable pattern between count of transactions and any of the other variables (2) we are highlighting some of the outliers that you can also notice in the map, these are areas with very low transaction count but very large and pricey homes. </a:t>
            </a:r>
            <a:endParaRPr sz="1000"/>
          </a:p>
        </p:txBody>
      </p:sp>
      <p:pic>
        <p:nvPicPr>
          <p:cNvPr id="96" name="Google Shape;96;p18"/>
          <p:cNvPicPr preferRelativeResize="0"/>
          <p:nvPr/>
        </p:nvPicPr>
        <p:blipFill>
          <a:blip r:embed="rId3">
            <a:alphaModFix/>
          </a:blip>
          <a:stretch>
            <a:fillRect/>
          </a:stretch>
        </p:blipFill>
        <p:spPr>
          <a:xfrm>
            <a:off x="1213650" y="1521500"/>
            <a:ext cx="5657498" cy="3373250"/>
          </a:xfrm>
          <a:prstGeom prst="rect">
            <a:avLst/>
          </a:prstGeom>
          <a:noFill/>
          <a:ln>
            <a:noFill/>
          </a:ln>
        </p:spPr>
      </p:pic>
      <p:sp>
        <p:nvSpPr>
          <p:cNvPr id="97" name="Google Shape;97;p18"/>
          <p:cNvSpPr/>
          <p:nvPr/>
        </p:nvSpPr>
        <p:spPr>
          <a:xfrm rot="7880798">
            <a:off x="6537230" y="2320589"/>
            <a:ext cx="452761" cy="177063"/>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8"/>
          <p:cNvSpPr txBox="1"/>
          <p:nvPr/>
        </p:nvSpPr>
        <p:spPr>
          <a:xfrm>
            <a:off x="6871150" y="2023450"/>
            <a:ext cx="40752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Outlier</a:t>
            </a:r>
            <a:endParaRPr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19"/>
          <p:cNvPicPr preferRelativeResize="0"/>
          <p:nvPr/>
        </p:nvPicPr>
        <p:blipFill>
          <a:blip r:embed="rId3">
            <a:alphaModFix/>
          </a:blip>
          <a:stretch>
            <a:fillRect/>
          </a:stretch>
        </p:blipFill>
        <p:spPr>
          <a:xfrm>
            <a:off x="1072150" y="1430075"/>
            <a:ext cx="5752796" cy="3373251"/>
          </a:xfrm>
          <a:prstGeom prst="rect">
            <a:avLst/>
          </a:prstGeom>
          <a:noFill/>
          <a:ln>
            <a:noFill/>
          </a:ln>
        </p:spPr>
      </p:pic>
      <p:sp>
        <p:nvSpPr>
          <p:cNvPr id="104" name="Google Shape;104;p19"/>
          <p:cNvSpPr txBox="1">
            <a:spLocks noGrp="1"/>
          </p:cNvSpPr>
          <p:nvPr>
            <p:ph type="title"/>
          </p:nvPr>
        </p:nvSpPr>
        <p:spPr>
          <a:xfrm>
            <a:off x="218100" y="363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220" b="1"/>
              <a:t>Comparison Bar Chart </a:t>
            </a:r>
            <a:r>
              <a:rPr lang="en" sz="1120" b="1">
                <a:solidFill>
                  <a:srgbClr val="999999"/>
                </a:solidFill>
              </a:rPr>
              <a:t>(Transactions, Sales Price and Median Household Income)</a:t>
            </a:r>
            <a:endParaRPr sz="1120" b="1">
              <a:solidFill>
                <a:srgbClr val="999999"/>
              </a:solidFill>
            </a:endParaRPr>
          </a:p>
        </p:txBody>
      </p:sp>
      <p:cxnSp>
        <p:nvCxnSpPr>
          <p:cNvPr id="105" name="Google Shape;105;p19"/>
          <p:cNvCxnSpPr/>
          <p:nvPr/>
        </p:nvCxnSpPr>
        <p:spPr>
          <a:xfrm>
            <a:off x="7075" y="424500"/>
            <a:ext cx="9147900" cy="0"/>
          </a:xfrm>
          <a:prstGeom prst="straightConnector1">
            <a:avLst/>
          </a:prstGeom>
          <a:noFill/>
          <a:ln w="9525" cap="flat" cmpd="sng">
            <a:solidFill>
              <a:schemeClr val="dk2"/>
            </a:solidFill>
            <a:prstDash val="solid"/>
            <a:round/>
            <a:headEnd type="none" w="med" len="med"/>
            <a:tailEnd type="none" w="med" len="med"/>
          </a:ln>
        </p:spPr>
      </p:cxnSp>
      <p:sp>
        <p:nvSpPr>
          <p:cNvPr id="106" name="Google Shape;106;p19"/>
          <p:cNvSpPr txBox="1"/>
          <p:nvPr/>
        </p:nvSpPr>
        <p:spPr>
          <a:xfrm>
            <a:off x="516475" y="665050"/>
            <a:ext cx="72801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This bar chart is sorted by transaction count per zip code from  high to low and also shows Sale Price in $ and Median Household Income. You can see that as highlighted below some of the higher income areas tend to have higher sale prices but not necessarily the case across the board as also show for example by the outlier shown below in which we see the highest sale price zip code but not necessarily coming from one of the highest income areas. </a:t>
            </a:r>
            <a:endParaRPr sz="1000"/>
          </a:p>
        </p:txBody>
      </p:sp>
      <p:sp>
        <p:nvSpPr>
          <p:cNvPr id="107" name="Google Shape;107;p19"/>
          <p:cNvSpPr/>
          <p:nvPr/>
        </p:nvSpPr>
        <p:spPr>
          <a:xfrm rot="7880798">
            <a:off x="6565530" y="2391339"/>
            <a:ext cx="452761" cy="177063"/>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9"/>
          <p:cNvSpPr txBox="1"/>
          <p:nvPr/>
        </p:nvSpPr>
        <p:spPr>
          <a:xfrm>
            <a:off x="6935600" y="2051750"/>
            <a:ext cx="40752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Outlier</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218100" y="363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220" b="1"/>
              <a:t>Comparison Bar Chart </a:t>
            </a:r>
            <a:r>
              <a:rPr lang="en" sz="1120" b="1">
                <a:solidFill>
                  <a:srgbClr val="999999"/>
                </a:solidFill>
              </a:rPr>
              <a:t>(Transactions, Sales Price and Medium Hosehold Income)</a:t>
            </a:r>
            <a:endParaRPr sz="1120" b="1">
              <a:solidFill>
                <a:srgbClr val="999999"/>
              </a:solidFill>
            </a:endParaRPr>
          </a:p>
        </p:txBody>
      </p:sp>
      <p:cxnSp>
        <p:nvCxnSpPr>
          <p:cNvPr id="114" name="Google Shape;114;p20"/>
          <p:cNvCxnSpPr/>
          <p:nvPr/>
        </p:nvCxnSpPr>
        <p:spPr>
          <a:xfrm>
            <a:off x="7075" y="424500"/>
            <a:ext cx="9147900" cy="0"/>
          </a:xfrm>
          <a:prstGeom prst="straightConnector1">
            <a:avLst/>
          </a:prstGeom>
          <a:noFill/>
          <a:ln w="9525" cap="flat" cmpd="sng">
            <a:solidFill>
              <a:schemeClr val="dk2"/>
            </a:solidFill>
            <a:prstDash val="solid"/>
            <a:round/>
            <a:headEnd type="none" w="med" len="med"/>
            <a:tailEnd type="none" w="med" len="med"/>
          </a:ln>
        </p:spPr>
      </p:cxnSp>
      <p:sp>
        <p:nvSpPr>
          <p:cNvPr id="115" name="Google Shape;115;p20"/>
          <p:cNvSpPr txBox="1"/>
          <p:nvPr/>
        </p:nvSpPr>
        <p:spPr>
          <a:xfrm>
            <a:off x="516475" y="665050"/>
            <a:ext cx="72801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This bar chart is sorted by transaction count per zip code from  high to low and also shows Sale Price in $ and Population Density. You can see below there is no obvious correlation between the number of transactions , the desinsity of the area and sale price. There is no necessarily a higher transaction count in more dense areas as one would expect.  Or a higher sale price either.</a:t>
            </a:r>
            <a:endParaRPr sz="1000"/>
          </a:p>
        </p:txBody>
      </p:sp>
      <p:pic>
        <p:nvPicPr>
          <p:cNvPr id="116" name="Google Shape;116;p20"/>
          <p:cNvPicPr preferRelativeResize="0"/>
          <p:nvPr/>
        </p:nvPicPr>
        <p:blipFill>
          <a:blip r:embed="rId3">
            <a:alphaModFix/>
          </a:blip>
          <a:stretch>
            <a:fillRect/>
          </a:stretch>
        </p:blipFill>
        <p:spPr>
          <a:xfrm>
            <a:off x="1206575" y="1465450"/>
            <a:ext cx="5614801" cy="3373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218100" y="363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220" b="1"/>
              <a:t>Relationship between Income and Sale Price</a:t>
            </a:r>
            <a:endParaRPr sz="1120" b="1">
              <a:solidFill>
                <a:srgbClr val="999999"/>
              </a:solidFill>
            </a:endParaRPr>
          </a:p>
        </p:txBody>
      </p:sp>
      <p:cxnSp>
        <p:nvCxnSpPr>
          <p:cNvPr id="122" name="Google Shape;122;p21"/>
          <p:cNvCxnSpPr/>
          <p:nvPr/>
        </p:nvCxnSpPr>
        <p:spPr>
          <a:xfrm>
            <a:off x="7075" y="424500"/>
            <a:ext cx="9147900" cy="0"/>
          </a:xfrm>
          <a:prstGeom prst="straightConnector1">
            <a:avLst/>
          </a:prstGeom>
          <a:noFill/>
          <a:ln w="9525" cap="flat" cmpd="sng">
            <a:solidFill>
              <a:schemeClr val="dk2"/>
            </a:solidFill>
            <a:prstDash val="solid"/>
            <a:round/>
            <a:headEnd type="none" w="med" len="med"/>
            <a:tailEnd type="none" w="med" len="med"/>
          </a:ln>
        </p:spPr>
      </p:cxnSp>
      <p:sp>
        <p:nvSpPr>
          <p:cNvPr id="123" name="Google Shape;123;p21"/>
          <p:cNvSpPr txBox="1"/>
          <p:nvPr/>
        </p:nvSpPr>
        <p:spPr>
          <a:xfrm>
            <a:off x="516475" y="665050"/>
            <a:ext cx="7280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The scatter plot below show that there is some tendency to have higher price points in higher income areas but there are also some significant outliers. Given this the R square of the linear regression is only 0.18</a:t>
            </a:r>
            <a:endParaRPr sz="1000"/>
          </a:p>
        </p:txBody>
      </p:sp>
      <p:pic>
        <p:nvPicPr>
          <p:cNvPr id="124" name="Google Shape;124;p21"/>
          <p:cNvPicPr preferRelativeResize="0"/>
          <p:nvPr/>
        </p:nvPicPr>
        <p:blipFill>
          <a:blip r:embed="rId3">
            <a:alphaModFix/>
          </a:blip>
          <a:stretch>
            <a:fillRect/>
          </a:stretch>
        </p:blipFill>
        <p:spPr>
          <a:xfrm>
            <a:off x="821450" y="1213700"/>
            <a:ext cx="6975131" cy="36810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579</Words>
  <Application>Microsoft Office PowerPoint</Application>
  <PresentationFormat>On-screen Show (16:9)</PresentationFormat>
  <Paragraphs>27</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Light</vt:lpstr>
      <vt:lpstr>Data Bootcamp Final Project</vt:lpstr>
      <vt:lpstr>Sale Price per sqft by zip code interactive map</vt:lpstr>
      <vt:lpstr>Sale Price by zip code interactive map</vt:lpstr>
      <vt:lpstr>Square Feet by zip code interactive map</vt:lpstr>
      <vt:lpstr>Count of transactions by zip code interactive map</vt:lpstr>
      <vt:lpstr>Comparison Bar Chart (Transactions, Sales Price per sqft, Sale Price, and Square Feet)</vt:lpstr>
      <vt:lpstr>Comparison Bar Chart (Transactions, Sales Price and Median Household Income)</vt:lpstr>
      <vt:lpstr>Comparison Bar Chart (Transactions, Sales Price and Medium Hosehold Income)</vt:lpstr>
      <vt:lpstr>Relationship between Income and Sale Price</vt:lpstr>
      <vt:lpstr>Relationship between Population Density and Square Feet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Bootcamp Final Project</dc:title>
  <cp:lastModifiedBy>Sebastian Vila</cp:lastModifiedBy>
  <cp:revision>1</cp:revision>
  <dcterms:modified xsi:type="dcterms:W3CDTF">2022-05-18T20:58:19Z</dcterms:modified>
</cp:coreProperties>
</file>