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d0PurjHs0QvZ16i0jTbImx2d/C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Audrey Dorélien"/>
  <p:cmAuthor clrIdx="1" id="1" initials="" lastIdx="14" name="Chris Soria"/>
  <p:cmAuthor clrIdx="2" id="2" initials="" lastIdx="2" name="Ayesha S Mahmu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06FF5D-AD62-414D-9256-4B6FFA9E1AD2}">
  <a:tblStyle styleId="{AA06FF5D-AD62-414D-9256-4B6FFA9E1A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3T03:37:46.093">
    <p:pos x="240" y="903"/>
    <p:text>What is on the y-axis?</p:text>
    <p:extLst>
      <p:ext uri="{C676402C-5697-4E1C-873F-D02D1690AC5C}">
        <p15:threadingInfo timeZoneBias="0"/>
      </p:ext>
      <p:ext uri="http://customooxmlschemas.google.com/">
        <go:slidesCustomData xmlns:go="http://customooxmlschemas.google.com/" commentPostId="AAABLtOnr2A"/>
      </p:ext>
    </p:extLst>
  </p:cm>
  <p:cm authorId="1" idx="1" dt="2024-04-12T20:17:40.200">
    <p:pos x="192" y="951"/>
    <p:text>add a label</p:text>
    <p:extLst>
      <p:ext uri="{C676402C-5697-4E1C-873F-D02D1690AC5C}">
        <p15:threadingInfo timeZoneBias="0"/>
      </p:ext>
      <p:ext uri="http://customooxmlschemas.google.com/">
        <go:slidesCustomData xmlns:go="http://customooxmlschemas.google.com/" commentPostId="AAABLsaulII"/>
      </p:ext>
    </p:extLst>
  </p:cm>
  <p:cm authorId="1" idx="2" dt="2024-04-12T20:15:56.473">
    <p:pos x="5502" y="1065"/>
    <p:text>make sure to add that these are cross sections</p:text>
    <p:extLst>
      <p:ext uri="{C676402C-5697-4E1C-873F-D02D1690AC5C}">
        <p15:threadingInfo timeZoneBias="0"/>
      </p:ext>
      <p:ext uri="http://customooxmlschemas.google.com/">
        <go:slidesCustomData xmlns:go="http://customooxmlschemas.google.com/" commentPostId="AAABLsaulH8"/>
      </p:ext>
    </p:extLst>
  </p:cm>
  <p:cm authorId="1" idx="3" dt="2024-04-12T20:15:56.473">
    <p:pos x="5502" y="1065"/>
    <p:text>make sure to state that these are weights</p:text>
    <p:extLst>
      <p:ext uri="{C676402C-5697-4E1C-873F-D02D1690AC5C}">
        <p15:threadingInfo timeZoneBias="0">
          <p15:parentCm authorId="1" idx="2"/>
        </p15:threadingInfo>
      </p:ext>
      <p:ext uri="http://customooxmlschemas.google.com/">
        <go:slidesCustomData xmlns:go="http://customooxmlschemas.google.com/" commentPostId="AAABLsaulIE"/>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4-02T16:58:21.806">
    <p:pos x="362" y="0"/>
    <p:text>I think this figure is better placed here, after showing the impact of incidence.</p:text>
    <p:extLst>
      <p:ext uri="{C676402C-5697-4E1C-873F-D02D1690AC5C}">
        <p15:threadingInfo timeZoneBias="0"/>
      </p:ext>
      <p:ext uri="http://customooxmlschemas.google.com/">
        <go:slidesCustomData xmlns:go="http://customooxmlschemas.google.com/" commentPostId="AAABKxBbwAA"/>
      </p:ext>
    </p:extLst>
  </p:cm>
  <p:cm authorId="0" idx="7" dt="2024-04-02T16:58:21.806">
    <p:pos x="362" y="0"/>
    <p:text>I still think this may be better as an extra slide</p:text>
    <p:extLst>
      <p:ext uri="{C676402C-5697-4E1C-873F-D02D1690AC5C}">
        <p15:threadingInfo timeZoneBias="0">
          <p15:parentCm authorId="0" idx="6"/>
        </p15:threadingInfo>
      </p:ext>
      <p:ext uri="http://customooxmlschemas.google.com/">
        <go:slidesCustomData xmlns:go="http://customooxmlschemas.google.com/" commentPostId="AAABKxBbwAI"/>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4-04-02T20:19:33.128">
    <p:pos x="1398" y="1065"/>
    <p:text>add the same results without controls; for example, there will be two blue points (one can be lighter) next to each other for democrats showing the estimate with and without controls</p:text>
    <p:extLst>
      <p:ext uri="{C676402C-5697-4E1C-873F-D02D1690AC5C}">
        <p15:threadingInfo timeZoneBias="0"/>
      </p:ext>
      <p:ext uri="http://customooxmlschemas.google.com/">
        <go:slidesCustomData xmlns:go="http://customooxmlschemas.google.com/" commentPostId="AAABHogGI-E"/>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4" dt="2024-04-02T03:18:52.468">
    <p:pos x="6000" y="0"/>
    <p:text>@dorelien@umn.edu 
What I'm trying to do here is show just the relationship between increased presence of Republicans in the district (x axis) and vaccination (y axis). I fixed the intercept at half just because the intercept for republicans and democrats was so different. What's a better way to present this relationship?</p:text>
    <p:extLst>
      <p:ext uri="{C676402C-5697-4E1C-873F-D02D1690AC5C}">
        <p15:threadingInfo timeZoneBias="0"/>
      </p:ext>
      <p:ext uri="http://customooxmlschemas.google.com/">
        <go:slidesCustomData xmlns:go="http://customooxmlschemas.google.com/" commentPostId="AAABJ4O3hkw"/>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04-12T20:15:01.737">
    <p:pos x="884" y="795"/>
    <p:text>can we show the total mean?
make clear that this is pooled data</p:text>
    <p:extLst>
      <p:ext uri="{C676402C-5697-4E1C-873F-D02D1690AC5C}">
        <p15:threadingInfo timeZoneBias="0"/>
      </p:ext>
      <p:ext uri="http://customooxmlschemas.google.com/">
        <go:slidesCustomData xmlns:go="http://customooxmlschemas.google.com/" commentPostId="AAABLsaulIA"/>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4-04-12T20:18:59.967">
    <p:pos x="821" y="825"/>
    <p:text>change to percentage</p:text>
    <p:extLst>
      <p:ext uri="{C676402C-5697-4E1C-873F-D02D1690AC5C}">
        <p15:threadingInfo timeZoneBias="0"/>
      </p:ext>
      <p:ext uri="http://customooxmlschemas.google.com/">
        <go:slidesCustomData xmlns:go="http://customooxmlschemas.google.com/" commentPostId="AAABLsaulIM"/>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13T03:44:08.822">
    <p:pos x="1234" y="976"/>
    <p:text>use consistent language with the legend. Sometimes you use unadjusted sometimes you use baseline.</p:text>
    <p:extLst>
      <p:ext uri="{C676402C-5697-4E1C-873F-D02D1690AC5C}">
        <p15:threadingInfo timeZoneBias="0"/>
      </p:ext>
      <p:ext uri="http://customooxmlschemas.google.com/">
        <go:slidesCustomData xmlns:go="http://customooxmlschemas.google.com/" commentPostId="AAABLtOnr2E"/>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4-04-12T20:42:58.884">
    <p:pos x="1405" y="1065"/>
    <p:text>make this consistent so that we show baseline versus controls</p:text>
    <p:extLst>
      <p:ext uri="{C676402C-5697-4E1C-873F-D02D1690AC5C}">
        <p15:threadingInfo timeZoneBias="0"/>
      </p:ext>
      <p:ext uri="http://customooxmlschemas.google.com/">
        <go:slidesCustomData xmlns:go="http://customooxmlschemas.google.com/" commentPostId="AAABLszsPSk"/>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4-04-13T03:31:26.554">
    <p:pos x="1398" y="1065"/>
    <p:text>this estimated probability of these seems kind of high
especially 90% for democrats
go in and check whether this is consistent with other data</p:text>
    <p:extLst>
      <p:ext uri="{C676402C-5697-4E1C-873F-D02D1690AC5C}">
        <p15:threadingInfo timeZoneBias="0"/>
      </p:ext>
      <p:ext uri="http://customooxmlschemas.google.com/">
        <go:slidesCustomData xmlns:go="http://customooxmlschemas.google.com/" commentPostId="AAABLszsPTA"/>
      </p:ext>
    </p:extLst>
  </p:cm>
  <p:cm authorId="0" idx="3" dt="2024-04-13T03:31:26.554">
    <p:pos x="1398" y="1065"/>
    <p:text>https://www.kff.org/coronavirus-covid-19/poll-finding/kff-covid-19-vaccine-monitor-may-2021/#:~:text=While%20the%20share%20of%20U.S.,to%20get%20vaccinated%20right%20away.
This report states that at least 82% of Democrats reported having had at least one COVID 19 vaccine in May 2021</p:text>
    <p:extLst>
      <p:ext uri="{C676402C-5697-4E1C-873F-D02D1690AC5C}">
        <p15:threadingInfo timeZoneBias="0">
          <p15:parentCm authorId="1" idx="7"/>
        </p15:threadingInfo>
      </p:ext>
      <p:ext uri="http://customooxmlschemas.google.com/">
        <go:slidesCustomData xmlns:go="http://customooxmlschemas.google.com/" commentPostId="AAABLtOnr18"/>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8" dt="2024-04-12T20:48:38.670">
    <p:pos x="1486" y="1183"/>
    <p:text>t value for democrat in Democrat in Republican district is what tells me
test the difference between the two coefficients
change the omitted categories to make sure I test republican categorie</p:text>
    <p:extLst>
      <p:ext uri="{C676402C-5697-4E1C-873F-D02D1690AC5C}">
        <p15:threadingInfo timeZoneBias="0"/>
      </p:ext>
      <p:ext uri="http://customooxmlschemas.google.com/">
        <go:slidesCustomData xmlns:go="http://customooxmlschemas.google.com/" commentPostId="AAABLszsPS0"/>
      </p:ext>
    </p:extLst>
  </p:cm>
  <p:cm authorId="1" idx="9" dt="2024-04-12T20:45:41.127">
    <p:pos x="1486" y="1283"/>
    <p:text>interactive model</p:text>
    <p:extLst>
      <p:ext uri="{C676402C-5697-4E1C-873F-D02D1690AC5C}">
        <p15:threadingInfo timeZoneBias="0"/>
      </p:ext>
      <p:ext uri="http://customooxmlschemas.google.com/">
        <go:slidesCustomData xmlns:go="http://customooxmlschemas.google.com/" commentPostId="AAABLszsPSs"/>
      </p:ext>
    </p:extLst>
  </p:cm>
  <p:cm authorId="1" idx="10" dt="2024-04-12T20:46:02.722">
    <p:pos x="528" y="230"/>
    <p:text>change this slide</p:text>
    <p:extLst>
      <p:ext uri="{C676402C-5697-4E1C-873F-D02D1690AC5C}">
        <p15:threadingInfo timeZoneBias="0"/>
      </p:ext>
      <p:ext uri="http://customooxmlschemas.google.com/">
        <go:slidesCustomData xmlns:go="http://customooxmlschemas.google.com/" commentPostId="AAABLszsPSw"/>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4-04-09T20:42:02.470">
    <p:pos x="4317" y="2561"/>
    <p:text>the code is in github so you can play with the style</p:text>
    <p:extLst>
      <p:ext uri="{C676402C-5697-4E1C-873F-D02D1690AC5C}">
        <p15:threadingInfo timeZoneBias="0"/>
      </p:ext>
      <p:ext uri="http://customooxmlschemas.google.com/">
        <go:slidesCustomData xmlns:go="http://customooxmlschemas.google.com/" commentPostId="AAABLHYw5y0"/>
      </p:ext>
    </p:extLst>
  </p:cm>
  <p:cm authorId="1" idx="11" dt="2024-04-02T16:41:09.582">
    <p:pos x="6000" y="0"/>
    <p:text>maybe it would be better to talk about this at the end so as not to confuse people about what I'll be speaking about (and use this slide as the transition into why all previous slides are important)</p:text>
    <p:extLst>
      <p:ext uri="{C676402C-5697-4E1C-873F-D02D1690AC5C}">
        <p15:threadingInfo timeZoneBias="0"/>
      </p:ext>
      <p:ext uri="http://customooxmlschemas.google.com/">
        <go:slidesCustomData xmlns:go="http://customooxmlschemas.google.com/" commentPostId="AAABKxBafsI"/>
      </p:ext>
    </p:extLst>
  </p:cm>
  <p:cm authorId="0" idx="4" dt="2024-04-02T16:41:09.582">
    <p:pos x="6000" y="0"/>
    <p:text>I like this here.
I think we may want to show a version of SIR model that shows variation in vaccination, mask use, and contacts</p:text>
    <p:extLst>
      <p:ext uri="{C676402C-5697-4E1C-873F-D02D1690AC5C}">
        <p15:threadingInfo timeZoneBias="0">
          <p15:parentCm authorId="1" idx="11"/>
        </p15:threadingInfo>
      </p:ext>
      <p:ext uri="http://customooxmlschemas.google.com/">
        <go:slidesCustomData xmlns:go="http://customooxmlschemas.google.com/" commentPostId="AAABKxBbv_s"/>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4-02T16:49:23.666">
    <p:pos x="6000" y="0"/>
    <p:text>If we have to cut something because of time, I think cutting the slides that show the patterns across the waves make sense. Since the patterns are consistent across time, they don't add a lot of info.
We may want to put those at the back as extras.</p:text>
    <p:extLst>
      <p:ext uri="{C676402C-5697-4E1C-873F-D02D1690AC5C}">
        <p15:threadingInfo timeZoneBias="0"/>
      </p:ext>
      <p:ext uri="http://customooxmlschemas.google.com/">
        <go:slidesCustomData xmlns:go="http://customooxmlschemas.google.com/" commentPostId="AAABKxBbv_g"/>
      </p:ext>
    </p:extLst>
  </p:cm>
  <p:cm authorId="1" idx="12" dt="2024-04-02T16:38:26.940">
    <p:pos x="6000" y="0"/>
    <p:text>I think the only thing they might help show is that republicans are more willing to adjust their contact behavior according to falling incidence rates.</p:text>
    <p:extLst>
      <p:ext uri="{C676402C-5697-4E1C-873F-D02D1690AC5C}">
        <p15:threadingInfo timeZoneBias="0">
          <p15:parentCm authorId="0" idx="5"/>
        </p15:threadingInfo>
      </p:ext>
      <p:ext uri="http://customooxmlschemas.google.com/">
        <go:slidesCustomData xmlns:go="http://customooxmlschemas.google.com/" commentPostId="AAABKxBbv_k"/>
      </p:ext>
    </p:extLst>
  </p:cm>
  <p:cm authorId="1" idx="13" dt="2024-04-02T16:49:23.666">
    <p:pos x="6000" y="0"/>
    <p:text>Also, this here shows that republicans are less concerned about the pandemic even as cases are rising. Could this be important for helping inform the model's "waning" paramet?</p:text>
    <p:extLst>
      <p:ext uri="{C676402C-5697-4E1C-873F-D02D1690AC5C}">
        <p15:threadingInfo timeZoneBias="0">
          <p15:parentCm authorId="0" idx="5"/>
        </p15:threadingInfo>
      </p:ext>
      <p:ext uri="http://customooxmlschemas.google.com/">
        <go:slidesCustomData xmlns:go="http://customooxmlschemas.google.com/" commentPostId="AAABKxBbv_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Three things I want to show</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differences between republicans and democrats</a:t>
            </a:r>
            <a:endParaRPr/>
          </a:p>
          <a:p>
            <a:pPr indent="-317500" lvl="0" marL="457200" rtl="0" algn="l">
              <a:lnSpc>
                <a:spcPct val="100000"/>
              </a:lnSpc>
              <a:spcBef>
                <a:spcPts val="0"/>
              </a:spcBef>
              <a:spcAft>
                <a:spcPts val="0"/>
              </a:spcAft>
              <a:buSzPts val="1400"/>
              <a:buAutoNum type="arabicPeriod"/>
            </a:pPr>
            <a:r>
              <a:rPr lang="en-US"/>
              <a:t>differences between republicans and democrats in opposing party districts</a:t>
            </a:r>
            <a:endParaRPr/>
          </a:p>
          <a:p>
            <a:pPr indent="-317500" lvl="0" marL="457200" rtl="0" algn="l">
              <a:lnSpc>
                <a:spcPct val="100000"/>
              </a:lnSpc>
              <a:spcBef>
                <a:spcPts val="0"/>
              </a:spcBef>
              <a:spcAft>
                <a:spcPts val="0"/>
              </a:spcAft>
              <a:buSzPts val="1400"/>
              <a:buAutoNum type="arabicPeriod"/>
            </a:pPr>
            <a:r>
              <a:rPr lang="en-US"/>
              <a:t>differences in how they respond to incidence rates</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6764bd4d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c6764bd4d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c6764bd4d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4e2c1751e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f4e2c1751e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1f4e2c1751e_1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Delta = B/100</a:t>
            </a:r>
            <a:br>
              <a:rPr lang="en-US"/>
            </a:br>
            <a:r>
              <a:rPr lang="en-US"/>
              <a:t>Delta = B * log(1.10) #10 percent increase in X</a:t>
            </a:r>
            <a:endParaRPr/>
          </a:p>
          <a:p>
            <a:pPr indent="0" lvl="0" marL="0" rtl="0" algn="l">
              <a:spcBef>
                <a:spcPts val="0"/>
              </a:spcBef>
              <a:spcAft>
                <a:spcPts val="0"/>
              </a:spcAft>
              <a:buNone/>
            </a:pPr>
            <a:r>
              <a:rPr lang="en-US"/>
              <a:t>1 = B * log(x), x &gt; 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 = -0.67665 THEN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Delta = </a:t>
            </a:r>
            <a:r>
              <a:rPr lang="en-US"/>
              <a:t>-0.67665 * log(2)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 </a:t>
            </a:r>
            <a:r>
              <a:rPr lang="en-US"/>
              <a:t> -0.67665*log(x) </a:t>
            </a:r>
            <a:endParaRPr/>
          </a:p>
          <a:p>
            <a:pPr indent="0" lvl="0" marL="0" rtl="0" algn="l">
              <a:spcBef>
                <a:spcPts val="0"/>
              </a:spcBef>
              <a:spcAft>
                <a:spcPts val="0"/>
              </a:spcAft>
              <a:buNone/>
            </a:pPr>
            <a:r>
              <a:rPr lang="en-US"/>
              <a:t>log(x) = -0.67665/-1</a:t>
            </a:r>
            <a:endParaRPr/>
          </a:p>
          <a:p>
            <a:pPr indent="0" lvl="0" marL="0" rtl="0" algn="l">
              <a:spcBef>
                <a:spcPts val="0"/>
              </a:spcBef>
              <a:spcAft>
                <a:spcPts val="0"/>
              </a:spcAft>
              <a:buNone/>
            </a:pPr>
            <a:r>
              <a:rPr lang="en-US"/>
              <a:t>X = exp( -0.67665/-1)</a:t>
            </a:r>
            <a:endParaRPr/>
          </a:p>
          <a:p>
            <a:pPr indent="0" lvl="0" marL="0" rtl="0" algn="l">
              <a:spcBef>
                <a:spcPts val="0"/>
              </a:spcBef>
              <a:spcAft>
                <a:spcPts val="0"/>
              </a:spcAft>
              <a:buNone/>
            </a:pPr>
            <a:r>
              <a:rPr lang="en-US"/>
              <a:t>X= 1.967276</a:t>
            </a:r>
            <a:endParaRPr/>
          </a:p>
          <a:p>
            <a:pPr indent="0" lvl="0" marL="0" rtl="0" algn="l">
              <a:spcBef>
                <a:spcPts val="0"/>
              </a:spcBef>
              <a:spcAft>
                <a:spcPts val="0"/>
              </a:spcAft>
              <a:buNone/>
            </a:pPr>
            <a:r>
              <a:t/>
            </a:r>
            <a:endParaRPr/>
          </a:p>
        </p:txBody>
      </p:sp>
      <p:sp>
        <p:nvSpPr>
          <p:cNvPr id="192" name="Google Shape;1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85070352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85070352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c850703521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4e2c1751e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f4e2c1751e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1f4e2c1751e_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 4 point increase in the incidence per capita is associated with a 1 percent increase in mask usage </a:t>
            </a:r>
            <a:endParaRPr/>
          </a:p>
          <a:p>
            <a:pPr indent="-228600" lvl="0" marL="457200" marR="0" rtl="0" algn="l">
              <a:lnSpc>
                <a:spcPct val="100000"/>
              </a:lnSpc>
              <a:spcBef>
                <a:spcPts val="0"/>
              </a:spcBef>
              <a:spcAft>
                <a:spcPts val="0"/>
              </a:spcAft>
              <a:buClr>
                <a:srgbClr val="000000"/>
              </a:buClr>
              <a:buSzPts val="1400"/>
              <a:buFont typeface="Arial"/>
              <a:buNone/>
            </a:pPr>
            <a:r>
              <a:rPr lang="en-US"/>
              <a:t> </a:t>
            </a:r>
            <a:endParaRPr/>
          </a:p>
          <a:p>
            <a:pPr indent="-228600" lvl="0" marL="457200" marR="0" rtl="0" algn="l">
              <a:lnSpc>
                <a:spcPct val="100000"/>
              </a:lnSpc>
              <a:spcBef>
                <a:spcPts val="0"/>
              </a:spcBef>
              <a:spcAft>
                <a:spcPts val="0"/>
              </a:spcAft>
              <a:buClr>
                <a:srgbClr val="000000"/>
              </a:buClr>
              <a:buSzPts val="1400"/>
              <a:buFont typeface="Arial"/>
              <a:buNone/>
            </a:pPr>
            <a:r>
              <a:rPr lang="en-US">
                <a:extLst>
                  <a:ext uri="http://customooxmlschemas.google.com/">
                    <go:slidesCustomData xmlns:go="http://customooxmlschemas.google.com/" textRoundtripDataId="10"/>
                  </a:ext>
                </a:extLst>
              </a:rPr>
              <a:t>AD- Regardless of party affiliation, there are no statistically significant differences in response. However the level of mask use is different. </a:t>
            </a:r>
            <a:endParaRPr/>
          </a:p>
        </p:txBody>
      </p:sp>
      <p:sp>
        <p:nvSpPr>
          <p:cNvPr id="221" name="Google Shape;22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85070352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850703521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Mention that this is different from Baxter</a:t>
            </a:r>
            <a:endParaRPr/>
          </a:p>
        </p:txBody>
      </p:sp>
      <p:sp>
        <p:nvSpPr>
          <p:cNvPr id="231" name="Google Shape;231;g2c850703521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4e2c1751e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f4e2c1751e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is vaccination defined? At least one dose?</a:t>
            </a:r>
            <a:endParaRPr/>
          </a:p>
        </p:txBody>
      </p:sp>
      <p:sp>
        <p:nvSpPr>
          <p:cNvPr id="240" name="Google Shape;240;g1f4e2c1751e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881aa0dd9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881aa0dd9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c881aa0dd9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85070352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c85070352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c850703521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1" marL="914400" rtl="0" algn="l">
              <a:lnSpc>
                <a:spcPct val="90000"/>
              </a:lnSpc>
              <a:spcBef>
                <a:spcPts val="1000"/>
              </a:spcBef>
              <a:spcAft>
                <a:spcPts val="0"/>
              </a:spcAft>
              <a:buClr>
                <a:schemeClr val="dk1"/>
              </a:buClr>
              <a:buSzPts val="1800"/>
              <a:buChar char="•"/>
            </a:pPr>
            <a:r>
              <a:rPr lang="en-US" sz="2400"/>
              <a:t>At individual level, republicans ….</a:t>
            </a:r>
            <a:endParaRPr sz="2400"/>
          </a:p>
          <a:p>
            <a:pPr indent="-342900" lvl="1" marL="914400" rtl="0" algn="l">
              <a:lnSpc>
                <a:spcPct val="90000"/>
              </a:lnSpc>
              <a:spcBef>
                <a:spcPts val="1000"/>
              </a:spcBef>
              <a:spcAft>
                <a:spcPts val="0"/>
              </a:spcAft>
              <a:buClr>
                <a:schemeClr val="dk1"/>
              </a:buClr>
              <a:buSzPts val="1800"/>
              <a:buChar char="•"/>
            </a:pPr>
            <a:r>
              <a:rPr lang="en-US" sz="2400"/>
              <a:t>Local partisan context influences indiRepublican mask-wearing declines with more local Republicans, while Democratic habits remain unchanged by partisan surroundings </a:t>
            </a:r>
            <a:r>
              <a:rPr lang="en-US" sz="1900">
                <a:solidFill>
                  <a:srgbClr val="888888"/>
                </a:solidFill>
              </a:rPr>
              <a:t>(Baxter-King, R., et al., 2022)</a:t>
            </a:r>
            <a:endParaRPr/>
          </a:p>
        </p:txBody>
      </p:sp>
      <p:sp>
        <p:nvSpPr>
          <p:cNvPr id="94" name="Google Shape;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5aae000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c5aae000b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These models can help us understand how quickly a disease can spread by predicting the number of people who will become infected over time and how the disease will progress through a population. However, without a solid understanding of what factors contribute to contact rates and preventative behavior adoption we cannot produce accurate estimates. As I hope I’ve shown in the previous slides, political </a:t>
            </a:r>
            <a:r>
              <a:rPr lang="en-US"/>
              <a:t>affiliation</a:t>
            </a:r>
            <a:r>
              <a:rPr lang="en-US"/>
              <a:t> is a major predictor of behavior during the pandemic and therefore important to account for in disease modeling. </a:t>
            </a:r>
            <a:endParaRPr/>
          </a:p>
        </p:txBody>
      </p:sp>
      <p:sp>
        <p:nvSpPr>
          <p:cNvPr id="267" name="Google Shape;267;g2c5aae000b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85070352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85070352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c850703521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babed722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babed722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cbabed722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4e2c1751e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f4e2c1751e_4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f4e2c1751e_4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f4e2c1751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1f4e2c1751e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Char char="●"/>
            </a:pPr>
            <a:r>
              <a:rPr lang="en-US" sz="1400"/>
              <a:t>National sample, + samples from 6 specific cities, obtained from online panel provider Lucid</a:t>
            </a:r>
            <a:endParaRPr sz="1400"/>
          </a:p>
          <a:p>
            <a:pPr indent="-317500" lvl="0" marL="457200" rtl="0" algn="l">
              <a:lnSpc>
                <a:spcPct val="90000"/>
              </a:lnSpc>
              <a:spcBef>
                <a:spcPts val="0"/>
              </a:spcBef>
              <a:spcAft>
                <a:spcPts val="0"/>
              </a:spcAft>
              <a:buClr>
                <a:schemeClr val="dk1"/>
              </a:buClr>
              <a:buSzPts val="1400"/>
              <a:buChar char="●"/>
            </a:pPr>
            <a:r>
              <a:rPr lang="en-US" sz="1400"/>
              <a:t>questions about respondent and who respondent’s contacts are</a:t>
            </a:r>
            <a:endParaRPr sz="1400"/>
          </a:p>
          <a:p>
            <a:pPr indent="-317500" lvl="0" marL="457200" rtl="0" algn="l">
              <a:lnSpc>
                <a:spcPct val="90000"/>
              </a:lnSpc>
              <a:spcBef>
                <a:spcPts val="1000"/>
              </a:spcBef>
              <a:spcAft>
                <a:spcPts val="0"/>
              </a:spcAft>
              <a:buClr>
                <a:schemeClr val="dk1"/>
              </a:buClr>
              <a:buSzPts val="1400"/>
              <a:buChar char="●"/>
            </a:pPr>
            <a:r>
              <a:rPr lang="en-US" sz="1400"/>
              <a:t>information on interpersonal contact </a:t>
            </a:r>
            <a:endParaRPr sz="1400"/>
          </a:p>
          <a:p>
            <a:pPr indent="-317500" lvl="1" marL="914400" rtl="0" algn="l">
              <a:lnSpc>
                <a:spcPct val="90000"/>
              </a:lnSpc>
              <a:spcBef>
                <a:spcPts val="500"/>
              </a:spcBef>
              <a:spcAft>
                <a:spcPts val="0"/>
              </a:spcAft>
              <a:buClr>
                <a:schemeClr val="dk1"/>
              </a:buClr>
              <a:buSzPts val="1400"/>
              <a:buChar char="○"/>
            </a:pPr>
            <a:r>
              <a:rPr lang="en-US" sz="1400"/>
              <a:t>face-to-face contacts relevant for potential transmission of COVID-19</a:t>
            </a:r>
            <a:endParaRPr sz="1400"/>
          </a:p>
          <a:p>
            <a:pPr indent="-317500" lvl="1" marL="914400" rtl="0" algn="l">
              <a:lnSpc>
                <a:spcPct val="90000"/>
              </a:lnSpc>
              <a:spcBef>
                <a:spcPts val="500"/>
              </a:spcBef>
              <a:spcAft>
                <a:spcPts val="0"/>
              </a:spcAft>
              <a:buClr>
                <a:schemeClr val="dk1"/>
              </a:buClr>
              <a:buSzPts val="1400"/>
              <a:buChar char="○"/>
            </a:pPr>
            <a:r>
              <a:rPr lang="en-US" sz="1400"/>
              <a:t>household structure</a:t>
            </a:r>
            <a:endParaRPr sz="1400"/>
          </a:p>
          <a:p>
            <a:pPr indent="-317500" lvl="0" marL="457200" rtl="0" algn="l">
              <a:lnSpc>
                <a:spcPct val="90000"/>
              </a:lnSpc>
              <a:spcBef>
                <a:spcPts val="0"/>
              </a:spcBef>
              <a:spcAft>
                <a:spcPts val="0"/>
              </a:spcAft>
              <a:buClr>
                <a:schemeClr val="dk1"/>
              </a:buClr>
              <a:buSzPts val="1400"/>
              <a:buChar char="●"/>
            </a:pPr>
            <a:r>
              <a:rPr lang="en-US" sz="1400"/>
              <a:t>5 waves of data collection repeated cross-section</a:t>
            </a:r>
            <a:endParaRPr sz="1400"/>
          </a:p>
          <a:p>
            <a:pPr indent="-317500" lvl="0" marL="457200" rtl="0" algn="l">
              <a:lnSpc>
                <a:spcPct val="90000"/>
              </a:lnSpc>
              <a:spcBef>
                <a:spcPts val="0"/>
              </a:spcBef>
              <a:spcAft>
                <a:spcPts val="0"/>
              </a:spcAft>
              <a:buClr>
                <a:schemeClr val="dk1"/>
              </a:buClr>
              <a:buSzPts val="1400"/>
              <a:buChar char="●"/>
            </a:pPr>
            <a:r>
              <a:rPr lang="en-US" sz="1400"/>
              <a:t>n = about 21,100 across all 5 waves (CHANGE THIS)</a:t>
            </a:r>
            <a:endParaRPr sz="1400"/>
          </a:p>
          <a:p>
            <a:pPr indent="0" lvl="0" marL="0" rtl="0" algn="l">
              <a:lnSpc>
                <a:spcPct val="100000"/>
              </a:lnSpc>
              <a:spcBef>
                <a:spcPts val="0"/>
              </a:spcBef>
              <a:spcAft>
                <a:spcPts val="0"/>
              </a:spcAft>
              <a:buSzPts val="1400"/>
              <a:buNone/>
            </a:pPr>
            <a:r>
              <a:t/>
            </a:r>
            <a:endParaRPr/>
          </a:p>
        </p:txBody>
      </p:sp>
      <p:sp>
        <p:nvSpPr>
          <p:cNvPr id="302" name="Google Shape;302;g1f4e2c1751e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4e2c1751e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f4e2c1751e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 see:</a:t>
            </a:r>
            <a:endParaRPr/>
          </a:p>
          <a:p>
            <a:pPr indent="-317500" lvl="0" marL="457200" rtl="0" algn="l">
              <a:lnSpc>
                <a:spcPct val="100000"/>
              </a:lnSpc>
              <a:spcBef>
                <a:spcPts val="0"/>
              </a:spcBef>
              <a:spcAft>
                <a:spcPts val="0"/>
              </a:spcAft>
              <a:buSzPts val="1400"/>
              <a:buAutoNum type="arabicPeriod"/>
            </a:pPr>
            <a:r>
              <a:rPr lang="en-US"/>
              <a:t>Throughout the entire period Democrats are using masks more</a:t>
            </a:r>
            <a:endParaRPr/>
          </a:p>
          <a:p>
            <a:pPr indent="-317500" lvl="0" marL="457200" rtl="0" algn="l">
              <a:lnSpc>
                <a:spcPct val="100000"/>
              </a:lnSpc>
              <a:spcBef>
                <a:spcPts val="0"/>
              </a:spcBef>
              <a:spcAft>
                <a:spcPts val="0"/>
              </a:spcAft>
              <a:buSzPts val="1400"/>
              <a:buAutoNum type="arabicPeriod"/>
            </a:pPr>
            <a:r>
              <a:rPr lang="en-US"/>
              <a:t>As the pandemic continues, the gap between Democrats and Republicans widens</a:t>
            </a:r>
            <a:endParaRPr/>
          </a:p>
        </p:txBody>
      </p:sp>
      <p:sp>
        <p:nvSpPr>
          <p:cNvPr id="311" name="Google Shape;311;g1f4e2c1751e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4e2c1751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f4e2c1751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 see:</a:t>
            </a:r>
            <a:endParaRPr/>
          </a:p>
          <a:p>
            <a:pPr indent="-317500" lvl="0" marL="457200" rtl="0" algn="l">
              <a:lnSpc>
                <a:spcPct val="100000"/>
              </a:lnSpc>
              <a:spcBef>
                <a:spcPts val="0"/>
              </a:spcBef>
              <a:spcAft>
                <a:spcPts val="0"/>
              </a:spcAft>
              <a:buSzPts val="1400"/>
              <a:buAutoNum type="arabicPeriod"/>
            </a:pPr>
            <a:r>
              <a:rPr lang="en-US"/>
              <a:t>Democrat concern about the spread of the virus tracks with mortality rates</a:t>
            </a:r>
            <a:endParaRPr/>
          </a:p>
          <a:p>
            <a:pPr indent="-317500" lvl="0" marL="457200" rtl="0" algn="l">
              <a:lnSpc>
                <a:spcPct val="100000"/>
              </a:lnSpc>
              <a:spcBef>
                <a:spcPts val="0"/>
              </a:spcBef>
              <a:spcAft>
                <a:spcPts val="0"/>
              </a:spcAft>
              <a:buSzPts val="1400"/>
              <a:buAutoNum type="arabicPeriod"/>
            </a:pPr>
            <a:r>
              <a:rPr lang="en-US"/>
              <a:t>Republican concern about the spread of the virus drops consistently after sept 2020 even though mortality rates are higher (waning important)</a:t>
            </a:r>
            <a:endParaRPr/>
          </a:p>
        </p:txBody>
      </p:sp>
      <p:sp>
        <p:nvSpPr>
          <p:cNvPr id="319" name="Google Shape;319;g1f4e2c1751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Things I see:</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Republican contact rates are consistently higher </a:t>
            </a:r>
            <a:endParaRPr/>
          </a:p>
          <a:p>
            <a:pPr indent="-317500" lvl="0" marL="457200" rtl="0" algn="l">
              <a:lnSpc>
                <a:spcPct val="100000"/>
              </a:lnSpc>
              <a:spcBef>
                <a:spcPts val="0"/>
              </a:spcBef>
              <a:spcAft>
                <a:spcPts val="0"/>
              </a:spcAft>
              <a:buSzPts val="1400"/>
              <a:buAutoNum type="arabicPeriod"/>
            </a:pPr>
            <a:r>
              <a:rPr lang="en-US"/>
              <a:t>Democrat versus Republican differences are smallest when mortality rates are highest</a:t>
            </a:r>
            <a:endParaRPr/>
          </a:p>
          <a:p>
            <a:pPr indent="-317500" lvl="0" marL="457200" rtl="0" algn="l">
              <a:lnSpc>
                <a:spcPct val="100000"/>
              </a:lnSpc>
              <a:spcBef>
                <a:spcPts val="0"/>
              </a:spcBef>
              <a:spcAft>
                <a:spcPts val="0"/>
              </a:spcAft>
              <a:buSzPts val="1400"/>
              <a:buAutoNum type="arabicPeriod"/>
            </a:pPr>
            <a:r>
              <a:rPr lang="en-US"/>
              <a:t>Republicans are quicker to react to dropping mortality rates than Democrats (AD- this is interesting that their behavior does not match which their level of concern)</a:t>
            </a:r>
            <a:endParaRPr/>
          </a:p>
        </p:txBody>
      </p:sp>
      <p:sp>
        <p:nvSpPr>
          <p:cNvPr id="326" name="Google Shape;32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4e2c1751e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f4e2c1751e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get similar results if we disaggregate by wave</a:t>
            </a:r>
            <a:endParaRPr/>
          </a:p>
        </p:txBody>
      </p:sp>
      <p:sp>
        <p:nvSpPr>
          <p:cNvPr id="334" name="Google Shape;334;g1f4e2c1751e_1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85070352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85070352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extLst>
                  <a:ext uri="http://customooxmlschemas.google.com/">
                    <go:slidesCustomData xmlns:go="http://customooxmlschemas.google.com/" textRoundtripDataId="16"/>
                  </a:ext>
                </a:extLst>
              </a:rPr>
              <a:t>AD- We should mention how this result fits with the Baxter results? </a:t>
            </a:r>
            <a:endParaRPr/>
          </a:p>
        </p:txBody>
      </p:sp>
      <p:sp>
        <p:nvSpPr>
          <p:cNvPr id="342" name="Google Shape;342;g2c85070352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4e2c1751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f4e2c1751e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lang="en-US" sz="2800"/>
              <a:t>How responsive are partisans to disease incidence/mortality?</a:t>
            </a:r>
            <a:endParaRPr/>
          </a:p>
          <a:p>
            <a:pPr indent="-317500" lvl="0" marL="457200" rtl="0" algn="l">
              <a:lnSpc>
                <a:spcPct val="100000"/>
              </a:lnSpc>
              <a:spcBef>
                <a:spcPts val="0"/>
              </a:spcBef>
              <a:spcAft>
                <a:spcPts val="0"/>
              </a:spcAft>
              <a:buSzPts val="1400"/>
              <a:buChar char="-"/>
            </a:pPr>
            <a:r>
              <a:rPr lang="en-US"/>
              <a:t>The ultimate goal of this </a:t>
            </a:r>
            <a:r>
              <a:rPr lang="en-US"/>
              <a:t>research</a:t>
            </a:r>
            <a:r>
              <a:rPr lang="en-US"/>
              <a:t> is to develop infectious disease models that can incorporate political affiliation </a:t>
            </a:r>
            <a:endParaRPr/>
          </a:p>
        </p:txBody>
      </p:sp>
      <p:sp>
        <p:nvSpPr>
          <p:cNvPr id="102" name="Google Shape;102;g1f4e2c1751e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fact that concern also moves along with contacts and mask usage implies that this relationship isn’t due solely to policy differences but also perception of the pandemic. </a:t>
            </a:r>
            <a:endParaRPr/>
          </a:p>
        </p:txBody>
      </p:sp>
      <p:sp>
        <p:nvSpPr>
          <p:cNvPr id="349" name="Google Shape;3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None of these are statistically significant. Contacts are not really changing much based on partisan context.</a:t>
            </a:r>
            <a:endParaRPr/>
          </a:p>
        </p:txBody>
      </p:sp>
      <p:sp>
        <p:nvSpPr>
          <p:cNvPr id="356" name="Google Shape;3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Democrats are not really changing their mask behavior based on context, but Republicans are (consistent with Baxter Paper) </a:t>
            </a:r>
            <a:endParaRPr/>
          </a:p>
        </p:txBody>
      </p:sp>
      <p:sp>
        <p:nvSpPr>
          <p:cNvPr id="363" name="Google Shape;36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Larry Jacobs</a:t>
            </a:r>
            <a:endParaRPr/>
          </a:p>
        </p:txBody>
      </p:sp>
      <p:sp>
        <p:nvSpPr>
          <p:cNvPr id="370" name="Google Shape;3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1d600bfe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2c1d600bfe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2c1d600bfe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f4e2c1751e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1f4e2c1751e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g1f4e2c1751e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a977590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a977590c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Context: The WHO has declared COVID-19 a global pandemic (3/11/20). Right before June, 2020, where we begin our study, the US COVID-19 death toll surpasses 100,000 in late May. </a:t>
            </a:r>
            <a:endParaRPr/>
          </a:p>
        </p:txBody>
      </p:sp>
      <p:sp>
        <p:nvSpPr>
          <p:cNvPr id="112" name="Google Shape;112;g2ca977590c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28" name="Google Shape;12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652eb03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2c652eb03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Rep less likely to be Hispanic and live in metro areas compared to Democrats.</a:t>
            </a:r>
            <a:endParaRPr/>
          </a:p>
        </p:txBody>
      </p:sp>
      <p:sp>
        <p:nvSpPr>
          <p:cNvPr id="156" name="Google Shape;156;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bc15a968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bc15a968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cbc15a968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5.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5.png"/><Relationship Id="rId5"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5.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6.xml"/><Relationship Id="rId4" Type="http://schemas.openxmlformats.org/officeDocument/2006/relationships/image" Target="../media/image14.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7.xml"/><Relationship Id="rId4" Type="http://schemas.openxmlformats.org/officeDocument/2006/relationships/image" Target="../media/image24.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8.xml"/><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9.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10.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omments" Target="../comments/comment1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Calibri"/>
              <a:buNone/>
            </a:pPr>
            <a:r>
              <a:rPr lang="en-US"/>
              <a:t>Political Beliefs, Partisanship, and Health Behaviors during the COVID-19 Pandemic</a:t>
            </a:r>
            <a:endParaRPr/>
          </a:p>
        </p:txBody>
      </p:sp>
      <p:sp>
        <p:nvSpPr>
          <p:cNvPr id="89" name="Google Shape;89;p1"/>
          <p:cNvSpPr txBox="1"/>
          <p:nvPr/>
        </p:nvSpPr>
        <p:spPr>
          <a:xfrm>
            <a:off x="2841975" y="3717850"/>
            <a:ext cx="6848700" cy="20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Chris Soria</a:t>
            </a:r>
            <a:r>
              <a:rPr baseline="30000" lang="en-US" sz="2800">
                <a:solidFill>
                  <a:schemeClr val="dk1"/>
                </a:solidFill>
                <a:latin typeface="Calibri"/>
                <a:ea typeface="Calibri"/>
                <a:cs typeface="Calibri"/>
                <a:sym typeface="Calibri"/>
              </a:rPr>
              <a:t>1</a:t>
            </a:r>
            <a:endParaRPr sz="2800">
              <a:solidFill>
                <a:schemeClr val="dk1"/>
              </a:solidFill>
              <a:latin typeface="Calibri"/>
              <a:ea typeface="Calibri"/>
              <a:cs typeface="Calibri"/>
              <a:sym typeface="Calibri"/>
              <a:extLst>
                <a:ext uri="http://customooxmlschemas.google.com/">
                  <go:slidesCustomData xmlns:go="http://customooxmlschemas.google.com/" textRoundtripDataId="0"/>
                </a:ext>
              </a:extLst>
            </a:endParaRPr>
          </a:p>
          <a:p>
            <a:pPr indent="0" lvl="0" marL="0" rtl="0" algn="ctr">
              <a:spcBef>
                <a:spcPts val="0"/>
              </a:spcBef>
              <a:spcAft>
                <a:spcPts val="0"/>
              </a:spcAft>
              <a:buNone/>
            </a:pPr>
            <a:r>
              <a:rPr lang="en-US" sz="2800">
                <a:solidFill>
                  <a:schemeClr val="dk1"/>
                </a:solidFill>
                <a:latin typeface="Calibri"/>
                <a:ea typeface="Calibri"/>
                <a:cs typeface="Calibri"/>
                <a:sym typeface="Calibri"/>
                <a:extLst>
                  <a:ext uri="http://customooxmlschemas.google.com/">
                    <go:slidesCustomData xmlns:go="http://customooxmlschemas.google.com/" textRoundtripDataId="1"/>
                  </a:ext>
                </a:extLst>
              </a:rPr>
              <a:t>Audrey Dorélien</a:t>
            </a:r>
            <a:r>
              <a:rPr baseline="30000" lang="en-US" sz="2800">
                <a:solidFill>
                  <a:schemeClr val="dk1"/>
                </a:solidFill>
                <a:latin typeface="Calibri"/>
                <a:ea typeface="Calibri"/>
                <a:cs typeface="Calibri"/>
                <a:sym typeface="Calibri"/>
                <a:extLst>
                  <a:ext uri="http://customooxmlschemas.google.com/">
                    <go:slidesCustomData xmlns:go="http://customooxmlschemas.google.com/" textRoundtripDataId="2"/>
                  </a:ext>
                </a:extLst>
              </a:rPr>
              <a:t>2</a:t>
            </a:r>
            <a:endParaRPr baseline="30000" sz="2800">
              <a:solidFill>
                <a:schemeClr val="dk1"/>
              </a:solidFill>
              <a:latin typeface="Calibri"/>
              <a:ea typeface="Calibri"/>
              <a:cs typeface="Calibri"/>
              <a:sym typeface="Calibri"/>
              <a:extLst>
                <a:ext uri="http://customooxmlschemas.google.com/">
                  <go:slidesCustomData xmlns:go="http://customooxmlschemas.google.com/" textRoundtripDataId="3"/>
                </a:ext>
              </a:extLst>
            </a:endParaRPr>
          </a:p>
          <a:p>
            <a:pPr indent="0" lvl="0" marL="0" rtl="0" algn="ctr">
              <a:spcBef>
                <a:spcPts val="0"/>
              </a:spcBef>
              <a:spcAft>
                <a:spcPts val="0"/>
              </a:spcAft>
              <a:buNone/>
            </a:pPr>
            <a:r>
              <a:rPr lang="en-US" sz="2800">
                <a:solidFill>
                  <a:schemeClr val="dk1"/>
                </a:solidFill>
                <a:latin typeface="Calibri"/>
                <a:ea typeface="Calibri"/>
                <a:cs typeface="Calibri"/>
                <a:sym typeface="Calibri"/>
                <a:extLst>
                  <a:ext uri="http://customooxmlschemas.google.com/">
                    <go:slidesCustomData xmlns:go="http://customooxmlschemas.google.com/" textRoundtripDataId="4"/>
                  </a:ext>
                </a:extLst>
              </a:rPr>
              <a:t>Ayesha Mahmud</a:t>
            </a:r>
            <a:r>
              <a:rPr baseline="30000" lang="en-US" sz="2800">
                <a:solidFill>
                  <a:schemeClr val="dk1"/>
                </a:solidFill>
                <a:latin typeface="Calibri"/>
                <a:ea typeface="Calibri"/>
                <a:cs typeface="Calibri"/>
                <a:sym typeface="Calibri"/>
                <a:extLst>
                  <a:ext uri="http://customooxmlschemas.google.com/">
                    <go:slidesCustomData xmlns:go="http://customooxmlschemas.google.com/" textRoundtripDataId="5"/>
                  </a:ext>
                </a:extLst>
              </a:rPr>
              <a:t>1</a:t>
            </a:r>
            <a:endParaRPr baseline="30000" sz="2800">
              <a:solidFill>
                <a:schemeClr val="dk1"/>
              </a:solidFill>
              <a:latin typeface="Calibri"/>
              <a:ea typeface="Calibri"/>
              <a:cs typeface="Calibri"/>
              <a:sym typeface="Calibri"/>
              <a:extLst>
                <a:ext uri="http://customooxmlschemas.google.com/">
                  <go:slidesCustomData xmlns:go="http://customooxmlschemas.google.com/" textRoundtripDataId="6"/>
                </a:ext>
              </a:extLst>
            </a:endParaRPr>
          </a:p>
          <a:p>
            <a:pPr indent="0" lvl="0" marL="0" rtl="0" algn="ctr">
              <a:spcBef>
                <a:spcPts val="0"/>
              </a:spcBef>
              <a:spcAft>
                <a:spcPts val="0"/>
              </a:spcAft>
              <a:buNone/>
            </a:pPr>
            <a:r>
              <a:rPr lang="en-US" sz="2800">
                <a:solidFill>
                  <a:schemeClr val="dk1"/>
                </a:solidFill>
                <a:latin typeface="Calibri"/>
                <a:ea typeface="Calibri"/>
                <a:cs typeface="Calibri"/>
                <a:sym typeface="Calibri"/>
              </a:rPr>
              <a:t>Dennis Feehan</a:t>
            </a:r>
            <a:r>
              <a:rPr baseline="30000" lang="en-US" sz="2800">
                <a:solidFill>
                  <a:schemeClr val="dk1"/>
                </a:solidFill>
                <a:latin typeface="Calibri"/>
                <a:ea typeface="Calibri"/>
                <a:cs typeface="Calibri"/>
                <a:sym typeface="Calibri"/>
              </a:rPr>
              <a:t>1</a:t>
            </a:r>
            <a:endParaRPr baseline="30000" sz="2800">
              <a:solidFill>
                <a:schemeClr val="dk1"/>
              </a:solidFill>
              <a:latin typeface="Calibri"/>
              <a:ea typeface="Calibri"/>
              <a:cs typeface="Calibri"/>
              <a:sym typeface="Calibri"/>
            </a:endParaRPr>
          </a:p>
        </p:txBody>
      </p:sp>
      <p:sp>
        <p:nvSpPr>
          <p:cNvPr id="90" name="Google Shape;90;p1"/>
          <p:cNvSpPr txBox="1"/>
          <p:nvPr/>
        </p:nvSpPr>
        <p:spPr>
          <a:xfrm>
            <a:off x="1524000" y="6126000"/>
            <a:ext cx="9144000" cy="732000"/>
          </a:xfrm>
          <a:prstGeom prst="rect">
            <a:avLst/>
          </a:prstGeom>
          <a:noFill/>
          <a:ln>
            <a:noFill/>
          </a:ln>
        </p:spPr>
        <p:txBody>
          <a:bodyPr anchorCtr="0" anchor="t" bIns="91425" lIns="91425" spcFirstLastPara="1" rIns="91425" wrap="square" tIns="91425">
            <a:noAutofit/>
          </a:bodyPr>
          <a:lstStyle/>
          <a:p>
            <a:pPr indent="-349250" lvl="0" marL="457200" rtl="0" algn="ctr">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University of California, Berkeley</a:t>
            </a:r>
            <a:endParaRPr sz="1900">
              <a:solidFill>
                <a:schemeClr val="dk1"/>
              </a:solidFill>
              <a:latin typeface="Calibri"/>
              <a:ea typeface="Calibri"/>
              <a:cs typeface="Calibri"/>
              <a:sym typeface="Calibri"/>
            </a:endParaRPr>
          </a:p>
          <a:p>
            <a:pPr indent="-349250" lvl="0" marL="457200" rtl="0" algn="ctr">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University of Minnesota</a:t>
            </a:r>
            <a:endParaRPr sz="1900">
              <a:solidFill>
                <a:schemeClr val="dk1"/>
              </a:solidFill>
              <a:latin typeface="Calibri"/>
              <a:ea typeface="Calibri"/>
              <a:cs typeface="Calibri"/>
              <a:sym typeface="Calibri"/>
            </a:endParaRPr>
          </a:p>
        </p:txBody>
      </p:sp>
      <p:pic>
        <p:nvPicPr>
          <p:cNvPr id="91" name="Google Shape;91;p1"/>
          <p:cNvPicPr preferRelativeResize="0"/>
          <p:nvPr/>
        </p:nvPicPr>
        <p:blipFill>
          <a:blip r:embed="rId3">
            <a:alphaModFix/>
          </a:blip>
          <a:stretch>
            <a:fillRect/>
          </a:stretch>
        </p:blipFill>
        <p:spPr>
          <a:xfrm>
            <a:off x="10197300" y="6126000"/>
            <a:ext cx="1714500" cy="5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6764bd4d3_0_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Results</a:t>
            </a:r>
            <a:endParaRPr/>
          </a:p>
        </p:txBody>
      </p:sp>
      <p:sp>
        <p:nvSpPr>
          <p:cNvPr id="180" name="Google Shape;180;g2c6764bd4d3_0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f4e2c1751e_1_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Democrats have fewer </a:t>
            </a:r>
            <a:r>
              <a:rPr b="1" lang="en-US" sz="3800"/>
              <a:t>non-household contacts</a:t>
            </a:r>
            <a:r>
              <a:rPr lang="en-US" sz="3800"/>
              <a:t> throughout the pandemic</a:t>
            </a:r>
            <a:endParaRPr sz="3800"/>
          </a:p>
        </p:txBody>
      </p:sp>
      <p:sp>
        <p:nvSpPr>
          <p:cNvPr id="187" name="Google Shape;187;g1f4e2c1751e_1_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8" name="Google Shape;188;g1f4e2c1751e_1_43"/>
          <p:cNvPicPr preferRelativeResize="0"/>
          <p:nvPr/>
        </p:nvPicPr>
        <p:blipFill rotWithShape="1">
          <a:blip r:embed="rId4">
            <a:alphaModFix/>
          </a:blip>
          <a:srcRect b="11103" l="0" r="72637" t="0"/>
          <a:stretch/>
        </p:blipFill>
        <p:spPr>
          <a:xfrm>
            <a:off x="10860775" y="122250"/>
            <a:ext cx="1178826" cy="1187575"/>
          </a:xfrm>
          <a:prstGeom prst="rect">
            <a:avLst/>
          </a:prstGeom>
          <a:noFill/>
          <a:ln>
            <a:noFill/>
          </a:ln>
        </p:spPr>
      </p:pic>
      <p:pic>
        <p:nvPicPr>
          <p:cNvPr id="189" name="Google Shape;189;g1f4e2c1751e_1_43"/>
          <p:cNvPicPr preferRelativeResize="0"/>
          <p:nvPr/>
        </p:nvPicPr>
        <p:blipFill rotWithShape="1">
          <a:blip r:embed="rId5">
            <a:alphaModFix/>
          </a:blip>
          <a:srcRect b="0" l="0" r="0" t="0"/>
          <a:stretch/>
        </p:blipFill>
        <p:spPr>
          <a:xfrm>
            <a:off x="1960100" y="1550300"/>
            <a:ext cx="7963500" cy="530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
          <p:cNvSpPr txBox="1"/>
          <p:nvPr>
            <p:ph type="title"/>
          </p:nvPr>
        </p:nvSpPr>
        <p:spPr>
          <a:xfrm>
            <a:off x="838200" y="49825"/>
            <a:ext cx="9532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800"/>
              <a:t>Republican </a:t>
            </a:r>
            <a:r>
              <a:rPr b="1" lang="en-US" sz="3800"/>
              <a:t>non-household contact</a:t>
            </a:r>
            <a:r>
              <a:rPr lang="en-US" sz="3800"/>
              <a:t> behavior is more influenced by incidence rates</a:t>
            </a:r>
            <a:endParaRPr sz="3800"/>
          </a:p>
        </p:txBody>
      </p:sp>
      <p:pic>
        <p:nvPicPr>
          <p:cNvPr id="195" name="Google Shape;195;p3"/>
          <p:cNvPicPr preferRelativeResize="0"/>
          <p:nvPr/>
        </p:nvPicPr>
        <p:blipFill rotWithShape="1">
          <a:blip r:embed="rId3">
            <a:alphaModFix/>
          </a:blip>
          <a:srcRect b="0" l="9" r="9" t="0"/>
          <a:stretch/>
        </p:blipFill>
        <p:spPr>
          <a:xfrm>
            <a:off x="1984025" y="1375375"/>
            <a:ext cx="8223949" cy="5482628"/>
          </a:xfrm>
          <a:prstGeom prst="rect">
            <a:avLst/>
          </a:prstGeom>
          <a:noFill/>
          <a:ln>
            <a:noFill/>
          </a:ln>
        </p:spPr>
      </p:pic>
      <p:sp>
        <p:nvSpPr>
          <p:cNvPr id="196" name="Google Shape;196;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7" name="Google Shape;197;p3"/>
          <p:cNvPicPr preferRelativeResize="0"/>
          <p:nvPr/>
        </p:nvPicPr>
        <p:blipFill rotWithShape="1">
          <a:blip r:embed="rId4">
            <a:alphaModFix/>
          </a:blip>
          <a:srcRect b="11103" l="0" r="72637" t="0"/>
          <a:stretch/>
        </p:blipFill>
        <p:spPr>
          <a:xfrm>
            <a:off x="10860775" y="122250"/>
            <a:ext cx="1178826" cy="1187575"/>
          </a:xfrm>
          <a:prstGeom prst="rect">
            <a:avLst/>
          </a:prstGeom>
          <a:noFill/>
          <a:ln>
            <a:noFill/>
          </a:ln>
        </p:spPr>
      </p:pic>
      <p:sp>
        <p:nvSpPr>
          <p:cNvPr id="198" name="Google Shape;198;p3"/>
          <p:cNvSpPr/>
          <p:nvPr/>
        </p:nvSpPr>
        <p:spPr>
          <a:xfrm>
            <a:off x="8610600" y="4261200"/>
            <a:ext cx="2879100" cy="2161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A quadrupling of incidence rates leads to nearly a full contact reduction for Republicans.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850703521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t>Partisan </a:t>
            </a:r>
            <a:r>
              <a:rPr b="1" lang="en-US" sz="3800"/>
              <a:t>n</a:t>
            </a:r>
            <a:r>
              <a:rPr b="1" lang="en-US" sz="3800"/>
              <a:t>on-household contacts</a:t>
            </a:r>
            <a:r>
              <a:rPr lang="en-US" sz="3800"/>
              <a:t> do not vary by local partisan context</a:t>
            </a:r>
            <a:endParaRPr sz="3800"/>
          </a:p>
        </p:txBody>
      </p:sp>
      <p:pic>
        <p:nvPicPr>
          <p:cNvPr id="205" name="Google Shape;205;g2c850703521_0_13"/>
          <p:cNvPicPr preferRelativeResize="0"/>
          <p:nvPr/>
        </p:nvPicPr>
        <p:blipFill rotWithShape="1">
          <a:blip r:embed="rId4">
            <a:alphaModFix/>
          </a:blip>
          <a:srcRect b="0" l="0" r="0" t="0"/>
          <a:stretch/>
        </p:blipFill>
        <p:spPr>
          <a:xfrm>
            <a:off x="2231288" y="1690825"/>
            <a:ext cx="7729423" cy="5151701"/>
          </a:xfrm>
          <a:prstGeom prst="rect">
            <a:avLst/>
          </a:prstGeom>
          <a:noFill/>
          <a:ln>
            <a:noFill/>
          </a:ln>
        </p:spPr>
      </p:pic>
      <p:sp>
        <p:nvSpPr>
          <p:cNvPr id="206" name="Google Shape;206;g2c850703521_0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7" name="Google Shape;207;g2c850703521_0_13"/>
          <p:cNvPicPr preferRelativeResize="0"/>
          <p:nvPr/>
        </p:nvPicPr>
        <p:blipFill rotWithShape="1">
          <a:blip r:embed="rId5">
            <a:alphaModFix/>
          </a:blip>
          <a:srcRect b="11103" l="0" r="72637" t="0"/>
          <a:stretch/>
        </p:blipFill>
        <p:spPr>
          <a:xfrm>
            <a:off x="10860775" y="122250"/>
            <a:ext cx="1178826" cy="118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f4e2c1751e_1_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Democrats are more likely to report </a:t>
            </a:r>
            <a:r>
              <a:rPr b="1" lang="en-US" sz="3800"/>
              <a:t>wearing a </a:t>
            </a:r>
            <a:endParaRPr b="1" sz="3800"/>
          </a:p>
          <a:p>
            <a:pPr indent="0" lvl="0" marL="0" rtl="0" algn="l">
              <a:lnSpc>
                <a:spcPct val="90000"/>
              </a:lnSpc>
              <a:spcBef>
                <a:spcPts val="0"/>
              </a:spcBef>
              <a:spcAft>
                <a:spcPts val="0"/>
              </a:spcAft>
              <a:buSzPts val="1800"/>
              <a:buNone/>
            </a:pPr>
            <a:r>
              <a:rPr b="1" lang="en-US" sz="3800"/>
              <a:t>mask</a:t>
            </a:r>
            <a:r>
              <a:rPr lang="en-US" sz="3800"/>
              <a:t> throughout the pandemic</a:t>
            </a:r>
            <a:endParaRPr sz="3800"/>
          </a:p>
        </p:txBody>
      </p:sp>
      <p:pic>
        <p:nvPicPr>
          <p:cNvPr id="214" name="Google Shape;214;g1f4e2c1751e_1_55"/>
          <p:cNvPicPr preferRelativeResize="0"/>
          <p:nvPr/>
        </p:nvPicPr>
        <p:blipFill rotWithShape="1">
          <a:blip r:embed="rId3">
            <a:alphaModFix/>
          </a:blip>
          <a:srcRect b="0" l="0" r="0" t="0"/>
          <a:stretch/>
        </p:blipFill>
        <p:spPr>
          <a:xfrm>
            <a:off x="2219663" y="1690825"/>
            <a:ext cx="7752663" cy="5167173"/>
          </a:xfrm>
          <a:prstGeom prst="rect">
            <a:avLst/>
          </a:prstGeom>
          <a:noFill/>
          <a:ln>
            <a:noFill/>
          </a:ln>
        </p:spPr>
      </p:pic>
      <p:pic>
        <p:nvPicPr>
          <p:cNvPr id="215" name="Google Shape;215;g1f4e2c1751e_1_55"/>
          <p:cNvPicPr preferRelativeResize="0"/>
          <p:nvPr/>
        </p:nvPicPr>
        <p:blipFill rotWithShape="1">
          <a:blip r:embed="rId4">
            <a:alphaModFix/>
          </a:blip>
          <a:srcRect b="0" l="2651" r="2642" t="0"/>
          <a:stretch/>
        </p:blipFill>
        <p:spPr>
          <a:xfrm>
            <a:off x="10517525" y="167735"/>
            <a:ext cx="1522073" cy="1406826"/>
          </a:xfrm>
          <a:prstGeom prst="rect">
            <a:avLst/>
          </a:prstGeom>
          <a:noFill/>
          <a:ln>
            <a:noFill/>
          </a:ln>
        </p:spPr>
      </p:pic>
      <p:sp>
        <p:nvSpPr>
          <p:cNvPr id="216" name="Google Shape;216;g1f4e2c1751e_1_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7" name="Google Shape;217;g1f4e2c1751e_1_55"/>
          <p:cNvPicPr preferRelativeResize="0"/>
          <p:nvPr/>
        </p:nvPicPr>
        <p:blipFill>
          <a:blip r:embed="rId5">
            <a:alphaModFix/>
          </a:blip>
          <a:stretch>
            <a:fillRect/>
          </a:stretch>
        </p:blipFill>
        <p:spPr>
          <a:xfrm>
            <a:off x="10556292" y="172900"/>
            <a:ext cx="1479608" cy="121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
          <p:cNvSpPr txBox="1"/>
          <p:nvPr>
            <p:ph type="title"/>
          </p:nvPr>
        </p:nvSpPr>
        <p:spPr>
          <a:xfrm>
            <a:off x="838200" y="17068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800"/>
              <a:t>All groups react similarly to increased incidence when it comes to </a:t>
            </a:r>
            <a:r>
              <a:rPr b="1" lang="en-US" sz="3800"/>
              <a:t>mask usage</a:t>
            </a:r>
            <a:endParaRPr b="1" sz="3800"/>
          </a:p>
        </p:txBody>
      </p:sp>
      <p:pic>
        <p:nvPicPr>
          <p:cNvPr id="224" name="Google Shape;224;p2"/>
          <p:cNvPicPr preferRelativeResize="0"/>
          <p:nvPr/>
        </p:nvPicPr>
        <p:blipFill rotWithShape="1">
          <a:blip r:embed="rId3">
            <a:alphaModFix/>
          </a:blip>
          <a:srcRect b="0" l="9" r="9" t="0"/>
          <a:stretch/>
        </p:blipFill>
        <p:spPr>
          <a:xfrm>
            <a:off x="1981475" y="1371925"/>
            <a:ext cx="8229074" cy="5486075"/>
          </a:xfrm>
          <a:prstGeom prst="rect">
            <a:avLst/>
          </a:prstGeom>
          <a:noFill/>
          <a:ln>
            <a:noFill/>
          </a:ln>
        </p:spPr>
      </p:pic>
      <p:pic>
        <p:nvPicPr>
          <p:cNvPr id="225" name="Google Shape;225;p2"/>
          <p:cNvPicPr preferRelativeResize="0"/>
          <p:nvPr/>
        </p:nvPicPr>
        <p:blipFill rotWithShape="1">
          <a:blip r:embed="rId4">
            <a:alphaModFix/>
          </a:blip>
          <a:srcRect b="0" l="2651" r="2642" t="0"/>
          <a:stretch/>
        </p:blipFill>
        <p:spPr>
          <a:xfrm>
            <a:off x="10517525" y="167735"/>
            <a:ext cx="1522073" cy="1406826"/>
          </a:xfrm>
          <a:prstGeom prst="rect">
            <a:avLst/>
          </a:prstGeom>
          <a:noFill/>
          <a:ln>
            <a:noFill/>
          </a:ln>
        </p:spPr>
      </p:pic>
      <p:sp>
        <p:nvSpPr>
          <p:cNvPr id="226" name="Google Shape;226;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7" name="Google Shape;227;p2"/>
          <p:cNvPicPr preferRelativeResize="0"/>
          <p:nvPr/>
        </p:nvPicPr>
        <p:blipFill>
          <a:blip r:embed="rId5">
            <a:alphaModFix/>
          </a:blip>
          <a:stretch>
            <a:fillRect/>
          </a:stretch>
        </p:blipFill>
        <p:spPr>
          <a:xfrm>
            <a:off x="10556292" y="172900"/>
            <a:ext cx="1479608" cy="121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c850703521_0_20"/>
          <p:cNvPicPr preferRelativeResize="0"/>
          <p:nvPr/>
        </p:nvPicPr>
        <p:blipFill>
          <a:blip r:embed="rId3">
            <a:alphaModFix/>
          </a:blip>
          <a:stretch>
            <a:fillRect/>
          </a:stretch>
        </p:blipFill>
        <p:spPr>
          <a:xfrm>
            <a:off x="10556292" y="172900"/>
            <a:ext cx="1479608" cy="1213125"/>
          </a:xfrm>
          <a:prstGeom prst="rect">
            <a:avLst/>
          </a:prstGeom>
          <a:noFill/>
          <a:ln>
            <a:noFill/>
          </a:ln>
        </p:spPr>
      </p:pic>
      <p:sp>
        <p:nvSpPr>
          <p:cNvPr id="234" name="Google Shape;234;g2c850703521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t>Local partisan context is associated with reported </a:t>
            </a:r>
            <a:r>
              <a:rPr b="1" lang="en-US" sz="3800"/>
              <a:t>mask usage</a:t>
            </a:r>
            <a:r>
              <a:rPr lang="en-US" sz="3800"/>
              <a:t> for both Democrats and Republicans</a:t>
            </a:r>
            <a:endParaRPr b="1" sz="3800"/>
          </a:p>
        </p:txBody>
      </p:sp>
      <p:pic>
        <p:nvPicPr>
          <p:cNvPr id="235" name="Google Shape;235;g2c850703521_0_20"/>
          <p:cNvPicPr preferRelativeResize="0"/>
          <p:nvPr/>
        </p:nvPicPr>
        <p:blipFill rotWithShape="1">
          <a:blip r:embed="rId4">
            <a:alphaModFix/>
          </a:blip>
          <a:srcRect b="0" l="0" r="0" t="0"/>
          <a:stretch/>
        </p:blipFill>
        <p:spPr>
          <a:xfrm>
            <a:off x="2265400" y="1574550"/>
            <a:ext cx="7927101" cy="5283451"/>
          </a:xfrm>
          <a:prstGeom prst="rect">
            <a:avLst/>
          </a:prstGeom>
          <a:noFill/>
          <a:ln>
            <a:noFill/>
          </a:ln>
        </p:spPr>
      </p:pic>
      <p:sp>
        <p:nvSpPr>
          <p:cNvPr id="236" name="Google Shape;236;g2c850703521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f4e2c1751e_1_28"/>
          <p:cNvSpPr txBox="1"/>
          <p:nvPr>
            <p:ph type="title"/>
          </p:nvPr>
        </p:nvSpPr>
        <p:spPr>
          <a:xfrm>
            <a:off x="838200" y="365125"/>
            <a:ext cx="9134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Democrats are more likely to report being </a:t>
            </a:r>
            <a:r>
              <a:rPr b="1" lang="en-US"/>
              <a:t>vaccinated</a:t>
            </a:r>
            <a:endParaRPr b="1"/>
          </a:p>
        </p:txBody>
      </p:sp>
      <p:pic>
        <p:nvPicPr>
          <p:cNvPr id="243" name="Google Shape;243;g1f4e2c1751e_1_28"/>
          <p:cNvPicPr preferRelativeResize="0"/>
          <p:nvPr/>
        </p:nvPicPr>
        <p:blipFill rotWithShape="1">
          <a:blip r:embed="rId4">
            <a:alphaModFix/>
          </a:blip>
          <a:srcRect b="0" l="0" r="0" t="0"/>
          <a:stretch/>
        </p:blipFill>
        <p:spPr>
          <a:xfrm>
            <a:off x="2219663" y="1690825"/>
            <a:ext cx="7752663" cy="5167173"/>
          </a:xfrm>
          <a:prstGeom prst="rect">
            <a:avLst/>
          </a:prstGeom>
          <a:noFill/>
          <a:ln>
            <a:noFill/>
          </a:ln>
        </p:spPr>
      </p:pic>
      <p:sp>
        <p:nvSpPr>
          <p:cNvPr id="244" name="Google Shape;244;g1f4e2c1751e_1_28"/>
          <p:cNvSpPr txBox="1"/>
          <p:nvPr/>
        </p:nvSpPr>
        <p:spPr>
          <a:xfrm>
            <a:off x="9972300" y="6031450"/>
            <a:ext cx="1978500" cy="6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May 2021</a:t>
            </a:r>
            <a:endParaRPr b="0" i="0" sz="1500" u="none" cap="none" strike="noStrike">
              <a:solidFill>
                <a:srgbClr val="999999"/>
              </a:solidFill>
              <a:latin typeface="Calibri"/>
              <a:ea typeface="Calibri"/>
              <a:cs typeface="Calibri"/>
              <a:sym typeface="Calibri"/>
            </a:endParaRPr>
          </a:p>
        </p:txBody>
      </p:sp>
      <p:sp>
        <p:nvSpPr>
          <p:cNvPr id="245" name="Google Shape;245;g1f4e2c1751e_1_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6" name="Google Shape;246;g1f4e2c1751e_1_28"/>
          <p:cNvPicPr preferRelativeResize="0"/>
          <p:nvPr/>
        </p:nvPicPr>
        <p:blipFill>
          <a:blip r:embed="rId5">
            <a:alphaModFix/>
          </a:blip>
          <a:stretch>
            <a:fillRect/>
          </a:stretch>
        </p:blipFill>
        <p:spPr>
          <a:xfrm>
            <a:off x="10692675" y="203350"/>
            <a:ext cx="1194524" cy="1231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c881aa0dd9_2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t>Republican</a:t>
            </a:r>
            <a:r>
              <a:rPr lang="en-US" sz="3800">
                <a:extLst>
                  <a:ext uri="http://customooxmlschemas.google.com/">
                    <go:slidesCustomData xmlns:go="http://customooxmlschemas.google.com/" textRoundtripDataId="11"/>
                  </a:ext>
                </a:extLst>
              </a:rPr>
              <a:t> are even more likely to report being </a:t>
            </a:r>
            <a:r>
              <a:rPr b="1" lang="en-US" sz="3800">
                <a:extLst>
                  <a:ext uri="http://customooxmlschemas.google.com/">
                    <go:slidesCustomData xmlns:go="http://customooxmlschemas.google.com/" textRoundtripDataId="12"/>
                  </a:ext>
                </a:extLst>
              </a:rPr>
              <a:t>vaccinated </a:t>
            </a:r>
            <a:r>
              <a:rPr lang="en-US" sz="3800">
                <a:extLst>
                  <a:ext uri="http://customooxmlschemas.google.com/">
                    <go:slidesCustomData xmlns:go="http://customooxmlschemas.google.com/" textRoundtripDataId="13"/>
                  </a:ext>
                </a:extLst>
              </a:rPr>
              <a:t>in Republican districts</a:t>
            </a:r>
            <a:endParaRPr sz="3800"/>
          </a:p>
        </p:txBody>
      </p:sp>
      <p:pic>
        <p:nvPicPr>
          <p:cNvPr id="253" name="Google Shape;253;g2c881aa0dd9_2_5"/>
          <p:cNvPicPr preferRelativeResize="0"/>
          <p:nvPr/>
        </p:nvPicPr>
        <p:blipFill rotWithShape="1">
          <a:blip r:embed="rId4">
            <a:alphaModFix/>
          </a:blip>
          <a:srcRect b="0" l="0" r="0" t="0"/>
          <a:stretch/>
        </p:blipFill>
        <p:spPr>
          <a:xfrm>
            <a:off x="2360087" y="1878025"/>
            <a:ext cx="7471826" cy="4979974"/>
          </a:xfrm>
          <a:prstGeom prst="rect">
            <a:avLst/>
          </a:prstGeom>
          <a:noFill/>
          <a:ln>
            <a:noFill/>
          </a:ln>
        </p:spPr>
      </p:pic>
      <p:sp>
        <p:nvSpPr>
          <p:cNvPr id="254" name="Google Shape;254;g2c881aa0dd9_2_5"/>
          <p:cNvSpPr txBox="1"/>
          <p:nvPr/>
        </p:nvSpPr>
        <p:spPr>
          <a:xfrm>
            <a:off x="10330250" y="6031450"/>
            <a:ext cx="1620600" cy="6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May 2021</a:t>
            </a:r>
            <a:endParaRPr b="0" i="0" sz="1500" u="none" cap="none" strike="noStrike">
              <a:solidFill>
                <a:srgbClr val="999999"/>
              </a:solidFill>
              <a:latin typeface="Calibri"/>
              <a:ea typeface="Calibri"/>
              <a:cs typeface="Calibri"/>
              <a:sym typeface="Calibri"/>
            </a:endParaRPr>
          </a:p>
        </p:txBody>
      </p:sp>
      <p:sp>
        <p:nvSpPr>
          <p:cNvPr id="255" name="Google Shape;255;g2c881aa0dd9_2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6" name="Google Shape;256;g2c881aa0dd9_2_5"/>
          <p:cNvPicPr preferRelativeResize="0"/>
          <p:nvPr/>
        </p:nvPicPr>
        <p:blipFill>
          <a:blip r:embed="rId5">
            <a:alphaModFix/>
          </a:blip>
          <a:stretch>
            <a:fillRect/>
          </a:stretch>
        </p:blipFill>
        <p:spPr>
          <a:xfrm>
            <a:off x="10692675" y="203350"/>
            <a:ext cx="1194524" cy="1231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c850703521_0_5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Why does this matter?</a:t>
            </a:r>
            <a:endParaRPr/>
          </a:p>
        </p:txBody>
      </p:sp>
      <p:sp>
        <p:nvSpPr>
          <p:cNvPr id="263" name="Google Shape;263;g2c850703521_0_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Background</a:t>
            </a:r>
            <a:endParaRPr/>
          </a:p>
        </p:txBody>
      </p:sp>
      <p:sp>
        <p:nvSpPr>
          <p:cNvPr id="97" name="Google Shape;97;p41"/>
          <p:cNvSpPr txBox="1"/>
          <p:nvPr>
            <p:ph idx="1" type="body"/>
          </p:nvPr>
        </p:nvSpPr>
        <p:spPr>
          <a:xfrm>
            <a:off x="838200" y="1489925"/>
            <a:ext cx="10515600" cy="4687200"/>
          </a:xfrm>
          <a:prstGeom prst="rect">
            <a:avLst/>
          </a:prstGeom>
          <a:noFill/>
          <a:ln>
            <a:noFill/>
          </a:ln>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Mathematical models for studying COVID-19 transmission have typically not incorporated heterogeneity in behavior by political party affiliation</a:t>
            </a:r>
            <a:r>
              <a:rPr lang="en-US" sz="1900">
                <a:solidFill>
                  <a:srgbClr val="9E9E9E"/>
                </a:solidFill>
              </a:rPr>
              <a:t> (Lloyd-Smith, J.O., et al., 2005)</a:t>
            </a:r>
            <a:endParaRPr/>
          </a:p>
          <a:p>
            <a:pPr indent="-342900" lvl="0" marL="457200" rtl="0" algn="l">
              <a:lnSpc>
                <a:spcPct val="90000"/>
              </a:lnSpc>
              <a:spcBef>
                <a:spcPts val="1000"/>
              </a:spcBef>
              <a:spcAft>
                <a:spcPts val="0"/>
              </a:spcAft>
              <a:buClr>
                <a:schemeClr val="dk1"/>
              </a:buClr>
              <a:buSzPts val="1800"/>
              <a:buChar char="•"/>
            </a:pPr>
            <a:r>
              <a:rPr lang="en-US"/>
              <a:t>E</a:t>
            </a:r>
            <a:r>
              <a:rPr lang="en-US"/>
              <a:t>xcess mortality for COVID-19 was significantly higher for Republican voters than Democratic voters </a:t>
            </a:r>
            <a:r>
              <a:rPr lang="en-US" sz="1900">
                <a:solidFill>
                  <a:srgbClr val="999999"/>
                </a:solidFill>
              </a:rPr>
              <a:t>(</a:t>
            </a:r>
            <a:r>
              <a:rPr lang="en-US" sz="1900">
                <a:solidFill>
                  <a:srgbClr val="999999"/>
                </a:solidFill>
              </a:rPr>
              <a:t>Wallace, A., Goldsmith-Pinkham, P., &amp; Schwartz, J. , 2023; Gallup, 2020)</a:t>
            </a:r>
            <a:endParaRPr sz="1900">
              <a:solidFill>
                <a:srgbClr val="999999"/>
              </a:solidFill>
            </a:endParaRPr>
          </a:p>
          <a:p>
            <a:pPr indent="0" lvl="0" marL="457200" rtl="0" algn="l">
              <a:lnSpc>
                <a:spcPct val="90000"/>
              </a:lnSpc>
              <a:spcBef>
                <a:spcPts val="1000"/>
              </a:spcBef>
              <a:spcAft>
                <a:spcPts val="0"/>
              </a:spcAft>
              <a:buNone/>
            </a:pPr>
            <a:r>
              <a:t/>
            </a:r>
            <a:endParaRPr sz="1200">
              <a:solidFill>
                <a:srgbClr val="999999"/>
              </a:solidFill>
            </a:endParaRPr>
          </a:p>
          <a:p>
            <a:pPr indent="-342900" lvl="0" marL="457200" rtl="0" algn="l">
              <a:lnSpc>
                <a:spcPct val="90000"/>
              </a:lnSpc>
              <a:spcBef>
                <a:spcPts val="1000"/>
              </a:spcBef>
              <a:spcAft>
                <a:spcPts val="0"/>
              </a:spcAft>
              <a:buClr>
                <a:schemeClr val="dk1"/>
              </a:buClr>
              <a:buSzPts val="1800"/>
              <a:buChar char="•"/>
            </a:pPr>
            <a:r>
              <a:rPr lang="en-US"/>
              <a:t>Party </a:t>
            </a:r>
            <a:r>
              <a:rPr lang="en-US"/>
              <a:t>affiliation</a:t>
            </a:r>
            <a:r>
              <a:rPr lang="en-US"/>
              <a:t> is associated with health-related behaviors </a:t>
            </a:r>
            <a:endParaRPr/>
          </a:p>
          <a:p>
            <a:pPr indent="-342900" lvl="1" marL="914400" rtl="0" algn="l">
              <a:lnSpc>
                <a:spcPct val="90000"/>
              </a:lnSpc>
              <a:spcBef>
                <a:spcPts val="1000"/>
              </a:spcBef>
              <a:spcAft>
                <a:spcPts val="0"/>
              </a:spcAft>
              <a:buClr>
                <a:schemeClr val="dk1"/>
              </a:buClr>
              <a:buSzPts val="1800"/>
              <a:buChar char="•"/>
            </a:pPr>
            <a:r>
              <a:rPr lang="en-US"/>
              <a:t>Individual and local partisan context results </a:t>
            </a:r>
            <a:r>
              <a:rPr lang="en-US" sz="1900">
                <a:solidFill>
                  <a:srgbClr val="888888"/>
                </a:solidFill>
              </a:rPr>
              <a:t>(Baxter-King, R., et al., 2022)</a:t>
            </a:r>
            <a:endParaRPr sz="1900">
              <a:solidFill>
                <a:srgbClr val="9E9E9E"/>
              </a:solidFill>
            </a:endParaRPr>
          </a:p>
          <a:p>
            <a:pPr indent="-228600" lvl="1" marL="914400" rtl="0" algn="l">
              <a:lnSpc>
                <a:spcPct val="90000"/>
              </a:lnSpc>
              <a:spcBef>
                <a:spcPts val="500"/>
              </a:spcBef>
              <a:spcAft>
                <a:spcPts val="0"/>
              </a:spcAft>
              <a:buSzPts val="1800"/>
              <a:buNone/>
            </a:pPr>
            <a:r>
              <a:t/>
            </a:r>
            <a:endParaRPr/>
          </a:p>
        </p:txBody>
      </p:sp>
      <p:sp>
        <p:nvSpPr>
          <p:cNvPr id="98" name="Google Shape;98;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c5aae000b7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Epidemic dynamics are sensitive to changes in contact rates</a:t>
            </a:r>
            <a:endParaRPr/>
          </a:p>
        </p:txBody>
      </p:sp>
      <p:pic>
        <p:nvPicPr>
          <p:cNvPr id="270" name="Google Shape;270;g2c5aae000b7_0_0"/>
          <p:cNvPicPr preferRelativeResize="0"/>
          <p:nvPr/>
        </p:nvPicPr>
        <p:blipFill rotWithShape="1">
          <a:blip r:embed="rId4">
            <a:alphaModFix/>
          </a:blip>
          <a:srcRect b="0" l="0" r="0" t="0"/>
          <a:stretch/>
        </p:blipFill>
        <p:spPr>
          <a:xfrm>
            <a:off x="1025188" y="2214750"/>
            <a:ext cx="5000625" cy="2209800"/>
          </a:xfrm>
          <a:prstGeom prst="rect">
            <a:avLst/>
          </a:prstGeom>
          <a:noFill/>
          <a:ln>
            <a:noFill/>
          </a:ln>
        </p:spPr>
      </p:pic>
      <p:pic>
        <p:nvPicPr>
          <p:cNvPr id="271" name="Google Shape;271;g2c5aae000b7_0_0"/>
          <p:cNvPicPr preferRelativeResize="0"/>
          <p:nvPr/>
        </p:nvPicPr>
        <p:blipFill rotWithShape="1">
          <a:blip r:embed="rId5">
            <a:alphaModFix/>
          </a:blip>
          <a:srcRect b="0" l="0" r="0" t="0"/>
          <a:stretch/>
        </p:blipFill>
        <p:spPr>
          <a:xfrm>
            <a:off x="7255488" y="2799600"/>
            <a:ext cx="3667125" cy="723900"/>
          </a:xfrm>
          <a:prstGeom prst="rect">
            <a:avLst/>
          </a:prstGeom>
          <a:noFill/>
          <a:ln>
            <a:noFill/>
          </a:ln>
        </p:spPr>
      </p:pic>
      <p:sp>
        <p:nvSpPr>
          <p:cNvPr id="272" name="Google Shape;272;g2c5aae000b7_0_0"/>
          <p:cNvSpPr txBox="1"/>
          <p:nvPr/>
        </p:nvSpPr>
        <p:spPr>
          <a:xfrm>
            <a:off x="4415725" y="4344175"/>
            <a:ext cx="1610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Xavier et al. (2022)</a:t>
            </a:r>
            <a:endParaRPr b="0" i="0" sz="1300" u="none" cap="none" strike="noStrike">
              <a:solidFill>
                <a:srgbClr val="000000"/>
              </a:solidFill>
              <a:latin typeface="Arial"/>
              <a:ea typeface="Arial"/>
              <a:cs typeface="Arial"/>
              <a:sym typeface="Arial"/>
            </a:endParaRPr>
          </a:p>
        </p:txBody>
      </p:sp>
      <p:sp>
        <p:nvSpPr>
          <p:cNvPr id="273" name="Google Shape;273;g2c5aae000b7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4" name="Google Shape;274;g2c5aae000b7_0_0"/>
          <p:cNvPicPr preferRelativeResize="0"/>
          <p:nvPr/>
        </p:nvPicPr>
        <p:blipFill>
          <a:blip r:embed="rId6">
            <a:alphaModFix/>
          </a:blip>
          <a:stretch>
            <a:fillRect/>
          </a:stretch>
        </p:blipFill>
        <p:spPr>
          <a:xfrm>
            <a:off x="1492350" y="4893650"/>
            <a:ext cx="3752850" cy="1285875"/>
          </a:xfrm>
          <a:prstGeom prst="rect">
            <a:avLst/>
          </a:prstGeom>
          <a:noFill/>
          <a:ln>
            <a:noFill/>
          </a:ln>
        </p:spPr>
      </p:pic>
      <p:pic>
        <p:nvPicPr>
          <p:cNvPr id="275" name="Google Shape;275;g2c5aae000b7_0_0"/>
          <p:cNvPicPr preferRelativeResize="0"/>
          <p:nvPr/>
        </p:nvPicPr>
        <p:blipFill>
          <a:blip r:embed="rId7">
            <a:alphaModFix/>
          </a:blip>
          <a:stretch>
            <a:fillRect/>
          </a:stretch>
        </p:blipFill>
        <p:spPr>
          <a:xfrm>
            <a:off x="6853513" y="4065675"/>
            <a:ext cx="4292661" cy="246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c850703521_0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82" name="Google Shape;282;g2c850703521_0_37"/>
          <p:cNvSpPr txBox="1"/>
          <p:nvPr>
            <p:ph idx="1" type="body"/>
          </p:nvPr>
        </p:nvSpPr>
        <p:spPr>
          <a:xfrm>
            <a:off x="838200" y="1825625"/>
            <a:ext cx="10515600" cy="46317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Democrats and Republicans differ greatly in their contact rates, mask usage, and vaccination rates during the pandemic</a:t>
            </a:r>
            <a:endParaRPr/>
          </a:p>
          <a:p>
            <a:pPr indent="-342900" lvl="1" marL="914400" rtl="0" algn="l">
              <a:spcBef>
                <a:spcPts val="0"/>
              </a:spcBef>
              <a:spcAft>
                <a:spcPts val="0"/>
              </a:spcAft>
              <a:buSzPts val="1800"/>
              <a:buChar char="-"/>
            </a:pPr>
            <a:r>
              <a:rPr lang="en-US"/>
              <a:t>Democrats reported non-household contact rates, higher percentage of contacts with a mask, and higher probability of getting the vaccination</a:t>
            </a:r>
            <a:endParaRPr/>
          </a:p>
          <a:p>
            <a:pPr indent="0" lvl="0" marL="914400" rtl="0" algn="l">
              <a:spcBef>
                <a:spcPts val="1000"/>
              </a:spcBef>
              <a:spcAft>
                <a:spcPts val="0"/>
              </a:spcAft>
              <a:buNone/>
            </a:pPr>
            <a:r>
              <a:t/>
            </a:r>
            <a:endParaRPr sz="1200"/>
          </a:p>
          <a:p>
            <a:pPr indent="-342900" lvl="0" marL="457200" rtl="0" algn="l">
              <a:spcBef>
                <a:spcPts val="1000"/>
              </a:spcBef>
              <a:spcAft>
                <a:spcPts val="0"/>
              </a:spcAft>
              <a:buSzPts val="1800"/>
              <a:buChar char="-"/>
            </a:pPr>
            <a:r>
              <a:rPr lang="en-US"/>
              <a:t>Democrats and Republicans differ in how responsive they are to new cases</a:t>
            </a:r>
            <a:endParaRPr/>
          </a:p>
          <a:p>
            <a:pPr indent="-342900" lvl="1" marL="914400" rtl="0" algn="l">
              <a:spcBef>
                <a:spcPts val="0"/>
              </a:spcBef>
              <a:spcAft>
                <a:spcPts val="0"/>
              </a:spcAft>
              <a:buSzPts val="1800"/>
              <a:buChar char="-"/>
            </a:pPr>
            <a:r>
              <a:rPr lang="en-US"/>
              <a:t>Republicans contact rates were more sensitive to  variations in incidence. They cut non-household contacts more dramatically and increased them soon after incidence rates began to drop.</a:t>
            </a:r>
            <a:endParaRPr/>
          </a:p>
          <a:p>
            <a:pPr indent="0" lvl="0" marL="914400" rtl="0" algn="l">
              <a:spcBef>
                <a:spcPts val="1000"/>
              </a:spcBef>
              <a:spcAft>
                <a:spcPts val="0"/>
              </a:spcAft>
              <a:buNone/>
            </a:pPr>
            <a:r>
              <a:t/>
            </a:r>
            <a:endParaRPr sz="1200"/>
          </a:p>
          <a:p>
            <a:pPr indent="-342900" lvl="0" marL="457200" rtl="0" algn="l">
              <a:spcBef>
                <a:spcPts val="1000"/>
              </a:spcBef>
              <a:spcAft>
                <a:spcPts val="0"/>
              </a:spcAft>
              <a:buSzPts val="1800"/>
              <a:buChar char="-"/>
            </a:pPr>
            <a:r>
              <a:rPr lang="en-US"/>
              <a:t>Congressional district context matters for understanding partisan behavior</a:t>
            </a:r>
            <a:endParaRPr/>
          </a:p>
          <a:p>
            <a:pPr indent="-342900" lvl="1" marL="914400" rtl="0" algn="l">
              <a:spcBef>
                <a:spcPts val="0"/>
              </a:spcBef>
              <a:spcAft>
                <a:spcPts val="0"/>
              </a:spcAft>
              <a:buSzPts val="1800"/>
              <a:buChar char="-"/>
            </a:pPr>
            <a:r>
              <a:rPr lang="en-US"/>
              <a:t>Democrats in Republican districts don’t change their contact patterns</a:t>
            </a:r>
            <a:endParaRPr/>
          </a:p>
        </p:txBody>
      </p:sp>
      <p:sp>
        <p:nvSpPr>
          <p:cNvPr id="283" name="Google Shape;283;g2c850703521_0_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cbabed7228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Thank you!</a:t>
            </a:r>
            <a:endParaRPr/>
          </a:p>
        </p:txBody>
      </p:sp>
      <p:sp>
        <p:nvSpPr>
          <p:cNvPr id="290" name="Google Shape;290;g2cbabed7228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b="1" lang="en-US" sz="2400">
                <a:latin typeface="Arial"/>
                <a:ea typeface="Arial"/>
                <a:cs typeface="Arial"/>
                <a:sym typeface="Arial"/>
              </a:rPr>
              <a:t>Funding:</a:t>
            </a:r>
            <a:r>
              <a:rPr lang="en-US" sz="2400">
                <a:latin typeface="Arial"/>
                <a:ea typeface="Arial"/>
                <a:cs typeface="Arial"/>
                <a:sym typeface="Arial"/>
              </a:rPr>
              <a:t>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Berkeley Population Center pilot grant (NICHD P2CHD073964); Hellman Fellows Program (Dennis Feehan).</a:t>
            </a:r>
            <a:endParaRPr sz="2400">
              <a:latin typeface="Arial"/>
              <a:ea typeface="Arial"/>
              <a:cs typeface="Arial"/>
              <a:sym typeface="Arial"/>
            </a:endParaRPr>
          </a:p>
          <a:p>
            <a:pPr indent="0" lvl="0" marL="457200" rtl="0" algn="l">
              <a:lnSpc>
                <a:spcPct val="115000"/>
              </a:lnSpc>
              <a:spcBef>
                <a:spcPts val="0"/>
              </a:spcBef>
              <a:spcAft>
                <a:spcPts val="0"/>
              </a:spcAft>
              <a:buNone/>
            </a:pPr>
            <a:r>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Dorélien acknowledges support from the Minnesota Population Center (P2C HD041023) funded through a grant from the Eunice Kennedy Shriver National Institute for Child Health and Human Development (NICHD)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400">
              <a:latin typeface="Arial"/>
              <a:ea typeface="Arial"/>
              <a:cs typeface="Arial"/>
              <a:sym typeface="Arial"/>
            </a:endParaRPr>
          </a:p>
          <a:p>
            <a:pPr indent="0" lvl="0" marL="0" rtl="0" algn="l">
              <a:spcBef>
                <a:spcPts val="1000"/>
              </a:spcBef>
              <a:spcAft>
                <a:spcPts val="0"/>
              </a:spcAft>
              <a:buNone/>
            </a:pPr>
            <a:r>
              <a:t/>
            </a:r>
            <a:endParaRPr/>
          </a:p>
        </p:txBody>
      </p:sp>
      <p:sp>
        <p:nvSpPr>
          <p:cNvPr id="291" name="Google Shape;291;g2cbabed7228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f4e2c1751e_4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Additional Slides</a:t>
            </a:r>
            <a:endParaRPr/>
          </a:p>
        </p:txBody>
      </p:sp>
      <p:sp>
        <p:nvSpPr>
          <p:cNvPr id="298" name="Google Shape;298;g1f4e2c1751e_4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g1f4e2c1751e_2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Berkeley Interpersonal Contact </a:t>
            </a:r>
            <a:r>
              <a:rPr lang="en-US">
                <a:extLst>
                  <a:ext uri="http://customooxmlschemas.google.com/">
                    <go:slidesCustomData xmlns:go="http://customooxmlschemas.google.com/" textRoundtripDataId="14"/>
                  </a:ext>
                </a:extLst>
              </a:rPr>
              <a:t>Surveys</a:t>
            </a:r>
            <a:r>
              <a:rPr lang="en-US"/>
              <a:t> (BICS)</a:t>
            </a:r>
            <a:endParaRPr/>
          </a:p>
        </p:txBody>
      </p:sp>
      <p:pic>
        <p:nvPicPr>
          <p:cNvPr id="305" name="Google Shape;305;g1f4e2c1751e_2_0"/>
          <p:cNvPicPr preferRelativeResize="0"/>
          <p:nvPr/>
        </p:nvPicPr>
        <p:blipFill rotWithShape="1">
          <a:blip r:embed="rId3">
            <a:alphaModFix/>
          </a:blip>
          <a:srcRect b="0" l="4272" r="7271" t="0"/>
          <a:stretch/>
        </p:blipFill>
        <p:spPr>
          <a:xfrm>
            <a:off x="113250" y="2334138"/>
            <a:ext cx="6102211" cy="2999232"/>
          </a:xfrm>
          <a:prstGeom prst="rect">
            <a:avLst/>
          </a:prstGeom>
          <a:noFill/>
          <a:ln>
            <a:noFill/>
          </a:ln>
        </p:spPr>
      </p:pic>
      <p:pic>
        <p:nvPicPr>
          <p:cNvPr id="306" name="Google Shape;306;g1f4e2c1751e_2_0"/>
          <p:cNvPicPr preferRelativeResize="0"/>
          <p:nvPr/>
        </p:nvPicPr>
        <p:blipFill rotWithShape="1">
          <a:blip r:embed="rId4">
            <a:alphaModFix/>
          </a:blip>
          <a:srcRect b="0" l="0" r="0" t="0"/>
          <a:stretch/>
        </p:blipFill>
        <p:spPr>
          <a:xfrm>
            <a:off x="6616775" y="1892575"/>
            <a:ext cx="5156199" cy="3712464"/>
          </a:xfrm>
          <a:prstGeom prst="rect">
            <a:avLst/>
          </a:prstGeom>
          <a:noFill/>
          <a:ln>
            <a:noFill/>
          </a:ln>
        </p:spPr>
      </p:pic>
      <p:sp>
        <p:nvSpPr>
          <p:cNvPr id="307" name="Google Shape;307;g1f4e2c1751e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f4e2c1751e_1_21"/>
          <p:cNvSpPr txBox="1"/>
          <p:nvPr>
            <p:ph type="title"/>
          </p:nvPr>
        </p:nvSpPr>
        <p:spPr>
          <a:xfrm>
            <a:off x="838200" y="1365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Republicans consistently report lower mask usage during their contacts compared to Democrats</a:t>
            </a:r>
            <a:endParaRPr/>
          </a:p>
        </p:txBody>
      </p:sp>
      <p:pic>
        <p:nvPicPr>
          <p:cNvPr id="314" name="Google Shape;314;g1f4e2c1751e_1_21"/>
          <p:cNvPicPr preferRelativeResize="0"/>
          <p:nvPr/>
        </p:nvPicPr>
        <p:blipFill rotWithShape="1">
          <a:blip r:embed="rId3">
            <a:alphaModFix/>
          </a:blip>
          <a:srcRect b="0" l="0" r="0" t="0"/>
          <a:stretch/>
        </p:blipFill>
        <p:spPr>
          <a:xfrm>
            <a:off x="2015516" y="1418675"/>
            <a:ext cx="8160973" cy="5439324"/>
          </a:xfrm>
          <a:prstGeom prst="rect">
            <a:avLst/>
          </a:prstGeom>
          <a:noFill/>
          <a:ln>
            <a:noFill/>
          </a:ln>
        </p:spPr>
      </p:pic>
      <p:sp>
        <p:nvSpPr>
          <p:cNvPr id="315" name="Google Shape;315;g1f4e2c1751e_1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f4e2c1751e_1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2631"/>
              <a:buNone/>
            </a:pPr>
            <a:r>
              <a:rPr lang="en-US" sz="3800"/>
              <a:t>Republicans consistently report lower concern about the spread of the virus compared to Democrats</a:t>
            </a:r>
            <a:endParaRPr/>
          </a:p>
        </p:txBody>
      </p:sp>
      <p:pic>
        <p:nvPicPr>
          <p:cNvPr id="322" name="Google Shape;322;g1f4e2c1751e_1_0"/>
          <p:cNvPicPr preferRelativeResize="0"/>
          <p:nvPr/>
        </p:nvPicPr>
        <p:blipFill rotWithShape="1">
          <a:blip r:embed="rId4">
            <a:alphaModFix/>
          </a:blip>
          <a:srcRect b="0" l="0" r="0" t="0"/>
          <a:stretch/>
        </p:blipFill>
        <p:spPr>
          <a:xfrm>
            <a:off x="1991006" y="1386025"/>
            <a:ext cx="8209997" cy="5471974"/>
          </a:xfrm>
          <a:prstGeom prst="rect">
            <a:avLst/>
          </a:prstGeom>
          <a:noFill/>
          <a:ln>
            <a:noFill/>
          </a:ln>
        </p:spPr>
      </p:pic>
      <p:sp>
        <p:nvSpPr>
          <p:cNvPr id="323" name="Google Shape;323;g1f4e2c1751e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574725" y="0"/>
            <a:ext cx="109923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7368"/>
              <a:buNone/>
            </a:pPr>
            <a:r>
              <a:rPr lang="en-US" sz="3800"/>
              <a:t>Republicans consistently report higher number of </a:t>
            </a:r>
            <a:r>
              <a:rPr lang="en-US" sz="3800"/>
              <a:t>non-household</a:t>
            </a:r>
            <a:r>
              <a:rPr lang="en-US" sz="3800"/>
              <a:t> member contacts compared to </a:t>
            </a:r>
            <a:r>
              <a:rPr lang="en-US" sz="3800">
                <a:extLst>
                  <a:ext uri="http://customooxmlschemas.google.com/">
                    <go:slidesCustomData xmlns:go="http://customooxmlschemas.google.com/" textRoundtripDataId="15"/>
                  </a:ext>
                </a:extLst>
              </a:rPr>
              <a:t>Democrats</a:t>
            </a:r>
            <a:endParaRPr sz="3800"/>
          </a:p>
        </p:txBody>
      </p:sp>
      <p:pic>
        <p:nvPicPr>
          <p:cNvPr id="329" name="Google Shape;329;p47"/>
          <p:cNvPicPr preferRelativeResize="0"/>
          <p:nvPr/>
        </p:nvPicPr>
        <p:blipFill rotWithShape="1">
          <a:blip r:embed="rId4">
            <a:alphaModFix/>
          </a:blip>
          <a:srcRect b="0" l="0" r="0" t="0"/>
          <a:stretch/>
        </p:blipFill>
        <p:spPr>
          <a:xfrm>
            <a:off x="1908774" y="1380125"/>
            <a:ext cx="8218824" cy="5477875"/>
          </a:xfrm>
          <a:prstGeom prst="rect">
            <a:avLst/>
          </a:prstGeom>
          <a:noFill/>
          <a:ln>
            <a:noFill/>
          </a:ln>
        </p:spPr>
      </p:pic>
      <p:sp>
        <p:nvSpPr>
          <p:cNvPr id="330" name="Google Shape;330;p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g1f4e2c1751e_1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Democrats are more </a:t>
            </a:r>
            <a:r>
              <a:rPr b="1" lang="en-US" sz="3800"/>
              <a:t>concerned about the spread</a:t>
            </a:r>
            <a:r>
              <a:rPr lang="en-US" sz="3800"/>
              <a:t> of the virus throughout the pandemic</a:t>
            </a:r>
            <a:endParaRPr sz="3800"/>
          </a:p>
        </p:txBody>
      </p:sp>
      <p:pic>
        <p:nvPicPr>
          <p:cNvPr id="337" name="Google Shape;337;g1f4e2c1751e_1_49"/>
          <p:cNvPicPr preferRelativeResize="0"/>
          <p:nvPr/>
        </p:nvPicPr>
        <p:blipFill rotWithShape="1">
          <a:blip r:embed="rId4">
            <a:alphaModFix/>
          </a:blip>
          <a:srcRect b="0" l="0" r="0" t="0"/>
          <a:stretch/>
        </p:blipFill>
        <p:spPr>
          <a:xfrm>
            <a:off x="2219663" y="1690825"/>
            <a:ext cx="7752663" cy="5167173"/>
          </a:xfrm>
          <a:prstGeom prst="rect">
            <a:avLst/>
          </a:prstGeom>
          <a:noFill/>
          <a:ln>
            <a:noFill/>
          </a:ln>
        </p:spPr>
      </p:pic>
      <p:sp>
        <p:nvSpPr>
          <p:cNvPr id="338" name="Google Shape;338;g1f4e2c1751e_1_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sp>
        <p:nvSpPr>
          <p:cNvPr id="344" name="Google Shape;344;g2c850703521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Republicans in democratic districts report greater </a:t>
            </a:r>
            <a:r>
              <a:rPr b="1" lang="en-US"/>
              <a:t>level of concern</a:t>
            </a:r>
            <a:r>
              <a:rPr lang="en-US"/>
              <a:t> than republicans in red districts</a:t>
            </a:r>
            <a:endParaRPr/>
          </a:p>
        </p:txBody>
      </p:sp>
      <p:pic>
        <p:nvPicPr>
          <p:cNvPr id="345" name="Google Shape;345;g2c850703521_0_6"/>
          <p:cNvPicPr preferRelativeResize="0"/>
          <p:nvPr/>
        </p:nvPicPr>
        <p:blipFill>
          <a:blip r:embed="rId3">
            <a:alphaModFix/>
          </a:blip>
          <a:stretch>
            <a:fillRect/>
          </a:stretch>
        </p:blipFill>
        <p:spPr>
          <a:xfrm>
            <a:off x="2290823" y="1785675"/>
            <a:ext cx="7610353" cy="5072326"/>
          </a:xfrm>
          <a:prstGeom prst="rect">
            <a:avLst/>
          </a:prstGeom>
          <a:noFill/>
          <a:ln>
            <a:noFill/>
          </a:ln>
        </p:spPr>
      </p:pic>
      <p:sp>
        <p:nvSpPr>
          <p:cNvPr id="346" name="Google Shape;346;g2c850703521_0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f4e2c1751e_3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Our Contributions/ Research Questions</a:t>
            </a:r>
            <a:endParaRPr/>
          </a:p>
        </p:txBody>
      </p:sp>
      <p:sp>
        <p:nvSpPr>
          <p:cNvPr id="105" name="Google Shape;105;g1f4e2c1751e_3_0"/>
          <p:cNvSpPr txBox="1"/>
          <p:nvPr>
            <p:ph idx="1" type="body"/>
          </p:nvPr>
        </p:nvSpPr>
        <p:spPr>
          <a:xfrm>
            <a:off x="838200" y="1931300"/>
            <a:ext cx="9961200" cy="46875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AutoNum type="arabicPeriod"/>
            </a:pPr>
            <a:r>
              <a:rPr lang="en-US"/>
              <a:t>How did individual political orientation and the local partisan context impact health behaviors during the pandemic?</a:t>
            </a:r>
            <a:endParaRPr/>
          </a:p>
          <a:p>
            <a:pPr indent="-342900" lvl="1" marL="914400" rtl="0" algn="l">
              <a:spcBef>
                <a:spcPts val="1000"/>
              </a:spcBef>
              <a:spcAft>
                <a:spcPts val="0"/>
              </a:spcAft>
              <a:buSzPts val="1800"/>
              <a:buChar char="•"/>
            </a:pPr>
            <a:r>
              <a:rPr lang="en-US"/>
              <a:t>Behaviors: </a:t>
            </a:r>
            <a:r>
              <a:rPr lang="en-US"/>
              <a:t>contact rates, mask use, vaccination </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Partisanship and prevalence dependent behavior</a:t>
            </a:r>
            <a:endParaRPr/>
          </a:p>
          <a:p>
            <a:pPr indent="0" lvl="0" marL="0" rtl="0" algn="l">
              <a:spcBef>
                <a:spcPts val="1000"/>
              </a:spcBef>
              <a:spcAft>
                <a:spcPts val="0"/>
              </a:spcAft>
              <a:buNone/>
            </a:pPr>
            <a:r>
              <a:t/>
            </a:r>
            <a:endParaRPr/>
          </a:p>
        </p:txBody>
      </p:sp>
      <p:pic>
        <p:nvPicPr>
          <p:cNvPr id="106" name="Google Shape;106;g1f4e2c1751e_3_0"/>
          <p:cNvPicPr preferRelativeResize="0"/>
          <p:nvPr/>
        </p:nvPicPr>
        <p:blipFill>
          <a:blip r:embed="rId3">
            <a:alphaModFix/>
          </a:blip>
          <a:stretch>
            <a:fillRect/>
          </a:stretch>
        </p:blipFill>
        <p:spPr>
          <a:xfrm>
            <a:off x="8681100" y="3133150"/>
            <a:ext cx="2495150" cy="2495150"/>
          </a:xfrm>
          <a:prstGeom prst="rect">
            <a:avLst/>
          </a:prstGeom>
          <a:noFill/>
          <a:ln>
            <a:noFill/>
          </a:ln>
        </p:spPr>
      </p:pic>
      <p:sp>
        <p:nvSpPr>
          <p:cNvPr id="107" name="Google Shape;107;g1f4e2c1751e_3_0"/>
          <p:cNvSpPr txBox="1"/>
          <p:nvPr/>
        </p:nvSpPr>
        <p:spPr>
          <a:xfrm>
            <a:off x="898575" y="4255950"/>
            <a:ext cx="7842900" cy="96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2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What are the implications for the spread of infectious diseases in heterogeneous populations?</a:t>
            </a:r>
            <a:endParaRPr sz="2800">
              <a:solidFill>
                <a:schemeClr val="dk1"/>
              </a:solidFill>
              <a:latin typeface="Calibri"/>
              <a:ea typeface="Calibri"/>
              <a:cs typeface="Calibri"/>
              <a:sym typeface="Calibri"/>
            </a:endParaRPr>
          </a:p>
        </p:txBody>
      </p:sp>
      <p:sp>
        <p:nvSpPr>
          <p:cNvPr id="108" name="Google Shape;108;g1f4e2c1751e_3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 Republican Districts: Concern</a:t>
            </a:r>
            <a:endParaRPr/>
          </a:p>
        </p:txBody>
      </p:sp>
      <p:pic>
        <p:nvPicPr>
          <p:cNvPr descr="A graph of a graph with red and blue lines&#10;&#10;Description automatically generated" id="352" name="Google Shape;352;p17"/>
          <p:cNvPicPr preferRelativeResize="0"/>
          <p:nvPr>
            <p:ph idx="1" type="body"/>
          </p:nvPr>
        </p:nvPicPr>
        <p:blipFill rotWithShape="1">
          <a:blip r:embed="rId3">
            <a:alphaModFix/>
          </a:blip>
          <a:srcRect b="0" l="0" r="0" t="0"/>
          <a:stretch/>
        </p:blipFill>
        <p:spPr>
          <a:xfrm>
            <a:off x="2481649" y="1436473"/>
            <a:ext cx="7228702" cy="5421527"/>
          </a:xfrm>
          <a:prstGeom prst="rect">
            <a:avLst/>
          </a:prstGeom>
          <a:noFill/>
          <a:ln>
            <a:noFill/>
          </a:ln>
        </p:spPr>
      </p:pic>
      <p:sp>
        <p:nvSpPr>
          <p:cNvPr id="353" name="Google Shape;353;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 Republican Districts: Contacts</a:t>
            </a:r>
            <a:endParaRPr/>
          </a:p>
        </p:txBody>
      </p:sp>
      <p:pic>
        <p:nvPicPr>
          <p:cNvPr descr="A graph with red and blue lines&#10;&#10;Description automatically generated" id="359" name="Google Shape;359;p19"/>
          <p:cNvPicPr preferRelativeResize="0"/>
          <p:nvPr>
            <p:ph idx="1" type="body"/>
          </p:nvPr>
        </p:nvPicPr>
        <p:blipFill rotWithShape="1">
          <a:blip r:embed="rId3">
            <a:alphaModFix/>
          </a:blip>
          <a:srcRect b="0" l="0" r="0" t="0"/>
          <a:stretch/>
        </p:blipFill>
        <p:spPr>
          <a:xfrm>
            <a:off x="2617573" y="1428000"/>
            <a:ext cx="6956854" cy="5217640"/>
          </a:xfrm>
          <a:prstGeom prst="rect">
            <a:avLst/>
          </a:prstGeom>
          <a:noFill/>
          <a:ln>
            <a:noFill/>
          </a:ln>
        </p:spPr>
      </p:pic>
      <p:sp>
        <p:nvSpPr>
          <p:cNvPr id="360" name="Google Shape;360;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 Republican Districts: Masked Contact</a:t>
            </a:r>
            <a:endParaRPr/>
          </a:p>
        </p:txBody>
      </p:sp>
      <p:pic>
        <p:nvPicPr>
          <p:cNvPr descr="A graph of a graph with a red line&#10;&#10;Description automatically generated" id="366" name="Google Shape;366;p20"/>
          <p:cNvPicPr preferRelativeResize="0"/>
          <p:nvPr>
            <p:ph idx="1" type="body"/>
          </p:nvPr>
        </p:nvPicPr>
        <p:blipFill rotWithShape="1">
          <a:blip r:embed="rId3">
            <a:alphaModFix/>
          </a:blip>
          <a:srcRect b="0" l="0" r="0" t="0"/>
          <a:stretch/>
        </p:blipFill>
        <p:spPr>
          <a:xfrm>
            <a:off x="2774693" y="1690688"/>
            <a:ext cx="6642614" cy="4981961"/>
          </a:xfrm>
          <a:prstGeom prst="rect">
            <a:avLst/>
          </a:prstGeom>
          <a:noFill/>
          <a:ln>
            <a:noFill/>
          </a:ln>
        </p:spPr>
      </p:pic>
      <p:sp>
        <p:nvSpPr>
          <p:cNvPr id="367" name="Google Shape;367;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 Republican Districts: Vaccines</a:t>
            </a:r>
            <a:endParaRPr/>
          </a:p>
        </p:txBody>
      </p:sp>
      <p:pic>
        <p:nvPicPr>
          <p:cNvPr id="373" name="Google Shape;373;p21"/>
          <p:cNvPicPr preferRelativeResize="0"/>
          <p:nvPr/>
        </p:nvPicPr>
        <p:blipFill rotWithShape="1">
          <a:blip r:embed="rId4">
            <a:alphaModFix/>
          </a:blip>
          <a:srcRect b="0" l="0" r="0" t="0"/>
          <a:stretch/>
        </p:blipFill>
        <p:spPr>
          <a:xfrm>
            <a:off x="1966400" y="1353227"/>
            <a:ext cx="8259200" cy="5504775"/>
          </a:xfrm>
          <a:prstGeom prst="rect">
            <a:avLst/>
          </a:prstGeom>
          <a:noFill/>
          <a:ln>
            <a:noFill/>
          </a:ln>
        </p:spPr>
      </p:pic>
      <p:sp>
        <p:nvSpPr>
          <p:cNvPr id="374" name="Google Shape;374;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c1d600bfe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PAA talk big-picture outline (very rough)</a:t>
            </a:r>
            <a:endParaRPr/>
          </a:p>
        </p:txBody>
      </p:sp>
      <p:sp>
        <p:nvSpPr>
          <p:cNvPr id="381" name="Google Shape;381;g2c1d600bfe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Char char="●"/>
            </a:pPr>
            <a:r>
              <a:rPr lang="en-US"/>
              <a:t>Background + motivation</a:t>
            </a:r>
            <a:endParaRPr/>
          </a:p>
          <a:p>
            <a:pPr indent="-342900" lvl="0" marL="457200" rtl="0" algn="l">
              <a:lnSpc>
                <a:spcPct val="90000"/>
              </a:lnSpc>
              <a:spcBef>
                <a:spcPts val="0"/>
              </a:spcBef>
              <a:spcAft>
                <a:spcPts val="0"/>
              </a:spcAft>
              <a:buSzPts val="1800"/>
              <a:buChar char="●"/>
            </a:pPr>
            <a:r>
              <a:rPr lang="en-US"/>
              <a:t>Bivariate descriptive results</a:t>
            </a:r>
            <a:endParaRPr/>
          </a:p>
          <a:p>
            <a:pPr indent="-342900" lvl="1" marL="914400" rtl="0" algn="l">
              <a:lnSpc>
                <a:spcPct val="90000"/>
              </a:lnSpc>
              <a:spcBef>
                <a:spcPts val="0"/>
              </a:spcBef>
              <a:spcAft>
                <a:spcPts val="0"/>
              </a:spcAft>
              <a:buSzPts val="1800"/>
              <a:buChar char="○"/>
            </a:pPr>
            <a:r>
              <a:rPr lang="en-US"/>
              <a:t>2 plots (one slide each) with specific, interesting findings</a:t>
            </a:r>
            <a:endParaRPr/>
          </a:p>
          <a:p>
            <a:pPr indent="-342900" lvl="1" marL="914400" rtl="0" algn="l">
              <a:lnSpc>
                <a:spcPct val="90000"/>
              </a:lnSpc>
              <a:spcBef>
                <a:spcPts val="0"/>
              </a:spcBef>
              <a:spcAft>
                <a:spcPts val="0"/>
              </a:spcAft>
              <a:buSzPts val="1800"/>
              <a:buChar char="○"/>
            </a:pPr>
            <a:r>
              <a:rPr lang="en-US"/>
              <a:t>1 slide with a summary of other findings (no time to show)</a:t>
            </a:r>
            <a:endParaRPr/>
          </a:p>
          <a:p>
            <a:pPr indent="-342900" lvl="0" marL="457200" rtl="0" algn="l">
              <a:lnSpc>
                <a:spcPct val="90000"/>
              </a:lnSpc>
              <a:spcBef>
                <a:spcPts val="0"/>
              </a:spcBef>
              <a:spcAft>
                <a:spcPts val="0"/>
              </a:spcAft>
              <a:buSzPts val="1800"/>
              <a:buChar char="●"/>
            </a:pPr>
            <a:r>
              <a:rPr lang="en-US"/>
              <a:t>Model for multivariate results</a:t>
            </a:r>
            <a:endParaRPr/>
          </a:p>
          <a:p>
            <a:pPr indent="-342900" lvl="1" marL="914400" rtl="0" algn="l">
              <a:lnSpc>
                <a:spcPct val="90000"/>
              </a:lnSpc>
              <a:spcBef>
                <a:spcPts val="0"/>
              </a:spcBef>
              <a:spcAft>
                <a:spcPts val="0"/>
              </a:spcAft>
              <a:buSzPts val="1800"/>
              <a:buChar char="○"/>
            </a:pPr>
            <a:r>
              <a:rPr lang="en-US"/>
              <a:t>rationale, basic description of predictors, etc</a:t>
            </a:r>
            <a:endParaRPr/>
          </a:p>
          <a:p>
            <a:pPr indent="-342900" lvl="1" marL="914400" rtl="0" algn="l">
              <a:lnSpc>
                <a:spcPct val="90000"/>
              </a:lnSpc>
              <a:spcBef>
                <a:spcPts val="0"/>
              </a:spcBef>
              <a:spcAft>
                <a:spcPts val="0"/>
              </a:spcAft>
              <a:buSzPts val="1800"/>
              <a:buChar char="○"/>
            </a:pPr>
            <a:r>
              <a:rPr lang="en-US"/>
              <a:t>2 plots (one slide each) with specific findings</a:t>
            </a:r>
            <a:endParaRPr/>
          </a:p>
          <a:p>
            <a:pPr indent="-342900" lvl="1" marL="914400" rtl="0" algn="l">
              <a:lnSpc>
                <a:spcPct val="90000"/>
              </a:lnSpc>
              <a:spcBef>
                <a:spcPts val="0"/>
              </a:spcBef>
              <a:spcAft>
                <a:spcPts val="0"/>
              </a:spcAft>
              <a:buSzPts val="1800"/>
              <a:buChar char="○"/>
            </a:pPr>
            <a:r>
              <a:rPr lang="en-US"/>
              <a:t>1 slide with a summary of other findings</a:t>
            </a:r>
            <a:endParaRPr/>
          </a:p>
          <a:p>
            <a:pPr indent="-342900" lvl="0" marL="457200" rtl="0" algn="l">
              <a:lnSpc>
                <a:spcPct val="90000"/>
              </a:lnSpc>
              <a:spcBef>
                <a:spcPts val="0"/>
              </a:spcBef>
              <a:spcAft>
                <a:spcPts val="0"/>
              </a:spcAft>
              <a:buSzPts val="1800"/>
              <a:buChar char="●"/>
            </a:pPr>
            <a:r>
              <a:rPr lang="en-US"/>
              <a:t>Implications</a:t>
            </a:r>
            <a:endParaRPr/>
          </a:p>
          <a:p>
            <a:pPr indent="-342900" lvl="1" marL="914400" rtl="0" algn="l">
              <a:lnSpc>
                <a:spcPct val="90000"/>
              </a:lnSpc>
              <a:spcBef>
                <a:spcPts val="0"/>
              </a:spcBef>
              <a:spcAft>
                <a:spcPts val="0"/>
              </a:spcAft>
              <a:buSzPts val="1800"/>
              <a:buChar char="○"/>
            </a:pPr>
            <a:r>
              <a:rPr lang="en-US"/>
              <a:t>developing model + next steps</a:t>
            </a:r>
            <a:endParaRPr/>
          </a:p>
          <a:p>
            <a:pPr indent="-342900" lvl="1" marL="914400" rtl="0" algn="l">
              <a:lnSpc>
                <a:spcPct val="90000"/>
              </a:lnSpc>
              <a:spcBef>
                <a:spcPts val="0"/>
              </a:spcBef>
              <a:spcAft>
                <a:spcPts val="0"/>
              </a:spcAft>
              <a:buSzPts val="1800"/>
              <a:buChar char="○"/>
            </a:pPr>
            <a:r>
              <a:rPr lang="en-US"/>
              <a:t>solicit suggests</a:t>
            </a:r>
            <a:endParaRPr/>
          </a:p>
          <a:p>
            <a:pPr indent="-342900" lvl="0" marL="457200" rtl="0" algn="l">
              <a:lnSpc>
                <a:spcPct val="90000"/>
              </a:lnSpc>
              <a:spcBef>
                <a:spcPts val="0"/>
              </a:spcBef>
              <a:spcAft>
                <a:spcPts val="0"/>
              </a:spcAft>
              <a:buSzPts val="1800"/>
              <a:buChar char="●"/>
            </a:pPr>
            <a:r>
              <a:rPr lang="en-US"/>
              <a:t>Thank you</a:t>
            </a:r>
            <a:endParaRPr/>
          </a:p>
        </p:txBody>
      </p:sp>
      <p:sp>
        <p:nvSpPr>
          <p:cNvPr id="382" name="Google Shape;382;g2c1d600bfe3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g1f4e2c1751e_2_8"/>
          <p:cNvPicPr preferRelativeResize="0"/>
          <p:nvPr/>
        </p:nvPicPr>
        <p:blipFill rotWithShape="1">
          <a:blip r:embed="rId3">
            <a:alphaModFix/>
          </a:blip>
          <a:srcRect b="0" l="0" r="0" t="0"/>
          <a:stretch/>
        </p:blipFill>
        <p:spPr>
          <a:xfrm>
            <a:off x="1524000" y="0"/>
            <a:ext cx="9144000" cy="6858000"/>
          </a:xfrm>
          <a:prstGeom prst="rect">
            <a:avLst/>
          </a:prstGeom>
          <a:noFill/>
          <a:ln>
            <a:noFill/>
          </a:ln>
        </p:spPr>
      </p:pic>
      <p:sp>
        <p:nvSpPr>
          <p:cNvPr id="389" name="Google Shape;389;g1f4e2c1751e_2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ca977590c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Berkeley Interpersonal Contact </a:t>
            </a:r>
            <a:r>
              <a:rPr lang="en-US">
                <a:extLst>
                  <a:ext uri="http://customooxmlschemas.google.com/">
                    <go:slidesCustomData xmlns:go="http://customooxmlschemas.google.com/" textRoundtripDataId="7"/>
                  </a:ext>
                </a:extLst>
              </a:rPr>
              <a:t>Surveys</a:t>
            </a:r>
            <a:r>
              <a:rPr lang="en-US"/>
              <a:t> (BICS)</a:t>
            </a:r>
            <a:endParaRPr/>
          </a:p>
        </p:txBody>
      </p:sp>
      <p:pic>
        <p:nvPicPr>
          <p:cNvPr id="115" name="Google Shape;115;g2ca977590c2_0_0"/>
          <p:cNvPicPr preferRelativeResize="0"/>
          <p:nvPr/>
        </p:nvPicPr>
        <p:blipFill rotWithShape="1">
          <a:blip r:embed="rId4">
            <a:alphaModFix/>
          </a:blip>
          <a:srcRect b="3669" l="0" r="0" t="3678"/>
          <a:stretch/>
        </p:blipFill>
        <p:spPr>
          <a:xfrm>
            <a:off x="304950" y="1509813"/>
            <a:ext cx="8190500" cy="5057902"/>
          </a:xfrm>
          <a:prstGeom prst="rect">
            <a:avLst/>
          </a:prstGeom>
          <a:noFill/>
          <a:ln>
            <a:noFill/>
          </a:ln>
        </p:spPr>
      </p:pic>
      <p:graphicFrame>
        <p:nvGraphicFramePr>
          <p:cNvPr id="116" name="Google Shape;116;g2ca977590c2_0_0"/>
          <p:cNvGraphicFramePr/>
          <p:nvPr/>
        </p:nvGraphicFramePr>
        <p:xfrm>
          <a:off x="8735925" y="1690825"/>
          <a:ext cx="3000000" cy="3000000"/>
        </p:xfrm>
        <a:graphic>
          <a:graphicData uri="http://schemas.openxmlformats.org/drawingml/2006/table">
            <a:tbl>
              <a:tblPr>
                <a:noFill/>
                <a:tableStyleId>{AA06FF5D-AD62-414D-9256-4B6FFA9E1AD2}</a:tableStyleId>
              </a:tblPr>
              <a:tblGrid>
                <a:gridCol w="1530850"/>
                <a:gridCol w="1530850"/>
              </a:tblGrid>
              <a:tr h="578625">
                <a:tc>
                  <a:txBody>
                    <a:bodyPr/>
                    <a:lstStyle/>
                    <a:p>
                      <a:pPr indent="0" lvl="0" marL="0" rtl="0" algn="ctr">
                        <a:spcBef>
                          <a:spcPts val="0"/>
                        </a:spcBef>
                        <a:spcAft>
                          <a:spcPts val="0"/>
                        </a:spcAft>
                        <a:buNone/>
                      </a:pPr>
                      <a:r>
                        <a:rPr b="1" lang="en-US" sz="1900">
                          <a:latin typeface="Calibri"/>
                          <a:ea typeface="Calibri"/>
                          <a:cs typeface="Calibri"/>
                          <a:sym typeface="Calibri"/>
                        </a:rPr>
                        <a:t>Wave</a:t>
                      </a:r>
                      <a:endParaRPr b="1"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900">
                          <a:extLst>
                            <a:ext uri="http://customooxmlschemas.google.com/">
                              <go:slidesCustomData xmlns:go="http://customooxmlschemas.google.com/" textRoundtripDataId="8"/>
                            </a:ext>
                          </a:extLst>
                        </a:rPr>
                        <a:t>Sample Size</a:t>
                      </a:r>
                      <a:endParaRPr b="1" sz="1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578625">
                <a:tc>
                  <a:txBody>
                    <a:bodyPr/>
                    <a:lstStyle/>
                    <a:p>
                      <a:pPr indent="0" lvl="0" marL="0" rtl="0" algn="ctr">
                        <a:spcBef>
                          <a:spcPts val="0"/>
                        </a:spcBef>
                        <a:spcAft>
                          <a:spcPts val="0"/>
                        </a:spcAft>
                        <a:buNone/>
                      </a:pPr>
                      <a:r>
                        <a:rPr lang="en-US" sz="1800">
                          <a:latin typeface="Calibri"/>
                          <a:ea typeface="Calibri"/>
                          <a:cs typeface="Calibri"/>
                          <a:sym typeface="Calibri"/>
                        </a:rPr>
                        <a:t>2  (June ‘20)</a:t>
                      </a:r>
                      <a:endParaRPr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2,309</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25">
                <a:tc>
                  <a:txBody>
                    <a:bodyPr/>
                    <a:lstStyle/>
                    <a:p>
                      <a:pPr indent="0" lvl="0" marL="0" rtl="0" algn="ctr">
                        <a:spcBef>
                          <a:spcPts val="0"/>
                        </a:spcBef>
                        <a:spcAft>
                          <a:spcPts val="0"/>
                        </a:spcAft>
                        <a:buNone/>
                      </a:pPr>
                      <a:r>
                        <a:rPr lang="en-US" sz="1800">
                          <a:latin typeface="Calibri"/>
                          <a:ea typeface="Calibri"/>
                          <a:cs typeface="Calibri"/>
                          <a:sym typeface="Calibri"/>
                        </a:rPr>
                        <a:t>3 (Sept ‘20)</a:t>
                      </a:r>
                      <a:endParaRPr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3,216</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25">
                <a:tc>
                  <a:txBody>
                    <a:bodyPr/>
                    <a:lstStyle/>
                    <a:p>
                      <a:pPr indent="0" lvl="0" marL="0" rtl="0" algn="ctr">
                        <a:spcBef>
                          <a:spcPts val="0"/>
                        </a:spcBef>
                        <a:spcAft>
                          <a:spcPts val="0"/>
                        </a:spcAft>
                        <a:buNone/>
                      </a:pPr>
                      <a:r>
                        <a:rPr lang="en-US" sz="1800">
                          <a:latin typeface="Calibri"/>
                          <a:ea typeface="Calibri"/>
                          <a:cs typeface="Calibri"/>
                          <a:sym typeface="Calibri"/>
                        </a:rPr>
                        <a:t>4 (Dec ‘20)</a:t>
                      </a:r>
                      <a:endParaRPr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2,976</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25">
                <a:tc>
                  <a:txBody>
                    <a:bodyPr/>
                    <a:lstStyle/>
                    <a:p>
                      <a:pPr indent="0" lvl="0" marL="0" rtl="0" algn="ctr">
                        <a:spcBef>
                          <a:spcPts val="0"/>
                        </a:spcBef>
                        <a:spcAft>
                          <a:spcPts val="0"/>
                        </a:spcAft>
                        <a:buNone/>
                      </a:pPr>
                      <a:r>
                        <a:rPr lang="en-US" sz="1800">
                          <a:latin typeface="Calibri"/>
                          <a:ea typeface="Calibri"/>
                          <a:cs typeface="Calibri"/>
                          <a:sym typeface="Calibri"/>
                        </a:rPr>
                        <a:t>5 (Feb ‘21)</a:t>
                      </a:r>
                      <a:endParaRPr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2,958</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25">
                <a:tc>
                  <a:txBody>
                    <a:bodyPr/>
                    <a:lstStyle/>
                    <a:p>
                      <a:pPr indent="0" lvl="0" marL="0" rtl="0" algn="ctr">
                        <a:spcBef>
                          <a:spcPts val="0"/>
                        </a:spcBef>
                        <a:spcAft>
                          <a:spcPts val="0"/>
                        </a:spcAft>
                        <a:buNone/>
                      </a:pPr>
                      <a:r>
                        <a:rPr lang="en-US" sz="1800">
                          <a:latin typeface="Calibri"/>
                          <a:ea typeface="Calibri"/>
                          <a:cs typeface="Calibri"/>
                          <a:sym typeface="Calibri"/>
                        </a:rPr>
                        <a:t>6 (May ‘21)</a:t>
                      </a:r>
                      <a:endParaRPr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5,345</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25">
                <a:tc>
                  <a:txBody>
                    <a:bodyPr/>
                    <a:lstStyle/>
                    <a:p>
                      <a:pPr indent="0" lvl="0" marL="0" rtl="0" algn="ctr">
                        <a:spcBef>
                          <a:spcPts val="0"/>
                        </a:spcBef>
                        <a:spcAft>
                          <a:spcPts val="0"/>
                        </a:spcAft>
                        <a:buNone/>
                      </a:pPr>
                      <a:r>
                        <a:rPr b="1" i="1" lang="en-US" sz="1800">
                          <a:latin typeface="Calibri"/>
                          <a:ea typeface="Calibri"/>
                          <a:cs typeface="Calibri"/>
                          <a:sym typeface="Calibri"/>
                        </a:rPr>
                        <a:t>Total</a:t>
                      </a:r>
                      <a:endParaRPr b="1" i="1" sz="18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i="1" lang="en-US" sz="1800"/>
                        <a:t>16,804</a:t>
                      </a:r>
                      <a:endParaRPr b="1" i="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7" name="Google Shape;117;g2ca977590c2_0_0"/>
          <p:cNvSpPr txBox="1"/>
          <p:nvPr/>
        </p:nvSpPr>
        <p:spPr>
          <a:xfrm>
            <a:off x="304950" y="6491525"/>
            <a:ext cx="41931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Source: Johns Hopkins Coronavirus Resource Center</a:t>
            </a:r>
            <a:endParaRPr sz="1500">
              <a:solidFill>
                <a:schemeClr val="dk1"/>
              </a:solidFill>
              <a:latin typeface="Calibri"/>
              <a:ea typeface="Calibri"/>
              <a:cs typeface="Calibri"/>
              <a:sym typeface="Calibri"/>
            </a:endParaRPr>
          </a:p>
        </p:txBody>
      </p:sp>
      <p:sp>
        <p:nvSpPr>
          <p:cNvPr id="118" name="Google Shape;118;g2ca977590c2_0_0"/>
          <p:cNvSpPr/>
          <p:nvPr/>
        </p:nvSpPr>
        <p:spPr>
          <a:xfrm flipH="1">
            <a:off x="3830500" y="2572225"/>
            <a:ext cx="1139400" cy="1218000"/>
          </a:xfrm>
          <a:prstGeom prst="wedgeRectCallout">
            <a:avLst>
              <a:gd fmla="val -20833" name="adj1"/>
              <a:gd fmla="val 625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a:solidFill>
                  <a:srgbClr val="0D0D0D"/>
                </a:solidFill>
                <a:latin typeface="Calibri"/>
                <a:ea typeface="Calibri"/>
                <a:cs typeface="Calibri"/>
                <a:sym typeface="Calibri"/>
              </a:rPr>
              <a:t>Omicron variant leads to a record number of cases</a:t>
            </a:r>
            <a:endParaRPr b="1" sz="2900">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19" name="Google Shape;119;g2ca977590c2_0_0"/>
          <p:cNvSpPr/>
          <p:nvPr/>
        </p:nvSpPr>
        <p:spPr>
          <a:xfrm>
            <a:off x="1087450" y="3136838"/>
            <a:ext cx="1014300" cy="1491900"/>
          </a:xfrm>
          <a:prstGeom prst="wedgeRectCallout">
            <a:avLst>
              <a:gd fmla="val -20833" name="adj1"/>
              <a:gd fmla="val 625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D0D0D"/>
                </a:solidFill>
                <a:latin typeface="Calibri"/>
                <a:ea typeface="Calibri"/>
                <a:cs typeface="Calibri"/>
                <a:sym typeface="Calibri"/>
              </a:rPr>
              <a:t>The U.S. COVID-19 death toll </a:t>
            </a:r>
            <a:r>
              <a:rPr b="1" lang="en-US" sz="1300">
                <a:solidFill>
                  <a:srgbClr val="0D0D0D"/>
                </a:solidFill>
                <a:latin typeface="Calibri"/>
                <a:ea typeface="Calibri"/>
                <a:cs typeface="Calibri"/>
                <a:sym typeface="Calibri"/>
              </a:rPr>
              <a:t>surpasses</a:t>
            </a:r>
            <a:r>
              <a:rPr b="1" lang="en-US" sz="1300">
                <a:solidFill>
                  <a:srgbClr val="0D0D0D"/>
                </a:solidFill>
                <a:latin typeface="Calibri"/>
                <a:ea typeface="Calibri"/>
                <a:cs typeface="Calibri"/>
                <a:sym typeface="Calibri"/>
              </a:rPr>
              <a:t> 100,000</a:t>
            </a:r>
            <a:endParaRPr b="1" sz="1300">
              <a:solidFill>
                <a:srgbClr val="0D0D0D"/>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g2ca977590c2_0_0"/>
          <p:cNvSpPr/>
          <p:nvPr/>
        </p:nvSpPr>
        <p:spPr>
          <a:xfrm>
            <a:off x="5196750" y="4119775"/>
            <a:ext cx="732000" cy="1008900"/>
          </a:xfrm>
          <a:prstGeom prst="wedgeRectCallout">
            <a:avLst>
              <a:gd fmla="val -20833" name="adj1"/>
              <a:gd fmla="val 625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solidFill>
                  <a:srgbClr val="0D0D0D"/>
                </a:solidFill>
                <a:latin typeface="Calibri"/>
                <a:ea typeface="Calibri"/>
                <a:cs typeface="Calibri"/>
                <a:sym typeface="Calibri"/>
              </a:rPr>
              <a:t>Joe Biden takes office</a:t>
            </a:r>
            <a:endParaRPr b="1" sz="1200">
              <a:solidFill>
                <a:srgbClr val="0D0D0D"/>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21" name="Google Shape;121;g2ca977590c2_0_0"/>
          <p:cNvSpPr/>
          <p:nvPr/>
        </p:nvSpPr>
        <p:spPr>
          <a:xfrm flipH="1">
            <a:off x="3594850" y="4266150"/>
            <a:ext cx="1312500" cy="1376100"/>
          </a:xfrm>
          <a:prstGeom prst="wedgeRectCallout">
            <a:avLst>
              <a:gd fmla="val -20833" name="adj1"/>
              <a:gd fmla="val 625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0D0D0D"/>
                </a:solidFill>
                <a:latin typeface="Calibri"/>
                <a:ea typeface="Calibri"/>
                <a:cs typeface="Calibri"/>
                <a:sym typeface="Calibri"/>
              </a:rPr>
              <a:t>FDA authorized the vaccine for emergency use</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22" name="Google Shape;122;g2ca977590c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3" name="Google Shape;123;g2ca977590c2_0_0"/>
          <p:cNvSpPr/>
          <p:nvPr/>
        </p:nvSpPr>
        <p:spPr>
          <a:xfrm flipH="1">
            <a:off x="6398100" y="3031400"/>
            <a:ext cx="1014300" cy="1946700"/>
          </a:xfrm>
          <a:prstGeom prst="wedgeRectCallout">
            <a:avLst>
              <a:gd fmla="val -20833" name="adj1"/>
              <a:gd fmla="val 625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0D0D0D"/>
                </a:solidFill>
                <a:latin typeface="Calibri"/>
                <a:ea typeface="Calibri"/>
                <a:cs typeface="Calibri"/>
                <a:sym typeface="Calibri"/>
              </a:rPr>
              <a:t>FDA authorizes the vaccine for children 5 through 11 years of age</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g2ca977590c2_0_0"/>
          <p:cNvSpPr txBox="1"/>
          <p:nvPr/>
        </p:nvSpPr>
        <p:spPr>
          <a:xfrm>
            <a:off x="381150" y="1433625"/>
            <a:ext cx="14229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888888"/>
                </a:solidFill>
                <a:latin typeface="Calibri"/>
                <a:ea typeface="Calibri"/>
                <a:cs typeface="Calibri"/>
                <a:sym typeface="Calibri"/>
              </a:rPr>
              <a:t>C</a:t>
            </a:r>
            <a:r>
              <a:rPr lang="en-US" sz="1900">
                <a:solidFill>
                  <a:srgbClr val="888888"/>
                </a:solidFill>
                <a:latin typeface="Calibri"/>
                <a:ea typeface="Calibri"/>
                <a:cs typeface="Calibri"/>
                <a:sym typeface="Calibri"/>
                <a:extLst>
                  <a:ext uri="http://customooxmlschemas.google.com/">
                    <go:slidesCustomData xmlns:go="http://customooxmlschemas.google.com/" textRoundtripDataId="9"/>
                  </a:ext>
                </a:extLst>
              </a:rPr>
              <a:t>OVID-19 Deaths per ?</a:t>
            </a:r>
            <a:endParaRPr sz="19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838200" y="-15875"/>
            <a:ext cx="9524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800"/>
              <a:t>Partisan differences in </a:t>
            </a:r>
            <a:r>
              <a:rPr b="1" lang="en-US" sz="3800"/>
              <a:t>contact rates </a:t>
            </a:r>
            <a:r>
              <a:rPr lang="en-US" sz="3800"/>
              <a:t>are greater than racial and gender differences </a:t>
            </a:r>
            <a:endParaRPr sz="3800"/>
          </a:p>
        </p:txBody>
      </p:sp>
      <p:pic>
        <p:nvPicPr>
          <p:cNvPr id="131" name="Google Shape;131;p23"/>
          <p:cNvPicPr preferRelativeResize="0"/>
          <p:nvPr/>
        </p:nvPicPr>
        <p:blipFill rotWithShape="1">
          <a:blip r:embed="rId4">
            <a:alphaModFix/>
          </a:blip>
          <a:srcRect b="0" l="9" r="9" t="0"/>
          <a:stretch/>
        </p:blipFill>
        <p:spPr>
          <a:xfrm>
            <a:off x="1404300" y="1263400"/>
            <a:ext cx="8391900" cy="5594599"/>
          </a:xfrm>
          <a:prstGeom prst="rect">
            <a:avLst/>
          </a:prstGeom>
          <a:noFill/>
          <a:ln>
            <a:noFill/>
          </a:ln>
        </p:spPr>
      </p:pic>
      <p:sp>
        <p:nvSpPr>
          <p:cNvPr id="132" name="Google Shape;132;p23"/>
          <p:cNvSpPr txBox="1"/>
          <p:nvPr/>
        </p:nvSpPr>
        <p:spPr>
          <a:xfrm>
            <a:off x="9796200" y="5704750"/>
            <a:ext cx="2160300" cy="6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Pooled Data (June 2020–May 2021</a:t>
            </a:r>
            <a:r>
              <a:rPr lang="en-US" sz="1500">
                <a:solidFill>
                  <a:srgbClr val="999999"/>
                </a:solidFill>
                <a:latin typeface="Calibri"/>
                <a:ea typeface="Calibri"/>
                <a:cs typeface="Calibri"/>
                <a:sym typeface="Calibri"/>
              </a:rPr>
              <a:t>)</a:t>
            </a:r>
            <a:endParaRPr b="0" i="0" sz="1500" u="none" cap="none" strike="noStrike">
              <a:solidFill>
                <a:srgbClr val="999999"/>
              </a:solidFill>
              <a:latin typeface="Calibri"/>
              <a:ea typeface="Calibri"/>
              <a:cs typeface="Calibri"/>
              <a:sym typeface="Calibri"/>
            </a:endParaRPr>
          </a:p>
        </p:txBody>
      </p:sp>
      <p:sp>
        <p:nvSpPr>
          <p:cNvPr id="133" name="Google Shape;133;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4" name="Google Shape;134;p23"/>
          <p:cNvPicPr preferRelativeResize="0"/>
          <p:nvPr/>
        </p:nvPicPr>
        <p:blipFill rotWithShape="1">
          <a:blip r:embed="rId5">
            <a:alphaModFix/>
          </a:blip>
          <a:srcRect b="11103" l="0" r="72637" t="0"/>
          <a:stretch/>
        </p:blipFill>
        <p:spPr>
          <a:xfrm>
            <a:off x="10860775" y="122250"/>
            <a:ext cx="1178826" cy="118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652eb037b_0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800"/>
              <a:t>Biggest differences in </a:t>
            </a:r>
            <a:r>
              <a:rPr b="1" lang="en-US" sz="3800"/>
              <a:t>mask usage</a:t>
            </a:r>
            <a:r>
              <a:rPr lang="en-US" sz="3800"/>
              <a:t> are based on partisan differences!</a:t>
            </a:r>
            <a:endParaRPr sz="3800"/>
          </a:p>
        </p:txBody>
      </p:sp>
      <p:pic>
        <p:nvPicPr>
          <p:cNvPr id="140" name="Google Shape;140;g2c652eb037b_0_0"/>
          <p:cNvPicPr preferRelativeResize="0"/>
          <p:nvPr/>
        </p:nvPicPr>
        <p:blipFill rotWithShape="1">
          <a:blip r:embed="rId3">
            <a:alphaModFix/>
          </a:blip>
          <a:srcRect b="0" l="0" r="0" t="0"/>
          <a:stretch/>
        </p:blipFill>
        <p:spPr>
          <a:xfrm>
            <a:off x="1278729" y="1268731"/>
            <a:ext cx="8385940" cy="5589262"/>
          </a:xfrm>
          <a:prstGeom prst="rect">
            <a:avLst/>
          </a:prstGeom>
          <a:noFill/>
          <a:ln>
            <a:noFill/>
          </a:ln>
        </p:spPr>
      </p:pic>
      <p:sp>
        <p:nvSpPr>
          <p:cNvPr id="141" name="Google Shape;141;g2c652eb037b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2" name="Google Shape;142;g2c652eb037b_0_0"/>
          <p:cNvPicPr preferRelativeResize="0"/>
          <p:nvPr/>
        </p:nvPicPr>
        <p:blipFill>
          <a:blip r:embed="rId4">
            <a:alphaModFix/>
          </a:blip>
          <a:stretch>
            <a:fillRect/>
          </a:stretch>
        </p:blipFill>
        <p:spPr>
          <a:xfrm>
            <a:off x="10556292" y="172900"/>
            <a:ext cx="1479608" cy="1213125"/>
          </a:xfrm>
          <a:prstGeom prst="rect">
            <a:avLst/>
          </a:prstGeom>
          <a:noFill/>
          <a:ln>
            <a:noFill/>
          </a:ln>
        </p:spPr>
      </p:pic>
      <p:sp>
        <p:nvSpPr>
          <p:cNvPr id="143" name="Google Shape;143;g2c652eb037b_0_0"/>
          <p:cNvSpPr txBox="1"/>
          <p:nvPr/>
        </p:nvSpPr>
        <p:spPr>
          <a:xfrm>
            <a:off x="9796200" y="5704750"/>
            <a:ext cx="2160300" cy="6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Pooled Data (June 2020–May 2021)</a:t>
            </a:r>
            <a:endParaRPr b="0" i="0" sz="1500" u="none" cap="none" strike="noStrike">
              <a:solidFill>
                <a:srgbClr val="9999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838200" y="-15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800"/>
              <a:t>Partisan differences in </a:t>
            </a:r>
            <a:r>
              <a:rPr b="1" lang="en-US" sz="3800"/>
              <a:t>vaccination rates</a:t>
            </a:r>
            <a:r>
              <a:rPr lang="en-US" sz="3800"/>
              <a:t> are also large</a:t>
            </a:r>
            <a:endParaRPr sz="3800"/>
          </a:p>
        </p:txBody>
      </p:sp>
      <p:pic>
        <p:nvPicPr>
          <p:cNvPr id="149" name="Google Shape;149;p27"/>
          <p:cNvPicPr preferRelativeResize="0"/>
          <p:nvPr/>
        </p:nvPicPr>
        <p:blipFill rotWithShape="1">
          <a:blip r:embed="rId4">
            <a:alphaModFix/>
          </a:blip>
          <a:srcRect b="0" l="9" r="9" t="0"/>
          <a:stretch/>
        </p:blipFill>
        <p:spPr>
          <a:xfrm>
            <a:off x="1304451" y="1309819"/>
            <a:ext cx="8353096" cy="5568729"/>
          </a:xfrm>
          <a:prstGeom prst="rect">
            <a:avLst/>
          </a:prstGeom>
          <a:noFill/>
          <a:ln>
            <a:noFill/>
          </a:ln>
        </p:spPr>
      </p:pic>
      <p:sp>
        <p:nvSpPr>
          <p:cNvPr id="150" name="Google Shape;150;p27"/>
          <p:cNvSpPr txBox="1"/>
          <p:nvPr/>
        </p:nvSpPr>
        <p:spPr>
          <a:xfrm>
            <a:off x="9928550" y="5912325"/>
            <a:ext cx="2166300" cy="44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(May 2021)</a:t>
            </a:r>
            <a:endParaRPr b="0" i="0" sz="1500" u="none" cap="none" strike="noStrike">
              <a:solidFill>
                <a:srgbClr val="999999"/>
              </a:solidFill>
              <a:latin typeface="Calibri"/>
              <a:ea typeface="Calibri"/>
              <a:cs typeface="Calibri"/>
              <a:sym typeface="Calibri"/>
            </a:endParaRPr>
          </a:p>
        </p:txBody>
      </p:sp>
      <p:sp>
        <p:nvSpPr>
          <p:cNvPr id="151" name="Google Shape;151;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2" name="Google Shape;152;p27"/>
          <p:cNvPicPr preferRelativeResize="0"/>
          <p:nvPr/>
        </p:nvPicPr>
        <p:blipFill>
          <a:blip r:embed="rId5">
            <a:alphaModFix/>
          </a:blip>
          <a:stretch>
            <a:fillRect/>
          </a:stretch>
        </p:blipFill>
        <p:spPr>
          <a:xfrm>
            <a:off x="10692675" y="203350"/>
            <a:ext cx="1194524" cy="1231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Republicans and Democrats are different but these differences don’t drive our results</a:t>
            </a:r>
            <a:endParaRPr/>
          </a:p>
        </p:txBody>
      </p:sp>
      <p:sp>
        <p:nvSpPr>
          <p:cNvPr id="159" name="Google Shape;159;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0" name="Google Shape;160;p46"/>
          <p:cNvPicPr preferRelativeResize="0"/>
          <p:nvPr/>
        </p:nvPicPr>
        <p:blipFill>
          <a:blip r:embed="rId3">
            <a:alphaModFix/>
          </a:blip>
          <a:stretch>
            <a:fillRect/>
          </a:stretch>
        </p:blipFill>
        <p:spPr>
          <a:xfrm>
            <a:off x="2068156" y="1898524"/>
            <a:ext cx="7862875" cy="4700475"/>
          </a:xfrm>
          <a:prstGeom prst="rect">
            <a:avLst/>
          </a:prstGeom>
          <a:noFill/>
          <a:ln>
            <a:noFill/>
          </a:ln>
        </p:spPr>
      </p:pic>
      <p:sp>
        <p:nvSpPr>
          <p:cNvPr id="161" name="Google Shape;161;p46"/>
          <p:cNvSpPr txBox="1"/>
          <p:nvPr/>
        </p:nvSpPr>
        <p:spPr>
          <a:xfrm>
            <a:off x="9796200" y="5704750"/>
            <a:ext cx="2160300" cy="6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1500" u="none" cap="none" strike="noStrike">
                <a:solidFill>
                  <a:srgbClr val="999999"/>
                </a:solidFill>
                <a:latin typeface="Calibri"/>
                <a:ea typeface="Calibri"/>
                <a:cs typeface="Calibri"/>
                <a:sym typeface="Calibri"/>
              </a:rPr>
              <a:t>Source: BICS</a:t>
            </a:r>
            <a:r>
              <a:rPr lang="en-US" sz="1500">
                <a:solidFill>
                  <a:srgbClr val="999999"/>
                </a:solidFill>
                <a:latin typeface="Calibri"/>
                <a:ea typeface="Calibri"/>
                <a:cs typeface="Calibri"/>
                <a:sym typeface="Calibri"/>
              </a:rPr>
              <a:t> Pooled Data (June 2020–May 2021)</a:t>
            </a:r>
            <a:endParaRPr b="0" i="0" sz="1500" u="none" cap="none" strike="noStrike">
              <a:solidFill>
                <a:srgbClr val="999999"/>
              </a:solidFill>
              <a:latin typeface="Calibri"/>
              <a:ea typeface="Calibri"/>
              <a:cs typeface="Calibri"/>
              <a:sym typeface="Calibri"/>
            </a:endParaRPr>
          </a:p>
        </p:txBody>
      </p:sp>
      <p:sp>
        <p:nvSpPr>
          <p:cNvPr id="162" name="Google Shape;162;p46"/>
          <p:cNvSpPr/>
          <p:nvPr/>
        </p:nvSpPr>
        <p:spPr>
          <a:xfrm>
            <a:off x="1654125" y="1690700"/>
            <a:ext cx="3537600" cy="190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p46"/>
          <p:cNvSpPr/>
          <p:nvPr/>
        </p:nvSpPr>
        <p:spPr>
          <a:xfrm>
            <a:off x="6628600" y="1690700"/>
            <a:ext cx="1738500" cy="190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46"/>
          <p:cNvSpPr/>
          <p:nvPr/>
        </p:nvSpPr>
        <p:spPr>
          <a:xfrm>
            <a:off x="1854825" y="3295063"/>
            <a:ext cx="3336900" cy="190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bc15a968e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Methods</a:t>
            </a:r>
            <a:endParaRPr/>
          </a:p>
        </p:txBody>
      </p:sp>
      <p:sp>
        <p:nvSpPr>
          <p:cNvPr id="171" name="Google Shape;171;g2cbc15a968e_0_8"/>
          <p:cNvSpPr txBox="1"/>
          <p:nvPr>
            <p:ph idx="1" type="body"/>
          </p:nvPr>
        </p:nvSpPr>
        <p:spPr>
          <a:xfrm>
            <a:off x="838200" y="1825625"/>
            <a:ext cx="77103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Utilized multivariate linear models to extract estimated marginal means.</a:t>
            </a:r>
            <a:endParaRPr/>
          </a:p>
          <a:p>
            <a:pPr indent="-342900" lvl="1" marL="914400" rtl="0" algn="l">
              <a:spcBef>
                <a:spcPts val="0"/>
              </a:spcBef>
              <a:spcAft>
                <a:spcPts val="0"/>
              </a:spcAft>
              <a:buSzPts val="1800"/>
              <a:buChar char="•"/>
            </a:pPr>
            <a:r>
              <a:rPr lang="en-US"/>
              <a:t>Sum of non-Household contacts</a:t>
            </a:r>
            <a:endParaRPr/>
          </a:p>
          <a:p>
            <a:pPr indent="-342900" lvl="1" marL="914400" rtl="0" algn="l">
              <a:spcBef>
                <a:spcPts val="0"/>
              </a:spcBef>
              <a:spcAft>
                <a:spcPts val="0"/>
              </a:spcAft>
              <a:buSzPts val="1800"/>
              <a:buChar char="•"/>
            </a:pPr>
            <a:r>
              <a:rPr lang="en-US"/>
              <a:t>Percentage of contacts where the respondent wore a mask</a:t>
            </a:r>
            <a:endParaRPr/>
          </a:p>
          <a:p>
            <a:pPr indent="-342900" lvl="1" marL="914400" rtl="0" algn="l">
              <a:spcBef>
                <a:spcPts val="0"/>
              </a:spcBef>
              <a:spcAft>
                <a:spcPts val="0"/>
              </a:spcAft>
              <a:buSzPts val="1800"/>
              <a:buChar char="•"/>
            </a:pPr>
            <a:r>
              <a:rPr lang="en-US"/>
              <a:t>Vaccination rates</a:t>
            </a:r>
            <a:endParaRPr/>
          </a:p>
          <a:p>
            <a:pPr indent="-342900" lvl="0" marL="457200" rtl="0" algn="l">
              <a:spcBef>
                <a:spcPts val="0"/>
              </a:spcBef>
              <a:spcAft>
                <a:spcPts val="0"/>
              </a:spcAft>
              <a:buSzPts val="1800"/>
              <a:buChar char="•"/>
            </a:pPr>
            <a:r>
              <a:rPr lang="en-US"/>
              <a:t>Contextual factors</a:t>
            </a:r>
            <a:endParaRPr/>
          </a:p>
          <a:p>
            <a:pPr indent="-342900" lvl="1" marL="914400" rtl="0" algn="l">
              <a:spcBef>
                <a:spcPts val="0"/>
              </a:spcBef>
              <a:spcAft>
                <a:spcPts val="0"/>
              </a:spcAft>
              <a:buSzPts val="1800"/>
              <a:buChar char="•"/>
            </a:pPr>
            <a:r>
              <a:rPr lang="en-US"/>
              <a:t>Analyzed at the county level: Rural vs. urban distinctions, incidence rates, and mask mandates.</a:t>
            </a:r>
            <a:endParaRPr/>
          </a:p>
          <a:p>
            <a:pPr indent="-342900" lvl="0" marL="457200" rtl="0" algn="l">
              <a:spcBef>
                <a:spcPts val="0"/>
              </a:spcBef>
              <a:spcAft>
                <a:spcPts val="0"/>
              </a:spcAft>
              <a:buSzPts val="1800"/>
              <a:buChar char="•"/>
            </a:pPr>
            <a:r>
              <a:rPr lang="en-US"/>
              <a:t>Incidence rate models include county-fixed effects to control for local variations.</a:t>
            </a:r>
            <a:endParaRPr/>
          </a:p>
        </p:txBody>
      </p:sp>
      <p:sp>
        <p:nvSpPr>
          <p:cNvPr id="172" name="Google Shape;172;g2cbc15a968e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73" name="Google Shape;173;g2cbc15a968e_0_8"/>
          <p:cNvGraphicFramePr/>
          <p:nvPr/>
        </p:nvGraphicFramePr>
        <p:xfrm>
          <a:off x="8891150" y="1140325"/>
          <a:ext cx="3000000" cy="3000000"/>
        </p:xfrm>
        <a:graphic>
          <a:graphicData uri="http://schemas.openxmlformats.org/drawingml/2006/table">
            <a:tbl>
              <a:tblPr>
                <a:noFill/>
                <a:tableStyleId>{AA06FF5D-AD62-414D-9256-4B6FFA9E1AD2}</a:tableStyleId>
              </a:tblPr>
              <a:tblGrid>
                <a:gridCol w="2300075"/>
              </a:tblGrid>
              <a:tr h="381000">
                <a:tc>
                  <a:txBody>
                    <a:bodyPr/>
                    <a:lstStyle/>
                    <a:p>
                      <a:pPr indent="0" lvl="0" marL="0" rtl="0" algn="l">
                        <a:spcBef>
                          <a:spcPts val="0"/>
                        </a:spcBef>
                        <a:spcAft>
                          <a:spcPts val="0"/>
                        </a:spcAft>
                        <a:buNone/>
                      </a:pPr>
                      <a:r>
                        <a:rPr b="1" lang="en-US"/>
                        <a:t>Full List of Controls</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rPr lang="en-US"/>
                        <a:t>Race</a:t>
                      </a:r>
                      <a:endParaRPr/>
                    </a:p>
                  </a:txBody>
                  <a:tcPr marT="91425" marB="91425" marR="91425" marL="91425"/>
                </a:tc>
              </a:tr>
              <a:tr h="381000">
                <a:tc>
                  <a:txBody>
                    <a:bodyPr/>
                    <a:lstStyle/>
                    <a:p>
                      <a:pPr indent="0" lvl="0" marL="0" rtl="0" algn="l">
                        <a:spcBef>
                          <a:spcPts val="0"/>
                        </a:spcBef>
                        <a:spcAft>
                          <a:spcPts val="0"/>
                        </a:spcAft>
                        <a:buNone/>
                      </a:pPr>
                      <a:r>
                        <a:rPr lang="en-US"/>
                        <a:t>Gender</a:t>
                      </a:r>
                      <a:endParaRPr/>
                    </a:p>
                  </a:txBody>
                  <a:tcPr marT="91425" marB="91425" marR="91425" marL="91425"/>
                </a:tc>
              </a:tr>
              <a:tr h="381000">
                <a:tc>
                  <a:txBody>
                    <a:bodyPr/>
                    <a:lstStyle/>
                    <a:p>
                      <a:pPr indent="0" lvl="0" marL="0" rtl="0" algn="l">
                        <a:spcBef>
                          <a:spcPts val="0"/>
                        </a:spcBef>
                        <a:spcAft>
                          <a:spcPts val="0"/>
                        </a:spcAft>
                        <a:buNone/>
                      </a:pPr>
                      <a:r>
                        <a:rPr lang="en-US"/>
                        <a:t>Age</a:t>
                      </a:r>
                      <a:endParaRPr/>
                    </a:p>
                  </a:txBody>
                  <a:tcPr marT="91425" marB="91425" marR="91425" marL="91425"/>
                </a:tc>
              </a:tr>
              <a:tr h="381000">
                <a:tc>
                  <a:txBody>
                    <a:bodyPr/>
                    <a:lstStyle/>
                    <a:p>
                      <a:pPr indent="0" lvl="0" marL="0" rtl="0" algn="l">
                        <a:spcBef>
                          <a:spcPts val="0"/>
                        </a:spcBef>
                        <a:spcAft>
                          <a:spcPts val="0"/>
                        </a:spcAft>
                        <a:buNone/>
                      </a:pPr>
                      <a:r>
                        <a:rPr lang="en-US"/>
                        <a:t>Education</a:t>
                      </a:r>
                      <a:endParaRPr/>
                    </a:p>
                  </a:txBody>
                  <a:tcPr marT="91425" marB="91425" marR="91425" marL="91425"/>
                </a:tc>
              </a:tr>
              <a:tr h="381000">
                <a:tc>
                  <a:txBody>
                    <a:bodyPr/>
                    <a:lstStyle/>
                    <a:p>
                      <a:pPr indent="0" lvl="0" marL="0" rtl="0" algn="l">
                        <a:spcBef>
                          <a:spcPts val="0"/>
                        </a:spcBef>
                        <a:spcAft>
                          <a:spcPts val="0"/>
                        </a:spcAft>
                        <a:buNone/>
                      </a:pPr>
                      <a:r>
                        <a:rPr lang="en-US"/>
                        <a:t>Household</a:t>
                      </a:r>
                      <a:r>
                        <a:rPr lang="en-US"/>
                        <a:t> Size</a:t>
                      </a:r>
                      <a:endParaRPr/>
                    </a:p>
                  </a:txBody>
                  <a:tcPr marT="91425" marB="91425" marR="91425" marL="91425"/>
                </a:tc>
              </a:tr>
              <a:tr h="381000">
                <a:tc>
                  <a:txBody>
                    <a:bodyPr/>
                    <a:lstStyle/>
                    <a:p>
                      <a:pPr indent="0" lvl="0" marL="0" rtl="0" algn="l">
                        <a:spcBef>
                          <a:spcPts val="0"/>
                        </a:spcBef>
                        <a:spcAft>
                          <a:spcPts val="0"/>
                        </a:spcAft>
                        <a:buNone/>
                      </a:pPr>
                      <a:r>
                        <a:rPr lang="en-US"/>
                        <a:t>County Urbanicity</a:t>
                      </a:r>
                      <a:endParaRPr/>
                    </a:p>
                  </a:txBody>
                  <a:tcPr marT="91425" marB="91425" marR="91425" marL="91425"/>
                </a:tc>
              </a:tr>
              <a:tr h="381000">
                <a:tc>
                  <a:txBody>
                    <a:bodyPr/>
                    <a:lstStyle/>
                    <a:p>
                      <a:pPr indent="0" lvl="0" marL="0" rtl="0" algn="l">
                        <a:spcBef>
                          <a:spcPts val="0"/>
                        </a:spcBef>
                        <a:spcAft>
                          <a:spcPts val="0"/>
                        </a:spcAft>
                        <a:buNone/>
                      </a:pPr>
                      <a:r>
                        <a:rPr lang="en-US"/>
                        <a:t>County Mask Mandate</a:t>
                      </a:r>
                      <a:endParaRPr/>
                    </a:p>
                  </a:txBody>
                  <a:tcPr marT="91425" marB="91425" marR="91425" marL="91425"/>
                </a:tc>
              </a:tr>
              <a:tr h="381000">
                <a:tc>
                  <a:txBody>
                    <a:bodyPr/>
                    <a:lstStyle/>
                    <a:p>
                      <a:pPr indent="0" lvl="0" marL="0" rtl="0" algn="l">
                        <a:spcBef>
                          <a:spcPts val="0"/>
                        </a:spcBef>
                        <a:spcAft>
                          <a:spcPts val="0"/>
                        </a:spcAft>
                        <a:buNone/>
                      </a:pPr>
                      <a:r>
                        <a:rPr lang="en-US"/>
                        <a:t>County Incidence Rate</a:t>
                      </a:r>
                      <a:endParaRPr/>
                    </a:p>
                  </a:txBody>
                  <a:tcPr marT="91425" marB="91425" marR="91425" marL="91425"/>
                </a:tc>
              </a:tr>
              <a:tr h="381000">
                <a:tc>
                  <a:txBody>
                    <a:bodyPr/>
                    <a:lstStyle/>
                    <a:p>
                      <a:pPr indent="0" lvl="0" marL="0" rtl="0" algn="l">
                        <a:spcBef>
                          <a:spcPts val="0"/>
                        </a:spcBef>
                        <a:spcAft>
                          <a:spcPts val="0"/>
                        </a:spcAft>
                        <a:buNone/>
                      </a:pPr>
                      <a:r>
                        <a:rPr lang="en-US"/>
                        <a:t>Wave</a:t>
                      </a:r>
                      <a:endParaRPr/>
                    </a:p>
                  </a:txBody>
                  <a:tcPr marT="91425" marB="91425" marR="91425" marL="91425"/>
                </a:tc>
              </a:tr>
              <a:tr h="381000">
                <a:tc>
                  <a:txBody>
                    <a:bodyPr/>
                    <a:lstStyle/>
                    <a:p>
                      <a:pPr indent="0" lvl="0" marL="0" rtl="0" algn="l">
                        <a:spcBef>
                          <a:spcPts val="0"/>
                        </a:spcBef>
                        <a:spcAft>
                          <a:spcPts val="0"/>
                        </a:spcAft>
                        <a:buNone/>
                      </a:pPr>
                      <a:r>
                        <a:rPr lang="en-US"/>
                        <a:t>Sample Source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2023-11-07T21:29:05Z</dcterms:created>
  <dc:creator>Christopher Soria</dc:creator>
</cp:coreProperties>
</file>