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trictFirstAndLastChars="0" autoCompressPictures="0" showSpecialPlsOnTitleSld="0" saveSubsetFonts="1">
  <p:sldMasterIdLst>
    <p:sldMasterId r:id="rId5" id="2147483648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oundtripDataSignature="AMtx7miYBM5cyiV5O9/pfuXAlvsG75j0dA==" r:id="rId41"/>
    </p:ext>
    <p:ext uri="GoogleSlidesCustomDataVersion2">
      <go:slidesCustomData xmlns:go="http://customooxmlschemas.google.com/" roundtripDataSignature="AMtx7mgISia2ltw6+h0/v26aOWiZ7oo4nw==" r:id="rId41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4D3E7D-8D69-4D67-9D7D-EE77572CB8F8}">
  <a:tblStyle styleId="{E44D3E7D-8D69-4D67-9D7D-EE77572CB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 things I want to show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differences between republicans and democrats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differences between republicans and democrats in opposing party districts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differences in how they respond to incidence rates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4e2c1751e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f4e2c1751e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f4e2c1751e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Delta = B/100</a:t>
            </a:r>
            <a:br>
              <a:rPr lang="en-US"/>
            </a:br>
            <a:r>
              <a:rPr lang="en-US"/>
              <a:t>Delta = B * log(1.10) #10 percent increase in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B * log(x), x &gt;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= -0.67665 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-1 = </a:t>
            </a:r>
            <a:r>
              <a:rPr lang="en-US"/>
              <a:t> -0.67665*log(x)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log(x) = -0.67665/-1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= exp( -0.67665/-1)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X= 1.967276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5070352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5070352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c85070352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4e2c1751e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f4e2c1751e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f4e2c1751e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 4 point increase in the incidence per capita is associated with a 1 percent increase in mask usage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AD- Regardless of party affiliation, there are no statistically significant differences in response. However the level of mask use is different. </a:t>
            </a:r>
            <a:endParaRPr/>
          </a:p>
        </p:txBody>
      </p:sp>
      <p:sp>
        <p:nvSpPr>
          <p:cNvPr id="207" name="Google Shape;2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85070352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85070352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that this is different from Baxter</a:t>
            </a:r>
            <a:endParaRPr/>
          </a:p>
        </p:txBody>
      </p:sp>
      <p:sp>
        <p:nvSpPr>
          <p:cNvPr id="217" name="Google Shape;217;g2c85070352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4e2c1751e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f4e2c1751e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f4e2c1751e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881aa0dd9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881aa0dd9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c881aa0dd9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85070352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c85070352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c850703521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5aae000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c5aae000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models can help us understand how quickly a disease can spread by predicting the number of people who will become infected over time and how the disease will progress through a population. However, without a solid understanding of what factors contribute to contact rates and preventative behavior adoption we cannot produce accurate estimates. As I hope I’ve shown in the previous slides, political </a:t>
            </a:r>
            <a:r>
              <a:rPr lang="en-US"/>
              <a:t>affiliation</a:t>
            </a:r>
            <a:r>
              <a:rPr lang="en-US"/>
              <a:t> is a major predictor of behavior during the pandemic and therefore important to account for in disease modeling. </a:t>
            </a:r>
            <a:endParaRPr/>
          </a:p>
        </p:txBody>
      </p:sp>
      <p:sp>
        <p:nvSpPr>
          <p:cNvPr id="253" name="Google Shape;253;g2c5aae000b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At individual level, republicans ….</a:t>
            </a:r>
            <a:endParaRPr sz="24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Local partisan context influences indiRepublican mask-wearing declines with more local Republicans, while Democratic habits remain unchanged by partisan surroundings </a:t>
            </a:r>
            <a:r>
              <a:rPr lang="en-US" sz="1900">
                <a:solidFill>
                  <a:srgbClr val="888888"/>
                </a:solidFill>
              </a:rPr>
              <a:t>(Baxter-King, R., et al., 2022)</a:t>
            </a:r>
            <a:endParaRPr/>
          </a:p>
        </p:txBody>
      </p:sp>
      <p:sp>
        <p:nvSpPr>
          <p:cNvPr id="94" name="Google Shape;9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85070352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85070352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c850703521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babed72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babed72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cbabed72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4e2c1751e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f4e2c1751e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f4e2c1751e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4e2c1751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f4e2c1751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National sample, + samples from 6 specific cities, obtained from online panel provider Lucid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questions about respondent and who respondent’s contacts are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information on interpersonal contact 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/>
              <a:t>face-to-face contacts relevant for potential transmission of COVID-19</a:t>
            </a:r>
            <a:endParaRPr sz="1400"/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/>
              <a:t>household structure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5 waves of data collection repeated cross-section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n = about 21,100 across all 5 waves (CHANGE THIS)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f4e2c1751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4e2c1751e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f4e2c1751e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 see: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Throughout the entire period Democrats are using masks more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As the pandemic continues, the gap between Democrats and Republicans widens</a:t>
            </a:r>
            <a:endParaRPr/>
          </a:p>
        </p:txBody>
      </p:sp>
      <p:sp>
        <p:nvSpPr>
          <p:cNvPr id="297" name="Google Shape;297;g1f4e2c1751e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4e2c1751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f4e2c1751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 see: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Democrat concern about the spread of the virus tracks with mortality rates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Republican concern about the spread of the virus drops consistently after sept 2020 even though mortality rates are higher (waning important)</a:t>
            </a:r>
            <a:endParaRPr/>
          </a:p>
        </p:txBody>
      </p:sp>
      <p:sp>
        <p:nvSpPr>
          <p:cNvPr id="305" name="Google Shape;305;g1f4e2c1751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Things I see: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Republican contact rates are consistently higher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Democrat versus Republican differences are smallest when mortality rates are highest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Republicans are quicker to react to dropping mortality rates than Democrats (AD- this is interesting that their behavior does not match which their level of concern)</a:t>
            </a:r>
            <a:endParaRPr/>
          </a:p>
        </p:txBody>
      </p:sp>
      <p:sp>
        <p:nvSpPr>
          <p:cNvPr id="312" name="Google Shape;31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4e2c1751e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f4e2c1751e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get similar results if we disaggregate by wave</a:t>
            </a:r>
            <a:endParaRPr/>
          </a:p>
        </p:txBody>
      </p:sp>
      <p:sp>
        <p:nvSpPr>
          <p:cNvPr id="320" name="Google Shape;320;g1f4e2c1751e_1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85070352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85070352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AD- We should mention how this result fits with the Baxter results? </a:t>
            </a:r>
            <a:endParaRPr/>
          </a:p>
        </p:txBody>
      </p:sp>
      <p:sp>
        <p:nvSpPr>
          <p:cNvPr id="328" name="Google Shape;328;g2c85070352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fact that concern also moves along with contacts and mask usage implies that this relationship isn’t due solely to policy differences but also perception of the pandemic. </a:t>
            </a:r>
            <a:endParaRPr/>
          </a:p>
        </p:txBody>
      </p:sp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e2c1751e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f4e2c1751e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2800"/>
              <a:t>How responsive are partisans to disease incidence/mortality?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 ultimate goal of this </a:t>
            </a:r>
            <a:r>
              <a:rPr lang="en-US"/>
              <a:t>research</a:t>
            </a:r>
            <a:r>
              <a:rPr lang="en-US"/>
              <a:t> is to develop infectious disease models that can incorporate political affiliation </a:t>
            </a:r>
            <a:endParaRPr/>
          </a:p>
        </p:txBody>
      </p:sp>
      <p:sp>
        <p:nvSpPr>
          <p:cNvPr id="102" name="Google Shape;102;g1f4e2c1751e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None of these are statistically significant. Contacts are not really changing much based on partisan context.</a:t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Democrats are not really changing their mask behavior based on context, but Republicans are (consistent with Baxter Paper) </a:t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Larry Jacobs</a:t>
            </a:r>
            <a:endParaRPr/>
          </a:p>
        </p:txBody>
      </p:sp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1d600bf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c1d600bf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c1d600bfe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4e2c1751e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f4e2c1751e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f4e2c1751e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a977590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a977590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Context: The WHO has declared COVID-19 a global pandemic (3/11/20). Right before June, 2020, where we begin our study, the US COVID-19 death toll surpasses 100,000 in late May. </a:t>
            </a:r>
            <a:endParaRPr/>
          </a:p>
        </p:txBody>
      </p:sp>
      <p:sp>
        <p:nvSpPr>
          <p:cNvPr id="112" name="Google Shape;112;g2ca977590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Just to provide a sense of the magnitude of the difference between republican and democrat differences in contact rates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Young minus old gap</a:t>
            </a:r>
            <a:endParaRPr/>
          </a:p>
        </p:txBody>
      </p:sp>
      <p:sp>
        <p:nvSpPr>
          <p:cNvPr id="127" name="Google Shape;12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52eb03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c652eb03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Independents usually in the middle between these two poles, except on college degree attainment where they’re the least likely to get a college degree</a:t>
            </a:r>
            <a:endParaRPr/>
          </a:p>
        </p:txBody>
      </p:sp>
      <p:sp>
        <p:nvSpPr>
          <p:cNvPr id="155" name="Google Shape;15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6764bd4d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6764bd4d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c6764bd4d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4.xml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5.xml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6.xml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7.xml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8.xml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9.xml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Political Beliefs, Partisanship, and Health Behaviors during the COVID-19 Pandemic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841975" y="3717850"/>
            <a:ext cx="68487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Soria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0"/>
                </a:ext>
              </a:extLs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Audrey Dorélien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2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Ayesha Mahmud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1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Dennis Feehan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6126000"/>
            <a:ext cx="9144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California, Berkeley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Minnesota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300" y="6126000"/>
            <a:ext cx="1714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4e2c1751e_1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Democrats have fewer </a:t>
            </a:r>
            <a:r>
              <a:rPr b="1" lang="en-US" sz="3800"/>
              <a:t>non-household contacts</a:t>
            </a:r>
            <a:r>
              <a:rPr lang="en-US" sz="3800"/>
              <a:t> throughout the pandemic</a:t>
            </a:r>
            <a:endParaRPr sz="3800"/>
          </a:p>
        </p:txBody>
      </p:sp>
      <p:sp>
        <p:nvSpPr>
          <p:cNvPr id="173" name="Google Shape;173;g1f4e2c1751e_1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g1f4e2c1751e_1_43"/>
          <p:cNvPicPr preferRelativeResize="0"/>
          <p:nvPr/>
        </p:nvPicPr>
        <p:blipFill rotWithShape="1">
          <a:blip r:embed="rId3">
            <a:alphaModFix/>
          </a:blip>
          <a:srcRect b="11103" l="0" r="72637" t="0"/>
          <a:stretch/>
        </p:blipFill>
        <p:spPr>
          <a:xfrm>
            <a:off x="10860775" y="122250"/>
            <a:ext cx="1178826" cy="11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f4e2c1751e_1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100" y="1550300"/>
            <a:ext cx="7963500" cy="53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838200" y="49825"/>
            <a:ext cx="95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Republican </a:t>
            </a:r>
            <a:r>
              <a:rPr b="1" lang="en-US" sz="3800"/>
              <a:t>non-household contact</a:t>
            </a:r>
            <a:r>
              <a:rPr lang="en-US" sz="3800"/>
              <a:t> behavior is more influenced by incidence rates</a:t>
            </a:r>
            <a:endParaRPr sz="3800"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1984025" y="1375375"/>
            <a:ext cx="8223949" cy="548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5">
            <a:alphaModFix/>
          </a:blip>
          <a:srcRect b="11103" l="0" r="72637" t="0"/>
          <a:stretch/>
        </p:blipFill>
        <p:spPr>
          <a:xfrm>
            <a:off x="10860775" y="122250"/>
            <a:ext cx="1178826" cy="1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/>
          <p:nvPr/>
        </p:nvSpPr>
        <p:spPr>
          <a:xfrm>
            <a:off x="8926600" y="2558400"/>
            <a:ext cx="2879100" cy="216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10% increase in incidence results in .065 decrease in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contacts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republicans compared to 0.01 for democrats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850703521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Partisan </a:t>
            </a:r>
            <a:r>
              <a:rPr b="1" lang="en-US" sz="3800"/>
              <a:t>n</a:t>
            </a:r>
            <a:r>
              <a:rPr b="1" lang="en-US" sz="3800"/>
              <a:t>on-household contacts</a:t>
            </a:r>
            <a:r>
              <a:rPr lang="en-US" sz="3800"/>
              <a:t> do not vary by local partisan context</a:t>
            </a:r>
            <a:endParaRPr sz="3800"/>
          </a:p>
        </p:txBody>
      </p:sp>
      <p:pic>
        <p:nvPicPr>
          <p:cNvPr id="191" name="Google Shape;191;g2c85070352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288" y="1690825"/>
            <a:ext cx="7729423" cy="515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c850703521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2c850703521_0_13"/>
          <p:cNvPicPr preferRelativeResize="0"/>
          <p:nvPr/>
        </p:nvPicPr>
        <p:blipFill rotWithShape="1">
          <a:blip r:embed="rId4">
            <a:alphaModFix/>
          </a:blip>
          <a:srcRect b="11103" l="0" r="72637" t="0"/>
          <a:stretch/>
        </p:blipFill>
        <p:spPr>
          <a:xfrm>
            <a:off x="10860775" y="122250"/>
            <a:ext cx="1178826" cy="1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4e2c1751e_1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Democrats are more likely to report </a:t>
            </a:r>
            <a:r>
              <a:rPr b="1" lang="en-US" sz="3800"/>
              <a:t>wearing a </a:t>
            </a:r>
            <a:endParaRPr b="1" sz="3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800"/>
              <a:t>mask</a:t>
            </a:r>
            <a:r>
              <a:rPr lang="en-US" sz="3800"/>
              <a:t> throughout the pandemic</a:t>
            </a:r>
            <a:endParaRPr sz="3800"/>
          </a:p>
        </p:txBody>
      </p:sp>
      <p:pic>
        <p:nvPicPr>
          <p:cNvPr id="200" name="Google Shape;200;g1f4e2c1751e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9663" y="1690825"/>
            <a:ext cx="7752663" cy="516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f4e2c1751e_1_55"/>
          <p:cNvPicPr preferRelativeResize="0"/>
          <p:nvPr/>
        </p:nvPicPr>
        <p:blipFill rotWithShape="1">
          <a:blip r:embed="rId4">
            <a:alphaModFix/>
          </a:blip>
          <a:srcRect b="0" l="2651" r="2642" t="0"/>
          <a:stretch/>
        </p:blipFill>
        <p:spPr>
          <a:xfrm>
            <a:off x="10517525" y="167735"/>
            <a:ext cx="1522073" cy="14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f4e2c1751e_1_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1f4e2c1751e_1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6292" y="172900"/>
            <a:ext cx="1479608" cy="1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type="title"/>
          </p:nvPr>
        </p:nvSpPr>
        <p:spPr>
          <a:xfrm>
            <a:off x="838200" y="17068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All groups react similarly to increased incidence when it comes to </a:t>
            </a:r>
            <a:r>
              <a:rPr b="1" lang="en-US" sz="3800"/>
              <a:t>mask usage</a:t>
            </a:r>
            <a:endParaRPr b="1" sz="3800"/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981475" y="1371925"/>
            <a:ext cx="8229074" cy="54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 rotWithShape="1">
          <a:blip r:embed="rId4">
            <a:alphaModFix/>
          </a:blip>
          <a:srcRect b="0" l="2651" r="2642" t="0"/>
          <a:stretch/>
        </p:blipFill>
        <p:spPr>
          <a:xfrm>
            <a:off x="10517525" y="167735"/>
            <a:ext cx="1522073" cy="14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6292" y="172900"/>
            <a:ext cx="1479608" cy="1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c85070352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292" y="172900"/>
            <a:ext cx="1479608" cy="12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c850703521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Local partisan context is associated with reported </a:t>
            </a:r>
            <a:r>
              <a:rPr b="1" lang="en-US" sz="3800"/>
              <a:t>mask usage</a:t>
            </a:r>
            <a:r>
              <a:rPr lang="en-US" sz="3800"/>
              <a:t> for both Democrats and Republicans</a:t>
            </a:r>
            <a:endParaRPr b="1" sz="3800"/>
          </a:p>
        </p:txBody>
      </p:sp>
      <p:pic>
        <p:nvPicPr>
          <p:cNvPr id="221" name="Google Shape;221;g2c850703521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5400" y="1574550"/>
            <a:ext cx="7927101" cy="52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c850703521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4e2c1751e_1_28"/>
          <p:cNvSpPr txBox="1"/>
          <p:nvPr>
            <p:ph type="title"/>
          </p:nvPr>
        </p:nvSpPr>
        <p:spPr>
          <a:xfrm>
            <a:off x="838200" y="365125"/>
            <a:ext cx="913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Democrats are more likely to report being </a:t>
            </a:r>
            <a:r>
              <a:rPr b="1" lang="en-US"/>
              <a:t>vaccinated</a:t>
            </a:r>
            <a:endParaRPr b="1"/>
          </a:p>
        </p:txBody>
      </p:sp>
      <p:pic>
        <p:nvPicPr>
          <p:cNvPr id="229" name="Google Shape;229;g1f4e2c1751e_1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663" y="1690825"/>
            <a:ext cx="7752663" cy="516717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f4e2c1751e_1_28"/>
          <p:cNvSpPr txBox="1"/>
          <p:nvPr/>
        </p:nvSpPr>
        <p:spPr>
          <a:xfrm>
            <a:off x="10330250" y="6031450"/>
            <a:ext cx="16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Source: BICS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May 2021</a:t>
            </a:r>
            <a:endParaRPr b="0" i="0" sz="15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f4e2c1751e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g1f4e2c1751e_1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2675" y="203350"/>
            <a:ext cx="1194524" cy="12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881aa0dd9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Democrats are even more likely to report being </a:t>
            </a:r>
            <a:r>
              <a:rPr b="1" lang="en-US" sz="3800"/>
              <a:t>vaccinated </a:t>
            </a:r>
            <a:r>
              <a:rPr lang="en-US" sz="3800"/>
              <a:t>in Republican districts</a:t>
            </a:r>
            <a:endParaRPr sz="3800"/>
          </a:p>
        </p:txBody>
      </p:sp>
      <p:pic>
        <p:nvPicPr>
          <p:cNvPr id="239" name="Google Shape;239;g2c881aa0dd9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087" y="1878025"/>
            <a:ext cx="7471826" cy="49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c881aa0dd9_2_5"/>
          <p:cNvSpPr txBox="1"/>
          <p:nvPr/>
        </p:nvSpPr>
        <p:spPr>
          <a:xfrm>
            <a:off x="10330250" y="6031450"/>
            <a:ext cx="16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Source: BICS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May 2021</a:t>
            </a:r>
            <a:endParaRPr b="0" i="0" sz="15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c881aa0dd9_2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g2c881aa0dd9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2675" y="203350"/>
            <a:ext cx="1194524" cy="12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850703521_0_5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Why does this matter?</a:t>
            </a:r>
            <a:endParaRPr/>
          </a:p>
        </p:txBody>
      </p:sp>
      <p:sp>
        <p:nvSpPr>
          <p:cNvPr id="249" name="Google Shape;249;g2c850703521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5aae000b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Epidemic dynamics are sensitive to changes in contact rates</a:t>
            </a:r>
            <a:endParaRPr/>
          </a:p>
        </p:txBody>
      </p:sp>
      <p:pic>
        <p:nvPicPr>
          <p:cNvPr id="256" name="Google Shape;256;g2c5aae000b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188" y="2214750"/>
            <a:ext cx="50006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c5aae000b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5488" y="2799600"/>
            <a:ext cx="36671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c5aae000b7_0_0"/>
          <p:cNvSpPr txBox="1"/>
          <p:nvPr/>
        </p:nvSpPr>
        <p:spPr>
          <a:xfrm>
            <a:off x="4415725" y="4344175"/>
            <a:ext cx="16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 et al. (2022)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c5aae000b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2c5aae000b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2350" y="4893650"/>
            <a:ext cx="37528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c5aae000b7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3513" y="4065675"/>
            <a:ext cx="4292661" cy="2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7" name="Google Shape;97;p41"/>
          <p:cNvSpPr txBox="1"/>
          <p:nvPr>
            <p:ph idx="1" type="body"/>
          </p:nvPr>
        </p:nvSpPr>
        <p:spPr>
          <a:xfrm>
            <a:off x="838200" y="1489925"/>
            <a:ext cx="10515600" cy="4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Mathematical models for studying COVID-19 transmission have typically not incorporated heterogeneity in behavior by political party affiliation</a:t>
            </a:r>
            <a:r>
              <a:rPr lang="en-US" sz="1900">
                <a:solidFill>
                  <a:srgbClr val="9E9E9E"/>
                </a:solidFill>
              </a:rPr>
              <a:t> (Lloyd-Smith, J.O., et al., 2005)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</a:t>
            </a:r>
            <a:r>
              <a:rPr lang="en-US"/>
              <a:t>xcess mortality for COVID-19 was significantly higher for Republican voters than Democratic voters </a:t>
            </a:r>
            <a:r>
              <a:rPr lang="en-US" sz="1900">
                <a:solidFill>
                  <a:srgbClr val="999999"/>
                </a:solidFill>
              </a:rPr>
              <a:t>(</a:t>
            </a:r>
            <a:r>
              <a:rPr lang="en-US" sz="1900">
                <a:solidFill>
                  <a:srgbClr val="999999"/>
                </a:solidFill>
              </a:rPr>
              <a:t>Wallace, A., Goldsmith-Pinkham, P., &amp; Schwartz, J. , 2023; Gallup, 2020)</a:t>
            </a:r>
            <a:endParaRPr sz="1900">
              <a:solidFill>
                <a:srgbClr val="999999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Party </a:t>
            </a:r>
            <a:r>
              <a:rPr lang="en-US"/>
              <a:t>affiliation</a:t>
            </a:r>
            <a:r>
              <a:rPr lang="en-US"/>
              <a:t> is associated with health-related behaviors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Individual and local partisan context results </a:t>
            </a:r>
            <a:r>
              <a:rPr lang="en-US" sz="1900">
                <a:solidFill>
                  <a:srgbClr val="888888"/>
                </a:solidFill>
              </a:rPr>
              <a:t>(Baxter-King, R., et al., 2022)</a:t>
            </a:r>
            <a:endParaRPr sz="1900">
              <a:solidFill>
                <a:srgbClr val="9E9E9E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850703521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8" name="Google Shape;268;g2c850703521_0_37"/>
          <p:cNvSpPr txBox="1"/>
          <p:nvPr>
            <p:ph idx="1" type="body"/>
          </p:nvPr>
        </p:nvSpPr>
        <p:spPr>
          <a:xfrm>
            <a:off x="838200" y="1825625"/>
            <a:ext cx="10515600" cy="46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Democrats and Republicans differ greatly in their contact rates, mask usage, and vaccination rates during the pandemic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Democrats reported non-household contact rates, higher percentage of contacts with a mask, and higher probability of getting the vaccination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Democrats and Republicans differ in how responsive they are to new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Republicans contact rates were more sensitive to  variations in incidence. They cut non-household contacts more dramatically and increased them soon after incidence rates began to drop.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Congressional district context matters for understanding partisan behavior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Democrats in Republican districts don’t change their contact patterns</a:t>
            </a:r>
            <a:endParaRPr/>
          </a:p>
        </p:txBody>
      </p:sp>
      <p:sp>
        <p:nvSpPr>
          <p:cNvPr id="269" name="Google Shape;269;g2c850703521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babed7228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76" name="Google Shape;276;g2cbabed7228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Funding: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Berkeley Population Center pilot grant (NICHD P2CHD073964); Hellman Fellows Program (Dennis Feehan).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Dorélien acknowledges support from the Minnesota Population Center (P2C HD041023) funded through a grant from the Eunice Kennedy Shriver National Institute for Child Health and Human Development (NICHD)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cbabed722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4e2c1751e_4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284" name="Google Shape;284;g1f4e2c1751e_4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4e2c1751e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Berkeley Interpersonal Contact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Surveys</a:t>
            </a:r>
            <a:r>
              <a:rPr lang="en-US"/>
              <a:t> (BICS)</a:t>
            </a:r>
            <a:endParaRPr/>
          </a:p>
        </p:txBody>
      </p:sp>
      <p:pic>
        <p:nvPicPr>
          <p:cNvPr id="291" name="Google Shape;291;g1f4e2c1751e_2_0"/>
          <p:cNvPicPr preferRelativeResize="0"/>
          <p:nvPr/>
        </p:nvPicPr>
        <p:blipFill rotWithShape="1">
          <a:blip r:embed="rId3">
            <a:alphaModFix/>
          </a:blip>
          <a:srcRect b="0" l="4272" r="7271" t="0"/>
          <a:stretch/>
        </p:blipFill>
        <p:spPr>
          <a:xfrm>
            <a:off x="113250" y="2334138"/>
            <a:ext cx="6102211" cy="299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f4e2c1751e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6775" y="1892575"/>
            <a:ext cx="5156199" cy="371246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f4e2c1751e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4e2c1751e_1_21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Republicans consistently report lower mask usage during their contacts compared to Democrats</a:t>
            </a:r>
            <a:endParaRPr/>
          </a:p>
        </p:txBody>
      </p:sp>
      <p:pic>
        <p:nvPicPr>
          <p:cNvPr id="300" name="Google Shape;300;g1f4e2c1751e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516" y="1418675"/>
            <a:ext cx="8160973" cy="5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f4e2c1751e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4e2c1751e_1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2631"/>
              <a:buNone/>
            </a:pPr>
            <a:r>
              <a:rPr lang="en-US" sz="3800"/>
              <a:t>Republicans consistently report lower concern about the spread of the virus compared to Democrats</a:t>
            </a:r>
            <a:endParaRPr/>
          </a:p>
        </p:txBody>
      </p:sp>
      <p:pic>
        <p:nvPicPr>
          <p:cNvPr id="308" name="Google Shape;308;g1f4e2c1751e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1006" y="1386025"/>
            <a:ext cx="8209997" cy="5471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f4e2c1751e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574725" y="0"/>
            <a:ext cx="1099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368"/>
              <a:buNone/>
            </a:pPr>
            <a:r>
              <a:rPr lang="en-US" sz="3800"/>
              <a:t>Republicans consistently report higher number of </a:t>
            </a:r>
            <a:r>
              <a:rPr lang="en-US" sz="3800"/>
              <a:t>non-household</a:t>
            </a:r>
            <a:r>
              <a:rPr lang="en-US" sz="3800"/>
              <a:t> member contacts compared to </a:t>
            </a:r>
            <a:r>
              <a:rPr lang="en-US" sz="3800"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Democrats</a:t>
            </a:r>
            <a:endParaRPr sz="3800"/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774" y="1380125"/>
            <a:ext cx="8218824" cy="5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4e2c1751e_1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Democrats are more </a:t>
            </a:r>
            <a:r>
              <a:rPr b="1" lang="en-US" sz="3800"/>
              <a:t>concerned about the spread</a:t>
            </a:r>
            <a:r>
              <a:rPr lang="en-US" sz="3800"/>
              <a:t> of the virus throughout the pandemic</a:t>
            </a:r>
            <a:endParaRPr sz="3800"/>
          </a:p>
        </p:txBody>
      </p:sp>
      <p:pic>
        <p:nvPicPr>
          <p:cNvPr id="323" name="Google Shape;323;g1f4e2c1751e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663" y="1690825"/>
            <a:ext cx="7752663" cy="516717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f4e2c1751e_1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850703521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Republicans in democratic districts report greater </a:t>
            </a:r>
            <a:r>
              <a:rPr b="1" lang="en-US"/>
              <a:t>level of concern</a:t>
            </a:r>
            <a:r>
              <a:rPr lang="en-US"/>
              <a:t> than republicans in red districts</a:t>
            </a:r>
            <a:endParaRPr/>
          </a:p>
        </p:txBody>
      </p:sp>
      <p:pic>
        <p:nvPicPr>
          <p:cNvPr id="331" name="Google Shape;331;g2c85070352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823" y="1785675"/>
            <a:ext cx="7610353" cy="50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c850703521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Republican Districts: Concern</a:t>
            </a:r>
            <a:endParaRPr/>
          </a:p>
        </p:txBody>
      </p:sp>
      <p:pic>
        <p:nvPicPr>
          <p:cNvPr descr="A graph of a graph with red and blue lines&#10;&#10;Description automatically generated" id="338" name="Google Shape;33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649" y="1436473"/>
            <a:ext cx="7228702" cy="54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e2c1751e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Contributions/ Research Questions</a:t>
            </a:r>
            <a:endParaRPr/>
          </a:p>
        </p:txBody>
      </p:sp>
      <p:sp>
        <p:nvSpPr>
          <p:cNvPr id="105" name="Google Shape;105;g1f4e2c1751e_3_0"/>
          <p:cNvSpPr txBox="1"/>
          <p:nvPr>
            <p:ph idx="1" type="body"/>
          </p:nvPr>
        </p:nvSpPr>
        <p:spPr>
          <a:xfrm>
            <a:off x="838200" y="1931300"/>
            <a:ext cx="9961200" cy="468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did individual political orientation and the local partisan context impact health behaviors during the pandemic?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Behaviors: </a:t>
            </a:r>
            <a:r>
              <a:rPr lang="en-US"/>
              <a:t>contact rates, mask use, vaccination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Partisanship and prevalence dependent behavior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1f4e2c1751e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100" y="3133150"/>
            <a:ext cx="2495150" cy="24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4e2c1751e_3_0"/>
          <p:cNvSpPr txBox="1"/>
          <p:nvPr/>
        </p:nvSpPr>
        <p:spPr>
          <a:xfrm>
            <a:off x="838200" y="4280100"/>
            <a:ext cx="7842900" cy="134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implications for the spread of infectious diseases in heterogeneous populations?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f4e2c1751e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Republican Districts: Contacts</a:t>
            </a:r>
            <a:endParaRPr/>
          </a:p>
        </p:txBody>
      </p:sp>
      <p:pic>
        <p:nvPicPr>
          <p:cNvPr descr="A graph with red and blue lines&#10;&#10;Description automatically generated" id="345" name="Google Shape;34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573" y="1428000"/>
            <a:ext cx="6956854" cy="521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Republican Districts: Masked Contact</a:t>
            </a:r>
            <a:endParaRPr/>
          </a:p>
        </p:txBody>
      </p:sp>
      <p:pic>
        <p:nvPicPr>
          <p:cNvPr descr="A graph of a graph with a red line&#10;&#10;Description automatically generated" id="352" name="Google Shape;35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693" y="1690688"/>
            <a:ext cx="6642614" cy="498196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Republican Districts: Vaccines</a:t>
            </a:r>
            <a:endParaRPr/>
          </a:p>
        </p:txBody>
      </p:sp>
      <p:pic>
        <p:nvPicPr>
          <p:cNvPr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400" y="1353227"/>
            <a:ext cx="8259200" cy="5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1d600bfe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PAA talk big-picture outline (very rough)</a:t>
            </a:r>
            <a:endParaRPr/>
          </a:p>
        </p:txBody>
      </p:sp>
      <p:sp>
        <p:nvSpPr>
          <p:cNvPr id="367" name="Google Shape;367;g2c1d600bfe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Background + motivation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Bivariate descriptive results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2 plots (one slide each) with specific, interesting findings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 slide with a summary of other findings (no time to show)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 for multivariate results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rationale, basic description of predictors, etc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2 plots (one slide each) with specific findings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 slide with a summary of other findings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Implications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developing model + next steps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solicit suggests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Thank you</a:t>
            </a:r>
            <a:endParaRPr/>
          </a:p>
        </p:txBody>
      </p:sp>
      <p:sp>
        <p:nvSpPr>
          <p:cNvPr id="368" name="Google Shape;368;g2c1d600bfe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1f4e2c1751e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f4e2c1751e_2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a977590c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Berkeley Interpersonal Contact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Surveys</a:t>
            </a:r>
            <a:r>
              <a:rPr lang="en-US"/>
              <a:t> (BICS)</a:t>
            </a:r>
            <a:endParaRPr/>
          </a:p>
        </p:txBody>
      </p:sp>
      <p:pic>
        <p:nvPicPr>
          <p:cNvPr id="115" name="Google Shape;115;g2ca977590c2_0_0"/>
          <p:cNvPicPr preferRelativeResize="0"/>
          <p:nvPr/>
        </p:nvPicPr>
        <p:blipFill rotWithShape="1">
          <a:blip r:embed="rId3">
            <a:alphaModFix/>
          </a:blip>
          <a:srcRect b="3669" l="0" r="0" t="3678"/>
          <a:stretch/>
        </p:blipFill>
        <p:spPr>
          <a:xfrm>
            <a:off x="304950" y="1509813"/>
            <a:ext cx="8190500" cy="505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ca977590c2_0_0"/>
          <p:cNvSpPr txBox="1"/>
          <p:nvPr/>
        </p:nvSpPr>
        <p:spPr>
          <a:xfrm>
            <a:off x="4234800" y="1575800"/>
            <a:ext cx="17775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g2ca977590c2_0_0"/>
          <p:cNvGraphicFramePr/>
          <p:nvPr/>
        </p:nvGraphicFramePr>
        <p:xfrm>
          <a:off x="873592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{E44D3E7D-8D69-4D67-9D7D-EE77572CB8F8}</a:tableStyleId>
              </a:tblPr>
              <a:tblGrid>
                <a:gridCol w="1530850"/>
                <a:gridCol w="1530850"/>
              </a:tblGrid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Wave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Sample Size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(June ‘20)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2,309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(Sept ‘20)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3,216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(Dec ‘20)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2,976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(Feb ‘21)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2,958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(May ‘21)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5,345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/>
                        <a:t>16,804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g2ca977590c2_0_0"/>
          <p:cNvSpPr txBox="1"/>
          <p:nvPr/>
        </p:nvSpPr>
        <p:spPr>
          <a:xfrm>
            <a:off x="304950" y="6491525"/>
            <a:ext cx="4193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Johns Hopkins Coronavirus Resource Center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ca977590c2_0_0"/>
          <p:cNvSpPr/>
          <p:nvPr/>
        </p:nvSpPr>
        <p:spPr>
          <a:xfrm flipH="1">
            <a:off x="3830500" y="2572225"/>
            <a:ext cx="1139400" cy="121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Omicron variant leads to a record number of cases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ca977590c2_0_0"/>
          <p:cNvSpPr/>
          <p:nvPr/>
        </p:nvSpPr>
        <p:spPr>
          <a:xfrm>
            <a:off x="1087450" y="3136838"/>
            <a:ext cx="1014300" cy="1491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The U.S. COVID-19 death toll surpasses 100,000</a:t>
            </a:r>
            <a:endParaRPr b="1" sz="13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ca977590c2_0_0"/>
          <p:cNvSpPr/>
          <p:nvPr/>
        </p:nvSpPr>
        <p:spPr>
          <a:xfrm>
            <a:off x="5196750" y="4119775"/>
            <a:ext cx="732000" cy="1008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Joe Biden takes office</a:t>
            </a:r>
            <a:endParaRPr b="1" sz="1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ca977590c2_0_0"/>
          <p:cNvSpPr/>
          <p:nvPr/>
        </p:nvSpPr>
        <p:spPr>
          <a:xfrm flipH="1">
            <a:off x="7001200" y="3427700"/>
            <a:ext cx="1014300" cy="1491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FDA authorizes the Pfizer vaccine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ca977590c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38200" y="-15875"/>
            <a:ext cx="952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Partisan differences in </a:t>
            </a:r>
            <a:r>
              <a:rPr b="1" lang="en-US" sz="3800"/>
              <a:t>contact rates </a:t>
            </a:r>
            <a:r>
              <a:rPr lang="en-US" sz="3800"/>
              <a:t>are greater than racial and gender differences </a:t>
            </a:r>
            <a:endParaRPr sz="3800"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404300" y="1263400"/>
            <a:ext cx="8391900" cy="559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10330250" y="5650450"/>
            <a:ext cx="16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Source: BICS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(June 2020–May 2021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5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11103" l="0" r="72637" t="0"/>
          <a:stretch/>
        </p:blipFill>
        <p:spPr>
          <a:xfrm>
            <a:off x="10860775" y="122250"/>
            <a:ext cx="1178826" cy="1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52eb037b_0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Biggest differences in </a:t>
            </a:r>
            <a:r>
              <a:rPr b="1" lang="en-US" sz="3800"/>
              <a:t>mask usage</a:t>
            </a:r>
            <a:r>
              <a:rPr lang="en-US" sz="3800"/>
              <a:t> are based on partisan differences!</a:t>
            </a:r>
            <a:endParaRPr sz="3800"/>
          </a:p>
        </p:txBody>
      </p:sp>
      <p:pic>
        <p:nvPicPr>
          <p:cNvPr id="139" name="Google Shape;139;g2c652eb037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729" y="1268731"/>
            <a:ext cx="8385940" cy="55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c652eb037b_0_0"/>
          <p:cNvSpPr txBox="1"/>
          <p:nvPr/>
        </p:nvSpPr>
        <p:spPr>
          <a:xfrm>
            <a:off x="10415300" y="5733525"/>
            <a:ext cx="16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Source: BICS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(June 2020–May 2021)</a:t>
            </a:r>
            <a:endParaRPr b="0" i="0" sz="15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652eb037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2c652eb037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6292" y="172900"/>
            <a:ext cx="1479608" cy="1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/>
              <a:t>Partisan differences in </a:t>
            </a:r>
            <a:r>
              <a:rPr b="1" lang="en-US" sz="3800"/>
              <a:t>vaccination rates</a:t>
            </a:r>
            <a:r>
              <a:rPr lang="en-US" sz="3800"/>
              <a:t> are also large</a:t>
            </a:r>
            <a:endParaRPr sz="3800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304451" y="1309819"/>
            <a:ext cx="8353096" cy="556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0339100" y="5648500"/>
            <a:ext cx="162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Source: BICS</a:t>
            </a:r>
            <a:r>
              <a:rPr lang="en-US" sz="15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(June 2020–May 2021)</a:t>
            </a:r>
            <a:endParaRPr b="0" i="0" sz="15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2675" y="203350"/>
            <a:ext cx="1194524" cy="12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Republicans and Democrats are different but these differences don’t drive our results</a:t>
            </a:r>
            <a:endParaRPr/>
          </a:p>
        </p:txBody>
      </p:sp>
      <p:sp>
        <p:nvSpPr>
          <p:cNvPr id="158" name="Google Shape;158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175" y="1827250"/>
            <a:ext cx="8343669" cy="5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764bd4d3_0_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6" name="Google Shape;166;g2c6764bd4d3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2023-11-07T21:29:05Z</dcterms:created>
  <dc:creator>Christopher Soria</dc:creator>
</cp:coreProperties>
</file>