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wColopzmBix9TlsThVsUPpx5Bz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032276-D567-4C60-B8C7-07D172855D0B}">
  <a:tblStyle styleId="{D5032276-D567-4C60-B8C7-07D172855D0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85"/>
    <p:restoredTop sz="61881"/>
  </p:normalViewPr>
  <p:slideViewPr>
    <p:cSldViewPr snapToGrid="0">
      <p:cViewPr varScale="1">
        <p:scale>
          <a:sx n="96" d="100"/>
          <a:sy n="96" d="100"/>
        </p:scale>
        <p:origin x="24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Aptos" panose="020B0004020202020204" pitchFamily="34" charset="0"/>
                <a:ea typeface="Aptos" panose="020B0004020202020204" pitchFamily="34" charset="0"/>
                <a:cs typeface="Aptos" panose="020B0004020202020204" pitchFamily="34" charset="0"/>
              </a:rPr>
              <a:t>Hello everyone, I’m Chris Soria, a graduate student in the Department of Demography at Berkeley. Today, I’ll present on some early work with co-authors listed here titled 'Political Beliefs, Partisanship, and Health Behaviors During the Pandemic.</a:t>
            </a:r>
          </a:p>
          <a:p>
            <a:pPr marL="0" lvl="0" indent="0" algn="l" rtl="0">
              <a:lnSpc>
                <a:spcPct val="100000"/>
              </a:lnSpc>
              <a:spcBef>
                <a:spcPts val="0"/>
              </a:spcBef>
              <a:spcAft>
                <a:spcPts val="0"/>
              </a:spcAft>
              <a:buSzPts val="1400"/>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c6764bd4d3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2c6764bd4d3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In the following results, first, I’ll present on non-household contacts, then mask usage, and finally on percent chance of vaccination. Democrats will always be in blue, republicans in red, and independents in green. </a:t>
            </a:r>
          </a:p>
          <a:p>
            <a:pPr marL="0" lvl="0" indent="0" algn="l" rtl="0">
              <a:lnSpc>
                <a:spcPct val="100000"/>
              </a:lnSpc>
              <a:spcBef>
                <a:spcPts val="0"/>
              </a:spcBef>
              <a:spcAft>
                <a:spcPts val="0"/>
              </a:spcAft>
              <a:buSzPts val="1400"/>
              <a:buNone/>
            </a:pPr>
            <a:endParaRPr dirty="0"/>
          </a:p>
        </p:txBody>
      </p:sp>
      <p:sp>
        <p:nvSpPr>
          <p:cNvPr id="178" name="Google Shape;178;g2c6764bd4d3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f4e2c1751e_1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1f4e2c1751e_1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Aptos" panose="020B0004020202020204" pitchFamily="34" charset="0"/>
                <a:ea typeface="Aptos" panose="020B0004020202020204" pitchFamily="34" charset="0"/>
                <a:cs typeface="Aptos" panose="020B0004020202020204" pitchFamily="34" charset="0"/>
              </a:rPr>
              <a:t>Here we can see that political party affiliation, on the x axis, is associated with differences in the number of non-household contacts, on the y axis, throughout the pandemic. We estimated that Republicans had an average of about 3.5 contacts compared to Democrats’ 2.5. The pattern holds in the adjusted model, as represented by the filled dots, compared to the unadjusted model with the hollow dots.</a:t>
            </a:r>
          </a:p>
          <a:p>
            <a:pPr marL="0" lvl="0" indent="0" algn="l" rtl="0">
              <a:lnSpc>
                <a:spcPct val="100000"/>
              </a:lnSpc>
              <a:spcBef>
                <a:spcPts val="0"/>
              </a:spcBef>
              <a:spcAft>
                <a:spcPts val="0"/>
              </a:spcAft>
              <a:buSzPts val="1400"/>
              <a:buNone/>
            </a:pPr>
            <a:endParaRPr dirty="0"/>
          </a:p>
        </p:txBody>
      </p:sp>
      <p:sp>
        <p:nvSpPr>
          <p:cNvPr id="185" name="Google Shape;185;g1f4e2c1751e_1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c850703521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c850703521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Aptos" panose="020B0004020202020204" pitchFamily="34" charset="0"/>
                <a:ea typeface="Aptos" panose="020B0004020202020204" pitchFamily="34" charset="0"/>
                <a:cs typeface="Aptos" panose="020B0004020202020204" pitchFamily="34" charset="0"/>
              </a:rPr>
              <a:t>Contrary to other upcoming results, non-household contact patterns aren’t impacted by partisan context. For example, regardless of whether they’re in Democratic or Republican congressional districts, Democrats report the same average daily contacts throughout the pandemic. </a:t>
            </a:r>
            <a:endParaRPr dirty="0"/>
          </a:p>
        </p:txBody>
      </p:sp>
      <p:sp>
        <p:nvSpPr>
          <p:cNvPr id="194" name="Google Shape;194;g2c850703521_0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4e2c1751e_1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1f4e2c1751e_1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Aptos" panose="020B0004020202020204" pitchFamily="34" charset="0"/>
                <a:ea typeface="Aptos" panose="020B0004020202020204" pitchFamily="34" charset="0"/>
                <a:cs typeface="Aptos" panose="020B0004020202020204" pitchFamily="34" charset="0"/>
              </a:rPr>
              <a:t>When Democrats mention having any kind of contact with others, they also report a higher percentage of mask usage. In line with raw averages, Democrats use face masks around 10% more than Republicans when interacting with people beyond their household.</a:t>
            </a:r>
          </a:p>
          <a:p>
            <a:pPr marL="0" lvl="0" indent="0" algn="l" rtl="0">
              <a:lnSpc>
                <a:spcPct val="100000"/>
              </a:lnSpc>
              <a:spcBef>
                <a:spcPts val="0"/>
              </a:spcBef>
              <a:spcAft>
                <a:spcPts val="0"/>
              </a:spcAft>
              <a:buSzPts val="1400"/>
              <a:buNone/>
            </a:pPr>
            <a:endParaRPr dirty="0"/>
          </a:p>
        </p:txBody>
      </p:sp>
      <p:sp>
        <p:nvSpPr>
          <p:cNvPr id="204" name="Google Shape;204;g1f4e2c1751e_1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c850703521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2c850703521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However, when Democrats are minorities in republican districts, their mask-usage rates move down to be more similar to the majority. And, when republicans are minorities in democratic districts, their mask usage is higher. In other words, both Democrats and Republicans are less likely to use masks when Republicans are the in the majority.</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(Pause 5 seconds) </a:t>
            </a:r>
          </a:p>
          <a:p>
            <a:pPr marL="0" lvl="0" indent="0" algn="l" rtl="0">
              <a:lnSpc>
                <a:spcPct val="100000"/>
              </a:lnSpc>
              <a:spcBef>
                <a:spcPts val="0"/>
              </a:spcBef>
              <a:spcAft>
                <a:spcPts val="0"/>
              </a:spcAft>
              <a:buSzPts val="1400"/>
              <a:buNone/>
            </a:pPr>
            <a:endParaRPr dirty="0"/>
          </a:p>
        </p:txBody>
      </p:sp>
      <p:sp>
        <p:nvSpPr>
          <p:cNvPr id="214" name="Google Shape;214;g2c850703521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f4e2c1751e_1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g1f4e2c1751e_1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And for vaccination, democrats are much more likely to have reported being vaccinated as of May 2021 compared to both Republicans and Independents. </a:t>
            </a:r>
          </a:p>
        </p:txBody>
      </p:sp>
      <p:sp>
        <p:nvSpPr>
          <p:cNvPr id="224" name="Google Shape;224;g1f4e2c1751e_1_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c881aa0dd9_2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g2c881aa0dd9_2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solidFill>
                  <a:srgbClr val="0D0D0D"/>
                </a:solidFill>
                <a:effectLst/>
                <a:highlight>
                  <a:srgbClr val="FFFFFF"/>
                </a:highlight>
                <a:latin typeface="Quattrocento Sans" panose="020B0502050000020003" pitchFamily="34" charset="0"/>
                <a:ea typeface="Quattrocento Sans" panose="020B0502050000020003" pitchFamily="34" charset="0"/>
                <a:cs typeface="Quattrocento Sans" panose="020B0502050000020003" pitchFamily="34" charset="0"/>
              </a:rPr>
              <a:t>Interestingly, Democrats are more likely to get vaccinated when they live in Republican-majority areas, even though they wear masks less often in these areas. </a:t>
            </a:r>
            <a:r>
              <a:rPr lang="en-US" sz="1800" dirty="0">
                <a:effectLst/>
                <a:latin typeface="Aptos" panose="020B0004020202020204" pitchFamily="34" charset="0"/>
                <a:ea typeface="Aptos" panose="020B0004020202020204" pitchFamily="34" charset="0"/>
                <a:cs typeface="Aptos" panose="020B0004020202020204" pitchFamily="34" charset="0"/>
              </a:rPr>
              <a:t>On the other hand, Republicans are less inclined to get vaccinated when they’re majorities amongst fellow Republicans. </a:t>
            </a:r>
          </a:p>
          <a:p>
            <a:pPr marL="0" lvl="0" indent="0" algn="l" rtl="0">
              <a:lnSpc>
                <a:spcPct val="100000"/>
              </a:lnSpc>
              <a:spcBef>
                <a:spcPts val="0"/>
              </a:spcBef>
              <a:spcAft>
                <a:spcPts val="0"/>
              </a:spcAft>
              <a:buSzPts val="1400"/>
              <a:buNone/>
            </a:pPr>
            <a:endParaRPr dirty="0"/>
          </a:p>
        </p:txBody>
      </p:sp>
      <p:sp>
        <p:nvSpPr>
          <p:cNvPr id="234" name="Google Shape;234;g2c881aa0dd9_2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c850703521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g2c850703521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Aptos" panose="020B0004020202020204" pitchFamily="34" charset="0"/>
                <a:ea typeface="Aptos" panose="020B0004020202020204" pitchFamily="34" charset="0"/>
                <a:cs typeface="Aptos" panose="020B0004020202020204" pitchFamily="34" charset="0"/>
              </a:rPr>
              <a:t>So why does all this matter and how does it fit into what we’re trying to do?</a:t>
            </a:r>
          </a:p>
          <a:p>
            <a:pPr marL="0" lvl="0" indent="0" algn="l" rtl="0">
              <a:lnSpc>
                <a:spcPct val="100000"/>
              </a:lnSpc>
              <a:spcBef>
                <a:spcPts val="0"/>
              </a:spcBef>
              <a:spcAft>
                <a:spcPts val="0"/>
              </a:spcAft>
              <a:buSzPts val="1400"/>
              <a:buNone/>
            </a:pPr>
            <a:endParaRPr dirty="0"/>
          </a:p>
        </p:txBody>
      </p:sp>
      <p:sp>
        <p:nvSpPr>
          <p:cNvPr id="244" name="Google Shape;244;g2c850703521_0_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c5aae000b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g2c5aae000b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The goal is for these findings to help us inform a disease model, which can help us understand how quickly infection can spread by predicting the number of people who will become infected over time and how the disease will progress through a population. However, without a solid understanding of what factors contribute to contact rates and preventative behavior adoption, we cannot produce accurate estimates.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As I hope I’ve shown in the previous slides, political affiliation is a major predictor of behavior during the pandemic and therefore important to account for in disease modeling.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In the bottom right, I'm presenting results from a basic heterogeneous SIR model that accounts only for differential contact rates. This model shows how such differences can lead to varied disease projections. Specifically, it illustrates that Republican prevalence rates peak higher, solely due to these varying rates of contact, which could translate to higher mortality rates. </a:t>
            </a:r>
            <a:endParaRPr dirty="0"/>
          </a:p>
        </p:txBody>
      </p:sp>
      <p:sp>
        <p:nvSpPr>
          <p:cNvPr id="251" name="Google Shape;251;g2c5aae000b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c850703521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2c850703521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Selection effect, where people are selecting where they live based on lifestyle preferences that are corelated with political preferences.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Another explanation is social pressure or public conformity, where republicans are adopting the mask-usage behaviors of democrats when they are in the minority but are doing so less often when they are in the majority. </a:t>
            </a:r>
          </a:p>
        </p:txBody>
      </p:sp>
      <p:sp>
        <p:nvSpPr>
          <p:cNvPr id="263" name="Google Shape;263;g2c850703521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As we all know, infectious diseases spread through close interpersonal contacts, and the risk of transmission increases with the frequency of these contacts, especially if precautionary measures aren’t taken. Disease models incorporate these factors to predict and describe the extent and rate of disease spread. However, our research was inspired by the observation that traditional disease models used during the pandemic often assumed that individuals within a population have the </a:t>
            </a:r>
            <a:r>
              <a:rPr lang="en-US" sz="1800" b="1" dirty="0">
                <a:effectLst/>
                <a:latin typeface="Aptos" panose="020B0004020202020204" pitchFamily="34" charset="0"/>
                <a:ea typeface="Aptos" panose="020B0004020202020204" pitchFamily="34" charset="0"/>
                <a:cs typeface="Aptos" panose="020B0004020202020204" pitchFamily="34" charset="0"/>
              </a:rPr>
              <a:t>same</a:t>
            </a:r>
            <a:r>
              <a:rPr lang="en-US" sz="1800" dirty="0">
                <a:effectLst/>
                <a:latin typeface="Aptos" panose="020B0004020202020204" pitchFamily="34" charset="0"/>
                <a:ea typeface="Aptos" panose="020B0004020202020204" pitchFamily="34" charset="0"/>
                <a:cs typeface="Aptos" panose="020B0004020202020204" pitchFamily="34" charset="0"/>
              </a:rPr>
              <a:t> chance of getting infected. However, different groups differ in the behaviors which can spread diseases. For example, during the pandemic people differed in their willingness to reduce contact with people beyond their household, whether they wore face-masks, and whether they got vaccinated.</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Our literature review also showed that existing research utilizing these disease models does not differentiate between Democrats and Republicans, even though there's a lot of evidence of different health behaviors during the pandemic between these groups. This variation may have played a role in the higher mortality rates among Republicans that Wallace, Goldsmith-Pinkham, and Schwartz found in Florida and Ohio.</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Beyond categorical differences between Democrats and Republicans, there’s also some evidence that local population partisan </a:t>
            </a:r>
            <a:r>
              <a:rPr lang="en-US" sz="1800" i="1" dirty="0">
                <a:effectLst/>
                <a:latin typeface="Aptos" panose="020B0004020202020204" pitchFamily="34" charset="0"/>
                <a:ea typeface="Aptos" panose="020B0004020202020204" pitchFamily="34" charset="0"/>
                <a:cs typeface="Aptos" panose="020B0004020202020204" pitchFamily="34" charset="0"/>
              </a:rPr>
              <a:t>context</a:t>
            </a:r>
            <a:r>
              <a:rPr lang="en-US" sz="1800" dirty="0">
                <a:effectLst/>
                <a:latin typeface="Aptos" panose="020B0004020202020204" pitchFamily="34" charset="0"/>
                <a:ea typeface="Aptos" panose="020B0004020202020204" pitchFamily="34" charset="0"/>
                <a:cs typeface="Aptos" panose="020B0004020202020204" pitchFamily="34" charset="0"/>
              </a:rPr>
              <a:t> plays a role. For example, Ryan Baxter-King and collaborators found that Republicans are less likely to wear masks when they live in ZIP codes where other registered Republicans are the majority.</a:t>
            </a:r>
          </a:p>
        </p:txBody>
      </p:sp>
      <p:sp>
        <p:nvSpPr>
          <p:cNvPr id="94" name="Google Shape;9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cbabed7228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2cbabed7228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Thank you for your time. </a:t>
            </a:r>
            <a:endParaRPr dirty="0"/>
          </a:p>
        </p:txBody>
      </p:sp>
      <p:sp>
        <p:nvSpPr>
          <p:cNvPr id="271" name="Google Shape;271;g2cbabed7228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f4e2c1751e_4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g1f4e2c1751e_4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g1f4e2c1751e_4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Delta = B/100</a:t>
            </a:r>
            <a:br>
              <a:rPr lang="en-US"/>
            </a:br>
            <a:r>
              <a:rPr lang="en-US"/>
              <a:t>Delta = B * log(1.10) #10 percent increase in X</a:t>
            </a:r>
            <a:endParaRPr/>
          </a:p>
          <a:p>
            <a:pPr marL="0" lvl="0" indent="0" algn="l" rtl="0">
              <a:lnSpc>
                <a:spcPct val="100000"/>
              </a:lnSpc>
              <a:spcBef>
                <a:spcPts val="0"/>
              </a:spcBef>
              <a:spcAft>
                <a:spcPts val="0"/>
              </a:spcAft>
              <a:buSzPts val="1400"/>
              <a:buNone/>
            </a:pPr>
            <a:r>
              <a:rPr lang="en-US"/>
              <a:t>1 = B * log(x), x &gt; 0</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B = -0.67665 THEN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Delta = -0.67665 * log(2)</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-1 =  -0.67665*log(x) </a:t>
            </a:r>
            <a:endParaRPr/>
          </a:p>
          <a:p>
            <a:pPr marL="0" lvl="0" indent="0" algn="l" rtl="0">
              <a:lnSpc>
                <a:spcPct val="100000"/>
              </a:lnSpc>
              <a:spcBef>
                <a:spcPts val="0"/>
              </a:spcBef>
              <a:spcAft>
                <a:spcPts val="0"/>
              </a:spcAft>
              <a:buSzPts val="1400"/>
              <a:buNone/>
            </a:pPr>
            <a:r>
              <a:rPr lang="en-US"/>
              <a:t>log(x) = -0.67665/-1</a:t>
            </a:r>
            <a:endParaRPr/>
          </a:p>
          <a:p>
            <a:pPr marL="0" lvl="0" indent="0" algn="l" rtl="0">
              <a:lnSpc>
                <a:spcPct val="100000"/>
              </a:lnSpc>
              <a:spcBef>
                <a:spcPts val="0"/>
              </a:spcBef>
              <a:spcAft>
                <a:spcPts val="0"/>
              </a:spcAft>
              <a:buSzPts val="1400"/>
              <a:buNone/>
            </a:pPr>
            <a:r>
              <a:rPr lang="en-US"/>
              <a:t>X = exp( -0.67665/-1)</a:t>
            </a:r>
            <a:endParaRPr/>
          </a:p>
          <a:p>
            <a:pPr marL="0" lvl="0" indent="0" algn="l" rtl="0">
              <a:lnSpc>
                <a:spcPct val="100000"/>
              </a:lnSpc>
              <a:spcBef>
                <a:spcPts val="0"/>
              </a:spcBef>
              <a:spcAft>
                <a:spcPts val="0"/>
              </a:spcAft>
              <a:buSzPts val="1400"/>
              <a:buNone/>
            </a:pPr>
            <a:r>
              <a:rPr lang="en-US"/>
              <a:t>X= 1.967276</a:t>
            </a:r>
            <a:endParaRPr/>
          </a:p>
          <a:p>
            <a:pPr marL="0" lvl="0" indent="0" algn="l" rtl="0">
              <a:lnSpc>
                <a:spcPct val="100000"/>
              </a:lnSpc>
              <a:spcBef>
                <a:spcPts val="0"/>
              </a:spcBef>
              <a:spcAft>
                <a:spcPts val="0"/>
              </a:spcAft>
              <a:buSzPts val="1400"/>
              <a:buNone/>
            </a:pPr>
            <a:endParaRPr/>
          </a:p>
        </p:txBody>
      </p:sp>
      <p:sp>
        <p:nvSpPr>
          <p:cNvPr id="285" name="Google Shape;28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t>a 4 point increase in the incidence per capita is associated with a 1 percent increase in mask usage </a:t>
            </a:r>
            <a:endParaRPr/>
          </a:p>
          <a:p>
            <a:pPr marL="457200" marR="0" lvl="0" indent="-228600" algn="l" rtl="0">
              <a:lnSpc>
                <a:spcPct val="100000"/>
              </a:lnSpc>
              <a:spcBef>
                <a:spcPts val="0"/>
              </a:spcBef>
              <a:spcAft>
                <a:spcPts val="0"/>
              </a:spcAft>
              <a:buClr>
                <a:srgbClr val="000000"/>
              </a:buClr>
              <a:buSzPts val="1400"/>
              <a:buFont typeface="Arial"/>
              <a:buNone/>
            </a:pPr>
            <a:r>
              <a:rPr lang="en-US"/>
              <a:t> </a:t>
            </a:r>
            <a:endParaRPr/>
          </a:p>
          <a:p>
            <a:pPr marL="457200" marR="0" lvl="0" indent="-228600" algn="l" rtl="0">
              <a:lnSpc>
                <a:spcPct val="100000"/>
              </a:lnSpc>
              <a:spcBef>
                <a:spcPts val="0"/>
              </a:spcBef>
              <a:spcAft>
                <a:spcPts val="0"/>
              </a:spcAft>
              <a:buClr>
                <a:srgbClr val="000000"/>
              </a:buClr>
              <a:buSzPts val="1400"/>
              <a:buFont typeface="Arial"/>
              <a:buNone/>
            </a:pPr>
            <a:r>
              <a:rPr lang="en-US"/>
              <a:t>AD- Our data is cross sectional. We are not observing the same people over time. Longitudinal data may be better suited for studying how behavior changes over time.</a:t>
            </a:r>
            <a:endParaRPr/>
          </a:p>
        </p:txBody>
      </p:sp>
      <p:sp>
        <p:nvSpPr>
          <p:cNvPr id="295" name="Google Shape;2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f4e2c1751e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1f4e2c1751e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a:spcBef>
                <a:spcPts val="0"/>
              </a:spcBef>
              <a:spcAft>
                <a:spcPts val="0"/>
              </a:spcAft>
            </a:pPr>
            <a:r>
              <a:rPr lang="en-US" sz="1800" i="1" dirty="0">
                <a:effectLst/>
                <a:latin typeface="Aptos" panose="020B0004020202020204" pitchFamily="34" charset="0"/>
                <a:ea typeface="Aptos" panose="020B0004020202020204" pitchFamily="34" charset="0"/>
                <a:cs typeface="Aptos" panose="020B0004020202020204" pitchFamily="34" charset="0"/>
              </a:rPr>
              <a:t>In this study</a:t>
            </a:r>
            <a:r>
              <a:rPr lang="en-US" sz="1800" dirty="0">
                <a:effectLst/>
                <a:latin typeface="Aptos" panose="020B0004020202020204" pitchFamily="34" charset="0"/>
                <a:ea typeface="Aptos" panose="020B0004020202020204" pitchFamily="34" charset="0"/>
                <a:cs typeface="Aptos" panose="020B0004020202020204" pitchFamily="34" charset="0"/>
              </a:rPr>
              <a:t>, we aim to contribute to the conversation with the following research questions:</a:t>
            </a:r>
          </a:p>
          <a:p>
            <a:pPr marL="342900" marR="0" lvl="0" indent="-342900">
              <a:spcBef>
                <a:spcPts val="0"/>
              </a:spcBef>
              <a:spcAft>
                <a:spcPts val="0"/>
              </a:spcAft>
              <a:buFont typeface="Arial" panose="020B0604020202020204" pitchFamily="34" charset="0"/>
              <a:buChar char="●"/>
            </a:pPr>
            <a:r>
              <a:rPr lang="en-US" sz="1800" dirty="0">
                <a:effectLst/>
                <a:latin typeface="Noto Sans Symbols"/>
                <a:ea typeface="Noto Sans Symbols"/>
                <a:cs typeface="Noto Sans Symbols"/>
              </a:rPr>
              <a:t>How did individual political affiliation and local partisan context impact health behaviors during the pandemic? Specifically, non-household contact rates, mask-usage, and vaccination uptake.</a:t>
            </a:r>
          </a:p>
          <a:p>
            <a:pPr marL="342900" marR="0" lvl="0" indent="-342900">
              <a:spcBef>
                <a:spcPts val="0"/>
              </a:spcBef>
              <a:spcAft>
                <a:spcPts val="0"/>
              </a:spcAft>
              <a:buFont typeface="Arial" panose="020B0604020202020204" pitchFamily="34" charset="0"/>
              <a:buChar char="●"/>
            </a:pPr>
            <a:r>
              <a:rPr lang="en-US" sz="1800" dirty="0">
                <a:effectLst/>
                <a:latin typeface="Noto Sans Symbols"/>
                <a:ea typeface="Noto Sans Symbols"/>
                <a:cs typeface="Noto Sans Symbols"/>
              </a:rPr>
              <a:t>To what extent are partisan groups responsive to changes in COVID-19 incidence rates?</a:t>
            </a:r>
          </a:p>
          <a:p>
            <a:pPr marL="342900" marR="0" lvl="0" indent="-342900">
              <a:spcBef>
                <a:spcPts val="0"/>
              </a:spcBef>
              <a:spcAft>
                <a:spcPts val="0"/>
              </a:spcAft>
              <a:buFont typeface="Arial" panose="020B0604020202020204" pitchFamily="34" charset="0"/>
              <a:buChar char="●"/>
            </a:pPr>
            <a:r>
              <a:rPr lang="en-US" sz="1800" dirty="0">
                <a:effectLst/>
                <a:latin typeface="Noto Sans Symbols"/>
                <a:ea typeface="Noto Sans Symbols"/>
                <a:cs typeface="Noto Sans Symbols"/>
              </a:rPr>
              <a:t>How can the insights from the first two questions be integrated into disease models that account for partisan identification?</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During this presentation, I’m going to focus primarily on the first question, but I’ll briefly talk about where we’re hoping to go with this, and I’m really interested in gathering feedback and suggestions on how to move this forward.</a:t>
            </a:r>
          </a:p>
        </p:txBody>
      </p:sp>
      <p:sp>
        <p:nvSpPr>
          <p:cNvPr id="102" name="Google Shape;102;g1f4e2c1751e_3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ca977590c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g2ca977590c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To answer this question, we used data from five separate cross-sections taken by the Berkeley Interpersonal Contacts Study (BICS), covering dates from June 2020 to May 2021. The 5 waves are presented in this plot here in the x axis, where the y axis represents the national 7-day average daily covid death counts and throughout it I added some key events. This data includes responses from a national sample, along with sub-samples from specific cities. For our analysis, we used the combined data from all these samples and to accurately reflect the national population, we applied weights and controlled for where the samples came from. It’s important to note that the survey started to ask about vaccination in its sixth round in May 2021.</a:t>
            </a:r>
          </a:p>
        </p:txBody>
      </p:sp>
      <p:sp>
        <p:nvSpPr>
          <p:cNvPr id="112" name="Google Shape;112;g2ca977590c2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Aptos" panose="020B0004020202020204" pitchFamily="34" charset="0"/>
                <a:ea typeface="Aptos" panose="020B0004020202020204" pitchFamily="34" charset="0"/>
                <a:cs typeface="Aptos" panose="020B0004020202020204" pitchFamily="34" charset="0"/>
              </a:rPr>
              <a:t>Before I get to results, I just want to give you all a sense of the </a:t>
            </a:r>
            <a:r>
              <a:rPr lang="en-US" sz="1800" i="1" dirty="0">
                <a:effectLst/>
                <a:latin typeface="Aptos" panose="020B0004020202020204" pitchFamily="34" charset="0"/>
                <a:ea typeface="Aptos" panose="020B0004020202020204" pitchFamily="34" charset="0"/>
                <a:cs typeface="Aptos" panose="020B0004020202020204" pitchFamily="34" charset="0"/>
              </a:rPr>
              <a:t>magnitude</a:t>
            </a:r>
            <a:r>
              <a:rPr lang="en-US" sz="1800" dirty="0">
                <a:effectLst/>
                <a:latin typeface="Aptos" panose="020B0004020202020204" pitchFamily="34" charset="0"/>
                <a:ea typeface="Aptos" panose="020B0004020202020204" pitchFamily="34" charset="0"/>
                <a:cs typeface="Aptos" panose="020B0004020202020204" pitchFamily="34" charset="0"/>
              </a:rPr>
              <a:t> of the gap between Republicans and Democrats</a:t>
            </a:r>
            <a:r>
              <a:rPr lang="en-US" sz="1800" dirty="0">
                <a:solidFill>
                  <a:srgbClr val="0D0D0D"/>
                </a:solidFill>
                <a:effectLst/>
                <a:highlight>
                  <a:srgbClr val="FFFFFF"/>
                </a:highlight>
                <a:latin typeface="Quattrocento Sans" panose="020B0502050000020003" pitchFamily="34" charset="0"/>
                <a:ea typeface="Quattrocento Sans" panose="020B0502050000020003" pitchFamily="34" charset="0"/>
                <a:cs typeface="Quattrocento Sans" panose="020B0502050000020003" pitchFamily="34" charset="0"/>
              </a:rPr>
              <a:t>. </a:t>
            </a:r>
            <a:r>
              <a:rPr lang="en-US" sz="1800" dirty="0">
                <a:effectLst/>
                <a:latin typeface="Aptos" panose="020B0004020202020204" pitchFamily="34" charset="0"/>
                <a:ea typeface="Aptos" panose="020B0004020202020204" pitchFamily="34" charset="0"/>
                <a:cs typeface="Aptos" panose="020B0004020202020204" pitchFamily="34" charset="0"/>
              </a:rPr>
              <a:t>This plot shows the raw differences </a:t>
            </a:r>
            <a:r>
              <a:rPr lang="en-US" sz="1800" b="1" dirty="0">
                <a:effectLst/>
                <a:latin typeface="Aptos" panose="020B0004020202020204" pitchFamily="34" charset="0"/>
                <a:ea typeface="Aptos" panose="020B0004020202020204" pitchFamily="34" charset="0"/>
                <a:cs typeface="Aptos" panose="020B0004020202020204" pitchFamily="34" charset="0"/>
              </a:rPr>
              <a:t>between comparative groups</a:t>
            </a:r>
            <a:r>
              <a:rPr lang="en-US" sz="1800" dirty="0">
                <a:effectLst/>
                <a:latin typeface="Aptos" panose="020B0004020202020204" pitchFamily="34" charset="0"/>
                <a:ea typeface="Aptos" panose="020B0004020202020204" pitchFamily="34" charset="0"/>
                <a:cs typeface="Aptos" panose="020B0004020202020204" pitchFamily="34" charset="0"/>
              </a:rPr>
              <a:t> in the number of contacts people had with those outside of their homes. This is based on the day before the survey was taken. Each bar represents the subtractive difference between group A and group B, with positive numbers indicating higher contacts in the first group compared to the second. For example, the 'Republican - Democrat' bar shown in red signifies a higher number of non-household contacts among Republicans compared to Democrats. This gap is larger than gender and race-based differences, but not quite as large as young versus old, which were defining as 65 and older. </a:t>
            </a:r>
          </a:p>
          <a:p>
            <a:pPr marL="457200" marR="0" lvl="0" indent="-228600" algn="l" rtl="0">
              <a:lnSpc>
                <a:spcPct val="100000"/>
              </a:lnSpc>
              <a:spcBef>
                <a:spcPts val="0"/>
              </a:spcBef>
              <a:spcAft>
                <a:spcPts val="0"/>
              </a:spcAft>
              <a:buClr>
                <a:srgbClr val="000000"/>
              </a:buClr>
              <a:buSzPts val="1400"/>
              <a:buFont typeface="Arial"/>
              <a:buNone/>
            </a:pPr>
            <a:endParaRPr dirty="0"/>
          </a:p>
        </p:txBody>
      </p:sp>
      <p:sp>
        <p:nvSpPr>
          <p:cNvPr id="128" name="Google Shape;128;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652eb037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a:spcBef>
                <a:spcPts val="0"/>
              </a:spcBef>
              <a:spcAft>
                <a:spcPts val="0"/>
              </a:spcAft>
            </a:pPr>
            <a:r>
              <a:rPr lang="en-US" sz="1800" b="1" i="1" dirty="0">
                <a:effectLst/>
                <a:latin typeface="Aptos" panose="020B0004020202020204" pitchFamily="34" charset="0"/>
                <a:ea typeface="Aptos" panose="020B0004020202020204" pitchFamily="34" charset="0"/>
                <a:cs typeface="Aptos" panose="020B0004020202020204" pitchFamily="34" charset="0"/>
              </a:rPr>
              <a:t>If</a:t>
            </a:r>
            <a:r>
              <a:rPr lang="en-US" sz="1800" dirty="0">
                <a:effectLst/>
                <a:latin typeface="Aptos" panose="020B0004020202020204" pitchFamily="34" charset="0"/>
                <a:ea typeface="Aptos" panose="020B0004020202020204" pitchFamily="34" charset="0"/>
                <a:cs typeface="Aptos" panose="020B0004020202020204" pitchFamily="34" charset="0"/>
              </a:rPr>
              <a:t> participants mentioned they had any contacts outside their home, they were then asked about their mask usage in up to three of those encounters.</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Here, a negative value indicates a lower percentage of reported contacts carried out while the respondent was using a mask. This time, the biggest difference is between Republican and Democrat, where Republicans are wearing masks 10 percent less than Democrats.</a:t>
            </a:r>
          </a:p>
          <a:p>
            <a:pPr marL="0" lvl="0" indent="0" algn="l" rtl="0">
              <a:lnSpc>
                <a:spcPct val="100000"/>
              </a:lnSpc>
              <a:spcBef>
                <a:spcPts val="0"/>
              </a:spcBef>
              <a:spcAft>
                <a:spcPts val="0"/>
              </a:spcAft>
              <a:buSzPts val="1400"/>
              <a:buNone/>
            </a:pPr>
            <a:endParaRPr dirty="0"/>
          </a:p>
        </p:txBody>
      </p:sp>
      <p:sp>
        <p:nvSpPr>
          <p:cNvPr id="138" name="Google Shape;138;g2c652eb037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Lastly, the percent chance of vaccination differences are largest for young versus old but also large for Republican versus Democrat. </a:t>
            </a:r>
          </a:p>
          <a:p>
            <a:pPr marL="0" lvl="0" indent="0" algn="l" rtl="0">
              <a:lnSpc>
                <a:spcPct val="100000"/>
              </a:lnSpc>
              <a:spcBef>
                <a:spcPts val="0"/>
              </a:spcBef>
              <a:spcAft>
                <a:spcPts val="0"/>
              </a:spcAft>
              <a:buSzPts val="1400"/>
              <a:buNone/>
            </a:pPr>
            <a:endParaRPr dirty="0"/>
          </a:p>
        </p:txBody>
      </p:sp>
      <p:sp>
        <p:nvSpPr>
          <p:cNvPr id="148" name="Google Shape;14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And this is despite Republicans being older on average compared to Democrats! They’re also more white, more male, less likely to be college educated or to live in metro urban counties, but their household sizes are similar.</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Wait 5 seconds.  </a:t>
            </a:r>
          </a:p>
        </p:txBody>
      </p:sp>
      <p:sp>
        <p:nvSpPr>
          <p:cNvPr id="159" name="Google Shape;159;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cbc15a968e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cbc15a968e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In the following results, we control for all of the previously mentioned factors, alongside county-level mask requirement policy and per capita incidence rates. In this early analysis, we employed multivariate linear models to derive estimated marginal means for key variables. We incorporated data from historical GitHub commits produced by Johns Hopkins to ensure that we were capturing information as it was being received by respondents in real time. </a:t>
            </a:r>
          </a:p>
        </p:txBody>
      </p:sp>
      <p:sp>
        <p:nvSpPr>
          <p:cNvPr id="169" name="Google Shape;169;g2cbc15a968e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8"/>
          <p:cNvSpPr>
            <a:spLocks noGrp="1"/>
          </p:cNvSpPr>
          <p:nvPr>
            <p:ph type="pic" idx="2"/>
          </p:nvPr>
        </p:nvSpPr>
        <p:spPr>
          <a:xfrm>
            <a:off x="5183188" y="987425"/>
            <a:ext cx="6172200" cy="4873625"/>
          </a:xfrm>
          <a:prstGeom prst="rect">
            <a:avLst/>
          </a:prstGeom>
          <a:noFill/>
          <a:ln>
            <a:noFill/>
          </a:ln>
        </p:spPr>
      </p:sp>
      <p:sp>
        <p:nvSpPr>
          <p:cNvPr id="68" name="Google Shape;68;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041400"/>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11111"/>
              <a:buFont typeface="Calibri"/>
              <a:buNone/>
            </a:pPr>
            <a:r>
              <a:rPr lang="en-US" dirty="0"/>
              <a:t>Political Beliefs, Partisanship, and Health Behaviors during the COVID-19 Pandemic</a:t>
            </a:r>
            <a:endParaRPr dirty="0"/>
          </a:p>
        </p:txBody>
      </p:sp>
      <p:sp>
        <p:nvSpPr>
          <p:cNvPr id="89" name="Google Shape;89;p1"/>
          <p:cNvSpPr txBox="1"/>
          <p:nvPr/>
        </p:nvSpPr>
        <p:spPr>
          <a:xfrm>
            <a:off x="2841975" y="3717850"/>
            <a:ext cx="6848700" cy="201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Chris Soria</a:t>
            </a:r>
            <a:r>
              <a:rPr lang="en-US" sz="2800" b="0" i="0" u="none" strike="noStrike" cap="none" baseline="30000">
                <a:solidFill>
                  <a:schemeClr val="dk1"/>
                </a:solidFill>
                <a:latin typeface="Calibri"/>
                <a:ea typeface="Calibri"/>
                <a:cs typeface="Calibri"/>
                <a:sym typeface="Calibri"/>
              </a:rPr>
              <a:t>1</a:t>
            </a:r>
            <a:endParaRPr sz="2800" b="0" i="0" u="none" strike="noStrike" cap="none">
              <a:solidFill>
                <a:schemeClr val="dk1"/>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Audrey Dorélien</a:t>
            </a:r>
            <a:r>
              <a:rPr lang="en-US" sz="2800" b="0" i="0" u="none" strike="noStrike" cap="none" baseline="30000">
                <a:solidFill>
                  <a:schemeClr val="dk1"/>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2</a:t>
            </a:r>
            <a:endParaRPr sz="2800" b="0" i="0" u="none" strike="noStrike" cap="none" baseline="30000">
              <a:solidFill>
                <a:schemeClr val="dk1"/>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Ayesha Mahmud</a:t>
            </a:r>
            <a:r>
              <a:rPr lang="en-US" sz="2800" b="0" i="0" u="none" strike="noStrike" cap="none" baseline="30000">
                <a:solidFill>
                  <a:schemeClr val="dk1"/>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5"/>
                  </a:ext>
                </a:extLst>
              </a:rPr>
              <a:t>1</a:t>
            </a:r>
            <a:endParaRPr sz="2800" b="0" i="0" u="none" strike="noStrike" cap="none" baseline="30000">
              <a:solidFill>
                <a:schemeClr val="dk1"/>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6"/>
                </a:ext>
              </a:extLst>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Dennis Feehan</a:t>
            </a:r>
            <a:r>
              <a:rPr lang="en-US" sz="2800" b="0" i="0" u="none" strike="noStrike" cap="none" baseline="30000">
                <a:solidFill>
                  <a:schemeClr val="dk1"/>
                </a:solidFill>
                <a:latin typeface="Calibri"/>
                <a:ea typeface="Calibri"/>
                <a:cs typeface="Calibri"/>
                <a:sym typeface="Calibri"/>
              </a:rPr>
              <a:t>1</a:t>
            </a:r>
            <a:endParaRPr sz="2800" b="0" i="0" u="none" strike="noStrike" cap="none" baseline="30000">
              <a:solidFill>
                <a:schemeClr val="dk1"/>
              </a:solidFill>
              <a:latin typeface="Calibri"/>
              <a:ea typeface="Calibri"/>
              <a:cs typeface="Calibri"/>
              <a:sym typeface="Calibri"/>
            </a:endParaRPr>
          </a:p>
        </p:txBody>
      </p:sp>
      <p:sp>
        <p:nvSpPr>
          <p:cNvPr id="90" name="Google Shape;90;p1"/>
          <p:cNvSpPr txBox="1"/>
          <p:nvPr/>
        </p:nvSpPr>
        <p:spPr>
          <a:xfrm>
            <a:off x="1524000" y="6126000"/>
            <a:ext cx="9144000" cy="732000"/>
          </a:xfrm>
          <a:prstGeom prst="rect">
            <a:avLst/>
          </a:prstGeom>
          <a:noFill/>
          <a:ln>
            <a:noFill/>
          </a:ln>
        </p:spPr>
        <p:txBody>
          <a:bodyPr spcFirstLastPara="1" wrap="square" lIns="91425" tIns="91425" rIns="91425" bIns="91425" anchor="t" anchorCtr="0">
            <a:noAutofit/>
          </a:bodyPr>
          <a:lstStyle/>
          <a:p>
            <a:pPr marL="457200" marR="0" lvl="0" indent="-349250" algn="ctr" rtl="0">
              <a:lnSpc>
                <a:spcPct val="100000"/>
              </a:lnSpc>
              <a:spcBef>
                <a:spcPts val="0"/>
              </a:spcBef>
              <a:spcAft>
                <a:spcPts val="0"/>
              </a:spcAft>
              <a:buClr>
                <a:schemeClr val="dk1"/>
              </a:buClr>
              <a:buSzPts val="1900"/>
              <a:buFont typeface="Calibri"/>
              <a:buAutoNum type="arabicPeriod"/>
            </a:pPr>
            <a:r>
              <a:rPr lang="en-US" sz="1900" b="0" i="0" u="none" strike="noStrike" cap="none">
                <a:solidFill>
                  <a:schemeClr val="dk1"/>
                </a:solidFill>
                <a:latin typeface="Calibri"/>
                <a:ea typeface="Calibri"/>
                <a:cs typeface="Calibri"/>
                <a:sym typeface="Calibri"/>
              </a:rPr>
              <a:t>University of California, Berkeley</a:t>
            </a:r>
            <a:endParaRPr sz="1900" b="0" i="0" u="none" strike="noStrike" cap="none">
              <a:solidFill>
                <a:schemeClr val="dk1"/>
              </a:solidFill>
              <a:latin typeface="Calibri"/>
              <a:ea typeface="Calibri"/>
              <a:cs typeface="Calibri"/>
              <a:sym typeface="Calibri"/>
            </a:endParaRPr>
          </a:p>
          <a:p>
            <a:pPr marL="457200" marR="0" lvl="0" indent="-349250" algn="ctr" rtl="0">
              <a:lnSpc>
                <a:spcPct val="100000"/>
              </a:lnSpc>
              <a:spcBef>
                <a:spcPts val="0"/>
              </a:spcBef>
              <a:spcAft>
                <a:spcPts val="0"/>
              </a:spcAft>
              <a:buClr>
                <a:schemeClr val="dk1"/>
              </a:buClr>
              <a:buSzPts val="1900"/>
              <a:buFont typeface="Calibri"/>
              <a:buAutoNum type="arabicPeriod"/>
            </a:pPr>
            <a:r>
              <a:rPr lang="en-US" sz="1900" b="0" i="0" u="none" strike="noStrike" cap="none">
                <a:solidFill>
                  <a:schemeClr val="dk1"/>
                </a:solidFill>
                <a:latin typeface="Calibri"/>
                <a:ea typeface="Calibri"/>
                <a:cs typeface="Calibri"/>
                <a:sym typeface="Calibri"/>
              </a:rPr>
              <a:t>University of Minnesota</a:t>
            </a:r>
            <a:endParaRPr sz="1900" b="0" i="0" u="none" strike="noStrike" cap="none">
              <a:solidFill>
                <a:schemeClr val="dk1"/>
              </a:solidFill>
              <a:latin typeface="Calibri"/>
              <a:ea typeface="Calibri"/>
              <a:cs typeface="Calibri"/>
              <a:sym typeface="Calibri"/>
            </a:endParaRPr>
          </a:p>
        </p:txBody>
      </p:sp>
      <p:pic>
        <p:nvPicPr>
          <p:cNvPr id="91" name="Google Shape;91;p1"/>
          <p:cNvPicPr preferRelativeResize="0"/>
          <p:nvPr/>
        </p:nvPicPr>
        <p:blipFill rotWithShape="1">
          <a:blip r:embed="rId3">
            <a:alphaModFix/>
          </a:blip>
          <a:srcRect/>
          <a:stretch/>
        </p:blipFill>
        <p:spPr>
          <a:xfrm>
            <a:off x="10197300" y="6126000"/>
            <a:ext cx="1714500" cy="533400"/>
          </a:xfrm>
          <a:prstGeom prst="rect">
            <a:avLst/>
          </a:prstGeom>
          <a:noFill/>
          <a:ln>
            <a:noFill/>
          </a:ln>
        </p:spPr>
      </p:pic>
      <p:sp>
        <p:nvSpPr>
          <p:cNvPr id="2" name="TextBox 1">
            <a:extLst>
              <a:ext uri="{FF2B5EF4-FFF2-40B4-BE49-F238E27FC236}">
                <a16:creationId xmlns:a16="http://schemas.microsoft.com/office/drawing/2014/main" id="{A3722CF5-AE0F-0E94-07A1-ED607A384706}"/>
              </a:ext>
            </a:extLst>
          </p:cNvPr>
          <p:cNvSpPr txBox="1"/>
          <p:nvPr/>
        </p:nvSpPr>
        <p:spPr>
          <a:xfrm>
            <a:off x="9350025" y="5674868"/>
            <a:ext cx="2975682" cy="369332"/>
          </a:xfrm>
          <a:prstGeom prst="rect">
            <a:avLst/>
          </a:prstGeom>
          <a:noFill/>
        </p:spPr>
        <p:txBody>
          <a:bodyPr wrap="square" rtlCol="0">
            <a:spAutoFit/>
          </a:bodyPr>
          <a:lstStyle/>
          <a:p>
            <a:r>
              <a:rPr lang="en-US" sz="1800" dirty="0" err="1"/>
              <a:t>ChrisSoria@Berkeley.edu</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c6764bd4d3_0_6"/>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dirty="0"/>
              <a:t>Results</a:t>
            </a:r>
            <a:endParaRPr dirty="0"/>
          </a:p>
        </p:txBody>
      </p:sp>
      <p:sp>
        <p:nvSpPr>
          <p:cNvPr id="181" name="Google Shape;181;g2c6764bd4d3_0_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
        <p:nvSpPr>
          <p:cNvPr id="2" name="TextBox 1">
            <a:extLst>
              <a:ext uri="{FF2B5EF4-FFF2-40B4-BE49-F238E27FC236}">
                <a16:creationId xmlns:a16="http://schemas.microsoft.com/office/drawing/2014/main" id="{0A8E69D4-C844-1E98-1EB4-3F530C650F99}"/>
              </a:ext>
            </a:extLst>
          </p:cNvPr>
          <p:cNvSpPr txBox="1"/>
          <p:nvPr/>
        </p:nvSpPr>
        <p:spPr>
          <a:xfrm>
            <a:off x="6096000" y="2141673"/>
            <a:ext cx="3014133" cy="1938992"/>
          </a:xfrm>
          <a:prstGeom prst="rect">
            <a:avLst/>
          </a:prstGeom>
          <a:noFill/>
        </p:spPr>
        <p:txBody>
          <a:bodyPr wrap="square" rtlCol="0">
            <a:spAutoFit/>
          </a:bodyPr>
          <a:lstStyle/>
          <a:p>
            <a:pPr marL="342900" indent="-342900">
              <a:buAutoNum type="arabicPeriod"/>
            </a:pPr>
            <a:r>
              <a:rPr lang="en-US" sz="2000" dirty="0"/>
              <a:t>Non-Household Contacts</a:t>
            </a:r>
          </a:p>
          <a:p>
            <a:pPr marL="342900" indent="-342900">
              <a:buAutoNum type="arabicPeriod"/>
            </a:pPr>
            <a:r>
              <a:rPr lang="en-US" sz="2000" dirty="0"/>
              <a:t>Percent of Contacts with a Mask</a:t>
            </a:r>
          </a:p>
          <a:p>
            <a:pPr marL="342900" indent="-342900">
              <a:buAutoNum type="arabicPeriod"/>
            </a:pPr>
            <a:r>
              <a:rPr lang="en-US" sz="2000" dirty="0"/>
              <a:t>Percent Chance of Vaccination</a:t>
            </a:r>
          </a:p>
        </p:txBody>
      </p:sp>
      <p:grpSp>
        <p:nvGrpSpPr>
          <p:cNvPr id="9" name="Group 8">
            <a:extLst>
              <a:ext uri="{FF2B5EF4-FFF2-40B4-BE49-F238E27FC236}">
                <a16:creationId xmlns:a16="http://schemas.microsoft.com/office/drawing/2014/main" id="{603726AD-A97D-36FD-5E88-A3182BB8D822}"/>
              </a:ext>
            </a:extLst>
          </p:cNvPr>
          <p:cNvGrpSpPr/>
          <p:nvPr/>
        </p:nvGrpSpPr>
        <p:grpSpPr>
          <a:xfrm>
            <a:off x="5723465" y="4537519"/>
            <a:ext cx="3393018" cy="610743"/>
            <a:chOff x="8379882" y="3136087"/>
            <a:chExt cx="3393018" cy="610743"/>
          </a:xfrm>
        </p:grpSpPr>
        <p:sp>
          <p:nvSpPr>
            <p:cNvPr id="3" name="Oval 2">
              <a:extLst>
                <a:ext uri="{FF2B5EF4-FFF2-40B4-BE49-F238E27FC236}">
                  <a16:creationId xmlns:a16="http://schemas.microsoft.com/office/drawing/2014/main" id="{9B78D1D2-CC4D-AB34-4C6D-AF6A1302376A}"/>
                </a:ext>
              </a:extLst>
            </p:cNvPr>
            <p:cNvSpPr/>
            <p:nvPr/>
          </p:nvSpPr>
          <p:spPr>
            <a:xfrm>
              <a:off x="8822267" y="3136088"/>
              <a:ext cx="169333" cy="1743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349C2DA-0014-32FD-88FA-9988C3B59F94}"/>
                </a:ext>
              </a:extLst>
            </p:cNvPr>
            <p:cNvSpPr/>
            <p:nvPr/>
          </p:nvSpPr>
          <p:spPr>
            <a:xfrm>
              <a:off x="9952567" y="3136087"/>
              <a:ext cx="169333" cy="17437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C0194E6-DC0A-E667-E5B0-1E4390D846DA}"/>
                </a:ext>
              </a:extLst>
            </p:cNvPr>
            <p:cNvSpPr/>
            <p:nvPr/>
          </p:nvSpPr>
          <p:spPr>
            <a:xfrm>
              <a:off x="11082867" y="3136088"/>
              <a:ext cx="169333" cy="174379"/>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8AD861C-86AA-13E0-B020-1D945670AC47}"/>
                </a:ext>
              </a:extLst>
            </p:cNvPr>
            <p:cNvSpPr txBox="1"/>
            <p:nvPr/>
          </p:nvSpPr>
          <p:spPr>
            <a:xfrm>
              <a:off x="8379882" y="3439053"/>
              <a:ext cx="1049867" cy="307777"/>
            </a:xfrm>
            <a:prstGeom prst="rect">
              <a:avLst/>
            </a:prstGeom>
            <a:noFill/>
          </p:spPr>
          <p:txBody>
            <a:bodyPr wrap="square" rtlCol="0">
              <a:spAutoFit/>
            </a:bodyPr>
            <a:lstStyle/>
            <a:p>
              <a:r>
                <a:rPr lang="en-US" dirty="0"/>
                <a:t>Democrat</a:t>
              </a:r>
            </a:p>
          </p:txBody>
        </p:sp>
        <p:sp>
          <p:nvSpPr>
            <p:cNvPr id="7" name="TextBox 6">
              <a:extLst>
                <a:ext uri="{FF2B5EF4-FFF2-40B4-BE49-F238E27FC236}">
                  <a16:creationId xmlns:a16="http://schemas.microsoft.com/office/drawing/2014/main" id="{DFA806F4-DBFD-9AA5-1BD1-D10331BAC3B4}"/>
                </a:ext>
              </a:extLst>
            </p:cNvPr>
            <p:cNvSpPr txBox="1"/>
            <p:nvPr/>
          </p:nvSpPr>
          <p:spPr>
            <a:xfrm>
              <a:off x="10562166" y="3439052"/>
              <a:ext cx="1210734" cy="307777"/>
            </a:xfrm>
            <a:prstGeom prst="rect">
              <a:avLst/>
            </a:prstGeom>
            <a:noFill/>
          </p:spPr>
          <p:txBody>
            <a:bodyPr wrap="square" rtlCol="0">
              <a:spAutoFit/>
            </a:bodyPr>
            <a:lstStyle/>
            <a:p>
              <a:r>
                <a:rPr lang="en-US" dirty="0"/>
                <a:t>Independent</a:t>
              </a:r>
            </a:p>
          </p:txBody>
        </p:sp>
        <p:sp>
          <p:nvSpPr>
            <p:cNvPr id="8" name="TextBox 7">
              <a:extLst>
                <a:ext uri="{FF2B5EF4-FFF2-40B4-BE49-F238E27FC236}">
                  <a16:creationId xmlns:a16="http://schemas.microsoft.com/office/drawing/2014/main" id="{6EB1E3AE-8174-E6D0-8542-3896A1770CBC}"/>
                </a:ext>
              </a:extLst>
            </p:cNvPr>
            <p:cNvSpPr txBox="1"/>
            <p:nvPr/>
          </p:nvSpPr>
          <p:spPr>
            <a:xfrm>
              <a:off x="9516533" y="3439052"/>
              <a:ext cx="1210734" cy="307777"/>
            </a:xfrm>
            <a:prstGeom prst="rect">
              <a:avLst/>
            </a:prstGeom>
            <a:noFill/>
          </p:spPr>
          <p:txBody>
            <a:bodyPr wrap="square" rtlCol="0">
              <a:spAutoFit/>
            </a:bodyPr>
            <a:lstStyle/>
            <a:p>
              <a:r>
                <a:rPr lang="en-US" dirty="0"/>
                <a:t>Republican</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f4e2c1751e_1_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3800"/>
              <a:t>Democrats have fewer </a:t>
            </a:r>
            <a:r>
              <a:rPr lang="en-US" sz="3800" b="1"/>
              <a:t>non-household contacts</a:t>
            </a:r>
            <a:r>
              <a:rPr lang="en-US" sz="3800"/>
              <a:t> throughout the pandemic</a:t>
            </a:r>
            <a:endParaRPr sz="3800"/>
          </a:p>
        </p:txBody>
      </p:sp>
      <p:sp>
        <p:nvSpPr>
          <p:cNvPr id="188" name="Google Shape;188;g1f4e2c1751e_1_4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pic>
        <p:nvPicPr>
          <p:cNvPr id="189" name="Google Shape;189;g1f4e2c1751e_1_43"/>
          <p:cNvPicPr preferRelativeResize="0"/>
          <p:nvPr/>
        </p:nvPicPr>
        <p:blipFill rotWithShape="1">
          <a:blip r:embed="rId3">
            <a:alphaModFix/>
          </a:blip>
          <a:srcRect r="72637" b="11103"/>
          <a:stretch/>
        </p:blipFill>
        <p:spPr>
          <a:xfrm>
            <a:off x="10860775" y="122250"/>
            <a:ext cx="1178826" cy="1187575"/>
          </a:xfrm>
          <a:prstGeom prst="rect">
            <a:avLst/>
          </a:prstGeom>
          <a:noFill/>
          <a:ln>
            <a:noFill/>
          </a:ln>
        </p:spPr>
      </p:pic>
      <p:pic>
        <p:nvPicPr>
          <p:cNvPr id="190" name="Google Shape;190;g1f4e2c1751e_1_43"/>
          <p:cNvPicPr preferRelativeResize="0"/>
          <p:nvPr/>
        </p:nvPicPr>
        <p:blipFill rotWithShape="1">
          <a:blip r:embed="rId4">
            <a:alphaModFix/>
          </a:blip>
          <a:srcRect/>
          <a:stretch/>
        </p:blipFill>
        <p:spPr>
          <a:xfrm>
            <a:off x="1960100" y="1550300"/>
            <a:ext cx="7963500" cy="530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c850703521_0_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3800"/>
              <a:t>Partisan </a:t>
            </a:r>
            <a:r>
              <a:rPr lang="en-US" sz="3800" b="1"/>
              <a:t>non-household contacts</a:t>
            </a:r>
            <a:r>
              <a:rPr lang="en-US" sz="3800"/>
              <a:t> do not vary </a:t>
            </a:r>
            <a:endParaRPr sz="3800"/>
          </a:p>
          <a:p>
            <a:pPr marL="0" lvl="0" indent="0" algn="l" rtl="0">
              <a:lnSpc>
                <a:spcPct val="90000"/>
              </a:lnSpc>
              <a:spcBef>
                <a:spcPts val="0"/>
              </a:spcBef>
              <a:spcAft>
                <a:spcPts val="0"/>
              </a:spcAft>
              <a:buSzPts val="1800"/>
              <a:buNone/>
            </a:pPr>
            <a:r>
              <a:rPr lang="en-US" sz="3800"/>
              <a:t>much by local partisan context</a:t>
            </a:r>
            <a:endParaRPr sz="3800"/>
          </a:p>
        </p:txBody>
      </p:sp>
      <p:pic>
        <p:nvPicPr>
          <p:cNvPr id="197" name="Google Shape;197;g2c850703521_0_13"/>
          <p:cNvPicPr preferRelativeResize="0"/>
          <p:nvPr/>
        </p:nvPicPr>
        <p:blipFill rotWithShape="1">
          <a:blip r:embed="rId3">
            <a:alphaModFix/>
          </a:blip>
          <a:srcRect/>
          <a:stretch/>
        </p:blipFill>
        <p:spPr>
          <a:xfrm>
            <a:off x="2231288" y="1690825"/>
            <a:ext cx="7729423" cy="5151701"/>
          </a:xfrm>
          <a:prstGeom prst="rect">
            <a:avLst/>
          </a:prstGeom>
          <a:noFill/>
          <a:ln>
            <a:noFill/>
          </a:ln>
        </p:spPr>
      </p:pic>
      <p:sp>
        <p:nvSpPr>
          <p:cNvPr id="198" name="Google Shape;198;g2c850703521_0_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pic>
        <p:nvPicPr>
          <p:cNvPr id="199" name="Google Shape;199;g2c850703521_0_13"/>
          <p:cNvPicPr preferRelativeResize="0"/>
          <p:nvPr/>
        </p:nvPicPr>
        <p:blipFill rotWithShape="1">
          <a:blip r:embed="rId4">
            <a:alphaModFix/>
          </a:blip>
          <a:srcRect r="72637" b="11103"/>
          <a:stretch/>
        </p:blipFill>
        <p:spPr>
          <a:xfrm>
            <a:off x="10860775" y="122250"/>
            <a:ext cx="1178826" cy="1187575"/>
          </a:xfrm>
          <a:prstGeom prst="rect">
            <a:avLst/>
          </a:prstGeom>
          <a:noFill/>
          <a:ln>
            <a:noFill/>
          </a:ln>
        </p:spPr>
      </p:pic>
      <p:pic>
        <p:nvPicPr>
          <p:cNvPr id="200" name="Google Shape;200;g2c850703521_0_13"/>
          <p:cNvPicPr preferRelativeResize="0"/>
          <p:nvPr/>
        </p:nvPicPr>
        <p:blipFill rotWithShape="1">
          <a:blip r:embed="rId5">
            <a:alphaModFix/>
          </a:blip>
          <a:srcRect/>
          <a:stretch/>
        </p:blipFill>
        <p:spPr>
          <a:xfrm>
            <a:off x="10028736" y="3848025"/>
            <a:ext cx="1861789" cy="837312"/>
          </a:xfrm>
          <a:prstGeom prst="rect">
            <a:avLst/>
          </a:prstGeom>
          <a:noFill/>
          <a:ln>
            <a:noFill/>
          </a:ln>
        </p:spPr>
      </p:pic>
      <p:sp>
        <p:nvSpPr>
          <p:cNvPr id="2" name="Rectangle 1">
            <a:extLst>
              <a:ext uri="{FF2B5EF4-FFF2-40B4-BE49-F238E27FC236}">
                <a16:creationId xmlns:a16="http://schemas.microsoft.com/office/drawing/2014/main" id="{75692EBF-668A-ED6C-59EC-6E2F6CA9C44A}"/>
              </a:ext>
            </a:extLst>
          </p:cNvPr>
          <p:cNvSpPr/>
          <p:nvPr/>
        </p:nvSpPr>
        <p:spPr>
          <a:xfrm>
            <a:off x="2878667" y="4086578"/>
            <a:ext cx="3476977" cy="275594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f4e2c1751e_1_5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3800"/>
              <a:t>Democrats are more likely to report </a:t>
            </a:r>
            <a:r>
              <a:rPr lang="en-US" sz="3800" b="1"/>
              <a:t>wearing a </a:t>
            </a:r>
            <a:endParaRPr sz="3800" b="1"/>
          </a:p>
          <a:p>
            <a:pPr marL="0" lvl="0" indent="0" algn="l" rtl="0">
              <a:lnSpc>
                <a:spcPct val="90000"/>
              </a:lnSpc>
              <a:spcBef>
                <a:spcPts val="0"/>
              </a:spcBef>
              <a:spcAft>
                <a:spcPts val="0"/>
              </a:spcAft>
              <a:buSzPts val="1800"/>
              <a:buNone/>
            </a:pPr>
            <a:r>
              <a:rPr lang="en-US" sz="3800" b="1"/>
              <a:t>mask</a:t>
            </a:r>
            <a:r>
              <a:rPr lang="en-US" sz="3800"/>
              <a:t> throughout the pandemic</a:t>
            </a:r>
            <a:endParaRPr sz="3800"/>
          </a:p>
        </p:txBody>
      </p:sp>
      <p:pic>
        <p:nvPicPr>
          <p:cNvPr id="207" name="Google Shape;207;g1f4e2c1751e_1_55"/>
          <p:cNvPicPr preferRelativeResize="0"/>
          <p:nvPr/>
        </p:nvPicPr>
        <p:blipFill rotWithShape="1">
          <a:blip r:embed="rId3">
            <a:alphaModFix/>
          </a:blip>
          <a:srcRect/>
          <a:stretch/>
        </p:blipFill>
        <p:spPr>
          <a:xfrm>
            <a:off x="2219663" y="1690825"/>
            <a:ext cx="7752663" cy="5167173"/>
          </a:xfrm>
          <a:prstGeom prst="rect">
            <a:avLst/>
          </a:prstGeom>
          <a:noFill/>
          <a:ln>
            <a:noFill/>
          </a:ln>
        </p:spPr>
      </p:pic>
      <p:pic>
        <p:nvPicPr>
          <p:cNvPr id="208" name="Google Shape;208;g1f4e2c1751e_1_55"/>
          <p:cNvPicPr preferRelativeResize="0"/>
          <p:nvPr/>
        </p:nvPicPr>
        <p:blipFill rotWithShape="1">
          <a:blip r:embed="rId4">
            <a:alphaModFix/>
          </a:blip>
          <a:srcRect l="2650" r="2641"/>
          <a:stretch/>
        </p:blipFill>
        <p:spPr>
          <a:xfrm>
            <a:off x="10517525" y="167735"/>
            <a:ext cx="1522073" cy="1406826"/>
          </a:xfrm>
          <a:prstGeom prst="rect">
            <a:avLst/>
          </a:prstGeom>
          <a:noFill/>
          <a:ln>
            <a:noFill/>
          </a:ln>
        </p:spPr>
      </p:pic>
      <p:sp>
        <p:nvSpPr>
          <p:cNvPr id="209" name="Google Shape;209;g1f4e2c1751e_1_5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pic>
        <p:nvPicPr>
          <p:cNvPr id="210" name="Google Shape;210;g1f4e2c1751e_1_55"/>
          <p:cNvPicPr preferRelativeResize="0"/>
          <p:nvPr/>
        </p:nvPicPr>
        <p:blipFill rotWithShape="1">
          <a:blip r:embed="rId5">
            <a:alphaModFix/>
          </a:blip>
          <a:srcRect/>
          <a:stretch/>
        </p:blipFill>
        <p:spPr>
          <a:xfrm>
            <a:off x="10556292" y="172900"/>
            <a:ext cx="1479608" cy="121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g2c850703521_0_20"/>
          <p:cNvPicPr preferRelativeResize="0"/>
          <p:nvPr/>
        </p:nvPicPr>
        <p:blipFill rotWithShape="1">
          <a:blip r:embed="rId3">
            <a:alphaModFix/>
          </a:blip>
          <a:srcRect/>
          <a:stretch/>
        </p:blipFill>
        <p:spPr>
          <a:xfrm>
            <a:off x="10556292" y="172900"/>
            <a:ext cx="1479608" cy="1213125"/>
          </a:xfrm>
          <a:prstGeom prst="rect">
            <a:avLst/>
          </a:prstGeom>
          <a:noFill/>
          <a:ln>
            <a:noFill/>
          </a:ln>
        </p:spPr>
      </p:pic>
      <p:sp>
        <p:nvSpPr>
          <p:cNvPr id="217" name="Google Shape;217;g2c850703521_0_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3800"/>
              <a:t>Local partisan context is associated with reported </a:t>
            </a:r>
            <a:r>
              <a:rPr lang="en-US" sz="3800" b="1"/>
              <a:t>mask usage</a:t>
            </a:r>
            <a:r>
              <a:rPr lang="en-US" sz="3800"/>
              <a:t> for both Democrats and Republicans</a:t>
            </a:r>
            <a:endParaRPr sz="3800" b="1"/>
          </a:p>
        </p:txBody>
      </p:sp>
      <p:pic>
        <p:nvPicPr>
          <p:cNvPr id="218" name="Google Shape;218;g2c850703521_0_20"/>
          <p:cNvPicPr preferRelativeResize="0"/>
          <p:nvPr/>
        </p:nvPicPr>
        <p:blipFill rotWithShape="1">
          <a:blip r:embed="rId4">
            <a:alphaModFix/>
          </a:blip>
          <a:srcRect/>
          <a:stretch/>
        </p:blipFill>
        <p:spPr>
          <a:xfrm>
            <a:off x="2265400" y="1574550"/>
            <a:ext cx="7927101" cy="5283451"/>
          </a:xfrm>
          <a:prstGeom prst="rect">
            <a:avLst/>
          </a:prstGeom>
          <a:noFill/>
          <a:ln>
            <a:noFill/>
          </a:ln>
        </p:spPr>
      </p:pic>
      <p:sp>
        <p:nvSpPr>
          <p:cNvPr id="219" name="Google Shape;219;g2c850703521_0_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pic>
        <p:nvPicPr>
          <p:cNvPr id="220" name="Google Shape;220;g2c850703521_0_20"/>
          <p:cNvPicPr preferRelativeResize="0"/>
          <p:nvPr/>
        </p:nvPicPr>
        <p:blipFill rotWithShape="1">
          <a:blip r:embed="rId5">
            <a:alphaModFix/>
          </a:blip>
          <a:srcRect/>
          <a:stretch/>
        </p:blipFill>
        <p:spPr>
          <a:xfrm>
            <a:off x="10028736" y="3848025"/>
            <a:ext cx="1861789" cy="837312"/>
          </a:xfrm>
          <a:prstGeom prst="rect">
            <a:avLst/>
          </a:prstGeom>
          <a:noFill/>
          <a:ln>
            <a:noFill/>
          </a:ln>
        </p:spPr>
      </p:pic>
      <p:sp>
        <p:nvSpPr>
          <p:cNvPr id="2" name="Oval 1">
            <a:extLst>
              <a:ext uri="{FF2B5EF4-FFF2-40B4-BE49-F238E27FC236}">
                <a16:creationId xmlns:a16="http://schemas.microsoft.com/office/drawing/2014/main" id="{BF5FDD99-1FEA-89E7-3BCE-79218FEA45B7}"/>
              </a:ext>
            </a:extLst>
          </p:cNvPr>
          <p:cNvSpPr/>
          <p:nvPr/>
        </p:nvSpPr>
        <p:spPr>
          <a:xfrm>
            <a:off x="4647501" y="2516697"/>
            <a:ext cx="3816991" cy="284386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f4e2c1751e_1_28"/>
          <p:cNvSpPr txBox="1">
            <a:spLocks noGrp="1"/>
          </p:cNvSpPr>
          <p:nvPr>
            <p:ph type="title"/>
          </p:nvPr>
        </p:nvSpPr>
        <p:spPr>
          <a:xfrm>
            <a:off x="838200" y="365125"/>
            <a:ext cx="91341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Democrats are more likely to report being </a:t>
            </a:r>
            <a:r>
              <a:rPr lang="en-US" b="1"/>
              <a:t>vaccinated</a:t>
            </a:r>
            <a:endParaRPr b="1"/>
          </a:p>
        </p:txBody>
      </p:sp>
      <p:pic>
        <p:nvPicPr>
          <p:cNvPr id="227" name="Google Shape;227;g1f4e2c1751e_1_28"/>
          <p:cNvPicPr preferRelativeResize="0"/>
          <p:nvPr/>
        </p:nvPicPr>
        <p:blipFill rotWithShape="1">
          <a:blip r:embed="rId3">
            <a:alphaModFix/>
          </a:blip>
          <a:srcRect/>
          <a:stretch/>
        </p:blipFill>
        <p:spPr>
          <a:xfrm>
            <a:off x="2219663" y="1690825"/>
            <a:ext cx="7752663" cy="5167173"/>
          </a:xfrm>
          <a:prstGeom prst="rect">
            <a:avLst/>
          </a:prstGeom>
          <a:noFill/>
          <a:ln>
            <a:noFill/>
          </a:ln>
        </p:spPr>
      </p:pic>
      <p:sp>
        <p:nvSpPr>
          <p:cNvPr id="228" name="Google Shape;228;g1f4e2c1751e_1_28"/>
          <p:cNvSpPr txBox="1"/>
          <p:nvPr/>
        </p:nvSpPr>
        <p:spPr>
          <a:xfrm>
            <a:off x="9972300" y="6031450"/>
            <a:ext cx="1978500" cy="65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1500" b="0" i="0" u="none" strike="noStrike" cap="none">
                <a:solidFill>
                  <a:srgbClr val="999999"/>
                </a:solidFill>
                <a:latin typeface="Calibri"/>
                <a:ea typeface="Calibri"/>
                <a:cs typeface="Calibri"/>
                <a:sym typeface="Calibri"/>
              </a:rPr>
              <a:t>Source: BICS May 2021</a:t>
            </a:r>
            <a:endParaRPr sz="1500" b="0" i="0" u="none" strike="noStrike" cap="none">
              <a:solidFill>
                <a:srgbClr val="999999"/>
              </a:solidFill>
              <a:latin typeface="Calibri"/>
              <a:ea typeface="Calibri"/>
              <a:cs typeface="Calibri"/>
              <a:sym typeface="Calibri"/>
            </a:endParaRPr>
          </a:p>
        </p:txBody>
      </p:sp>
      <p:sp>
        <p:nvSpPr>
          <p:cNvPr id="229" name="Google Shape;229;g1f4e2c1751e_1_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pic>
        <p:nvPicPr>
          <p:cNvPr id="230" name="Google Shape;230;g1f4e2c1751e_1_28"/>
          <p:cNvPicPr preferRelativeResize="0"/>
          <p:nvPr/>
        </p:nvPicPr>
        <p:blipFill rotWithShape="1">
          <a:blip r:embed="rId4">
            <a:alphaModFix/>
          </a:blip>
          <a:srcRect/>
          <a:stretch/>
        </p:blipFill>
        <p:spPr>
          <a:xfrm>
            <a:off x="10692675" y="203350"/>
            <a:ext cx="1194524" cy="1231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2c881aa0dd9_2_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3800"/>
              <a:t>Republican</a:t>
            </a:r>
            <a:r>
              <a:rPr lang="en-US" sz="38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0"/>
                  </a:ext>
                </a:extLst>
              </a:rPr>
              <a:t> are even less likely to report being </a:t>
            </a:r>
            <a:r>
              <a:rPr lang="en-US" sz="3800" b="1">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1"/>
                  </a:ext>
                </a:extLst>
              </a:rPr>
              <a:t>vaccinated </a:t>
            </a:r>
            <a:r>
              <a:rPr lang="en-US" sz="38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2"/>
                  </a:ext>
                </a:extLst>
              </a:rPr>
              <a:t>in Republican districts</a:t>
            </a:r>
            <a:endParaRPr sz="3800"/>
          </a:p>
        </p:txBody>
      </p:sp>
      <p:pic>
        <p:nvPicPr>
          <p:cNvPr id="237" name="Google Shape;237;g2c881aa0dd9_2_5"/>
          <p:cNvPicPr preferRelativeResize="0"/>
          <p:nvPr/>
        </p:nvPicPr>
        <p:blipFill rotWithShape="1">
          <a:blip r:embed="rId3">
            <a:alphaModFix/>
          </a:blip>
          <a:srcRect/>
          <a:stretch/>
        </p:blipFill>
        <p:spPr>
          <a:xfrm>
            <a:off x="2360087" y="1878025"/>
            <a:ext cx="7471826" cy="4979974"/>
          </a:xfrm>
          <a:prstGeom prst="rect">
            <a:avLst/>
          </a:prstGeom>
          <a:noFill/>
          <a:ln>
            <a:noFill/>
          </a:ln>
        </p:spPr>
      </p:pic>
      <p:sp>
        <p:nvSpPr>
          <p:cNvPr id="238" name="Google Shape;238;g2c881aa0dd9_2_5"/>
          <p:cNvSpPr txBox="1"/>
          <p:nvPr/>
        </p:nvSpPr>
        <p:spPr>
          <a:xfrm>
            <a:off x="10330250" y="6031450"/>
            <a:ext cx="1620600" cy="65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1500" b="0" i="0" u="none" strike="noStrike" cap="none">
                <a:solidFill>
                  <a:srgbClr val="999999"/>
                </a:solidFill>
                <a:latin typeface="Calibri"/>
                <a:ea typeface="Calibri"/>
                <a:cs typeface="Calibri"/>
                <a:sym typeface="Calibri"/>
              </a:rPr>
              <a:t>Source: BICS May 2021</a:t>
            </a:r>
            <a:endParaRPr sz="1500" b="0" i="0" u="none" strike="noStrike" cap="none">
              <a:solidFill>
                <a:srgbClr val="999999"/>
              </a:solidFill>
              <a:latin typeface="Calibri"/>
              <a:ea typeface="Calibri"/>
              <a:cs typeface="Calibri"/>
              <a:sym typeface="Calibri"/>
            </a:endParaRPr>
          </a:p>
        </p:txBody>
      </p:sp>
      <p:sp>
        <p:nvSpPr>
          <p:cNvPr id="239" name="Google Shape;239;g2c881aa0dd9_2_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pic>
        <p:nvPicPr>
          <p:cNvPr id="240" name="Google Shape;240;g2c881aa0dd9_2_5"/>
          <p:cNvPicPr preferRelativeResize="0"/>
          <p:nvPr/>
        </p:nvPicPr>
        <p:blipFill rotWithShape="1">
          <a:blip r:embed="rId4">
            <a:alphaModFix/>
          </a:blip>
          <a:srcRect/>
          <a:stretch/>
        </p:blipFill>
        <p:spPr>
          <a:xfrm>
            <a:off x="10692675" y="203350"/>
            <a:ext cx="1194524" cy="12315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2c850703521_0_50"/>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Why does this matter?</a:t>
            </a:r>
            <a:endParaRPr/>
          </a:p>
        </p:txBody>
      </p:sp>
      <p:sp>
        <p:nvSpPr>
          <p:cNvPr id="247" name="Google Shape;247;g2c850703521_0_5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c5aae000b7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Epidemic dynamics are sensitive to changes in contact rates</a:t>
            </a:r>
            <a:endParaRPr/>
          </a:p>
        </p:txBody>
      </p:sp>
      <p:pic>
        <p:nvPicPr>
          <p:cNvPr id="254" name="Google Shape;254;g2c5aae000b7_0_0"/>
          <p:cNvPicPr preferRelativeResize="0"/>
          <p:nvPr/>
        </p:nvPicPr>
        <p:blipFill rotWithShape="1">
          <a:blip r:embed="rId3">
            <a:alphaModFix/>
          </a:blip>
          <a:srcRect/>
          <a:stretch/>
        </p:blipFill>
        <p:spPr>
          <a:xfrm>
            <a:off x="1025188" y="2214750"/>
            <a:ext cx="5000625" cy="2209800"/>
          </a:xfrm>
          <a:prstGeom prst="rect">
            <a:avLst/>
          </a:prstGeom>
          <a:noFill/>
          <a:ln>
            <a:noFill/>
          </a:ln>
        </p:spPr>
      </p:pic>
      <p:pic>
        <p:nvPicPr>
          <p:cNvPr id="255" name="Google Shape;255;g2c5aae000b7_0_0"/>
          <p:cNvPicPr preferRelativeResize="0"/>
          <p:nvPr/>
        </p:nvPicPr>
        <p:blipFill rotWithShape="1">
          <a:blip r:embed="rId4">
            <a:alphaModFix/>
          </a:blip>
          <a:srcRect/>
          <a:stretch/>
        </p:blipFill>
        <p:spPr>
          <a:xfrm>
            <a:off x="7255488" y="2799600"/>
            <a:ext cx="3667125" cy="723900"/>
          </a:xfrm>
          <a:prstGeom prst="rect">
            <a:avLst/>
          </a:prstGeom>
          <a:noFill/>
          <a:ln>
            <a:noFill/>
          </a:ln>
        </p:spPr>
      </p:pic>
      <p:sp>
        <p:nvSpPr>
          <p:cNvPr id="256" name="Google Shape;256;g2c5aae000b7_0_0"/>
          <p:cNvSpPr txBox="1"/>
          <p:nvPr/>
        </p:nvSpPr>
        <p:spPr>
          <a:xfrm>
            <a:off x="1025200" y="1760338"/>
            <a:ext cx="16101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Xavier et al. (2022)</a:t>
            </a:r>
            <a:endParaRPr sz="1300" b="0" i="0" u="none" strike="noStrike" cap="none">
              <a:solidFill>
                <a:srgbClr val="000000"/>
              </a:solidFill>
              <a:latin typeface="Arial"/>
              <a:ea typeface="Arial"/>
              <a:cs typeface="Arial"/>
              <a:sym typeface="Arial"/>
            </a:endParaRPr>
          </a:p>
        </p:txBody>
      </p:sp>
      <p:sp>
        <p:nvSpPr>
          <p:cNvPr id="257" name="Google Shape;257;g2c5aae000b7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pic>
        <p:nvPicPr>
          <p:cNvPr id="258" name="Google Shape;258;g2c5aae000b7_0_0"/>
          <p:cNvPicPr preferRelativeResize="0"/>
          <p:nvPr/>
        </p:nvPicPr>
        <p:blipFill rotWithShape="1">
          <a:blip r:embed="rId5">
            <a:alphaModFix/>
          </a:blip>
          <a:srcRect/>
          <a:stretch/>
        </p:blipFill>
        <p:spPr>
          <a:xfrm>
            <a:off x="1492350" y="4893650"/>
            <a:ext cx="3752850" cy="1285875"/>
          </a:xfrm>
          <a:prstGeom prst="rect">
            <a:avLst/>
          </a:prstGeom>
          <a:noFill/>
          <a:ln>
            <a:noFill/>
          </a:ln>
        </p:spPr>
      </p:pic>
      <p:pic>
        <p:nvPicPr>
          <p:cNvPr id="259" name="Google Shape;259;g2c5aae000b7_0_0"/>
          <p:cNvPicPr preferRelativeResize="0"/>
          <p:nvPr/>
        </p:nvPicPr>
        <p:blipFill rotWithShape="1">
          <a:blip r:embed="rId6">
            <a:alphaModFix/>
          </a:blip>
          <a:srcRect/>
          <a:stretch/>
        </p:blipFill>
        <p:spPr>
          <a:xfrm>
            <a:off x="6853513" y="4065675"/>
            <a:ext cx="4292661" cy="2467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2c850703521_0_3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Conclusion</a:t>
            </a:r>
            <a:endParaRPr/>
          </a:p>
        </p:txBody>
      </p:sp>
      <p:sp>
        <p:nvSpPr>
          <p:cNvPr id="266" name="Google Shape;266;g2c850703521_0_37"/>
          <p:cNvSpPr txBox="1">
            <a:spLocks noGrp="1"/>
          </p:cNvSpPr>
          <p:nvPr>
            <p:ph type="body" idx="1"/>
          </p:nvPr>
        </p:nvSpPr>
        <p:spPr>
          <a:xfrm>
            <a:off x="838200" y="1825625"/>
            <a:ext cx="10515600" cy="46317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Char char="-"/>
            </a:pPr>
            <a:r>
              <a:rPr lang="en-US" dirty="0"/>
              <a:t>Democrats and Republicans differ greatly in their contact rates, mask usage, and vaccination rates during the pandemic</a:t>
            </a:r>
            <a:endParaRPr dirty="0"/>
          </a:p>
          <a:p>
            <a:pPr marL="914400" lvl="0" indent="0" algn="l" rtl="0">
              <a:lnSpc>
                <a:spcPct val="90000"/>
              </a:lnSpc>
              <a:spcBef>
                <a:spcPts val="1000"/>
              </a:spcBef>
              <a:spcAft>
                <a:spcPts val="0"/>
              </a:spcAft>
              <a:buSzPts val="1800"/>
              <a:buNone/>
            </a:pPr>
            <a:endParaRPr sz="1200" dirty="0"/>
          </a:p>
          <a:p>
            <a:pPr marL="457200" lvl="0" indent="-342900" algn="l" rtl="0">
              <a:lnSpc>
                <a:spcPct val="90000"/>
              </a:lnSpc>
              <a:spcBef>
                <a:spcPts val="1000"/>
              </a:spcBef>
              <a:spcAft>
                <a:spcPts val="0"/>
              </a:spcAft>
              <a:buSzPts val="1800"/>
              <a:buChar char="-"/>
            </a:pPr>
            <a:r>
              <a:rPr lang="en-US" dirty="0"/>
              <a:t>Congressional district context matters for understanding partisan behavior</a:t>
            </a:r>
            <a:endParaRPr dirty="0"/>
          </a:p>
          <a:p>
            <a:pPr marL="914400" lvl="1" indent="-342900" algn="l" rtl="0">
              <a:lnSpc>
                <a:spcPct val="90000"/>
              </a:lnSpc>
              <a:spcBef>
                <a:spcPts val="0"/>
              </a:spcBef>
              <a:spcAft>
                <a:spcPts val="0"/>
              </a:spcAft>
              <a:buSzPts val="1800"/>
              <a:buChar char="-"/>
            </a:pPr>
            <a:r>
              <a:rPr lang="en-US" dirty="0"/>
              <a:t>Mask usage most sensitive to partisan context</a:t>
            </a:r>
            <a:endParaRPr dirty="0"/>
          </a:p>
          <a:p>
            <a:pPr marL="914400" lvl="1" indent="-342900" algn="l" rtl="0">
              <a:lnSpc>
                <a:spcPct val="90000"/>
              </a:lnSpc>
              <a:spcBef>
                <a:spcPts val="0"/>
              </a:spcBef>
              <a:spcAft>
                <a:spcPts val="0"/>
              </a:spcAft>
              <a:buSzPts val="1800"/>
              <a:buChar char="-"/>
            </a:pPr>
            <a:r>
              <a:rPr lang="en-US" dirty="0"/>
              <a:t>Social pressure or </a:t>
            </a:r>
            <a:r>
              <a:rPr lang="en-US"/>
              <a:t>selection effect?</a:t>
            </a:r>
            <a:endParaRPr lang="en-US" dirty="0"/>
          </a:p>
        </p:txBody>
      </p:sp>
      <p:sp>
        <p:nvSpPr>
          <p:cNvPr id="267" name="Google Shape;267;g2c850703521_0_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Background</a:t>
            </a:r>
            <a:endParaRPr/>
          </a:p>
        </p:txBody>
      </p:sp>
      <p:sp>
        <p:nvSpPr>
          <p:cNvPr id="97" name="Google Shape;97;p41"/>
          <p:cNvSpPr txBox="1">
            <a:spLocks noGrp="1"/>
          </p:cNvSpPr>
          <p:nvPr>
            <p:ph type="body" idx="1"/>
          </p:nvPr>
        </p:nvSpPr>
        <p:spPr>
          <a:xfrm>
            <a:off x="838200" y="1489925"/>
            <a:ext cx="10515600" cy="4687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Char char="•"/>
            </a:pPr>
            <a:r>
              <a:rPr lang="en-US"/>
              <a:t>Mathematical models for studying COVID-19 transmission have typically not incorporated heterogeneity in behavior by political party affiliation</a:t>
            </a:r>
            <a:r>
              <a:rPr lang="en-US" sz="1900">
                <a:solidFill>
                  <a:srgbClr val="9E9E9E"/>
                </a:solidFill>
              </a:rPr>
              <a:t> (Lloyd-Smith, J.O., et al., 2005)</a:t>
            </a:r>
            <a:endParaRPr/>
          </a:p>
          <a:p>
            <a:pPr marL="457200" lvl="0" indent="-342900" algn="l" rtl="0">
              <a:lnSpc>
                <a:spcPct val="90000"/>
              </a:lnSpc>
              <a:spcBef>
                <a:spcPts val="1000"/>
              </a:spcBef>
              <a:spcAft>
                <a:spcPts val="0"/>
              </a:spcAft>
              <a:buClr>
                <a:schemeClr val="dk1"/>
              </a:buClr>
              <a:buSzPts val="1800"/>
              <a:buChar char="•"/>
            </a:pPr>
            <a:r>
              <a:rPr lang="en-US"/>
              <a:t>Excess mortality for COVID-19 was significantly higher for Republican voters than Democratic voters </a:t>
            </a:r>
            <a:r>
              <a:rPr lang="en-US" sz="1900">
                <a:solidFill>
                  <a:srgbClr val="999999"/>
                </a:solidFill>
              </a:rPr>
              <a:t>(Wallace, A., Goldsmith-Pinkham, P., &amp; Schwartz, J. , 2023; Gallup, 2020)</a:t>
            </a:r>
            <a:endParaRPr sz="1900">
              <a:solidFill>
                <a:srgbClr val="999999"/>
              </a:solidFill>
            </a:endParaRPr>
          </a:p>
          <a:p>
            <a:pPr marL="457200" lvl="0" indent="0" algn="l" rtl="0">
              <a:lnSpc>
                <a:spcPct val="90000"/>
              </a:lnSpc>
              <a:spcBef>
                <a:spcPts val="1000"/>
              </a:spcBef>
              <a:spcAft>
                <a:spcPts val="0"/>
              </a:spcAft>
              <a:buSzPts val="1800"/>
              <a:buNone/>
            </a:pPr>
            <a:endParaRPr sz="1200">
              <a:solidFill>
                <a:srgbClr val="999999"/>
              </a:solidFill>
            </a:endParaRPr>
          </a:p>
          <a:p>
            <a:pPr marL="457200" lvl="0" indent="-342900" algn="l" rtl="0">
              <a:lnSpc>
                <a:spcPct val="90000"/>
              </a:lnSpc>
              <a:spcBef>
                <a:spcPts val="1000"/>
              </a:spcBef>
              <a:spcAft>
                <a:spcPts val="0"/>
              </a:spcAft>
              <a:buClr>
                <a:schemeClr val="dk1"/>
              </a:buClr>
              <a:buSzPts val="1800"/>
              <a:buChar char="•"/>
            </a:pPr>
            <a:r>
              <a:rPr lang="en-US"/>
              <a:t>Party affiliation is associated with health-related behaviors </a:t>
            </a:r>
            <a:endParaRPr/>
          </a:p>
          <a:p>
            <a:pPr marL="914400" lvl="1" indent="-342900" algn="l" rtl="0">
              <a:lnSpc>
                <a:spcPct val="90000"/>
              </a:lnSpc>
              <a:spcBef>
                <a:spcPts val="1000"/>
              </a:spcBef>
              <a:spcAft>
                <a:spcPts val="0"/>
              </a:spcAft>
              <a:buClr>
                <a:schemeClr val="dk1"/>
              </a:buClr>
              <a:buSzPts val="1800"/>
              <a:buChar char="•"/>
            </a:pPr>
            <a:r>
              <a:rPr lang="en-US"/>
              <a:t>Individual and local partisan context results </a:t>
            </a:r>
            <a:r>
              <a:rPr lang="en-US" sz="1900">
                <a:solidFill>
                  <a:srgbClr val="888888"/>
                </a:solidFill>
              </a:rPr>
              <a:t>(Baxter-King, R., et al., 2022)</a:t>
            </a:r>
            <a:endParaRPr sz="1900">
              <a:solidFill>
                <a:srgbClr val="9E9E9E"/>
              </a:solidFill>
            </a:endParaRPr>
          </a:p>
          <a:p>
            <a:pPr marL="914400" lvl="1" indent="-228600" algn="l" rtl="0">
              <a:lnSpc>
                <a:spcPct val="90000"/>
              </a:lnSpc>
              <a:spcBef>
                <a:spcPts val="500"/>
              </a:spcBef>
              <a:spcAft>
                <a:spcPts val="0"/>
              </a:spcAft>
              <a:buSzPts val="1800"/>
              <a:buNone/>
            </a:pPr>
            <a:endParaRPr/>
          </a:p>
        </p:txBody>
      </p:sp>
      <p:sp>
        <p:nvSpPr>
          <p:cNvPr id="98" name="Google Shape;98;p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2cbabed7228_0_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Thank you!</a:t>
            </a:r>
            <a:endParaRPr/>
          </a:p>
        </p:txBody>
      </p:sp>
      <p:sp>
        <p:nvSpPr>
          <p:cNvPr id="274" name="Google Shape;274;g2cbabed7228_0_1"/>
          <p:cNvSpPr txBox="1">
            <a:spLocks noGrp="1"/>
          </p:cNvSpPr>
          <p:nvPr>
            <p:ph type="body" idx="1"/>
          </p:nvPr>
        </p:nvSpPr>
        <p:spPr>
          <a:xfrm>
            <a:off x="838200" y="1397388"/>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SzPts val="1800"/>
              <a:buNone/>
            </a:pPr>
            <a:r>
              <a:rPr lang="en-US" sz="2400" b="1" dirty="0">
                <a:latin typeface="Arial"/>
                <a:ea typeface="Arial"/>
                <a:cs typeface="Arial"/>
                <a:sym typeface="Arial"/>
              </a:rPr>
              <a:t>Funding:</a:t>
            </a:r>
            <a:r>
              <a:rPr lang="en-US" sz="2400" dirty="0">
                <a:latin typeface="Arial"/>
                <a:ea typeface="Arial"/>
                <a:cs typeface="Arial"/>
                <a:sym typeface="Arial"/>
              </a:rPr>
              <a:t> </a:t>
            </a:r>
            <a:endParaRPr sz="2400" dirty="0">
              <a:latin typeface="Arial"/>
              <a:ea typeface="Arial"/>
              <a:cs typeface="Arial"/>
              <a:sym typeface="Arial"/>
            </a:endParaRPr>
          </a:p>
          <a:p>
            <a:pPr marL="457200" lvl="0" indent="-381000" algn="l" rtl="0">
              <a:lnSpc>
                <a:spcPct val="115000"/>
              </a:lnSpc>
              <a:spcBef>
                <a:spcPts val="0"/>
              </a:spcBef>
              <a:spcAft>
                <a:spcPts val="0"/>
              </a:spcAft>
              <a:buSzPts val="2400"/>
              <a:buFont typeface="Arial"/>
              <a:buChar char="•"/>
            </a:pPr>
            <a:r>
              <a:rPr lang="en-US" sz="2400" dirty="0">
                <a:latin typeface="Arial"/>
                <a:ea typeface="Arial"/>
                <a:cs typeface="Arial"/>
                <a:sym typeface="Arial"/>
              </a:rPr>
              <a:t>Berkeley Population Center pilot grant (NICHD P2CHD073964); Hellman Fellows Program (Dennis Feehan).</a:t>
            </a:r>
            <a:endParaRPr sz="2400" dirty="0">
              <a:latin typeface="Arial"/>
              <a:ea typeface="Arial"/>
              <a:cs typeface="Arial"/>
              <a:sym typeface="Arial"/>
            </a:endParaRPr>
          </a:p>
          <a:p>
            <a:pPr marL="457200" lvl="0" indent="0" algn="l" rtl="0">
              <a:lnSpc>
                <a:spcPct val="115000"/>
              </a:lnSpc>
              <a:spcBef>
                <a:spcPts val="0"/>
              </a:spcBef>
              <a:spcAft>
                <a:spcPts val="0"/>
              </a:spcAft>
              <a:buSzPts val="1800"/>
              <a:buNone/>
            </a:pPr>
            <a:endParaRPr sz="2400" dirty="0">
              <a:latin typeface="Arial"/>
              <a:ea typeface="Arial"/>
              <a:cs typeface="Arial"/>
              <a:sym typeface="Arial"/>
            </a:endParaRPr>
          </a:p>
          <a:p>
            <a:pPr marL="457200" lvl="0" indent="-381000" algn="l" rtl="0">
              <a:lnSpc>
                <a:spcPct val="115000"/>
              </a:lnSpc>
              <a:spcBef>
                <a:spcPts val="0"/>
              </a:spcBef>
              <a:spcAft>
                <a:spcPts val="0"/>
              </a:spcAft>
              <a:buSzPts val="2400"/>
              <a:buFont typeface="Arial"/>
              <a:buChar char="•"/>
            </a:pPr>
            <a:r>
              <a:rPr lang="en-US" sz="2400" dirty="0" err="1">
                <a:latin typeface="Arial"/>
                <a:ea typeface="Arial"/>
                <a:cs typeface="Arial"/>
                <a:sym typeface="Arial"/>
              </a:rPr>
              <a:t>Dorélien</a:t>
            </a:r>
            <a:r>
              <a:rPr lang="en-US" sz="2400" dirty="0">
                <a:latin typeface="Arial"/>
                <a:ea typeface="Arial"/>
                <a:cs typeface="Arial"/>
                <a:sym typeface="Arial"/>
              </a:rPr>
              <a:t> acknowledges support from the Minnesota Population Center (P2C HD041023) funded through a grant from the Eunice Kennedy Shriver National Institute for Child Health and Human Development (NICHD)</a:t>
            </a:r>
          </a:p>
          <a:p>
            <a:pPr marL="76200" lvl="0" indent="0" algn="l" rtl="0">
              <a:lnSpc>
                <a:spcPct val="115000"/>
              </a:lnSpc>
              <a:spcBef>
                <a:spcPts val="0"/>
              </a:spcBef>
              <a:spcAft>
                <a:spcPts val="0"/>
              </a:spcAft>
              <a:buSzPts val="2400"/>
              <a:buNone/>
            </a:pPr>
            <a:r>
              <a:rPr lang="en-US" sz="2400" dirty="0">
                <a:latin typeface="Arial"/>
                <a:ea typeface="Arial"/>
                <a:cs typeface="Arial"/>
                <a:sym typeface="Arial"/>
              </a:rPr>
              <a:t>Email Suggestions:</a:t>
            </a:r>
          </a:p>
          <a:p>
            <a:pPr marL="419100">
              <a:lnSpc>
                <a:spcPct val="115000"/>
              </a:lnSpc>
              <a:spcBef>
                <a:spcPts val="0"/>
              </a:spcBef>
              <a:buSzPts val="2400"/>
            </a:pPr>
            <a:r>
              <a:rPr lang="en-US" sz="2400" b="1" dirty="0" err="1">
                <a:latin typeface="Arial"/>
                <a:ea typeface="Arial"/>
                <a:cs typeface="Arial"/>
                <a:sym typeface="Arial"/>
              </a:rPr>
              <a:t>ChrisSoria@Berkeley.edu</a:t>
            </a:r>
            <a:endParaRPr sz="2400" b="1"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2400" dirty="0">
              <a:latin typeface="Arial"/>
              <a:ea typeface="Arial"/>
              <a:cs typeface="Arial"/>
              <a:sym typeface="Arial"/>
            </a:endParaRPr>
          </a:p>
          <a:p>
            <a:pPr marL="0" lvl="0" indent="0" algn="l" rtl="0">
              <a:lnSpc>
                <a:spcPct val="90000"/>
              </a:lnSpc>
              <a:spcBef>
                <a:spcPts val="1000"/>
              </a:spcBef>
              <a:spcAft>
                <a:spcPts val="0"/>
              </a:spcAft>
              <a:buSzPts val="1800"/>
              <a:buNone/>
            </a:pPr>
            <a:endParaRPr dirty="0"/>
          </a:p>
        </p:txBody>
      </p:sp>
      <p:sp>
        <p:nvSpPr>
          <p:cNvPr id="275" name="Google Shape;275;g2cbabed7228_0_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1f4e2c1751e_4_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Additional Slides</a:t>
            </a:r>
            <a:endParaRPr/>
          </a:p>
        </p:txBody>
      </p:sp>
      <p:sp>
        <p:nvSpPr>
          <p:cNvPr id="282" name="Google Shape;282;g1f4e2c1751e_4_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
          <p:cNvSpPr txBox="1">
            <a:spLocks noGrp="1"/>
          </p:cNvSpPr>
          <p:nvPr>
            <p:ph type="title"/>
          </p:nvPr>
        </p:nvSpPr>
        <p:spPr>
          <a:xfrm>
            <a:off x="838200" y="49825"/>
            <a:ext cx="95328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7368"/>
              <a:buNone/>
            </a:pPr>
            <a:r>
              <a:rPr lang="en-US" sz="3800"/>
              <a:t>Republican </a:t>
            </a:r>
            <a:r>
              <a:rPr lang="en-US" sz="3800" b="1"/>
              <a:t>non-household contact</a:t>
            </a:r>
            <a:r>
              <a:rPr lang="en-US" sz="3800"/>
              <a:t> behavior is more influenced by incidence rates before adjusting</a:t>
            </a:r>
            <a:endParaRPr sz="3800"/>
          </a:p>
        </p:txBody>
      </p:sp>
      <p:pic>
        <p:nvPicPr>
          <p:cNvPr id="288" name="Google Shape;288;p3"/>
          <p:cNvPicPr preferRelativeResize="0"/>
          <p:nvPr/>
        </p:nvPicPr>
        <p:blipFill rotWithShape="1">
          <a:blip r:embed="rId3">
            <a:alphaModFix/>
          </a:blip>
          <a:srcRect l="9" r="8"/>
          <a:stretch/>
        </p:blipFill>
        <p:spPr>
          <a:xfrm>
            <a:off x="1984025" y="1375375"/>
            <a:ext cx="8223949" cy="5482628"/>
          </a:xfrm>
          <a:prstGeom prst="rect">
            <a:avLst/>
          </a:prstGeom>
          <a:noFill/>
          <a:ln>
            <a:noFill/>
          </a:ln>
        </p:spPr>
      </p:pic>
      <p:sp>
        <p:nvSpPr>
          <p:cNvPr id="289" name="Google Shape;289;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pic>
        <p:nvPicPr>
          <p:cNvPr id="290" name="Google Shape;290;p3"/>
          <p:cNvPicPr preferRelativeResize="0"/>
          <p:nvPr/>
        </p:nvPicPr>
        <p:blipFill rotWithShape="1">
          <a:blip r:embed="rId4">
            <a:alphaModFix/>
          </a:blip>
          <a:srcRect r="72637" b="11103"/>
          <a:stretch/>
        </p:blipFill>
        <p:spPr>
          <a:xfrm>
            <a:off x="10860775" y="122250"/>
            <a:ext cx="1178826" cy="1187575"/>
          </a:xfrm>
          <a:prstGeom prst="rect">
            <a:avLst/>
          </a:prstGeom>
          <a:noFill/>
          <a:ln>
            <a:noFill/>
          </a:ln>
        </p:spPr>
      </p:pic>
      <p:cxnSp>
        <p:nvCxnSpPr>
          <p:cNvPr id="291" name="Google Shape;291;p3"/>
          <p:cNvCxnSpPr/>
          <p:nvPr/>
        </p:nvCxnSpPr>
        <p:spPr>
          <a:xfrm rot="10800000" flipH="1">
            <a:off x="2818300" y="4958400"/>
            <a:ext cx="6325800" cy="22200"/>
          </a:xfrm>
          <a:prstGeom prst="straightConnector1">
            <a:avLst/>
          </a:prstGeom>
          <a:noFill/>
          <a:ln w="28575" cap="flat" cmpd="sng">
            <a:solidFill>
              <a:srgbClr val="999999"/>
            </a:solidFill>
            <a:prstDash val="lgDash"/>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
          <p:cNvSpPr txBox="1">
            <a:spLocks noGrp="1"/>
          </p:cNvSpPr>
          <p:nvPr>
            <p:ph type="title"/>
          </p:nvPr>
        </p:nvSpPr>
        <p:spPr>
          <a:xfrm>
            <a:off x="838200" y="170684"/>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800"/>
              <a:t>All groups react similarly to increased incidence when it comes to </a:t>
            </a:r>
            <a:r>
              <a:rPr lang="en-US" sz="3800" b="1"/>
              <a:t>mask usage before controls</a:t>
            </a:r>
            <a:endParaRPr sz="3800" b="1"/>
          </a:p>
        </p:txBody>
      </p:sp>
      <p:pic>
        <p:nvPicPr>
          <p:cNvPr id="298" name="Google Shape;298;p2"/>
          <p:cNvPicPr preferRelativeResize="0"/>
          <p:nvPr/>
        </p:nvPicPr>
        <p:blipFill rotWithShape="1">
          <a:blip r:embed="rId3">
            <a:alphaModFix/>
          </a:blip>
          <a:srcRect l="9" r="8"/>
          <a:stretch/>
        </p:blipFill>
        <p:spPr>
          <a:xfrm>
            <a:off x="1981475" y="1371925"/>
            <a:ext cx="8229074" cy="5486075"/>
          </a:xfrm>
          <a:prstGeom prst="rect">
            <a:avLst/>
          </a:prstGeom>
          <a:noFill/>
          <a:ln>
            <a:noFill/>
          </a:ln>
        </p:spPr>
      </p:pic>
      <p:pic>
        <p:nvPicPr>
          <p:cNvPr id="299" name="Google Shape;299;p2"/>
          <p:cNvPicPr preferRelativeResize="0"/>
          <p:nvPr/>
        </p:nvPicPr>
        <p:blipFill rotWithShape="1">
          <a:blip r:embed="rId4">
            <a:alphaModFix/>
          </a:blip>
          <a:srcRect l="2650" r="2641"/>
          <a:stretch/>
        </p:blipFill>
        <p:spPr>
          <a:xfrm>
            <a:off x="10517525" y="167735"/>
            <a:ext cx="1522073" cy="1406826"/>
          </a:xfrm>
          <a:prstGeom prst="rect">
            <a:avLst/>
          </a:prstGeom>
          <a:noFill/>
          <a:ln>
            <a:noFill/>
          </a:ln>
        </p:spPr>
      </p:pic>
      <p:sp>
        <p:nvSpPr>
          <p:cNvPr id="300" name="Google Shape;300;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pic>
        <p:nvPicPr>
          <p:cNvPr id="301" name="Google Shape;301;p2"/>
          <p:cNvPicPr preferRelativeResize="0"/>
          <p:nvPr/>
        </p:nvPicPr>
        <p:blipFill rotWithShape="1">
          <a:blip r:embed="rId5">
            <a:alphaModFix/>
          </a:blip>
          <a:srcRect/>
          <a:stretch/>
        </p:blipFill>
        <p:spPr>
          <a:xfrm>
            <a:off x="10556292" y="172900"/>
            <a:ext cx="1479608" cy="1213125"/>
          </a:xfrm>
          <a:prstGeom prst="rect">
            <a:avLst/>
          </a:prstGeom>
          <a:noFill/>
          <a:ln>
            <a:noFill/>
          </a:ln>
        </p:spPr>
      </p:pic>
      <p:cxnSp>
        <p:nvCxnSpPr>
          <p:cNvPr id="302" name="Google Shape;302;p2"/>
          <p:cNvCxnSpPr/>
          <p:nvPr/>
        </p:nvCxnSpPr>
        <p:spPr>
          <a:xfrm rot="10800000" flipH="1">
            <a:off x="2796200" y="5662975"/>
            <a:ext cx="6325800" cy="22200"/>
          </a:xfrm>
          <a:prstGeom prst="straightConnector1">
            <a:avLst/>
          </a:prstGeom>
          <a:noFill/>
          <a:ln w="28575" cap="flat" cmpd="sng">
            <a:solidFill>
              <a:srgbClr val="999999"/>
            </a:solidFill>
            <a:prstDash val="lgDash"/>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E9BA2D-6160-2C60-CB5E-18D7B65A16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6" name="Picture 5" descr="A screenshot of a graph&#10;&#10;Description automatically generated">
            <a:extLst>
              <a:ext uri="{FF2B5EF4-FFF2-40B4-BE49-F238E27FC236}">
                <a16:creationId xmlns:a16="http://schemas.microsoft.com/office/drawing/2014/main" id="{ACCF4C30-8F76-E1E1-AB8D-481BF2FF987D}"/>
              </a:ext>
            </a:extLst>
          </p:cNvPr>
          <p:cNvPicPr>
            <a:picLocks noChangeAspect="1"/>
          </p:cNvPicPr>
          <p:nvPr/>
        </p:nvPicPr>
        <p:blipFill>
          <a:blip r:embed="rId2"/>
          <a:stretch>
            <a:fillRect/>
          </a:stretch>
        </p:blipFill>
        <p:spPr>
          <a:xfrm>
            <a:off x="1936928" y="697041"/>
            <a:ext cx="7772400" cy="5181600"/>
          </a:xfrm>
          <a:prstGeom prst="rect">
            <a:avLst/>
          </a:prstGeom>
        </p:spPr>
      </p:pic>
    </p:spTree>
    <p:extLst>
      <p:ext uri="{BB962C8B-B14F-4D97-AF65-F5344CB8AC3E}">
        <p14:creationId xmlns:p14="http://schemas.microsoft.com/office/powerpoint/2010/main" val="508047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954B1B-A940-7174-AF8A-9A1FA84554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6" name="Picture 5" descr="A graph on a black background&#10;&#10;Description automatically generated">
            <a:extLst>
              <a:ext uri="{FF2B5EF4-FFF2-40B4-BE49-F238E27FC236}">
                <a16:creationId xmlns:a16="http://schemas.microsoft.com/office/drawing/2014/main" id="{BDB161F4-356A-40BC-7D9B-3A40547A8F22}"/>
              </a:ext>
            </a:extLst>
          </p:cNvPr>
          <p:cNvPicPr>
            <a:picLocks noChangeAspect="1"/>
          </p:cNvPicPr>
          <p:nvPr/>
        </p:nvPicPr>
        <p:blipFill>
          <a:blip r:embed="rId2"/>
          <a:stretch>
            <a:fillRect/>
          </a:stretch>
        </p:blipFill>
        <p:spPr>
          <a:xfrm>
            <a:off x="1944392" y="838200"/>
            <a:ext cx="7772400" cy="5181600"/>
          </a:xfrm>
          <a:prstGeom prst="rect">
            <a:avLst/>
          </a:prstGeom>
        </p:spPr>
      </p:pic>
    </p:spTree>
    <p:extLst>
      <p:ext uri="{BB962C8B-B14F-4D97-AF65-F5344CB8AC3E}">
        <p14:creationId xmlns:p14="http://schemas.microsoft.com/office/powerpoint/2010/main" val="327929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f4e2c1751e_3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Our Contributions/ Research Questions</a:t>
            </a:r>
            <a:endParaRPr/>
          </a:p>
        </p:txBody>
      </p:sp>
      <p:sp>
        <p:nvSpPr>
          <p:cNvPr id="105" name="Google Shape;105;g1f4e2c1751e_3_0"/>
          <p:cNvSpPr txBox="1">
            <a:spLocks noGrp="1"/>
          </p:cNvSpPr>
          <p:nvPr>
            <p:ph type="body" idx="1"/>
          </p:nvPr>
        </p:nvSpPr>
        <p:spPr>
          <a:xfrm>
            <a:off x="838200" y="1931300"/>
            <a:ext cx="9961200" cy="2272054"/>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r>
              <a:rPr lang="en-US" dirty="0"/>
              <a:t>How did individual political affiliation and the local partisan context impact health behaviors during the pandemic?</a:t>
            </a:r>
            <a:endParaRPr dirty="0"/>
          </a:p>
          <a:p>
            <a:pPr marL="914400" lvl="1" indent="-342900" algn="l" rtl="0">
              <a:lnSpc>
                <a:spcPct val="90000"/>
              </a:lnSpc>
              <a:spcBef>
                <a:spcPts val="1000"/>
              </a:spcBef>
              <a:spcAft>
                <a:spcPts val="0"/>
              </a:spcAft>
              <a:buSzPts val="1800"/>
              <a:buChar char="•"/>
            </a:pPr>
            <a:r>
              <a:rPr lang="en-US" dirty="0"/>
              <a:t>Behaviors: contact rates, mask use, vaccination </a:t>
            </a:r>
            <a:br>
              <a:rPr lang="en-US" dirty="0"/>
            </a:br>
            <a:endParaRPr dirty="0"/>
          </a:p>
          <a:p>
            <a:pPr>
              <a:spcBef>
                <a:spcPts val="0"/>
              </a:spcBef>
            </a:pPr>
            <a:r>
              <a:rPr lang="en-US" dirty="0">
                <a:solidFill>
                  <a:schemeClr val="bg1">
                    <a:lumMod val="65000"/>
                  </a:schemeClr>
                </a:solidFill>
              </a:rPr>
              <a:t>Partisanship and prevalence dependent behavior</a:t>
            </a:r>
            <a:endParaRPr dirty="0">
              <a:solidFill>
                <a:schemeClr val="bg1">
                  <a:lumMod val="65000"/>
                </a:schemeClr>
              </a:solidFill>
            </a:endParaRPr>
          </a:p>
          <a:p>
            <a:pPr marL="0" lvl="0" indent="0" algn="l" rtl="0">
              <a:lnSpc>
                <a:spcPct val="90000"/>
              </a:lnSpc>
              <a:spcBef>
                <a:spcPts val="1000"/>
              </a:spcBef>
              <a:spcAft>
                <a:spcPts val="0"/>
              </a:spcAft>
              <a:buSzPts val="1800"/>
              <a:buNone/>
            </a:pPr>
            <a:endParaRPr dirty="0"/>
          </a:p>
        </p:txBody>
      </p:sp>
      <p:pic>
        <p:nvPicPr>
          <p:cNvPr id="106" name="Google Shape;106;g1f4e2c1751e_3_0"/>
          <p:cNvPicPr preferRelativeResize="0"/>
          <p:nvPr/>
        </p:nvPicPr>
        <p:blipFill rotWithShape="1">
          <a:blip r:embed="rId3">
            <a:alphaModFix/>
          </a:blip>
          <a:srcRect/>
          <a:stretch/>
        </p:blipFill>
        <p:spPr>
          <a:xfrm>
            <a:off x="8681100" y="3133150"/>
            <a:ext cx="2495150" cy="2495150"/>
          </a:xfrm>
          <a:prstGeom prst="rect">
            <a:avLst/>
          </a:prstGeom>
          <a:noFill/>
          <a:ln>
            <a:noFill/>
          </a:ln>
        </p:spPr>
      </p:pic>
      <p:sp>
        <p:nvSpPr>
          <p:cNvPr id="108" name="Google Shape;108;g1f4e2c1751e_3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
        <p:nvSpPr>
          <p:cNvPr id="2" name="Google Shape;105;g1f4e2c1751e_3_0">
            <a:extLst>
              <a:ext uri="{FF2B5EF4-FFF2-40B4-BE49-F238E27FC236}">
                <a16:creationId xmlns:a16="http://schemas.microsoft.com/office/drawing/2014/main" id="{02B974BC-4F63-4377-A683-1B5EEA42CAA6}"/>
              </a:ext>
            </a:extLst>
          </p:cNvPr>
          <p:cNvSpPr txBox="1">
            <a:spLocks/>
          </p:cNvSpPr>
          <p:nvPr/>
        </p:nvSpPr>
        <p:spPr>
          <a:xfrm>
            <a:off x="838200" y="4220821"/>
            <a:ext cx="7772400" cy="1796157"/>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dirty="0"/>
              <a:t>What are the implications for the spread of infectious diseases in heterogeneous populations?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ca977590c2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t>Berkeley Interpersonal Contact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Surveys</a:t>
            </a:r>
            <a:r>
              <a:rPr lang="en-US" dirty="0"/>
              <a:t> (BICS)</a:t>
            </a:r>
            <a:endParaRPr dirty="0"/>
          </a:p>
        </p:txBody>
      </p:sp>
      <p:graphicFrame>
        <p:nvGraphicFramePr>
          <p:cNvPr id="116" name="Google Shape;116;g2ca977590c2_0_0"/>
          <p:cNvGraphicFramePr/>
          <p:nvPr>
            <p:extLst>
              <p:ext uri="{D42A27DB-BD31-4B8C-83A1-F6EECF244321}">
                <p14:modId xmlns:p14="http://schemas.microsoft.com/office/powerpoint/2010/main" val="1221599495"/>
              </p:ext>
            </p:extLst>
          </p:nvPr>
        </p:nvGraphicFramePr>
        <p:xfrm>
          <a:off x="650400" y="2038122"/>
          <a:ext cx="3061700" cy="4233720"/>
        </p:xfrm>
        <a:graphic>
          <a:graphicData uri="http://schemas.openxmlformats.org/drawingml/2006/table">
            <a:tbl>
              <a:tblPr>
                <a:noFill/>
                <a:tableStyleId>{D5032276-D567-4C60-B8C7-07D172855D0B}</a:tableStyleId>
              </a:tblPr>
              <a:tblGrid>
                <a:gridCol w="1530850">
                  <a:extLst>
                    <a:ext uri="{9D8B030D-6E8A-4147-A177-3AD203B41FA5}">
                      <a16:colId xmlns:a16="http://schemas.microsoft.com/office/drawing/2014/main" val="20000"/>
                    </a:ext>
                  </a:extLst>
                </a:gridCol>
                <a:gridCol w="1530850">
                  <a:extLst>
                    <a:ext uri="{9D8B030D-6E8A-4147-A177-3AD203B41FA5}">
                      <a16:colId xmlns:a16="http://schemas.microsoft.com/office/drawing/2014/main" val="20001"/>
                    </a:ext>
                  </a:extLst>
                </a:gridCol>
              </a:tblGrid>
              <a:tr h="578625">
                <a:tc>
                  <a:txBody>
                    <a:bodyPr/>
                    <a:lstStyle/>
                    <a:p>
                      <a:pPr marL="0" marR="0" lvl="0" indent="0" algn="ctr" rtl="0">
                        <a:lnSpc>
                          <a:spcPct val="100000"/>
                        </a:lnSpc>
                        <a:spcBef>
                          <a:spcPts val="0"/>
                        </a:spcBef>
                        <a:spcAft>
                          <a:spcPts val="0"/>
                        </a:spcAft>
                        <a:buClr>
                          <a:srgbClr val="000000"/>
                        </a:buClr>
                        <a:buSzPts val="1900"/>
                        <a:buFont typeface="Arial"/>
                        <a:buNone/>
                      </a:pPr>
                      <a:r>
                        <a:rPr lang="en-US" sz="1900" b="1" u="none" strike="noStrike" cap="none">
                          <a:latin typeface="Calibri"/>
                          <a:ea typeface="Calibri"/>
                          <a:cs typeface="Calibri"/>
                          <a:sym typeface="Calibri"/>
                        </a:rPr>
                        <a:t>Wave</a:t>
                      </a:r>
                      <a:endParaRPr sz="1900" b="1"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900"/>
                        <a:buFont typeface="Arial"/>
                        <a:buNone/>
                      </a:pPr>
                      <a:r>
                        <a:rPr lang="en-US" sz="1900" b="1" u="none" strike="noStrike" cap="none"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8"/>
                            </a:ext>
                          </a:extLst>
                        </a:rPr>
                        <a:t>Sample Size</a:t>
                      </a:r>
                      <a:endParaRPr sz="1900" b="1" u="none" strike="noStrike" cap="none" dirty="0"/>
                    </a:p>
                  </a:txBody>
                  <a:tcPr marL="91425" marR="91425" marT="91425" marB="91425">
                    <a:lnL w="9525" cap="flat" cmpd="sng">
                      <a:solidFill>
                        <a:srgbClr val="D9D9D9">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5786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a:ea typeface="Calibri"/>
                          <a:cs typeface="Calibri"/>
                          <a:sym typeface="Calibri"/>
                        </a:rPr>
                        <a:t>2  (June ‘20)</a:t>
                      </a:r>
                      <a:endParaRPr sz="18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2,309</a:t>
                      </a:r>
                      <a:endParaRPr sz="18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786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a:ea typeface="Calibri"/>
                          <a:cs typeface="Calibri"/>
                          <a:sym typeface="Calibri"/>
                        </a:rPr>
                        <a:t>3 (Sept ‘20)</a:t>
                      </a:r>
                      <a:endParaRPr sz="18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3,216</a:t>
                      </a:r>
                      <a:endParaRPr sz="18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786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a:ea typeface="Calibri"/>
                          <a:cs typeface="Calibri"/>
                          <a:sym typeface="Calibri"/>
                        </a:rPr>
                        <a:t>4 (Dec ‘20)</a:t>
                      </a:r>
                      <a:endParaRPr sz="18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2,976</a:t>
                      </a:r>
                      <a:endParaRPr sz="18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786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a:ea typeface="Calibri"/>
                          <a:cs typeface="Calibri"/>
                          <a:sym typeface="Calibri"/>
                        </a:rPr>
                        <a:t>5 (Feb ‘21)</a:t>
                      </a:r>
                      <a:endParaRPr sz="18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2,958</a:t>
                      </a:r>
                      <a:endParaRPr sz="18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86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a:ea typeface="Calibri"/>
                          <a:cs typeface="Calibri"/>
                          <a:sym typeface="Calibri"/>
                        </a:rPr>
                        <a:t>6 (May ‘21)</a:t>
                      </a:r>
                      <a:endParaRPr sz="18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5,345</a:t>
                      </a:r>
                      <a:endParaRPr sz="18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78625">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a:latin typeface="Calibri"/>
                          <a:ea typeface="Calibri"/>
                          <a:cs typeface="Calibri"/>
                          <a:sym typeface="Calibri"/>
                        </a:rPr>
                        <a:t>Total</a:t>
                      </a:r>
                      <a:endParaRPr sz="1800" b="1" i="1"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dirty="0"/>
                        <a:t>16,804</a:t>
                      </a:r>
                      <a:endParaRPr sz="1800" b="1" i="1" u="none" strike="noStrike" cap="none" dirty="0"/>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17" name="Google Shape;117;g2ca977590c2_0_0"/>
          <p:cNvSpPr txBox="1"/>
          <p:nvPr/>
        </p:nvSpPr>
        <p:spPr>
          <a:xfrm>
            <a:off x="8296183" y="6321542"/>
            <a:ext cx="4193100" cy="33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dirty="0">
                <a:solidFill>
                  <a:schemeClr val="dk1"/>
                </a:solidFill>
                <a:latin typeface="Calibri"/>
                <a:ea typeface="Calibri"/>
                <a:cs typeface="Calibri"/>
                <a:sym typeface="Calibri"/>
              </a:rPr>
              <a:t>Source: Johns Hopkins Coronavirus Resource Center</a:t>
            </a:r>
            <a:endParaRPr sz="1500" b="0" i="0" u="none" strike="noStrike" cap="none" dirty="0">
              <a:solidFill>
                <a:schemeClr val="dk1"/>
              </a:solidFill>
              <a:latin typeface="Calibri"/>
              <a:ea typeface="Calibri"/>
              <a:cs typeface="Calibri"/>
              <a:sym typeface="Calibri"/>
            </a:endParaRPr>
          </a:p>
        </p:txBody>
      </p:sp>
      <p:sp>
        <p:nvSpPr>
          <p:cNvPr id="122" name="Google Shape;122;g2ca977590c2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grpSp>
        <p:nvGrpSpPr>
          <p:cNvPr id="2" name="Group 1">
            <a:extLst>
              <a:ext uri="{FF2B5EF4-FFF2-40B4-BE49-F238E27FC236}">
                <a16:creationId xmlns:a16="http://schemas.microsoft.com/office/drawing/2014/main" id="{73F79502-185D-4E3C-92D3-0D8E814281C5}"/>
              </a:ext>
            </a:extLst>
          </p:cNvPr>
          <p:cNvGrpSpPr/>
          <p:nvPr/>
        </p:nvGrpSpPr>
        <p:grpSpPr>
          <a:xfrm>
            <a:off x="4001500" y="1222260"/>
            <a:ext cx="8190500" cy="5134090"/>
            <a:chOff x="304950" y="1433625"/>
            <a:chExt cx="8190500" cy="5134090"/>
          </a:xfrm>
        </p:grpSpPr>
        <p:pic>
          <p:nvPicPr>
            <p:cNvPr id="115" name="Google Shape;115;g2ca977590c2_0_0"/>
            <p:cNvPicPr preferRelativeResize="0"/>
            <p:nvPr/>
          </p:nvPicPr>
          <p:blipFill rotWithShape="1">
            <a:blip r:embed="rId3">
              <a:alphaModFix/>
            </a:blip>
            <a:srcRect t="3677" b="3669"/>
            <a:stretch/>
          </p:blipFill>
          <p:spPr>
            <a:xfrm>
              <a:off x="304950" y="1509813"/>
              <a:ext cx="8190500" cy="5057902"/>
            </a:xfrm>
            <a:prstGeom prst="rect">
              <a:avLst/>
            </a:prstGeom>
            <a:noFill/>
            <a:ln>
              <a:noFill/>
            </a:ln>
          </p:spPr>
        </p:pic>
        <p:sp>
          <p:nvSpPr>
            <p:cNvPr id="118" name="Google Shape;118;g2ca977590c2_0_0"/>
            <p:cNvSpPr/>
            <p:nvPr/>
          </p:nvSpPr>
          <p:spPr>
            <a:xfrm flipH="1">
              <a:off x="3830500" y="2572225"/>
              <a:ext cx="1139400" cy="1218000"/>
            </a:xfrm>
            <a:prstGeom prst="wedgeRectCallout">
              <a:avLst>
                <a:gd name="adj1" fmla="val -20833"/>
                <a:gd name="adj2" fmla="val 625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1300" b="1" i="0" u="none" strike="noStrike" cap="none">
                  <a:solidFill>
                    <a:srgbClr val="0D0D0D"/>
                  </a:solidFill>
                  <a:latin typeface="Calibri"/>
                  <a:ea typeface="Calibri"/>
                  <a:cs typeface="Calibri"/>
                  <a:sym typeface="Calibri"/>
                </a:rPr>
                <a:t>Omicron variant leads to a record number of cases</a:t>
              </a:r>
              <a:endParaRPr sz="2900" b="1"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9" name="Google Shape;119;g2ca977590c2_0_0"/>
            <p:cNvSpPr/>
            <p:nvPr/>
          </p:nvSpPr>
          <p:spPr>
            <a:xfrm>
              <a:off x="1087450" y="3136838"/>
              <a:ext cx="1014300" cy="1491900"/>
            </a:xfrm>
            <a:prstGeom prst="wedgeRectCallout">
              <a:avLst>
                <a:gd name="adj1" fmla="val -20833"/>
                <a:gd name="adj2" fmla="val 625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0D0D0D"/>
                  </a:solidFill>
                  <a:latin typeface="Calibri"/>
                  <a:ea typeface="Calibri"/>
                  <a:cs typeface="Calibri"/>
                  <a:sym typeface="Calibri"/>
                </a:rPr>
                <a:t>The U.S. COVID-19 death toll surpasses 100,000</a:t>
              </a:r>
              <a:endParaRPr sz="1300" b="1" i="0" u="none" strike="noStrike" cap="none">
                <a:solidFill>
                  <a:srgbClr val="0D0D0D"/>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20" name="Google Shape;120;g2ca977590c2_0_0"/>
            <p:cNvSpPr/>
            <p:nvPr/>
          </p:nvSpPr>
          <p:spPr>
            <a:xfrm>
              <a:off x="5196750" y="4119775"/>
              <a:ext cx="732000" cy="1008900"/>
            </a:xfrm>
            <a:prstGeom prst="wedgeRectCallout">
              <a:avLst>
                <a:gd name="adj1" fmla="val -20833"/>
                <a:gd name="adj2" fmla="val 625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D0D0D"/>
                  </a:solidFill>
                  <a:latin typeface="Calibri"/>
                  <a:ea typeface="Calibri"/>
                  <a:cs typeface="Calibri"/>
                  <a:sym typeface="Calibri"/>
                </a:rPr>
                <a:t>Joe Biden takes office</a:t>
              </a:r>
              <a:endParaRPr sz="1200" b="1" i="0" u="none" strike="noStrike" cap="none">
                <a:solidFill>
                  <a:srgbClr val="0D0D0D"/>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21" name="Google Shape;121;g2ca977590c2_0_0"/>
            <p:cNvSpPr/>
            <p:nvPr/>
          </p:nvSpPr>
          <p:spPr>
            <a:xfrm flipH="1">
              <a:off x="3594850" y="4266150"/>
              <a:ext cx="1312500" cy="1376100"/>
            </a:xfrm>
            <a:prstGeom prst="wedgeRectCallout">
              <a:avLst>
                <a:gd name="adj1" fmla="val -20833"/>
                <a:gd name="adj2" fmla="val 625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D0D0D"/>
                  </a:solidFill>
                  <a:latin typeface="Calibri"/>
                  <a:ea typeface="Calibri"/>
                  <a:cs typeface="Calibri"/>
                  <a:sym typeface="Calibri"/>
                </a:rPr>
                <a:t>FDA authorized the vaccine for emergency use</a:t>
              </a:r>
              <a:endParaRPr sz="3000" b="1"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23" name="Google Shape;123;g2ca977590c2_0_0"/>
            <p:cNvSpPr/>
            <p:nvPr/>
          </p:nvSpPr>
          <p:spPr>
            <a:xfrm flipH="1">
              <a:off x="6398100" y="3031400"/>
              <a:ext cx="1014300" cy="1946700"/>
            </a:xfrm>
            <a:prstGeom prst="wedgeRectCallout">
              <a:avLst>
                <a:gd name="adj1" fmla="val -20833"/>
                <a:gd name="adj2" fmla="val 625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D0D0D"/>
                  </a:solidFill>
                  <a:latin typeface="Calibri"/>
                  <a:ea typeface="Calibri"/>
                  <a:cs typeface="Calibri"/>
                  <a:sym typeface="Calibri"/>
                </a:rPr>
                <a:t>FDA authorizes the vaccine for children 5 through 11 years of age</a:t>
              </a:r>
              <a:endParaRPr sz="3000" b="1"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24" name="Google Shape;124;g2ca977590c2_0_0"/>
            <p:cNvSpPr txBox="1"/>
            <p:nvPr/>
          </p:nvSpPr>
          <p:spPr>
            <a:xfrm>
              <a:off x="447300" y="1433625"/>
              <a:ext cx="2229600" cy="87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888888"/>
                  </a:solidFill>
                  <a:latin typeface="Calibri"/>
                  <a:ea typeface="Calibri"/>
                  <a:cs typeface="Calibri"/>
                  <a:sym typeface="Calibri"/>
                </a:rPr>
                <a:t>C</a:t>
              </a:r>
              <a:r>
                <a:rPr lang="en-US" sz="1900" b="0" i="0" u="none" strike="noStrike" cap="none">
                  <a:solidFill>
                    <a:srgbClr val="888888"/>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9"/>
                    </a:ext>
                  </a:extLst>
                </a:rPr>
                <a:t>OVID-19 </a:t>
              </a:r>
              <a:r>
                <a:rPr lang="en-US" sz="1900" b="0" i="0" u="none" strike="noStrike" cap="none">
                  <a:solidFill>
                    <a:srgbClr val="888888"/>
                  </a:solidFill>
                  <a:latin typeface="Calibri"/>
                  <a:ea typeface="Calibri"/>
                  <a:cs typeface="Calibri"/>
                  <a:sym typeface="Calibri"/>
                </a:rPr>
                <a:t>7-day average daily deaths</a:t>
              </a:r>
              <a:endParaRPr sz="1900" b="0" i="0" u="none" strike="noStrike" cap="none">
                <a:solidFill>
                  <a:srgbClr val="888888"/>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838200" y="-15875"/>
            <a:ext cx="95241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800"/>
              <a:t>Partisan differences in </a:t>
            </a:r>
            <a:r>
              <a:rPr lang="en-US" sz="3800" b="1"/>
              <a:t>contact rates </a:t>
            </a:r>
            <a:r>
              <a:rPr lang="en-US" sz="3800"/>
              <a:t>are greater than racial and gender differences </a:t>
            </a:r>
            <a:endParaRPr sz="3800"/>
          </a:p>
        </p:txBody>
      </p:sp>
      <p:pic>
        <p:nvPicPr>
          <p:cNvPr id="131" name="Google Shape;131;p23"/>
          <p:cNvPicPr preferRelativeResize="0"/>
          <p:nvPr/>
        </p:nvPicPr>
        <p:blipFill rotWithShape="1">
          <a:blip r:embed="rId3">
            <a:alphaModFix/>
          </a:blip>
          <a:srcRect l="9" r="8"/>
          <a:stretch/>
        </p:blipFill>
        <p:spPr>
          <a:xfrm>
            <a:off x="838200" y="1263401"/>
            <a:ext cx="8391900" cy="5594599"/>
          </a:xfrm>
          <a:prstGeom prst="rect">
            <a:avLst/>
          </a:prstGeom>
          <a:noFill/>
          <a:ln>
            <a:noFill/>
          </a:ln>
        </p:spPr>
      </p:pic>
      <p:sp>
        <p:nvSpPr>
          <p:cNvPr id="132" name="Google Shape;132;p23"/>
          <p:cNvSpPr txBox="1"/>
          <p:nvPr/>
        </p:nvSpPr>
        <p:spPr>
          <a:xfrm>
            <a:off x="9796200" y="5704750"/>
            <a:ext cx="2160300" cy="65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1500" b="0" i="0" u="none" strike="noStrike" cap="none">
                <a:solidFill>
                  <a:srgbClr val="999999"/>
                </a:solidFill>
                <a:latin typeface="Calibri"/>
                <a:ea typeface="Calibri"/>
                <a:cs typeface="Calibri"/>
                <a:sym typeface="Calibri"/>
              </a:rPr>
              <a:t>Source: BICS Pooled Data (June 2020–May 2021)</a:t>
            </a:r>
            <a:endParaRPr sz="1500" b="0" i="0" u="none" strike="noStrike" cap="none">
              <a:solidFill>
                <a:srgbClr val="999999"/>
              </a:solidFill>
              <a:latin typeface="Calibri"/>
              <a:ea typeface="Calibri"/>
              <a:cs typeface="Calibri"/>
              <a:sym typeface="Calibri"/>
            </a:endParaRPr>
          </a:p>
        </p:txBody>
      </p:sp>
      <p:sp>
        <p:nvSpPr>
          <p:cNvPr id="133" name="Google Shape;133;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pic>
        <p:nvPicPr>
          <p:cNvPr id="134" name="Google Shape;134;p23"/>
          <p:cNvPicPr preferRelativeResize="0"/>
          <p:nvPr/>
        </p:nvPicPr>
        <p:blipFill rotWithShape="1">
          <a:blip r:embed="rId4">
            <a:alphaModFix/>
          </a:blip>
          <a:srcRect r="72637" b="11103"/>
          <a:stretch/>
        </p:blipFill>
        <p:spPr>
          <a:xfrm>
            <a:off x="10860775" y="122250"/>
            <a:ext cx="1178826" cy="1187575"/>
          </a:xfrm>
          <a:prstGeom prst="rect">
            <a:avLst/>
          </a:prstGeom>
          <a:noFill/>
          <a:ln>
            <a:noFill/>
          </a:ln>
        </p:spPr>
      </p:pic>
      <p:sp>
        <p:nvSpPr>
          <p:cNvPr id="135" name="Google Shape;135;p23"/>
          <p:cNvSpPr txBox="1"/>
          <p:nvPr/>
        </p:nvSpPr>
        <p:spPr>
          <a:xfrm>
            <a:off x="9754200" y="1831275"/>
            <a:ext cx="2244300" cy="175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1" u="none" strike="noStrike" cap="none">
                <a:solidFill>
                  <a:srgbClr val="000000"/>
                </a:solidFill>
                <a:latin typeface="Arial"/>
                <a:ea typeface="Arial"/>
                <a:cs typeface="Arial"/>
                <a:sym typeface="Arial"/>
              </a:rPr>
              <a:t>How many people who do not live in your household did you have in-person contact with yesterday?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c652eb037b_0_0"/>
          <p:cNvSpPr txBox="1">
            <a:spLocks noGrp="1"/>
          </p:cNvSpPr>
          <p:nvPr>
            <p:ph type="title"/>
          </p:nvPr>
        </p:nvSpPr>
        <p:spPr>
          <a:xfrm>
            <a:off x="838200" y="603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800"/>
              <a:t>Biggest differences in </a:t>
            </a:r>
            <a:r>
              <a:rPr lang="en-US" sz="3800" b="1"/>
              <a:t>mask usage</a:t>
            </a:r>
            <a:r>
              <a:rPr lang="en-US" sz="3800"/>
              <a:t> are based on partisan differences!</a:t>
            </a:r>
            <a:endParaRPr sz="3800"/>
          </a:p>
        </p:txBody>
      </p:sp>
      <p:pic>
        <p:nvPicPr>
          <p:cNvPr id="141" name="Google Shape;141;g2c652eb037b_0_0"/>
          <p:cNvPicPr preferRelativeResize="0"/>
          <p:nvPr/>
        </p:nvPicPr>
        <p:blipFill rotWithShape="1">
          <a:blip r:embed="rId3">
            <a:alphaModFix/>
          </a:blip>
          <a:srcRect/>
          <a:stretch/>
        </p:blipFill>
        <p:spPr>
          <a:xfrm>
            <a:off x="838200" y="1268738"/>
            <a:ext cx="8385940" cy="5589262"/>
          </a:xfrm>
          <a:prstGeom prst="rect">
            <a:avLst/>
          </a:prstGeom>
          <a:noFill/>
          <a:ln>
            <a:noFill/>
          </a:ln>
        </p:spPr>
      </p:pic>
      <p:sp>
        <p:nvSpPr>
          <p:cNvPr id="142" name="Google Shape;142;g2c652eb037b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pic>
        <p:nvPicPr>
          <p:cNvPr id="143" name="Google Shape;143;g2c652eb037b_0_0"/>
          <p:cNvPicPr preferRelativeResize="0"/>
          <p:nvPr/>
        </p:nvPicPr>
        <p:blipFill rotWithShape="1">
          <a:blip r:embed="rId4">
            <a:alphaModFix/>
          </a:blip>
          <a:srcRect/>
          <a:stretch/>
        </p:blipFill>
        <p:spPr>
          <a:xfrm>
            <a:off x="10556292" y="172900"/>
            <a:ext cx="1479608" cy="1213125"/>
          </a:xfrm>
          <a:prstGeom prst="rect">
            <a:avLst/>
          </a:prstGeom>
          <a:noFill/>
          <a:ln>
            <a:noFill/>
          </a:ln>
        </p:spPr>
      </p:pic>
      <p:sp>
        <p:nvSpPr>
          <p:cNvPr id="144" name="Google Shape;144;g2c652eb037b_0_0"/>
          <p:cNvSpPr txBox="1"/>
          <p:nvPr/>
        </p:nvSpPr>
        <p:spPr>
          <a:xfrm>
            <a:off x="9796200" y="5704750"/>
            <a:ext cx="2160300" cy="65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1500" b="0" i="0" u="none" strike="noStrike" cap="none">
                <a:solidFill>
                  <a:srgbClr val="999999"/>
                </a:solidFill>
                <a:latin typeface="Calibri"/>
                <a:ea typeface="Calibri"/>
                <a:cs typeface="Calibri"/>
                <a:sym typeface="Calibri"/>
              </a:rPr>
              <a:t>Source: BICS Pooled Data (June 2020–May 2021)</a:t>
            </a:r>
            <a:endParaRPr sz="1500" b="0" i="0" u="none" strike="noStrike" cap="none">
              <a:solidFill>
                <a:srgbClr val="999999"/>
              </a:solidFill>
              <a:latin typeface="Calibri"/>
              <a:ea typeface="Calibri"/>
              <a:cs typeface="Calibri"/>
              <a:sym typeface="Calibri"/>
            </a:endParaRPr>
          </a:p>
        </p:txBody>
      </p:sp>
      <p:sp>
        <p:nvSpPr>
          <p:cNvPr id="145" name="Google Shape;145;g2c652eb037b_0_0"/>
          <p:cNvSpPr txBox="1"/>
          <p:nvPr/>
        </p:nvSpPr>
        <p:spPr>
          <a:xfrm>
            <a:off x="10058400" y="2076628"/>
            <a:ext cx="189810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1" u="none" strike="noStrike" cap="none">
                <a:solidFill>
                  <a:srgbClr val="000000"/>
                </a:solidFill>
                <a:latin typeface="Arial"/>
                <a:ea typeface="Arial"/>
                <a:cs typeface="Arial"/>
                <a:sym typeface="Arial"/>
              </a:rPr>
              <a:t>During this contact, did you wear a face mask?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838200" y="-1587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800"/>
              <a:t>Partisan differences in </a:t>
            </a:r>
            <a:r>
              <a:rPr lang="en-US" sz="3800" b="1"/>
              <a:t>vaccination rates</a:t>
            </a:r>
            <a:r>
              <a:rPr lang="en-US" sz="3800"/>
              <a:t> are also large</a:t>
            </a:r>
            <a:endParaRPr sz="3800"/>
          </a:p>
        </p:txBody>
      </p:sp>
      <p:pic>
        <p:nvPicPr>
          <p:cNvPr id="151" name="Google Shape;151;p27"/>
          <p:cNvPicPr preferRelativeResize="0"/>
          <p:nvPr/>
        </p:nvPicPr>
        <p:blipFill rotWithShape="1">
          <a:blip r:embed="rId3">
            <a:alphaModFix/>
          </a:blip>
          <a:srcRect l="9" r="8"/>
          <a:stretch/>
        </p:blipFill>
        <p:spPr>
          <a:xfrm>
            <a:off x="1304451" y="1309819"/>
            <a:ext cx="8353096" cy="5568729"/>
          </a:xfrm>
          <a:prstGeom prst="rect">
            <a:avLst/>
          </a:prstGeom>
          <a:noFill/>
          <a:ln>
            <a:noFill/>
          </a:ln>
        </p:spPr>
      </p:pic>
      <p:sp>
        <p:nvSpPr>
          <p:cNvPr id="152" name="Google Shape;152;p27"/>
          <p:cNvSpPr txBox="1"/>
          <p:nvPr/>
        </p:nvSpPr>
        <p:spPr>
          <a:xfrm>
            <a:off x="9928550" y="5912325"/>
            <a:ext cx="2166300" cy="44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1500" b="0" i="0" u="none" strike="noStrike" cap="none">
                <a:solidFill>
                  <a:srgbClr val="999999"/>
                </a:solidFill>
                <a:latin typeface="Calibri"/>
                <a:ea typeface="Calibri"/>
                <a:cs typeface="Calibri"/>
                <a:sym typeface="Calibri"/>
              </a:rPr>
              <a:t>Source: BICS (May 2021)</a:t>
            </a:r>
            <a:endParaRPr sz="1500" b="0" i="0" u="none" strike="noStrike" cap="none">
              <a:solidFill>
                <a:srgbClr val="999999"/>
              </a:solidFill>
              <a:latin typeface="Calibri"/>
              <a:ea typeface="Calibri"/>
              <a:cs typeface="Calibri"/>
              <a:sym typeface="Calibri"/>
            </a:endParaRPr>
          </a:p>
        </p:txBody>
      </p:sp>
      <p:sp>
        <p:nvSpPr>
          <p:cNvPr id="153" name="Google Shape;153;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pic>
        <p:nvPicPr>
          <p:cNvPr id="154" name="Google Shape;154;p27"/>
          <p:cNvPicPr preferRelativeResize="0"/>
          <p:nvPr/>
        </p:nvPicPr>
        <p:blipFill rotWithShape="1">
          <a:blip r:embed="rId4">
            <a:alphaModFix/>
          </a:blip>
          <a:srcRect/>
          <a:stretch/>
        </p:blipFill>
        <p:spPr>
          <a:xfrm>
            <a:off x="10692675" y="203350"/>
            <a:ext cx="1194524" cy="1231599"/>
          </a:xfrm>
          <a:prstGeom prst="rect">
            <a:avLst/>
          </a:prstGeom>
          <a:noFill/>
          <a:ln>
            <a:noFill/>
          </a:ln>
        </p:spPr>
      </p:pic>
      <p:sp>
        <p:nvSpPr>
          <p:cNvPr id="155" name="Google Shape;155;p27"/>
          <p:cNvSpPr txBox="1"/>
          <p:nvPr/>
        </p:nvSpPr>
        <p:spPr>
          <a:xfrm>
            <a:off x="10058400" y="2076628"/>
            <a:ext cx="189810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1" u="none" strike="noStrike" cap="none">
                <a:solidFill>
                  <a:srgbClr val="000000"/>
                </a:solidFill>
                <a:latin typeface="Arial"/>
                <a:ea typeface="Arial"/>
                <a:cs typeface="Arial"/>
                <a:sym typeface="Arial"/>
              </a:rPr>
              <a:t>Have you gotten vaccinated against COVID-19?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t>Republicans and Democrats are different but these differences don’t drive our results</a:t>
            </a:r>
            <a:endParaRPr dirty="0"/>
          </a:p>
        </p:txBody>
      </p:sp>
      <p:sp>
        <p:nvSpPr>
          <p:cNvPr id="162" name="Google Shape;162;p4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pic>
        <p:nvPicPr>
          <p:cNvPr id="163" name="Google Shape;163;p46"/>
          <p:cNvPicPr preferRelativeResize="0"/>
          <p:nvPr/>
        </p:nvPicPr>
        <p:blipFill rotWithShape="1">
          <a:blip r:embed="rId3">
            <a:alphaModFix/>
          </a:blip>
          <a:srcRect/>
          <a:stretch/>
        </p:blipFill>
        <p:spPr>
          <a:xfrm>
            <a:off x="2068156" y="1898524"/>
            <a:ext cx="7862875" cy="4700475"/>
          </a:xfrm>
          <a:prstGeom prst="rect">
            <a:avLst/>
          </a:prstGeom>
          <a:noFill/>
          <a:ln>
            <a:noFill/>
          </a:ln>
        </p:spPr>
      </p:pic>
      <p:sp>
        <p:nvSpPr>
          <p:cNvPr id="164" name="Google Shape;164;p46"/>
          <p:cNvSpPr txBox="1"/>
          <p:nvPr/>
        </p:nvSpPr>
        <p:spPr>
          <a:xfrm>
            <a:off x="9796200" y="5704750"/>
            <a:ext cx="2160300" cy="65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1500" b="0" i="0" u="none" strike="noStrike" cap="none" dirty="0">
                <a:solidFill>
                  <a:srgbClr val="999999"/>
                </a:solidFill>
                <a:latin typeface="Calibri"/>
                <a:ea typeface="Calibri"/>
                <a:cs typeface="Calibri"/>
                <a:sym typeface="Calibri"/>
              </a:rPr>
              <a:t>Source: BICS Pooled Data (June 2020–May 2021)</a:t>
            </a:r>
            <a:endParaRPr sz="1500" b="0" i="0" u="none" strike="noStrike" cap="none" dirty="0">
              <a:solidFill>
                <a:srgbClr val="999999"/>
              </a:solidFill>
              <a:latin typeface="Calibri"/>
              <a:ea typeface="Calibri"/>
              <a:cs typeface="Calibri"/>
              <a:sym typeface="Calibri"/>
            </a:endParaRPr>
          </a:p>
        </p:txBody>
      </p:sp>
      <p:sp>
        <p:nvSpPr>
          <p:cNvPr id="165" name="Google Shape;165;p46"/>
          <p:cNvSpPr/>
          <p:nvPr/>
        </p:nvSpPr>
        <p:spPr>
          <a:xfrm>
            <a:off x="2006675" y="4939525"/>
            <a:ext cx="6747900" cy="173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76DC22AF-8CAC-1102-B414-422F8AD53089}"/>
              </a:ext>
            </a:extLst>
          </p:cNvPr>
          <p:cNvSpPr/>
          <p:nvPr/>
        </p:nvSpPr>
        <p:spPr>
          <a:xfrm>
            <a:off x="1905000" y="4783667"/>
            <a:ext cx="6968067" cy="19377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cbc15a968e_0_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Methods</a:t>
            </a:r>
            <a:endParaRPr/>
          </a:p>
        </p:txBody>
      </p:sp>
      <p:sp>
        <p:nvSpPr>
          <p:cNvPr id="172" name="Google Shape;172;g2cbc15a968e_0_8"/>
          <p:cNvSpPr txBox="1">
            <a:spLocks noGrp="1"/>
          </p:cNvSpPr>
          <p:nvPr>
            <p:ph type="body" idx="1"/>
          </p:nvPr>
        </p:nvSpPr>
        <p:spPr>
          <a:xfrm>
            <a:off x="838200" y="1631900"/>
            <a:ext cx="7710300" cy="48957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Char char="•"/>
            </a:pPr>
            <a:r>
              <a:rPr lang="en-US"/>
              <a:t>Utilized multivariate linear models to extract estimated marginal means.</a:t>
            </a:r>
            <a:endParaRPr/>
          </a:p>
          <a:p>
            <a:pPr marL="914400" lvl="1" indent="-342900" algn="l" rtl="0">
              <a:lnSpc>
                <a:spcPct val="90000"/>
              </a:lnSpc>
              <a:spcBef>
                <a:spcPts val="0"/>
              </a:spcBef>
              <a:spcAft>
                <a:spcPts val="0"/>
              </a:spcAft>
              <a:buSzPts val="1800"/>
              <a:buChar char="•"/>
            </a:pPr>
            <a:r>
              <a:rPr lang="en-US"/>
              <a:t>Sum of non-HH contacts</a:t>
            </a:r>
            <a:endParaRPr/>
          </a:p>
          <a:p>
            <a:pPr marL="914400" lvl="1" indent="-342900" algn="l" rtl="0">
              <a:lnSpc>
                <a:spcPct val="90000"/>
              </a:lnSpc>
              <a:spcBef>
                <a:spcPts val="0"/>
              </a:spcBef>
              <a:spcAft>
                <a:spcPts val="0"/>
              </a:spcAft>
              <a:buSzPts val="1800"/>
              <a:buChar char="•"/>
            </a:pPr>
            <a:r>
              <a:rPr lang="en-US"/>
              <a:t>Percentage of contacts where the respondent wore a mask</a:t>
            </a:r>
            <a:endParaRPr/>
          </a:p>
          <a:p>
            <a:pPr marL="914400" lvl="1" indent="-342900" algn="l" rtl="0">
              <a:lnSpc>
                <a:spcPct val="90000"/>
              </a:lnSpc>
              <a:spcBef>
                <a:spcPts val="0"/>
              </a:spcBef>
              <a:spcAft>
                <a:spcPts val="0"/>
              </a:spcAft>
              <a:buSzPts val="1800"/>
              <a:buChar char="•"/>
            </a:pPr>
            <a:r>
              <a:rPr lang="en-US"/>
              <a:t>Vaccination rates</a:t>
            </a:r>
            <a:endParaRPr/>
          </a:p>
          <a:p>
            <a:pPr marL="914400" lvl="0" indent="0" algn="l" rtl="0">
              <a:lnSpc>
                <a:spcPct val="90000"/>
              </a:lnSpc>
              <a:spcBef>
                <a:spcPts val="0"/>
              </a:spcBef>
              <a:spcAft>
                <a:spcPts val="0"/>
              </a:spcAft>
              <a:buNone/>
            </a:pPr>
            <a:endParaRPr sz="1800"/>
          </a:p>
          <a:p>
            <a:pPr marL="457200" lvl="0" indent="-342900" algn="l" rtl="0">
              <a:lnSpc>
                <a:spcPct val="90000"/>
              </a:lnSpc>
              <a:spcBef>
                <a:spcPts val="0"/>
              </a:spcBef>
              <a:spcAft>
                <a:spcPts val="0"/>
              </a:spcAft>
              <a:buSzPts val="1800"/>
              <a:buChar char="•"/>
            </a:pPr>
            <a:r>
              <a:rPr lang="en-US"/>
              <a:t>Contextual factors</a:t>
            </a:r>
            <a:endParaRPr/>
          </a:p>
          <a:p>
            <a:pPr marL="914400" lvl="1" indent="-342900" algn="l" rtl="0">
              <a:lnSpc>
                <a:spcPct val="90000"/>
              </a:lnSpc>
              <a:spcBef>
                <a:spcPts val="0"/>
              </a:spcBef>
              <a:spcAft>
                <a:spcPts val="0"/>
              </a:spcAft>
              <a:buSzPts val="1800"/>
              <a:buChar char="•"/>
            </a:pPr>
            <a:r>
              <a:rPr lang="en-US"/>
              <a:t>Analyzed at the county level: Rural vs. urban distinctions, incidence rates, and mask mandates.</a:t>
            </a:r>
            <a:endParaRPr/>
          </a:p>
          <a:p>
            <a:pPr marL="914400" lvl="0" indent="0" algn="l" rtl="0">
              <a:lnSpc>
                <a:spcPct val="90000"/>
              </a:lnSpc>
              <a:spcBef>
                <a:spcPts val="0"/>
              </a:spcBef>
              <a:spcAft>
                <a:spcPts val="0"/>
              </a:spcAft>
              <a:buNone/>
            </a:pPr>
            <a:endParaRPr sz="1800"/>
          </a:p>
          <a:p>
            <a:pPr marL="457200" lvl="0" indent="-342900" algn="l" rtl="0">
              <a:lnSpc>
                <a:spcPct val="90000"/>
              </a:lnSpc>
              <a:spcBef>
                <a:spcPts val="0"/>
              </a:spcBef>
              <a:spcAft>
                <a:spcPts val="0"/>
              </a:spcAft>
              <a:buSzPts val="1800"/>
              <a:buChar char="•"/>
            </a:pPr>
            <a:r>
              <a:rPr lang="en-US"/>
              <a:t>Incidence rate models include county-fixed effects to control for local variations.</a:t>
            </a:r>
            <a:endParaRPr/>
          </a:p>
        </p:txBody>
      </p:sp>
      <p:sp>
        <p:nvSpPr>
          <p:cNvPr id="173" name="Google Shape;173;g2cbc15a968e_0_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graphicFrame>
        <p:nvGraphicFramePr>
          <p:cNvPr id="174" name="Google Shape;174;g2cbc15a968e_0_8"/>
          <p:cNvGraphicFramePr/>
          <p:nvPr/>
        </p:nvGraphicFramePr>
        <p:xfrm>
          <a:off x="9053725" y="1476325"/>
          <a:ext cx="2300075" cy="4663110"/>
        </p:xfrm>
        <a:graphic>
          <a:graphicData uri="http://schemas.openxmlformats.org/drawingml/2006/table">
            <a:tbl>
              <a:tblPr>
                <a:noFill/>
                <a:tableStyleId>{D5032276-D567-4C60-B8C7-07D172855D0B}</a:tableStyleId>
              </a:tblPr>
              <a:tblGrid>
                <a:gridCol w="2300075">
                  <a:extLst>
                    <a:ext uri="{9D8B030D-6E8A-4147-A177-3AD203B41FA5}">
                      <a16:colId xmlns:a16="http://schemas.microsoft.com/office/drawing/2014/main" val="20000"/>
                    </a:ext>
                  </a:extLst>
                </a:gridCol>
              </a:tblGrid>
              <a:tr h="3956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Full List of Controls</a:t>
                      </a:r>
                      <a:endParaRPr sz="1400" b="1" u="none" strike="noStrike" cap="none"/>
                    </a:p>
                  </a:txBody>
                  <a:tcPr marL="91425" marR="91425" marT="91425" marB="91425">
                    <a:solidFill>
                      <a:srgbClr val="C9DAF8"/>
                    </a:solidFill>
                  </a:tcPr>
                </a:tc>
                <a:extLst>
                  <a:ext uri="{0D108BD9-81ED-4DB2-BD59-A6C34878D82A}">
                    <a16:rowId xmlns:a16="http://schemas.microsoft.com/office/drawing/2014/main" val="10000"/>
                  </a:ext>
                </a:extLst>
              </a:tr>
              <a:tr h="426075">
                <a:tc>
                  <a:txBody>
                    <a:bodyPr/>
                    <a:lstStyle/>
                    <a:p>
                      <a:pPr marL="0" marR="0" lvl="0" indent="0" algn="l" rtl="0">
                        <a:lnSpc>
                          <a:spcPct val="100000"/>
                        </a:lnSpc>
                        <a:spcBef>
                          <a:spcPts val="0"/>
                        </a:spcBef>
                        <a:spcAft>
                          <a:spcPts val="0"/>
                        </a:spcAft>
                        <a:buClr>
                          <a:srgbClr val="000000"/>
                        </a:buClr>
                        <a:buSzPts val="1400"/>
                        <a:buFont typeface="Arial"/>
                        <a:buNone/>
                      </a:pPr>
                      <a:r>
                        <a:rPr lang="en-US" sz="1600" u="none" strike="noStrike" cap="none"/>
                        <a:t>Race</a:t>
                      </a:r>
                      <a:endParaRPr sz="1600" u="none" strike="noStrike" cap="none"/>
                    </a:p>
                  </a:txBody>
                  <a:tcPr marL="91425" marR="91425" marT="91425" marB="91425"/>
                </a:tc>
                <a:extLst>
                  <a:ext uri="{0D108BD9-81ED-4DB2-BD59-A6C34878D82A}">
                    <a16:rowId xmlns:a16="http://schemas.microsoft.com/office/drawing/2014/main" val="10001"/>
                  </a:ext>
                </a:extLst>
              </a:tr>
              <a:tr h="426075">
                <a:tc>
                  <a:txBody>
                    <a:bodyPr/>
                    <a:lstStyle/>
                    <a:p>
                      <a:pPr marL="0" marR="0" lvl="0" indent="0" algn="l" rtl="0">
                        <a:lnSpc>
                          <a:spcPct val="100000"/>
                        </a:lnSpc>
                        <a:spcBef>
                          <a:spcPts val="0"/>
                        </a:spcBef>
                        <a:spcAft>
                          <a:spcPts val="0"/>
                        </a:spcAft>
                        <a:buClr>
                          <a:srgbClr val="000000"/>
                        </a:buClr>
                        <a:buSzPts val="1400"/>
                        <a:buFont typeface="Arial"/>
                        <a:buNone/>
                      </a:pPr>
                      <a:r>
                        <a:rPr lang="en-US" sz="1600" u="none" strike="noStrike" cap="none"/>
                        <a:t>Gender</a:t>
                      </a:r>
                      <a:endParaRPr sz="1600" u="none" strike="noStrike" cap="none"/>
                    </a:p>
                  </a:txBody>
                  <a:tcPr marL="91425" marR="91425" marT="91425" marB="91425"/>
                </a:tc>
                <a:extLst>
                  <a:ext uri="{0D108BD9-81ED-4DB2-BD59-A6C34878D82A}">
                    <a16:rowId xmlns:a16="http://schemas.microsoft.com/office/drawing/2014/main" val="10002"/>
                  </a:ext>
                </a:extLst>
              </a:tr>
              <a:tr h="426075">
                <a:tc>
                  <a:txBody>
                    <a:bodyPr/>
                    <a:lstStyle/>
                    <a:p>
                      <a:pPr marL="0" marR="0" lvl="0" indent="0" algn="l" rtl="0">
                        <a:lnSpc>
                          <a:spcPct val="100000"/>
                        </a:lnSpc>
                        <a:spcBef>
                          <a:spcPts val="0"/>
                        </a:spcBef>
                        <a:spcAft>
                          <a:spcPts val="0"/>
                        </a:spcAft>
                        <a:buClr>
                          <a:srgbClr val="000000"/>
                        </a:buClr>
                        <a:buSzPts val="1400"/>
                        <a:buFont typeface="Arial"/>
                        <a:buNone/>
                      </a:pPr>
                      <a:r>
                        <a:rPr lang="en-US" sz="1600" u="none" strike="noStrike" cap="none"/>
                        <a:t>Age</a:t>
                      </a:r>
                      <a:endParaRPr sz="1600" u="none" strike="noStrike" cap="none"/>
                    </a:p>
                  </a:txBody>
                  <a:tcPr marL="91425" marR="91425" marT="91425" marB="91425"/>
                </a:tc>
                <a:extLst>
                  <a:ext uri="{0D108BD9-81ED-4DB2-BD59-A6C34878D82A}">
                    <a16:rowId xmlns:a16="http://schemas.microsoft.com/office/drawing/2014/main" val="10003"/>
                  </a:ext>
                </a:extLst>
              </a:tr>
              <a:tr h="426075">
                <a:tc>
                  <a:txBody>
                    <a:bodyPr/>
                    <a:lstStyle/>
                    <a:p>
                      <a:pPr marL="0" marR="0" lvl="0" indent="0" algn="l" rtl="0">
                        <a:lnSpc>
                          <a:spcPct val="100000"/>
                        </a:lnSpc>
                        <a:spcBef>
                          <a:spcPts val="0"/>
                        </a:spcBef>
                        <a:spcAft>
                          <a:spcPts val="0"/>
                        </a:spcAft>
                        <a:buClr>
                          <a:srgbClr val="000000"/>
                        </a:buClr>
                        <a:buSzPts val="1400"/>
                        <a:buFont typeface="Arial"/>
                        <a:buNone/>
                      </a:pPr>
                      <a:r>
                        <a:rPr lang="en-US" sz="1600" u="none" strike="noStrike" cap="none"/>
                        <a:t>Education</a:t>
                      </a:r>
                      <a:endParaRPr sz="1600" u="none" strike="noStrike" cap="none"/>
                    </a:p>
                  </a:txBody>
                  <a:tcPr marL="91425" marR="91425" marT="91425" marB="91425"/>
                </a:tc>
                <a:extLst>
                  <a:ext uri="{0D108BD9-81ED-4DB2-BD59-A6C34878D82A}">
                    <a16:rowId xmlns:a16="http://schemas.microsoft.com/office/drawing/2014/main" val="10004"/>
                  </a:ext>
                </a:extLst>
              </a:tr>
              <a:tr h="426075">
                <a:tc>
                  <a:txBody>
                    <a:bodyPr/>
                    <a:lstStyle/>
                    <a:p>
                      <a:pPr marL="0" marR="0" lvl="0" indent="0" algn="l" rtl="0">
                        <a:lnSpc>
                          <a:spcPct val="100000"/>
                        </a:lnSpc>
                        <a:spcBef>
                          <a:spcPts val="0"/>
                        </a:spcBef>
                        <a:spcAft>
                          <a:spcPts val="0"/>
                        </a:spcAft>
                        <a:buClr>
                          <a:srgbClr val="000000"/>
                        </a:buClr>
                        <a:buSzPts val="1400"/>
                        <a:buFont typeface="Arial"/>
                        <a:buNone/>
                      </a:pPr>
                      <a:r>
                        <a:rPr lang="en-US" sz="1600" u="none" strike="noStrike" cap="none"/>
                        <a:t>Household Size</a:t>
                      </a:r>
                      <a:endParaRPr sz="1600" u="none" strike="noStrike" cap="none"/>
                    </a:p>
                  </a:txBody>
                  <a:tcPr marL="91425" marR="91425" marT="91425" marB="91425"/>
                </a:tc>
                <a:extLst>
                  <a:ext uri="{0D108BD9-81ED-4DB2-BD59-A6C34878D82A}">
                    <a16:rowId xmlns:a16="http://schemas.microsoft.com/office/drawing/2014/main" val="10005"/>
                  </a:ext>
                </a:extLst>
              </a:tr>
              <a:tr h="426075">
                <a:tc>
                  <a:txBody>
                    <a:bodyPr/>
                    <a:lstStyle/>
                    <a:p>
                      <a:pPr marL="0" marR="0" lvl="0" indent="0" algn="l" rtl="0">
                        <a:lnSpc>
                          <a:spcPct val="100000"/>
                        </a:lnSpc>
                        <a:spcBef>
                          <a:spcPts val="0"/>
                        </a:spcBef>
                        <a:spcAft>
                          <a:spcPts val="0"/>
                        </a:spcAft>
                        <a:buClr>
                          <a:srgbClr val="000000"/>
                        </a:buClr>
                        <a:buSzPts val="1400"/>
                        <a:buFont typeface="Arial"/>
                        <a:buNone/>
                      </a:pPr>
                      <a:r>
                        <a:rPr lang="en-US" sz="1600" u="none" strike="noStrike" cap="none"/>
                        <a:t>County Urbanicity</a:t>
                      </a:r>
                      <a:endParaRPr sz="1600" u="none" strike="noStrike" cap="none"/>
                    </a:p>
                  </a:txBody>
                  <a:tcPr marL="91425" marR="91425" marT="91425" marB="91425"/>
                </a:tc>
                <a:extLst>
                  <a:ext uri="{0D108BD9-81ED-4DB2-BD59-A6C34878D82A}">
                    <a16:rowId xmlns:a16="http://schemas.microsoft.com/office/drawing/2014/main" val="10006"/>
                  </a:ext>
                </a:extLst>
              </a:tr>
              <a:tr h="426075">
                <a:tc>
                  <a:txBody>
                    <a:bodyPr/>
                    <a:lstStyle/>
                    <a:p>
                      <a:pPr marL="0" marR="0" lvl="0" indent="0" algn="l" rtl="0">
                        <a:lnSpc>
                          <a:spcPct val="100000"/>
                        </a:lnSpc>
                        <a:spcBef>
                          <a:spcPts val="0"/>
                        </a:spcBef>
                        <a:spcAft>
                          <a:spcPts val="0"/>
                        </a:spcAft>
                        <a:buClr>
                          <a:srgbClr val="000000"/>
                        </a:buClr>
                        <a:buSzPts val="1400"/>
                        <a:buFont typeface="Arial"/>
                        <a:buNone/>
                      </a:pPr>
                      <a:r>
                        <a:rPr lang="en-US" sz="1600" u="none" strike="noStrike" cap="none"/>
                        <a:t>County Mask Mandate</a:t>
                      </a:r>
                      <a:endParaRPr sz="1600" u="none" strike="noStrike" cap="none"/>
                    </a:p>
                  </a:txBody>
                  <a:tcPr marL="91425" marR="91425" marT="91425" marB="91425"/>
                </a:tc>
                <a:extLst>
                  <a:ext uri="{0D108BD9-81ED-4DB2-BD59-A6C34878D82A}">
                    <a16:rowId xmlns:a16="http://schemas.microsoft.com/office/drawing/2014/main" val="10007"/>
                  </a:ext>
                </a:extLst>
              </a:tr>
              <a:tr h="426075">
                <a:tc>
                  <a:txBody>
                    <a:bodyPr/>
                    <a:lstStyle/>
                    <a:p>
                      <a:pPr marL="0" marR="0" lvl="0" indent="0" algn="l" rtl="0">
                        <a:lnSpc>
                          <a:spcPct val="100000"/>
                        </a:lnSpc>
                        <a:spcBef>
                          <a:spcPts val="0"/>
                        </a:spcBef>
                        <a:spcAft>
                          <a:spcPts val="0"/>
                        </a:spcAft>
                        <a:buClr>
                          <a:srgbClr val="000000"/>
                        </a:buClr>
                        <a:buSzPts val="1400"/>
                        <a:buFont typeface="Arial"/>
                        <a:buNone/>
                      </a:pPr>
                      <a:r>
                        <a:rPr lang="en-US" sz="1600" u="none" strike="noStrike" cap="none"/>
                        <a:t>County Incidence Rate</a:t>
                      </a:r>
                      <a:endParaRPr sz="1600" u="none" strike="noStrike" cap="none"/>
                    </a:p>
                  </a:txBody>
                  <a:tcPr marL="91425" marR="91425" marT="91425" marB="91425"/>
                </a:tc>
                <a:extLst>
                  <a:ext uri="{0D108BD9-81ED-4DB2-BD59-A6C34878D82A}">
                    <a16:rowId xmlns:a16="http://schemas.microsoft.com/office/drawing/2014/main" val="10008"/>
                  </a:ext>
                </a:extLst>
              </a:tr>
              <a:tr h="426075">
                <a:tc>
                  <a:txBody>
                    <a:bodyPr/>
                    <a:lstStyle/>
                    <a:p>
                      <a:pPr marL="0" marR="0" lvl="0" indent="0" algn="l" rtl="0">
                        <a:lnSpc>
                          <a:spcPct val="100000"/>
                        </a:lnSpc>
                        <a:spcBef>
                          <a:spcPts val="0"/>
                        </a:spcBef>
                        <a:spcAft>
                          <a:spcPts val="0"/>
                        </a:spcAft>
                        <a:buClr>
                          <a:srgbClr val="000000"/>
                        </a:buClr>
                        <a:buSzPts val="1400"/>
                        <a:buFont typeface="Arial"/>
                        <a:buNone/>
                      </a:pPr>
                      <a:r>
                        <a:rPr lang="en-US" sz="1600"/>
                        <a:t>Survey </a:t>
                      </a:r>
                      <a:r>
                        <a:rPr lang="en-US" sz="1600" u="none" strike="noStrike" cap="none"/>
                        <a:t>Wave</a:t>
                      </a:r>
                      <a:endParaRPr sz="1600" u="none" strike="noStrike" cap="none"/>
                    </a:p>
                  </a:txBody>
                  <a:tcPr marL="91425" marR="91425" marT="91425" marB="91425"/>
                </a:tc>
                <a:extLst>
                  <a:ext uri="{0D108BD9-81ED-4DB2-BD59-A6C34878D82A}">
                    <a16:rowId xmlns:a16="http://schemas.microsoft.com/office/drawing/2014/main" val="10009"/>
                  </a:ext>
                </a:extLst>
              </a:tr>
              <a:tr h="426075">
                <a:tc>
                  <a:txBody>
                    <a:bodyPr/>
                    <a:lstStyle/>
                    <a:p>
                      <a:pPr marL="0" marR="0" lvl="0" indent="0" algn="l" rtl="0">
                        <a:lnSpc>
                          <a:spcPct val="100000"/>
                        </a:lnSpc>
                        <a:spcBef>
                          <a:spcPts val="0"/>
                        </a:spcBef>
                        <a:spcAft>
                          <a:spcPts val="0"/>
                        </a:spcAft>
                        <a:buClr>
                          <a:srgbClr val="000000"/>
                        </a:buClr>
                        <a:buSzPts val="1400"/>
                        <a:buFont typeface="Arial"/>
                        <a:buNone/>
                      </a:pPr>
                      <a:r>
                        <a:rPr lang="en-US" sz="1600" u="none" strike="noStrike" cap="none"/>
                        <a:t>Sample Source</a:t>
                      </a:r>
                      <a:endParaRPr sz="1600" u="none" strike="noStrike" cap="none"/>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2378</Words>
  <Application>Microsoft Macintosh PowerPoint</Application>
  <PresentationFormat>Widescreen</PresentationFormat>
  <Paragraphs>205</Paragraphs>
  <Slides>25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Arial</vt:lpstr>
      <vt:lpstr>Calibri</vt:lpstr>
      <vt:lpstr>Noto Sans Symbols</vt:lpstr>
      <vt:lpstr>Quattrocento Sans</vt:lpstr>
      <vt:lpstr>Office Theme</vt:lpstr>
      <vt:lpstr>Political Beliefs, Partisanship, and Health Behaviors during the COVID-19 Pandemic</vt:lpstr>
      <vt:lpstr>Background</vt:lpstr>
      <vt:lpstr>Our Contributions/ Research Questions</vt:lpstr>
      <vt:lpstr>Berkeley Interpersonal Contact Surveys (BICS)</vt:lpstr>
      <vt:lpstr>Partisan differences in contact rates are greater than racial and gender differences </vt:lpstr>
      <vt:lpstr>Biggest differences in mask usage are based on partisan differences!</vt:lpstr>
      <vt:lpstr>Partisan differences in vaccination rates are also large</vt:lpstr>
      <vt:lpstr>Republicans and Democrats are different but these differences don’t drive our results</vt:lpstr>
      <vt:lpstr>Methods</vt:lpstr>
      <vt:lpstr>Results</vt:lpstr>
      <vt:lpstr>Democrats have fewer non-household contacts throughout the pandemic</vt:lpstr>
      <vt:lpstr>Partisan non-household contacts do not vary  much by local partisan context</vt:lpstr>
      <vt:lpstr>Democrats are more likely to report wearing a  mask throughout the pandemic</vt:lpstr>
      <vt:lpstr>Local partisan context is associated with reported mask usage for both Democrats and Republicans</vt:lpstr>
      <vt:lpstr>Democrats are more likely to report being vaccinated</vt:lpstr>
      <vt:lpstr>Republican are even less likely to report being vaccinated in Republican districts</vt:lpstr>
      <vt:lpstr>Why does this matter?</vt:lpstr>
      <vt:lpstr>Epidemic dynamics are sensitive to changes in contact rates</vt:lpstr>
      <vt:lpstr>Conclusion</vt:lpstr>
      <vt:lpstr>Thank you!</vt:lpstr>
      <vt:lpstr>Additional Slides</vt:lpstr>
      <vt:lpstr>Republican non-household contact behavior is more influenced by incidence rates before adjusting</vt:lpstr>
      <vt:lpstr>All groups react similarly to increased incidence when it comes to mask usage before controls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Beliefs, Partisanship, and Health Behaviors during the COVID-19 Pandemic</dc:title>
  <dc:creator>Christopher Soria</dc:creator>
  <cp:lastModifiedBy>Chris Soria</cp:lastModifiedBy>
  <cp:revision>13</cp:revision>
  <dcterms:created xsi:type="dcterms:W3CDTF">2023-11-07T21:29:05Z</dcterms:created>
  <dcterms:modified xsi:type="dcterms:W3CDTF">2024-04-20T12:40:57Z</dcterms:modified>
</cp:coreProperties>
</file>