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160AA05C.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3_1FB47885.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05_2B9B8E2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57" r:id="rId3"/>
    <p:sldId id="279" r:id="rId4"/>
    <p:sldId id="280" r:id="rId5"/>
    <p:sldId id="275" r:id="rId6"/>
    <p:sldId id="259" r:id="rId7"/>
    <p:sldId id="260" r:id="rId8"/>
    <p:sldId id="276" r:id="rId9"/>
    <p:sldId id="265" r:id="rId10"/>
    <p:sldId id="264" r:id="rId11"/>
    <p:sldId id="262" r:id="rId12"/>
    <p:sldId id="263" r:id="rId13"/>
    <p:sldId id="268" r:id="rId14"/>
    <p:sldId id="261" r:id="rId15"/>
    <p:sldId id="269" r:id="rId16"/>
    <p:sldId id="270" r:id="rId17"/>
    <p:sldId id="271" r:id="rId18"/>
    <p:sldId id="272" r:id="rId19"/>
    <p:sldId id="267" r:id="rId20"/>
    <p:sldId id="278"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72607"/>
  </p:normalViewPr>
  <p:slideViewPr>
    <p:cSldViewPr snapToGrid="0">
      <p:cViewPr varScale="1">
        <p:scale>
          <a:sx n="114" d="100"/>
          <a:sy n="114" d="100"/>
        </p:scale>
        <p:origin x="1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01_160AA05C.xml><?xml version="1.0" encoding="utf-8"?>
<p188:cmLst xmlns:a="http://schemas.openxmlformats.org/drawingml/2006/main" xmlns:r="http://schemas.openxmlformats.org/officeDocument/2006/relationships" xmlns:p188="http://schemas.microsoft.com/office/powerpoint/2018/8/main">
  <p188:cm id="{01923662-F765-5649-9BD9-E37BD7B66E53}" authorId="{AFA1B2A6-432F-BDAD-8948-8605949700F2}" created="2025-04-04T17:00:47.172">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172" len="113">
        <ac:context len="286" hash="2644307973"/>
      </ac:txMk>
    </ac:txMkLst>
    <p188:pos x="8849139" y="2309053"/>
    <p188:txBody>
      <a:bodyPr/>
      <a:lstStyle/>
      <a:p>
        <a:r>
          <a:rPr lang="en-US"/>
          <a:t>Trim and be super descriptive</a:t>
        </a:r>
      </a:p>
    </p188:txBody>
  </p188:cm>
</p188:cmLst>
</file>

<file path=ppt/comments/modernComment_103_1FB47885.xml><?xml version="1.0" encoding="utf-8"?>
<p188:cmLst xmlns:a="http://schemas.openxmlformats.org/drawingml/2006/main" xmlns:r="http://schemas.openxmlformats.org/officeDocument/2006/relationships" xmlns:p188="http://schemas.microsoft.com/office/powerpoint/2018/8/main">
  <p188:cm id="{9A4B0BB9-C532-4442-9B2D-0047FD3D1441}" authorId="{AFA1B2A6-432F-BDAD-8948-8605949700F2}" created="2025-04-04T16:54:39.889">
    <pc:sldMkLst xmlns:pc="http://schemas.microsoft.com/office/powerpoint/2013/main/command">
      <pc:docMk/>
      <pc:sldMk cId="531921029" sldId="259"/>
    </pc:sldMkLst>
    <p188:txBody>
      <a:bodyPr/>
      <a:lstStyle/>
      <a:p>
        <a:r>
          <a:rPr lang="en-US"/>
          <a:t>Trim big time</a:t>
        </a:r>
      </a:p>
    </p188:txBody>
  </p188:cm>
</p188:cmLst>
</file>

<file path=ppt/comments/modernComment_105_2B9B8E2C.xml><?xml version="1.0" encoding="utf-8"?>
<p188:cmLst xmlns:a="http://schemas.openxmlformats.org/drawingml/2006/main" xmlns:r="http://schemas.openxmlformats.org/officeDocument/2006/relationships" xmlns:p188="http://schemas.microsoft.com/office/powerpoint/2018/8/main">
  <p188:cm id="{F5B117F2-A789-224E-9072-D1FFD0779388}" authorId="{AFA1B2A6-432F-BDAD-8948-8605949700F2}" created="2025-04-04T17:34:59.792">
    <ac:deMkLst xmlns:ac="http://schemas.microsoft.com/office/drawing/2013/main/command">
      <pc:docMk xmlns:pc="http://schemas.microsoft.com/office/powerpoint/2013/main/command"/>
      <pc:sldMk xmlns:pc="http://schemas.microsoft.com/office/powerpoint/2013/main/command" cId="731614764" sldId="261"/>
      <ac:picMk id="7" creationId="{7797724C-700B-983B-79D9-21BA1047ED67}"/>
    </ac:deMkLst>
    <p188:txBody>
      <a:bodyPr/>
      <a:lstStyle/>
      <a:p>
        <a:r>
          <a:rPr lang="en-US"/>
          <a:t>I think I spent too much time on this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4/2/25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this paper, we chose to focus on sociodemographic differences between migrants populations, specifically we were interested in comparing age 60 plus Mexican migrant populations to those from the Caribbean. </a:t>
            </a:r>
          </a:p>
          <a:p>
            <a:pPr marL="0" indent="0">
              <a:buNone/>
            </a:pPr>
            <a:endParaRPr lang="en-US" dirty="0"/>
          </a:p>
          <a:p>
            <a:pPr marL="0" indent="0">
              <a:buNone/>
            </a:pPr>
            <a:r>
              <a:rPr lang="en-US" dirty="0"/>
              <a:t>We chose sociodemographic differences because they’re important for understanding aging disparities between Hispanic migrant populations. </a:t>
            </a:r>
          </a:p>
          <a:p>
            <a:pPr marL="0" indent="0">
              <a:buNone/>
            </a:pPr>
            <a:endParaRPr lang="en-US" dirty="0"/>
          </a:p>
          <a:p>
            <a:pPr marL="0" indent="0">
              <a:buNone/>
            </a:pPr>
            <a:r>
              <a:rPr lang="en-US" dirty="0"/>
              <a:t>A couple of examples are education and social support. </a:t>
            </a:r>
          </a:p>
          <a:p>
            <a:pPr marL="0" indent="0">
              <a:buNone/>
            </a:pPr>
            <a:endParaRPr lang="en-US" dirty="0"/>
          </a:p>
          <a:p>
            <a:pPr marL="0" indent="0">
              <a:buNone/>
            </a:pPr>
            <a:r>
              <a:rPr lang="en-US" dirty="0"/>
              <a:t>For example, it’s well known that education is positively correlated with cognitive health. Li and team, in 2021, found for example that people without a high school degree are more likely to get diagnosed with dementia. </a:t>
            </a:r>
          </a:p>
          <a:p>
            <a:pPr marL="0" indent="0">
              <a:buNone/>
            </a:pPr>
            <a:endParaRPr lang="en-US" dirty="0"/>
          </a:p>
          <a:p>
            <a:pPr marL="0" indent="0">
              <a:buNone/>
            </a:pPr>
            <a:r>
              <a:rPr lang="en-US" dirty="0"/>
              <a:t>Another example is social isolation. </a:t>
            </a:r>
            <a:r>
              <a:rPr lang="en-US" dirty="0" err="1"/>
              <a:t>Rentscher</a:t>
            </a:r>
            <a:r>
              <a:rPr lang="en-US" dirty="0"/>
              <a:t> and collaborators in 2023 found that older socially isolated people were between biologically 1-2 years compared to people with stronger social support.</a:t>
            </a:r>
          </a:p>
          <a:p>
            <a:pPr marL="0" indent="0">
              <a:buNone/>
            </a:pPr>
            <a:endParaRPr lang="en-US" dirty="0"/>
          </a:p>
          <a:p>
            <a:pPr marL="0" indent="0">
              <a:buNone/>
            </a:pPr>
            <a:r>
              <a:rPr lang="en-US" dirty="0"/>
              <a:t>And so, this is why if your goal is to understand aging health it’s so important to understand how migrants differ in things like education and social support</a:t>
            </a:r>
          </a:p>
          <a:p>
            <a:pPr marL="0" indent="0">
              <a:buNone/>
            </a:pPr>
            <a:endParaRPr lang="en-US" dirty="0"/>
          </a:p>
          <a:p>
            <a:pPr marL="0" indent="0">
              <a:buNone/>
            </a:pPr>
            <a:r>
              <a:rPr lang="en-US" dirty="0"/>
              <a:t>Crimmins: https://</a:t>
            </a:r>
            <a:r>
              <a:rPr lang="en-US" dirty="0" err="1"/>
              <a:t>pubmed.ncbi.nlm.nih.gov</a:t>
            </a:r>
            <a:r>
              <a:rPr lang="en-US" dirty="0"/>
              <a:t>/32798771/</a:t>
            </a:r>
          </a:p>
          <a:p>
            <a:pPr marL="0" indent="0">
              <a:buNone/>
            </a:pPr>
            <a:r>
              <a:rPr lang="en-US" dirty="0" err="1"/>
              <a:t>Rentsher</a:t>
            </a:r>
            <a:r>
              <a:rPr lang="en-US" dirty="0"/>
              <a:t>: https://www-</a:t>
            </a:r>
            <a:r>
              <a:rPr lang="en-US" dirty="0" err="1"/>
              <a:t>sciencedirect</a:t>
            </a:r>
            <a:r>
              <a:rPr lang="en-US" dirty="0"/>
              <a:t>-</a:t>
            </a:r>
            <a:r>
              <a:rPr lang="en-US" dirty="0" err="1"/>
              <a:t>com.libproxy.berkeley.edu</a:t>
            </a:r>
            <a:r>
              <a:rPr lang="en-US" dirty="0"/>
              <a:t>/science/article/</a:t>
            </a:r>
            <a:r>
              <a:rPr lang="en-US" dirty="0" err="1"/>
              <a:t>pii</a:t>
            </a:r>
            <a:r>
              <a:rPr lang="en-US" dirty="0"/>
              <a:t>/S0889159123002660?via%3Dihub</a:t>
            </a:r>
          </a:p>
          <a:p>
            <a:pPr marL="0" indent="0">
              <a:buNone/>
            </a:pPr>
            <a:r>
              <a:rPr lang="en-US" dirty="0"/>
              <a:t>Barger (social support and telomere length): https://www-</a:t>
            </a:r>
            <a:r>
              <a:rPr lang="en-US" dirty="0" err="1"/>
              <a:t>sciencedirect</a:t>
            </a:r>
            <a:r>
              <a:rPr lang="en-US" dirty="0"/>
              <a:t>-</a:t>
            </a:r>
            <a:r>
              <a:rPr lang="en-US" dirty="0" err="1"/>
              <a:t>com.libproxy.berkeley.edu</a:t>
            </a:r>
            <a:r>
              <a:rPr lang="en-US" dirty="0"/>
              <a:t>/science/article/</a:t>
            </a:r>
            <a:r>
              <a:rPr lang="en-US" dirty="0" err="1"/>
              <a:t>pii</a:t>
            </a:r>
            <a:r>
              <a:rPr lang="en-US" dirty="0"/>
              <a:t>/S0301051116300035</a:t>
            </a:r>
          </a:p>
          <a:p>
            <a:pPr marL="0" indent="0">
              <a:buNone/>
            </a:pPr>
            <a:r>
              <a:rPr lang="en-US" dirty="0"/>
              <a:t>Li: https://</a:t>
            </a:r>
            <a:r>
              <a:rPr lang="en-US" dirty="0" err="1"/>
              <a:t>pmc.ncbi.nlm.nih.gov</a:t>
            </a:r>
            <a:r>
              <a:rPr lang="en-US" dirty="0"/>
              <a:t>/articles/PMC8418669/pdf/TRC2-7-e12204.pdf</a:t>
            </a: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really different groups, then how much of that is related to what’s going in their home countries </a:t>
            </a:r>
          </a:p>
          <a:p>
            <a:endParaRPr lang="en-US" dirty="0"/>
          </a:p>
          <a:p>
            <a:r>
              <a:rPr lang="en-US" dirty="0"/>
              <a:t>What stands out</a:t>
            </a:r>
            <a:br>
              <a:rPr lang="en-US" dirty="0"/>
            </a:br>
            <a:r>
              <a:rPr lang="en-US" dirty="0"/>
              <a:t>- Mexican migrants are the least likely to get at least a secondary degree, which is lower than the average for migrant from the Caribbean</a:t>
            </a:r>
          </a:p>
          <a:p>
            <a:r>
              <a:rPr lang="en-US" dirty="0"/>
              <a:t>- Specifically, Cuban migrants are the most likely to have at least a high school degree followed by Puerto Ricans, and lastly Dominicans</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884276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household composition, Mexican migrants again stand out compared to Caribbean migrants.</a:t>
            </a:r>
          </a:p>
          <a:p>
            <a:endParaRPr lang="en-US" dirty="0"/>
          </a:p>
          <a:p>
            <a:r>
              <a:rPr lang="en-US" dirty="0"/>
              <a:t>Only 16% of Mexican migrants above the age of 60 live alone. For comparison, Puerto Ricans are twice as likely to live alone.</a:t>
            </a:r>
          </a:p>
          <a:p>
            <a:endParaRPr lang="en-US" dirty="0"/>
          </a:p>
          <a:p>
            <a:r>
              <a:rPr lang="en-US" dirty="0"/>
              <a:t>And a similar pattern shows for proportion married. The majority of Mexican migrants report being married, which is less common amongst the Caribbean migrants. </a:t>
            </a:r>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dirty="0"/>
              <a:t>When it comes to acculturation, we find once again that Caribbean migrants are distinct. </a:t>
            </a:r>
          </a:p>
          <a:p>
            <a:endParaRPr lang="en-US" dirty="0"/>
          </a:p>
          <a:p>
            <a:r>
              <a:rPr lang="en-US" dirty="0"/>
              <a:t>Although all groups tend to speak English at similar rates, except for Puerto Ricans who speak English over 90% of the time, </a:t>
            </a:r>
            <a:r>
              <a:rPr lang="en-US" dirty="0" err="1"/>
              <a:t>Carribean</a:t>
            </a:r>
            <a:r>
              <a:rPr lang="en-US" dirty="0"/>
              <a:t> migrants </a:t>
            </a:r>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endParaRPr lang="en-US" dirty="0"/>
          </a:p>
          <a:p>
            <a:r>
              <a:rPr lang="en-US" dirty="0"/>
              <a:t>Age at migration varies between countries</a:t>
            </a:r>
          </a:p>
          <a:p>
            <a:r>
              <a:rPr lang="en-US" dirty="0"/>
              <a:t>What we see here is that certain groups are more likely to be accultured (learn English and become citizen) because of differences in age at migration</a:t>
            </a:r>
          </a:p>
          <a:p>
            <a:r>
              <a:rPr lang="en-US" dirty="0"/>
              <a:t>However, these differences do not explain variation between migrant groups</a:t>
            </a:r>
          </a:p>
          <a:p>
            <a:endParaRPr lang="en-US" dirty="0"/>
          </a:p>
          <a:p>
            <a:r>
              <a:rPr lang="en-US" dirty="0"/>
              <a:t>draw a circle around the areas that you want people to pay attention </a:t>
            </a:r>
          </a:p>
          <a:p>
            <a:endParaRPr lang="en-US" dirty="0"/>
          </a:p>
          <a:p>
            <a:r>
              <a:rPr lang="en-US" dirty="0"/>
              <a:t>add 50+ not very many people are migrating at age 50</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less than primary DR is the most selective</a:t>
            </a:r>
          </a:p>
          <a:p>
            <a:r>
              <a:rPr lang="en-US" dirty="0"/>
              <a:t>Looking at secondary, CU is bigger selection</a:t>
            </a:r>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biggest difference here is between Dominicans and Cubans</a:t>
            </a:r>
          </a:p>
          <a:p>
            <a:endParaRPr lang="en-US" dirty="0"/>
          </a:p>
          <a:p>
            <a:r>
              <a:rPr lang="en-US" dirty="0"/>
              <a:t>These are averages for men and women combined, if we look at women separately we see they’re more likely to live alone, but the overall pattern is the same</a:t>
            </a:r>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there’s marriage and whether people are more likely to live with a partner. </a:t>
            </a:r>
          </a:p>
          <a:p>
            <a:endParaRPr lang="en-US" dirty="0"/>
          </a:p>
          <a:p>
            <a:r>
              <a:rPr lang="en-US" dirty="0"/>
              <a:t>Again, the biggest difference is between Dominican migrants in the US compared to Dominicans still residing in their country. </a:t>
            </a:r>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are rapidly changing. When we compare these migrant groups in 2010 to 2020, we generally see that they’re becoming more educated. </a:t>
            </a:r>
          </a:p>
          <a:p>
            <a:endParaRPr lang="en-US" dirty="0"/>
          </a:p>
          <a:p>
            <a:r>
              <a:rPr lang="en-US" dirty="0"/>
              <a:t>Again, this matters because education is such a strong predictor of dementia</a:t>
            </a:r>
          </a:p>
          <a:p>
            <a:endParaRPr lang="en-US" dirty="0"/>
          </a:p>
          <a:p>
            <a:r>
              <a:rPr lang="en-US" dirty="0"/>
              <a:t>This implies that studies that use data that’s not up to date might not reflect the true state of current migrant health given how quickly things are changing </a:t>
            </a:r>
          </a:p>
          <a:p>
            <a:endParaRPr lang="en-US" dirty="0"/>
          </a:p>
          <a:p>
            <a:r>
              <a:rPr lang="en-US" dirty="0"/>
              <a:t>In other words, if we want to understand the migrant population, we need current data not just on migrants but also on their native country resident counterparts</a:t>
            </a:r>
          </a:p>
        </p:txBody>
      </p:sp>
      <p:sp>
        <p:nvSpPr>
          <p:cNvPr id="4" name="Slide Number Placeholder 3"/>
          <p:cNvSpPr>
            <a:spLocks noGrp="1"/>
          </p:cNvSpPr>
          <p:nvPr>
            <p:ph type="sldNum" sz="quarter" idx="5"/>
          </p:nvPr>
        </p:nvSpPr>
        <p:spPr/>
        <p:txBody>
          <a:bodyPr/>
          <a:lstStyle/>
          <a:p>
            <a:fld id="{6ADC826D-AAF9-3849-8641-F0AC1F9103F6}" type="slidenum">
              <a:rPr lang="en-US" smtClean="0"/>
              <a:t>18</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analyze a nationally representative sample that combines both these very important sociodemographic </a:t>
            </a:r>
          </a:p>
          <a:p>
            <a:endParaRPr lang="en-US" dirty="0"/>
          </a:p>
          <a:p>
            <a:r>
              <a:rPr lang="en-US" dirty="0"/>
              <a:t>MHAS (Mexican Healthy Aging Survey)</a:t>
            </a:r>
          </a:p>
        </p:txBody>
      </p:sp>
      <p:sp>
        <p:nvSpPr>
          <p:cNvPr id="4" name="Slide Number Placeholder 3"/>
          <p:cNvSpPr>
            <a:spLocks noGrp="1"/>
          </p:cNvSpPr>
          <p:nvPr>
            <p:ph type="sldNum" sz="quarter" idx="5"/>
          </p:nvPr>
        </p:nvSpPr>
        <p:spPr/>
        <p:txBody>
          <a:bodyPr/>
          <a:lstStyle/>
          <a:p>
            <a:fld id="{6ADC826D-AAF9-3849-8641-F0AC1F9103F6}" type="slidenum">
              <a:rPr lang="en-US" smtClean="0"/>
              <a:t>19</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sng" dirty="0">
                <a:effectLst/>
                <a:latin typeface="Roboto" panose="02000000000000000000" pitchFamily="2" charset="0"/>
                <a:hlinkClick r:id="rId3"/>
              </a:rPr>
              <a:t>HCAP Network | Harmonized Cognitive Assessment Protocol</a:t>
            </a:r>
          </a:p>
          <a:p>
            <a:endParaRPr lang="en-US" dirty="0"/>
          </a:p>
          <a:p>
            <a:r>
              <a:rPr lang="en-US" dirty="0"/>
              <a:t>Information on return migration</a:t>
            </a:r>
          </a:p>
          <a:p>
            <a:r>
              <a:rPr lang="en-US" dirty="0"/>
              <a:t>We don’t have information on health (in a nationally representative) </a:t>
            </a:r>
          </a:p>
        </p:txBody>
      </p:sp>
      <p:sp>
        <p:nvSpPr>
          <p:cNvPr id="4" name="Slide Number Placeholder 3"/>
          <p:cNvSpPr>
            <a:spLocks noGrp="1"/>
          </p:cNvSpPr>
          <p:nvPr>
            <p:ph type="sldNum" sz="quarter" idx="5"/>
          </p:nvPr>
        </p:nvSpPr>
        <p:spPr/>
        <p:txBody>
          <a:bodyPr/>
          <a:lstStyle/>
          <a:p>
            <a:fld id="{6ADC826D-AAF9-3849-8641-F0AC1F9103F6}" type="slidenum">
              <a:rPr lang="en-US" smtClean="0"/>
              <a:t>20</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However, a lot of the research on Hispanic migrant health is focused on Mexicans, in part because they are such a large segment of the migrant population. In fact, Mexican immigrants are about 44% of the Hispanic migrant population. However, Hispanic Caribbean migrants are also a large group, and together make just about 30% of the Hispanic migrants. </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these differences in older age health can be explained by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to better understand migrant health, we need to understand not just how migrants compare to each other but how they compare to people who choose to remain in their home countries</a:t>
            </a: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293853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Puerto Rico became a US territory in 1898. In 1917, the Jones act granted US citizenship to Puerto Ricans which allowed them the ability to freely move to the US mainland. Today more than half of Puerto Ricans live outside of their country (mostly in the US) (</a:t>
            </a:r>
            <a:r>
              <a:rPr lang="en-US" b="0" i="0" dirty="0">
                <a:solidFill>
                  <a:srgbClr val="000000"/>
                </a:solidFill>
                <a:effectLst/>
                <a:latin typeface="GT America Standard"/>
              </a:rPr>
              <a:t>Duany, 2008)</a:t>
            </a:r>
          </a:p>
          <a:p>
            <a:endParaRPr lang="en-US" dirty="0"/>
          </a:p>
          <a:p>
            <a:r>
              <a:rPr lang="en-US" dirty="0"/>
              <a:t>The United States occupied the Dominican Republic twice, from 1916 to 1924 and again in 1965. Instability caused by  the fall of the Trujillo dictatorship in 1961 led to a surge of migration to the US.</a:t>
            </a:r>
          </a:p>
          <a:p>
            <a:endParaRPr lang="en-US" dirty="0"/>
          </a:p>
          <a:p>
            <a:r>
              <a:rPr lang="en-US" dirty="0"/>
              <a:t>Cuban Revolution in 1959 sparked one of the largest refugee movement in US history (Duany 2017). In 1966, Cubans who lived in the US were allowed to gain permanent residency and in 1995“wet foot, dry foot” policy gave any Cuban who reached US land were given a path to legal status. </a:t>
            </a:r>
          </a:p>
          <a:p>
            <a:endParaRPr lang="en-US" dirty="0"/>
          </a:p>
          <a:p>
            <a:r>
              <a:rPr lang="en-US" dirty="0"/>
              <a:t>Mexico also had a revolution in the early 1900’s which resulted in their population more than tripling in the US by 1930. This was followed by institutionalized migration in the form of the Bracero program in the 1940’s which ended in 1964. </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important to note that the conditions in these countries have been rapidly changing, mostly for the better.  </a:t>
            </a:r>
          </a:p>
          <a:p>
            <a:endParaRPr lang="en-US" dirty="0"/>
          </a:p>
          <a:p>
            <a:r>
              <a:rPr lang="en-US" dirty="0"/>
              <a:t>Here we plot the country’s infant mortality rate on the y axis and the year on the x axis and find also that the pace of change has differed between them.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p:txBody>
      </p:sp>
      <p:sp>
        <p:nvSpPr>
          <p:cNvPr id="4" name="Slide Number Placeholder 3"/>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109793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195311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4/2/25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4/2/25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05_2B9B8E2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3_1FB4788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Caribbean Hispanic Sociodemographic Heterogeneity:</a:t>
            </a:r>
            <a:br>
              <a:rPr lang="en-US" dirty="0"/>
            </a:br>
            <a:r>
              <a:rPr lang="en-US" dirty="0"/>
              <a:t>Comparing Older Adults by Country and U.S. Migration Status</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p:txBody>
          <a:bodyPr>
            <a:normAutofit/>
          </a:bodyPr>
          <a:lstStyle/>
          <a:p>
            <a:r>
              <a:rPr lang="en-US" dirty="0"/>
              <a:t>William H. Dow</a:t>
            </a:r>
          </a:p>
          <a:p>
            <a:r>
              <a:rPr lang="en-US" dirty="0"/>
              <a:t>Chris Soria</a:t>
            </a:r>
          </a:p>
          <a:p>
            <a:r>
              <a:rPr lang="en-US" dirty="0"/>
              <a:t>Henry T. Dow</a:t>
            </a:r>
          </a:p>
        </p:txBody>
      </p:sp>
    </p:spTree>
    <p:extLst>
      <p:ext uri="{BB962C8B-B14F-4D97-AF65-F5344CB8AC3E}">
        <p14:creationId xmlns:p14="http://schemas.microsoft.com/office/powerpoint/2010/main" val="139772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lstStyle/>
          <a:p>
            <a:r>
              <a:rPr lang="en-US" dirty="0"/>
              <a:t>Data and Methods</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lnSpcReduction="10000"/>
          </a:bodyPr>
          <a:lstStyle/>
          <a:p>
            <a:r>
              <a:rPr lang="en-US" dirty="0"/>
              <a:t>International Census Data from IPUMS</a:t>
            </a:r>
          </a:p>
          <a:p>
            <a:r>
              <a:rPr lang="en-US" dirty="0"/>
              <a:t>US American Community Survey (2016-2020; 2008-2010)</a:t>
            </a:r>
          </a:p>
          <a:p>
            <a:r>
              <a:rPr lang="en-US" dirty="0"/>
              <a:t>Respondents above age 60</a:t>
            </a:r>
          </a:p>
          <a:p>
            <a:pPr lvl="1"/>
            <a:endParaRPr lang="en-US" dirty="0"/>
          </a:p>
          <a:p>
            <a:r>
              <a:rPr lang="en-US" dirty="0"/>
              <a:t>Education</a:t>
            </a:r>
          </a:p>
          <a:p>
            <a:pPr lvl="1"/>
            <a:r>
              <a:rPr lang="en-US" dirty="0"/>
              <a:t>At least a secondary degree education</a:t>
            </a:r>
          </a:p>
          <a:p>
            <a:r>
              <a:rPr lang="en-US" dirty="0"/>
              <a:t>Household composition </a:t>
            </a:r>
          </a:p>
          <a:p>
            <a:pPr lvl="1"/>
            <a:r>
              <a:rPr lang="en-US" dirty="0"/>
              <a:t>Marital status and Living Alone</a:t>
            </a:r>
          </a:p>
          <a:p>
            <a:r>
              <a:rPr lang="en-US" dirty="0"/>
              <a:t>Acculturation (for migrants)</a:t>
            </a:r>
          </a:p>
          <a:p>
            <a:pPr lvl="1"/>
            <a:r>
              <a:rPr lang="en-US" dirty="0"/>
              <a:t>English Speaking and Citizenship status</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864" y="798014"/>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pic>
        <p:nvPicPr>
          <p:cNvPr id="7" name="Picture 6">
            <a:extLst>
              <a:ext uri="{FF2B5EF4-FFF2-40B4-BE49-F238E27FC236}">
                <a16:creationId xmlns:a16="http://schemas.microsoft.com/office/drawing/2014/main" id="{8A930419-F94E-3AA6-9FDB-D23A55E1424C}"/>
              </a:ext>
            </a:extLst>
          </p:cNvPr>
          <p:cNvPicPr>
            <a:picLocks noChangeAspect="1"/>
          </p:cNvPicPr>
          <p:nvPr/>
        </p:nvPicPr>
        <p:blipFill>
          <a:blip r:embed="rId3"/>
          <a:srcRect/>
          <a:stretch/>
        </p:blipFill>
        <p:spPr>
          <a:xfrm>
            <a:off x="2389632" y="1664542"/>
            <a:ext cx="7784365" cy="5189576"/>
          </a:xfrm>
          <a:prstGeom prst="rect">
            <a:avLst/>
          </a:prstGeom>
        </p:spPr>
      </p:pic>
      <p:sp>
        <p:nvSpPr>
          <p:cNvPr id="3" name="TextBox 2">
            <a:extLst>
              <a:ext uri="{FF2B5EF4-FFF2-40B4-BE49-F238E27FC236}">
                <a16:creationId xmlns:a16="http://schemas.microsoft.com/office/drawing/2014/main" id="{FF76BD7F-42F5-DE1F-C298-925197D64223}"/>
              </a:ext>
            </a:extLst>
          </p:cNvPr>
          <p:cNvSpPr txBox="1"/>
          <p:nvPr/>
        </p:nvSpPr>
        <p:spPr>
          <a:xfrm>
            <a:off x="4072128" y="1506022"/>
            <a:ext cx="4876800" cy="369332"/>
          </a:xfrm>
          <a:prstGeom prst="rect">
            <a:avLst/>
          </a:prstGeom>
          <a:noFill/>
        </p:spPr>
        <p:txBody>
          <a:bodyPr wrap="square" rtlCol="0">
            <a:spAutoFit/>
          </a:bodyPr>
          <a:lstStyle/>
          <a:p>
            <a:r>
              <a:rPr lang="en-US" dirty="0"/>
              <a:t>Proportion With At Least Secondary Degree</a:t>
            </a:r>
          </a:p>
        </p:txBody>
      </p:sp>
      <p:grpSp>
        <p:nvGrpSpPr>
          <p:cNvPr id="5" name="Group 4">
            <a:extLst>
              <a:ext uri="{FF2B5EF4-FFF2-40B4-BE49-F238E27FC236}">
                <a16:creationId xmlns:a16="http://schemas.microsoft.com/office/drawing/2014/main" id="{2CF4DA50-70D5-6336-650E-37AF11C837CB}"/>
              </a:ext>
            </a:extLst>
          </p:cNvPr>
          <p:cNvGrpSpPr/>
          <p:nvPr/>
        </p:nvGrpSpPr>
        <p:grpSpPr>
          <a:xfrm>
            <a:off x="11214652" y="132392"/>
            <a:ext cx="788708" cy="1100420"/>
            <a:chOff x="10951180" y="240224"/>
            <a:chExt cx="788708" cy="1100420"/>
          </a:xfrm>
        </p:grpSpPr>
        <p:pic>
          <p:nvPicPr>
            <p:cNvPr id="5122" name="Picture 2" descr="American Community Survey (ACS) – Roadmap to the 2030 Census">
              <a:extLst>
                <a:ext uri="{FF2B5EF4-FFF2-40B4-BE49-F238E27FC236}">
                  <a16:creationId xmlns:a16="http://schemas.microsoft.com/office/drawing/2014/main" id="{347DA099-9011-C72F-97EE-0BD73E1F2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26AC53-CE31-75D6-6B9D-2A0CA83C3DE0}"/>
                </a:ext>
              </a:extLst>
            </p:cNvPr>
            <p:cNvSpPr txBox="1"/>
            <p:nvPr/>
          </p:nvSpPr>
          <p:spPr>
            <a:xfrm>
              <a:off x="11035594" y="100209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03422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pic>
        <p:nvPicPr>
          <p:cNvPr id="5" name="Picture 4">
            <a:extLst>
              <a:ext uri="{FF2B5EF4-FFF2-40B4-BE49-F238E27FC236}">
                <a16:creationId xmlns:a16="http://schemas.microsoft.com/office/drawing/2014/main" id="{247AC3E8-5698-3483-7149-434FAD60CF80}"/>
              </a:ext>
            </a:extLst>
          </p:cNvPr>
          <p:cNvPicPr>
            <a:picLocks noChangeAspect="1"/>
          </p:cNvPicPr>
          <p:nvPr/>
        </p:nvPicPr>
        <p:blipFill>
          <a:blip r:embed="rId3"/>
          <a:srcRect/>
          <a:stretch/>
        </p:blipFill>
        <p:spPr>
          <a:xfrm>
            <a:off x="0" y="1941385"/>
            <a:ext cx="6096000" cy="4064000"/>
          </a:xfrm>
          <a:prstGeom prst="rect">
            <a:avLst/>
          </a:prstGeom>
        </p:spPr>
      </p:pic>
      <p:pic>
        <p:nvPicPr>
          <p:cNvPr id="7" name="Picture 6">
            <a:extLst>
              <a:ext uri="{FF2B5EF4-FFF2-40B4-BE49-F238E27FC236}">
                <a16:creationId xmlns:a16="http://schemas.microsoft.com/office/drawing/2014/main" id="{E92CFBB7-6649-FE1E-752E-E2EE1FCD7382}"/>
              </a:ext>
            </a:extLst>
          </p:cNvPr>
          <p:cNvPicPr>
            <a:picLocks noChangeAspect="1"/>
          </p:cNvPicPr>
          <p:nvPr/>
        </p:nvPicPr>
        <p:blipFill>
          <a:blip r:embed="rId4"/>
          <a:srcRect/>
          <a:stretch/>
        </p:blipFill>
        <p:spPr>
          <a:xfrm>
            <a:off x="6009275" y="1941386"/>
            <a:ext cx="6095997" cy="4063998"/>
          </a:xfrm>
          <a:prstGeom prst="rect">
            <a:avLst/>
          </a:prstGeom>
        </p:spPr>
      </p:pic>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grpSp>
        <p:nvGrpSpPr>
          <p:cNvPr id="6" name="Group 5">
            <a:extLst>
              <a:ext uri="{FF2B5EF4-FFF2-40B4-BE49-F238E27FC236}">
                <a16:creationId xmlns:a16="http://schemas.microsoft.com/office/drawing/2014/main" id="{3F0DC971-75D8-CEB8-94BD-1F189E286CF4}"/>
              </a:ext>
            </a:extLst>
          </p:cNvPr>
          <p:cNvGrpSpPr/>
          <p:nvPr/>
        </p:nvGrpSpPr>
        <p:grpSpPr>
          <a:xfrm>
            <a:off x="11286858" y="114427"/>
            <a:ext cx="796458" cy="1088930"/>
            <a:chOff x="10951180" y="240224"/>
            <a:chExt cx="796458" cy="1088930"/>
          </a:xfrm>
        </p:grpSpPr>
        <p:pic>
          <p:nvPicPr>
            <p:cNvPr id="8" name="Picture 2" descr="American Community Survey (ACS) – Roadmap to the 2030 Census">
              <a:extLst>
                <a:ext uri="{FF2B5EF4-FFF2-40B4-BE49-F238E27FC236}">
                  <a16:creationId xmlns:a16="http://schemas.microsoft.com/office/drawing/2014/main" id="{729B9A9A-F980-8077-C9EA-84C1567A8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FE456F3-8ED0-A469-4093-F7DDB3E36480}"/>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spTree>
    <p:extLst>
      <p:ext uri="{BB962C8B-B14F-4D97-AF65-F5344CB8AC3E}">
        <p14:creationId xmlns:p14="http://schemas.microsoft.com/office/powerpoint/2010/main" val="246400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3"/>
          <a:srcRect/>
          <a:stretch/>
        </p:blipFill>
        <p:spPr>
          <a:xfrm>
            <a:off x="0" y="1941385"/>
            <a:ext cx="6096000" cy="4064000"/>
          </a:xfrm>
          <a:prstGeom prst="rect">
            <a:avLst/>
          </a:prstGeom>
        </p:spPr>
      </p:pic>
      <p:pic>
        <p:nvPicPr>
          <p:cNvPr id="7" name="Picture 6">
            <a:extLst>
              <a:ext uri="{FF2B5EF4-FFF2-40B4-BE49-F238E27FC236}">
                <a16:creationId xmlns:a16="http://schemas.microsoft.com/office/drawing/2014/main" id="{653F9FE6-BD59-4EC1-FB0B-A1C3F8C7FB7B}"/>
              </a:ext>
            </a:extLst>
          </p:cNvPr>
          <p:cNvPicPr>
            <a:picLocks noChangeAspect="1"/>
          </p:cNvPicPr>
          <p:nvPr/>
        </p:nvPicPr>
        <p:blipFill>
          <a:blip r:embed="rId4"/>
          <a:srcRect/>
          <a:stretch/>
        </p:blipFill>
        <p:spPr>
          <a:xfrm>
            <a:off x="6009275" y="1941386"/>
            <a:ext cx="6095997" cy="4063998"/>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grpSp>
        <p:nvGrpSpPr>
          <p:cNvPr id="6" name="Group 5">
            <a:extLst>
              <a:ext uri="{FF2B5EF4-FFF2-40B4-BE49-F238E27FC236}">
                <a16:creationId xmlns:a16="http://schemas.microsoft.com/office/drawing/2014/main" id="{619E7C62-EDD6-FF2F-2AB3-3632706493D9}"/>
              </a:ext>
            </a:extLst>
          </p:cNvPr>
          <p:cNvGrpSpPr/>
          <p:nvPr/>
        </p:nvGrpSpPr>
        <p:grpSpPr>
          <a:xfrm>
            <a:off x="11308814" y="182642"/>
            <a:ext cx="796458" cy="1088930"/>
            <a:chOff x="10951180" y="240224"/>
            <a:chExt cx="796458" cy="1088930"/>
          </a:xfrm>
        </p:grpSpPr>
        <p:pic>
          <p:nvPicPr>
            <p:cNvPr id="8" name="Picture 2" descr="American Community Survey (ACS) – Roadmap to the 2030 Census">
              <a:extLst>
                <a:ext uri="{FF2B5EF4-FFF2-40B4-BE49-F238E27FC236}">
                  <a16:creationId xmlns:a16="http://schemas.microsoft.com/office/drawing/2014/main" id="{EC48EE0F-8982-CEEB-FFE2-A917688FC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0FBB281-7AE0-9352-917C-87AEAE5B751F}"/>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spTree>
    <p:extLst>
      <p:ext uri="{BB962C8B-B14F-4D97-AF65-F5344CB8AC3E}">
        <p14:creationId xmlns:p14="http://schemas.microsoft.com/office/powerpoint/2010/main" val="3497046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345989" y="365125"/>
            <a:ext cx="11640065" cy="1325563"/>
          </a:xfrm>
        </p:spPr>
        <p:txBody>
          <a:bodyPr>
            <a:normAutofit/>
          </a:bodyPr>
          <a:lstStyle/>
          <a:p>
            <a:r>
              <a:rPr lang="en-US" dirty="0"/>
              <a:t>Most people migrated at working ages</a:t>
            </a:r>
          </a:p>
        </p:txBody>
      </p:sp>
      <p:pic>
        <p:nvPicPr>
          <p:cNvPr id="7" name="Content Placeholder 6">
            <a:extLst>
              <a:ext uri="{FF2B5EF4-FFF2-40B4-BE49-F238E27FC236}">
                <a16:creationId xmlns:a16="http://schemas.microsoft.com/office/drawing/2014/main" id="{7797724C-700B-983B-79D9-21BA1047ED67}"/>
              </a:ext>
            </a:extLst>
          </p:cNvPr>
          <p:cNvPicPr>
            <a:picLocks noGrp="1" noChangeAspect="1"/>
          </p:cNvPicPr>
          <p:nvPr>
            <p:ph idx="1"/>
          </p:nvPr>
        </p:nvPicPr>
        <p:blipFill>
          <a:blip r:embed="rId4"/>
          <a:srcRect/>
          <a:stretch/>
        </p:blipFill>
        <p:spPr>
          <a:xfrm>
            <a:off x="697633" y="1536210"/>
            <a:ext cx="9913330" cy="4956665"/>
          </a:xfrm>
        </p:spPr>
      </p:pic>
      <p:sp>
        <p:nvSpPr>
          <p:cNvPr id="16" name="Rectangle 15">
            <a:extLst>
              <a:ext uri="{FF2B5EF4-FFF2-40B4-BE49-F238E27FC236}">
                <a16:creationId xmlns:a16="http://schemas.microsoft.com/office/drawing/2014/main" id="{7D2FE67C-D030-4FAC-D1E7-DAC40886B7DC}"/>
              </a:ext>
            </a:extLst>
          </p:cNvPr>
          <p:cNvSpPr/>
          <p:nvPr/>
        </p:nvSpPr>
        <p:spPr>
          <a:xfrm>
            <a:off x="8384583" y="1604580"/>
            <a:ext cx="2226379" cy="48882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555C90-C563-FBAE-4581-5E32C46EC150}"/>
              </a:ext>
            </a:extLst>
          </p:cNvPr>
          <p:cNvSpPr/>
          <p:nvPr/>
        </p:nvSpPr>
        <p:spPr>
          <a:xfrm>
            <a:off x="2391905" y="1570394"/>
            <a:ext cx="2226379" cy="48882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C43EE-18D4-5A21-4439-594DF5E07513}"/>
              </a:ext>
            </a:extLst>
          </p:cNvPr>
          <p:cNvSpPr/>
          <p:nvPr/>
        </p:nvSpPr>
        <p:spPr>
          <a:xfrm>
            <a:off x="6158203" y="1604579"/>
            <a:ext cx="2226379" cy="48882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733472E-F5FC-B479-8BDB-848400D2B901}"/>
              </a:ext>
            </a:extLst>
          </p:cNvPr>
          <p:cNvGrpSpPr/>
          <p:nvPr/>
        </p:nvGrpSpPr>
        <p:grpSpPr>
          <a:xfrm>
            <a:off x="11308814" y="182642"/>
            <a:ext cx="796458" cy="1088930"/>
            <a:chOff x="10951180" y="240224"/>
            <a:chExt cx="796458" cy="1088930"/>
          </a:xfrm>
        </p:grpSpPr>
        <p:pic>
          <p:nvPicPr>
            <p:cNvPr id="22" name="Picture 2" descr="American Community Survey (ACS) – Roadmap to the 2030 Census">
              <a:extLst>
                <a:ext uri="{FF2B5EF4-FFF2-40B4-BE49-F238E27FC236}">
                  <a16:creationId xmlns:a16="http://schemas.microsoft.com/office/drawing/2014/main" id="{0EC57513-768B-44B6-30AA-1F369C9D3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7CAC53A-2941-088A-5742-A4117BF9C25B}"/>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spTree>
    <p:extLst>
      <p:ext uri="{BB962C8B-B14F-4D97-AF65-F5344CB8AC3E}">
        <p14:creationId xmlns:p14="http://schemas.microsoft.com/office/powerpoint/2010/main" val="73161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p:txBody>
          <a:bodyPr/>
          <a:lstStyle/>
          <a:p>
            <a:r>
              <a:rPr lang="en-US" dirty="0"/>
              <a:t>Migrants to the US are far more likely to have at least a secondary degree</a:t>
            </a:r>
          </a:p>
        </p:txBody>
      </p:sp>
      <p:pic>
        <p:nvPicPr>
          <p:cNvPr id="6" name="Picture 5">
            <a:extLst>
              <a:ext uri="{FF2B5EF4-FFF2-40B4-BE49-F238E27FC236}">
                <a16:creationId xmlns:a16="http://schemas.microsoft.com/office/drawing/2014/main" id="{69A9CC41-5B7D-2033-49D5-27821595BB79}"/>
              </a:ext>
            </a:extLst>
          </p:cNvPr>
          <p:cNvPicPr>
            <a:picLocks noChangeAspect="1"/>
          </p:cNvPicPr>
          <p:nvPr/>
        </p:nvPicPr>
        <p:blipFill>
          <a:blip r:embed="rId3"/>
          <a:srcRect/>
          <a:stretch/>
        </p:blipFill>
        <p:spPr>
          <a:xfrm>
            <a:off x="1015186" y="1783781"/>
            <a:ext cx="10161628" cy="5080814"/>
          </a:xfrm>
          <a:prstGeom prst="rect">
            <a:avLst/>
          </a:prstGeom>
        </p:spPr>
      </p:pic>
      <p:sp>
        <p:nvSpPr>
          <p:cNvPr id="7" name="TextBox 6">
            <a:extLst>
              <a:ext uri="{FF2B5EF4-FFF2-40B4-BE49-F238E27FC236}">
                <a16:creationId xmlns:a16="http://schemas.microsoft.com/office/drawing/2014/main" id="{692CDA48-1194-EA8B-AF79-F3DB0D08DE35}"/>
              </a:ext>
            </a:extLst>
          </p:cNvPr>
          <p:cNvSpPr txBox="1"/>
          <p:nvPr/>
        </p:nvSpPr>
        <p:spPr>
          <a:xfrm>
            <a:off x="4072128" y="1591366"/>
            <a:ext cx="4876800" cy="369332"/>
          </a:xfrm>
          <a:prstGeom prst="rect">
            <a:avLst/>
          </a:prstGeom>
          <a:noFill/>
        </p:spPr>
        <p:txBody>
          <a:bodyPr wrap="square" rtlCol="0">
            <a:spAutoFit/>
          </a:bodyPr>
          <a:lstStyle/>
          <a:p>
            <a:r>
              <a:rPr lang="en-US" dirty="0"/>
              <a:t>Proportion With At Least Secondary Degree</a:t>
            </a:r>
          </a:p>
        </p:txBody>
      </p:sp>
    </p:spTree>
    <p:extLst>
      <p:ext uri="{BB962C8B-B14F-4D97-AF65-F5344CB8AC3E}">
        <p14:creationId xmlns:p14="http://schemas.microsoft.com/office/powerpoint/2010/main" val="4105378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p:txBody>
          <a:bodyPr/>
          <a:lstStyle/>
          <a:p>
            <a:r>
              <a:rPr lang="en-US" dirty="0"/>
              <a:t>Native country residents are less likely to live alone</a:t>
            </a:r>
          </a:p>
        </p:txBody>
      </p:sp>
      <p:pic>
        <p:nvPicPr>
          <p:cNvPr id="3" name="Picture 2">
            <a:extLst>
              <a:ext uri="{FF2B5EF4-FFF2-40B4-BE49-F238E27FC236}">
                <a16:creationId xmlns:a16="http://schemas.microsoft.com/office/drawing/2014/main" id="{B9D359F8-455F-2941-DB59-3E46805D988E}"/>
              </a:ext>
            </a:extLst>
          </p:cNvPr>
          <p:cNvPicPr>
            <a:picLocks noChangeAspect="1"/>
          </p:cNvPicPr>
          <p:nvPr/>
        </p:nvPicPr>
        <p:blipFill>
          <a:blip r:embed="rId3"/>
          <a:srcRect/>
          <a:stretch/>
        </p:blipFill>
        <p:spPr>
          <a:xfrm>
            <a:off x="1015186" y="1788224"/>
            <a:ext cx="10161628" cy="5080814"/>
          </a:xfrm>
          <a:prstGeom prst="rect">
            <a:avLst/>
          </a:prstGeom>
        </p:spPr>
      </p:pic>
      <p:sp>
        <p:nvSpPr>
          <p:cNvPr id="4" name="TextBox 3">
            <a:extLst>
              <a:ext uri="{FF2B5EF4-FFF2-40B4-BE49-F238E27FC236}">
                <a16:creationId xmlns:a16="http://schemas.microsoft.com/office/drawing/2014/main" id="{DCF17342-4CCC-1BC7-C682-CBE8569B1930}"/>
              </a:ext>
            </a:extLst>
          </p:cNvPr>
          <p:cNvSpPr txBox="1"/>
          <p:nvPr/>
        </p:nvSpPr>
        <p:spPr>
          <a:xfrm>
            <a:off x="5108448" y="1554790"/>
            <a:ext cx="2572512" cy="369332"/>
          </a:xfrm>
          <a:prstGeom prst="rect">
            <a:avLst/>
          </a:prstGeom>
          <a:noFill/>
        </p:spPr>
        <p:txBody>
          <a:bodyPr wrap="square" rtlCol="0">
            <a:spAutoFit/>
          </a:bodyPr>
          <a:lstStyle/>
          <a:p>
            <a:r>
              <a:rPr lang="en-US" dirty="0"/>
              <a:t>Proportion Living Alone</a:t>
            </a:r>
          </a:p>
        </p:txBody>
      </p:sp>
    </p:spTree>
    <p:extLst>
      <p:ext uri="{BB962C8B-B14F-4D97-AF65-F5344CB8AC3E}">
        <p14:creationId xmlns:p14="http://schemas.microsoft.com/office/powerpoint/2010/main" val="55955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p:txBody>
          <a:bodyPr/>
          <a:lstStyle/>
          <a:p>
            <a:r>
              <a:rPr lang="en-US" dirty="0"/>
              <a:t>Native country residents are more likely to be married</a:t>
            </a:r>
          </a:p>
        </p:txBody>
      </p:sp>
      <p:pic>
        <p:nvPicPr>
          <p:cNvPr id="4" name="Picture 3" descr="A black screen with colorful arrows and dots&#10;&#10;AI-generated content may be incorrect.">
            <a:extLst>
              <a:ext uri="{FF2B5EF4-FFF2-40B4-BE49-F238E27FC236}">
                <a16:creationId xmlns:a16="http://schemas.microsoft.com/office/drawing/2014/main" id="{C68B82E7-3F68-751A-9B8B-1B6DACCC4454}"/>
              </a:ext>
            </a:extLst>
          </p:cNvPr>
          <p:cNvPicPr>
            <a:picLocks noChangeAspect="1"/>
          </p:cNvPicPr>
          <p:nvPr/>
        </p:nvPicPr>
        <p:blipFill>
          <a:blip r:embed="rId3"/>
          <a:stretch>
            <a:fillRect/>
          </a:stretch>
        </p:blipFill>
        <p:spPr>
          <a:xfrm>
            <a:off x="1015186" y="1784935"/>
            <a:ext cx="10161628" cy="5080814"/>
          </a:xfrm>
          <a:prstGeom prst="rect">
            <a:avLst/>
          </a:prstGeom>
        </p:spPr>
      </p:pic>
      <p:sp>
        <p:nvSpPr>
          <p:cNvPr id="6" name="TextBox 5">
            <a:extLst>
              <a:ext uri="{FF2B5EF4-FFF2-40B4-BE49-F238E27FC236}">
                <a16:creationId xmlns:a16="http://schemas.microsoft.com/office/drawing/2014/main" id="{51E97FB0-B51A-ADFE-D70A-7DEEB40CB6CA}"/>
              </a:ext>
            </a:extLst>
          </p:cNvPr>
          <p:cNvSpPr txBox="1"/>
          <p:nvPr/>
        </p:nvSpPr>
        <p:spPr>
          <a:xfrm>
            <a:off x="5413248" y="1506022"/>
            <a:ext cx="2182368" cy="369332"/>
          </a:xfrm>
          <a:prstGeom prst="rect">
            <a:avLst/>
          </a:prstGeom>
          <a:noFill/>
        </p:spPr>
        <p:txBody>
          <a:bodyPr wrap="square" rtlCol="0">
            <a:spAutoFit/>
          </a:bodyPr>
          <a:lstStyle/>
          <a:p>
            <a:r>
              <a:rPr lang="en-US" dirty="0"/>
              <a:t>Proportion Married</a:t>
            </a:r>
          </a:p>
        </p:txBody>
      </p:sp>
    </p:spTree>
    <p:extLst>
      <p:ext uri="{BB962C8B-B14F-4D97-AF65-F5344CB8AC3E}">
        <p14:creationId xmlns:p14="http://schemas.microsoft.com/office/powerpoint/2010/main" val="389442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p:txBody>
          <a:bodyPr/>
          <a:lstStyle/>
          <a:p>
            <a:r>
              <a:rPr lang="en-US" dirty="0"/>
              <a:t>Strong cohort increases in migrant education, even from 2010 to 2020</a:t>
            </a:r>
          </a:p>
        </p:txBody>
      </p:sp>
      <p:pic>
        <p:nvPicPr>
          <p:cNvPr id="7" name="Picture 6" descr="A screenshot of a video game&#10;&#10;AI-generated content may be incorrect.">
            <a:extLst>
              <a:ext uri="{FF2B5EF4-FFF2-40B4-BE49-F238E27FC236}">
                <a16:creationId xmlns:a16="http://schemas.microsoft.com/office/drawing/2014/main" id="{665FDF90-A564-0209-DBE1-3A56FFF7CBB7}"/>
              </a:ext>
            </a:extLst>
          </p:cNvPr>
          <p:cNvPicPr>
            <a:picLocks noChangeAspect="1"/>
          </p:cNvPicPr>
          <p:nvPr/>
        </p:nvPicPr>
        <p:blipFill>
          <a:blip r:embed="rId3"/>
          <a:stretch>
            <a:fillRect/>
          </a:stretch>
        </p:blipFill>
        <p:spPr>
          <a:xfrm>
            <a:off x="957504" y="1719504"/>
            <a:ext cx="10276991" cy="5138496"/>
          </a:xfrm>
          <a:prstGeom prst="rect">
            <a:avLst/>
          </a:prstGeom>
        </p:spPr>
      </p:pic>
    </p:spTree>
    <p:extLst>
      <p:ext uri="{BB962C8B-B14F-4D97-AF65-F5344CB8AC3E}">
        <p14:creationId xmlns:p14="http://schemas.microsoft.com/office/powerpoint/2010/main" val="228670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Discussion and Limitations</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fontScale="92500" lnSpcReduction="20000"/>
          </a:bodyPr>
          <a:lstStyle/>
          <a:p>
            <a:r>
              <a:rPr lang="en-US" dirty="0"/>
              <a:t>We have unique comparison of migrants to people in their home countries using nationally representative data</a:t>
            </a:r>
            <a:br>
              <a:rPr lang="en-US" dirty="0"/>
            </a:br>
            <a:endParaRPr lang="en-US" dirty="0"/>
          </a:p>
          <a:p>
            <a:r>
              <a:rPr lang="en-US" dirty="0"/>
              <a:t>Mexican migrants are the least likely to acculturate and the least likely to live alone</a:t>
            </a:r>
          </a:p>
          <a:p>
            <a:r>
              <a:rPr lang="en-US" dirty="0"/>
              <a:t>Dominican and Cuban education selectivity is the strongest</a:t>
            </a:r>
          </a:p>
          <a:p>
            <a:r>
              <a:rPr lang="en-US" dirty="0"/>
              <a:t>Education profiles are rapidly changing</a:t>
            </a:r>
            <a:br>
              <a:rPr lang="en-US" dirty="0"/>
            </a:br>
            <a:endParaRPr lang="en-US" dirty="0"/>
          </a:p>
          <a:p>
            <a:r>
              <a:rPr lang="en-US" dirty="0"/>
              <a:t>Limitations</a:t>
            </a:r>
          </a:p>
          <a:p>
            <a:pPr lvl="1"/>
            <a:r>
              <a:rPr lang="en-US" dirty="0"/>
              <a:t>Return migration</a:t>
            </a:r>
          </a:p>
          <a:p>
            <a:pPr lvl="1"/>
            <a:r>
              <a:rPr lang="en-US" dirty="0"/>
              <a:t>Health behaviors throughout the life course</a:t>
            </a:r>
            <a:br>
              <a:rPr lang="en-US" dirty="0"/>
            </a:br>
            <a:r>
              <a:rPr lang="en-US" dirty="0"/>
              <a:t> </a:t>
            </a:r>
          </a:p>
          <a:p>
            <a:r>
              <a:rPr lang="en-US" dirty="0"/>
              <a:t>We need nationally representative data that can be compared to the US population</a:t>
            </a:r>
          </a:p>
        </p:txBody>
      </p:sp>
    </p:spTree>
    <p:extLst>
      <p:ext uri="{BB962C8B-B14F-4D97-AF65-F5344CB8AC3E}">
        <p14:creationId xmlns:p14="http://schemas.microsoft.com/office/powerpoint/2010/main" val="105114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p:txBody>
          <a:bodyPr/>
          <a:lstStyle/>
          <a:p>
            <a:r>
              <a:rPr lang="en-US" dirty="0"/>
              <a:t>Sociodemographic Comparison of Adults (age 60+)</a:t>
            </a:r>
          </a:p>
          <a:p>
            <a:r>
              <a:rPr lang="en-US" dirty="0"/>
              <a:t>Comparison of Hispanic immigrants </a:t>
            </a:r>
          </a:p>
          <a:p>
            <a:r>
              <a:rPr lang="en-US" dirty="0"/>
              <a:t>Sociodemographic differences are important for understanding disparities in aging health</a:t>
            </a:r>
          </a:p>
          <a:p>
            <a:pPr lvl="1"/>
            <a:r>
              <a:rPr lang="en-US" dirty="0"/>
              <a:t>Education and cognitive health (Li, et al., 2021)</a:t>
            </a:r>
          </a:p>
          <a:p>
            <a:pPr lvl="1"/>
            <a:r>
              <a:rPr lang="en-US" dirty="0"/>
              <a:t>Social isolation and epigenetic aging (</a:t>
            </a:r>
            <a:r>
              <a:rPr lang="en-US" dirty="0" err="1"/>
              <a:t>Rentscher</a:t>
            </a:r>
            <a:r>
              <a:rPr lang="en-US" dirty="0"/>
              <a:t>, et al., 2023)</a:t>
            </a:r>
          </a:p>
        </p:txBody>
      </p:sp>
    </p:spTree>
    <p:extLst>
      <p:ext uri="{BB962C8B-B14F-4D97-AF65-F5344CB8AC3E}">
        <p14:creationId xmlns:p14="http://schemas.microsoft.com/office/powerpoint/2010/main" val="369795164"/>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Compare with U.S. Caribbean immigrant population</a:t>
            </a:r>
          </a:p>
          <a:p>
            <a:r>
              <a:rPr lang="en-US" dirty="0"/>
              <a:t>New </a:t>
            </a:r>
            <a:r>
              <a:rPr lang="en-US" b="1" dirty="0"/>
              <a:t>nationally representative </a:t>
            </a:r>
            <a:r>
              <a:rPr lang="en-US" dirty="0"/>
              <a:t>samples of N=1500 adults ages 65+</a:t>
            </a:r>
          </a:p>
          <a:p>
            <a:r>
              <a:rPr lang="en-US" dirty="0"/>
              <a:t>Detailed cutting-edge surveys cross-harmonized with:</a:t>
            </a:r>
          </a:p>
          <a:p>
            <a:pPr lvl="1"/>
            <a:r>
              <a:rPr lang="en-US" dirty="0"/>
              <a:t>10/66 </a:t>
            </a:r>
          </a:p>
          <a:p>
            <a:pPr lvl="1"/>
            <a:r>
              <a:rPr lang="en-US" dirty="0"/>
              <a:t>newer Harmonized Cognitive Assessment Protocol (HCAP) in U.S. Health and Retirement Study (HRS) and sister studies in Mexico, Chile, China, India, South Africa, Europe, etc.</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p:txBody>
          <a:bodyPr/>
          <a:lstStyle/>
          <a:p>
            <a:r>
              <a:rPr lang="en-US" dirty="0"/>
              <a:t>Future Direction</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3"/>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p:txBody>
          <a:bodyPr/>
          <a:lstStyle/>
          <a:p>
            <a:pPr marL="0" indent="0">
              <a:buNone/>
            </a:pPr>
            <a:r>
              <a:rPr lang="en-US" dirty="0"/>
              <a:t>Hispanic migrant health is often focused on Mexican immigrants</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46515" y="2382676"/>
            <a:ext cx="8020373" cy="4351337"/>
            <a:chOff x="254000" y="3529739"/>
            <a:chExt cx="6238067" cy="3119033"/>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3"/>
            <a:srcRect/>
            <a:stretch/>
          </p:blipFill>
          <p:spPr>
            <a:xfrm>
              <a:off x="254000" y="3529739"/>
              <a:ext cx="6238067" cy="3119033"/>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3874579" y="4409957"/>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984790" y="4409957"/>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16E2-B6B1-F1E9-D72E-012DD4203A58}"/>
              </a:ext>
            </a:extLst>
          </p:cNvPr>
          <p:cNvSpPr>
            <a:spLocks noGrp="1"/>
          </p:cNvSpPr>
          <p:nvPr>
            <p:ph type="title"/>
          </p:nvPr>
        </p:nvSpPr>
        <p:spPr/>
        <p:txBody>
          <a:bodyPr/>
          <a:lstStyle/>
          <a:p>
            <a:r>
              <a:rPr lang="en-US" dirty="0"/>
              <a:t>Migrant selection</a:t>
            </a:r>
          </a:p>
        </p:txBody>
      </p:sp>
      <p:sp>
        <p:nvSpPr>
          <p:cNvPr id="3" name="Content Placeholder 2">
            <a:extLst>
              <a:ext uri="{FF2B5EF4-FFF2-40B4-BE49-F238E27FC236}">
                <a16:creationId xmlns:a16="http://schemas.microsoft.com/office/drawing/2014/main" id="{93122B0F-E988-D927-1B51-0334E602F78B}"/>
              </a:ext>
            </a:extLst>
          </p:cNvPr>
          <p:cNvSpPr>
            <a:spLocks noGrp="1"/>
          </p:cNvSpPr>
          <p:nvPr>
            <p:ph idx="1"/>
          </p:nvPr>
        </p:nvSpPr>
        <p:spPr/>
        <p:txBody>
          <a:bodyPr/>
          <a:lstStyle/>
          <a:p>
            <a:r>
              <a:rPr lang="en-US" dirty="0"/>
              <a:t>Migrant selection explains a lot of this variation</a:t>
            </a:r>
          </a:p>
          <a:p>
            <a:r>
              <a:rPr lang="en-US" dirty="0"/>
              <a:t>A key to understanding this comes from understanding how Hispanic immigrants differ from each other</a:t>
            </a:r>
          </a:p>
          <a:p>
            <a:r>
              <a:rPr lang="en-US" dirty="0"/>
              <a:t>Also to understand conditions of sending countries and selection patterns</a:t>
            </a:r>
          </a:p>
          <a:p>
            <a:endParaRPr lang="en-US" dirty="0"/>
          </a:p>
        </p:txBody>
      </p:sp>
    </p:spTree>
    <p:extLst>
      <p:ext uri="{BB962C8B-B14F-4D97-AF65-F5344CB8AC3E}">
        <p14:creationId xmlns:p14="http://schemas.microsoft.com/office/powerpoint/2010/main" val="136953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p:txBody>
          <a:bodyPr>
            <a:normAutofit/>
          </a:bodyPr>
          <a:lstStyle/>
          <a:p>
            <a:r>
              <a:rPr lang="en-US" dirty="0"/>
              <a:t>Introduce the idea that selection is different based on country of origin</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fontScale="92500" lnSpcReduction="20000"/>
          </a:bodyPr>
          <a:lstStyle/>
          <a:p>
            <a:pPr marL="0" indent="0">
              <a:buNone/>
            </a:pPr>
            <a:endParaRPr lang="en-US" dirty="0"/>
          </a:p>
          <a:p>
            <a:r>
              <a:rPr lang="en-US" dirty="0"/>
              <a:t>Puerto Rico became a US territory in 1898. In 1917 they were granted US citizenship.</a:t>
            </a:r>
            <a:br>
              <a:rPr lang="en-US" dirty="0"/>
            </a:br>
            <a:endParaRPr lang="en-US" dirty="0"/>
          </a:p>
          <a:p>
            <a:r>
              <a:rPr lang="en-US" dirty="0"/>
              <a:t>The US occupied the Dominican Republic twice. Political instability in 1961 led to a surge of migration to the US.</a:t>
            </a:r>
            <a:br>
              <a:rPr lang="en-US" dirty="0"/>
            </a:br>
            <a:endParaRPr lang="en-US" dirty="0"/>
          </a:p>
          <a:p>
            <a:r>
              <a:rPr lang="en-US" dirty="0"/>
              <a:t>Cuban Revolution in 1959 sparked one of the largest refugee movement in US history (Duany 2017). In 1966, given path to US residency. </a:t>
            </a:r>
            <a:br>
              <a:rPr lang="en-US" dirty="0"/>
            </a:br>
            <a:endParaRPr lang="en-US" dirty="0"/>
          </a:p>
          <a:p>
            <a:r>
              <a:rPr lang="en-US" dirty="0"/>
              <a:t>Mexico revolution in the early 1900’s resulted in mass emigration. Bracero program in the 1940’s which ended in 1964. </a:t>
            </a:r>
          </a:p>
        </p:txBody>
      </p:sp>
    </p:spTree>
    <p:extLst>
      <p:ext uri="{BB962C8B-B14F-4D97-AF65-F5344CB8AC3E}">
        <p14:creationId xmlns:p14="http://schemas.microsoft.com/office/powerpoint/2010/main" val="531921029"/>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lstStyle/>
          <a:p>
            <a:r>
              <a:rPr lang="en-US" dirty="0"/>
              <a:t>Countries are different but also changing over time</a:t>
            </a:r>
          </a:p>
        </p:txBody>
      </p:sp>
      <p:pic>
        <p:nvPicPr>
          <p:cNvPr id="7" name="Picture 6" descr="A graph of colored lines&#10;&#10;AI-generated content may be incorrect.">
            <a:extLst>
              <a:ext uri="{FF2B5EF4-FFF2-40B4-BE49-F238E27FC236}">
                <a16:creationId xmlns:a16="http://schemas.microsoft.com/office/drawing/2014/main" id="{3BC4F2D5-3076-696E-92CA-1261689E7432}"/>
              </a:ext>
            </a:extLst>
          </p:cNvPr>
          <p:cNvPicPr>
            <a:picLocks noChangeAspect="1"/>
          </p:cNvPicPr>
          <p:nvPr/>
        </p:nvPicPr>
        <p:blipFill>
          <a:blip r:embed="rId3"/>
          <a:stretch>
            <a:fillRect/>
          </a:stretch>
        </p:blipFill>
        <p:spPr>
          <a:xfrm>
            <a:off x="2467232" y="1433382"/>
            <a:ext cx="7232822" cy="5424617"/>
          </a:xfrm>
          <a:prstGeom prst="rect">
            <a:avLst/>
          </a:prstGeom>
        </p:spPr>
      </p:pic>
    </p:spTree>
    <p:extLst>
      <p:ext uri="{BB962C8B-B14F-4D97-AF65-F5344CB8AC3E}">
        <p14:creationId xmlns:p14="http://schemas.microsoft.com/office/powerpoint/2010/main" val="408133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Tree>
    <p:extLst>
      <p:ext uri="{BB962C8B-B14F-4D97-AF65-F5344CB8AC3E}">
        <p14:creationId xmlns:p14="http://schemas.microsoft.com/office/powerpoint/2010/main" val="63056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84DE-A101-D0E2-2A30-18AC8DE70F50}"/>
              </a:ext>
            </a:extLst>
          </p:cNvPr>
          <p:cNvSpPr>
            <a:spLocks noGrp="1"/>
          </p:cNvSpPr>
          <p:nvPr>
            <p:ph type="title"/>
          </p:nvPr>
        </p:nvSpPr>
        <p:spPr/>
        <p:txBody>
          <a:bodyPr/>
          <a:lstStyle/>
          <a:p>
            <a:r>
              <a:rPr lang="en-US" dirty="0"/>
              <a:t>Countries of Interest </a:t>
            </a:r>
          </a:p>
        </p:txBody>
      </p:sp>
      <p:sp>
        <p:nvSpPr>
          <p:cNvPr id="3" name="Content Placeholder 2">
            <a:extLst>
              <a:ext uri="{FF2B5EF4-FFF2-40B4-BE49-F238E27FC236}">
                <a16:creationId xmlns:a16="http://schemas.microsoft.com/office/drawing/2014/main" id="{6C10046C-C314-E438-DD59-A5A7499A0468}"/>
              </a:ext>
            </a:extLst>
          </p:cNvPr>
          <p:cNvSpPr>
            <a:spLocks noGrp="1"/>
          </p:cNvSpPr>
          <p:nvPr>
            <p:ph idx="1"/>
          </p:nvPr>
        </p:nvSpPr>
        <p:spPr>
          <a:xfrm>
            <a:off x="3308885" y="3607845"/>
            <a:ext cx="5375331" cy="1126462"/>
          </a:xfrm>
        </p:spPr>
        <p:txBody>
          <a:bodyPr>
            <a:normAutofit lnSpcReduction="10000"/>
          </a:bodyPr>
          <a:lstStyle/>
          <a:p>
            <a:pPr lvl="1"/>
            <a:r>
              <a:rPr lang="en-US" dirty="0"/>
              <a:t>Migrant characteristics</a:t>
            </a:r>
          </a:p>
          <a:p>
            <a:pPr lvl="1"/>
            <a:r>
              <a:rPr lang="en-US" dirty="0"/>
              <a:t>Differences in Selection</a:t>
            </a:r>
          </a:p>
          <a:p>
            <a:pPr lvl="1"/>
            <a:r>
              <a:rPr lang="en-US" dirty="0"/>
              <a:t>Change over time</a:t>
            </a:r>
          </a:p>
          <a:p>
            <a:pPr marL="0" indent="0">
              <a:buNone/>
            </a:pPr>
            <a:endParaRPr lang="en-US" dirty="0"/>
          </a:p>
        </p:txBody>
      </p:sp>
      <p:sp>
        <p:nvSpPr>
          <p:cNvPr id="4" name="TextBox 3">
            <a:extLst>
              <a:ext uri="{FF2B5EF4-FFF2-40B4-BE49-F238E27FC236}">
                <a16:creationId xmlns:a16="http://schemas.microsoft.com/office/drawing/2014/main" id="{821EC033-6FD0-9533-8DED-7B9A3E9D9ED6}"/>
              </a:ext>
            </a:extLst>
          </p:cNvPr>
          <p:cNvSpPr txBox="1"/>
          <p:nvPr/>
        </p:nvSpPr>
        <p:spPr>
          <a:xfrm>
            <a:off x="1844298" y="1851962"/>
            <a:ext cx="1704813" cy="369332"/>
          </a:xfrm>
          <a:prstGeom prst="rect">
            <a:avLst/>
          </a:prstGeom>
          <a:noFill/>
        </p:spPr>
        <p:txBody>
          <a:bodyPr wrap="square" rtlCol="0">
            <a:spAutoFit/>
          </a:bodyPr>
          <a:lstStyle/>
          <a:p>
            <a:r>
              <a:rPr lang="en-US" dirty="0"/>
              <a:t>Mexico</a:t>
            </a:r>
          </a:p>
        </p:txBody>
      </p:sp>
      <p:sp>
        <p:nvSpPr>
          <p:cNvPr id="5" name="TextBox 4">
            <a:extLst>
              <a:ext uri="{FF2B5EF4-FFF2-40B4-BE49-F238E27FC236}">
                <a16:creationId xmlns:a16="http://schemas.microsoft.com/office/drawing/2014/main" id="{249E044F-93E0-C31B-15CE-7DB19B29091A}"/>
              </a:ext>
            </a:extLst>
          </p:cNvPr>
          <p:cNvSpPr txBox="1"/>
          <p:nvPr/>
        </p:nvSpPr>
        <p:spPr>
          <a:xfrm>
            <a:off x="3820331" y="1851962"/>
            <a:ext cx="1704813" cy="369332"/>
          </a:xfrm>
          <a:prstGeom prst="rect">
            <a:avLst/>
          </a:prstGeom>
          <a:noFill/>
        </p:spPr>
        <p:txBody>
          <a:bodyPr wrap="square" rtlCol="0">
            <a:spAutoFit/>
          </a:bodyPr>
          <a:lstStyle/>
          <a:p>
            <a:r>
              <a:rPr lang="en-US" dirty="0"/>
              <a:t>Puerto Rico</a:t>
            </a:r>
          </a:p>
        </p:txBody>
      </p:sp>
      <p:sp>
        <p:nvSpPr>
          <p:cNvPr id="6" name="TextBox 5">
            <a:extLst>
              <a:ext uri="{FF2B5EF4-FFF2-40B4-BE49-F238E27FC236}">
                <a16:creationId xmlns:a16="http://schemas.microsoft.com/office/drawing/2014/main" id="{D91B09D7-BA1C-08E0-9691-FF22C4A1EB8F}"/>
              </a:ext>
            </a:extLst>
          </p:cNvPr>
          <p:cNvSpPr txBox="1"/>
          <p:nvPr/>
        </p:nvSpPr>
        <p:spPr>
          <a:xfrm>
            <a:off x="6096000" y="1848787"/>
            <a:ext cx="2335077" cy="369332"/>
          </a:xfrm>
          <a:prstGeom prst="rect">
            <a:avLst/>
          </a:prstGeom>
          <a:noFill/>
        </p:spPr>
        <p:txBody>
          <a:bodyPr wrap="square" rtlCol="0">
            <a:spAutoFit/>
          </a:bodyPr>
          <a:lstStyle/>
          <a:p>
            <a:r>
              <a:rPr lang="en-US" dirty="0"/>
              <a:t>Dominican Republic</a:t>
            </a:r>
          </a:p>
        </p:txBody>
      </p:sp>
      <p:sp>
        <p:nvSpPr>
          <p:cNvPr id="7" name="TextBox 6">
            <a:extLst>
              <a:ext uri="{FF2B5EF4-FFF2-40B4-BE49-F238E27FC236}">
                <a16:creationId xmlns:a16="http://schemas.microsoft.com/office/drawing/2014/main" id="{E2B6A5B2-7EA1-F836-4226-C355FFAB21F4}"/>
              </a:ext>
            </a:extLst>
          </p:cNvPr>
          <p:cNvSpPr txBox="1"/>
          <p:nvPr/>
        </p:nvSpPr>
        <p:spPr>
          <a:xfrm>
            <a:off x="9200828" y="1848787"/>
            <a:ext cx="2335077" cy="369332"/>
          </a:xfrm>
          <a:prstGeom prst="rect">
            <a:avLst/>
          </a:prstGeom>
          <a:noFill/>
        </p:spPr>
        <p:txBody>
          <a:bodyPr wrap="square" rtlCol="0">
            <a:spAutoFit/>
          </a:bodyPr>
          <a:lstStyle/>
          <a:p>
            <a:r>
              <a:rPr lang="en-US" dirty="0"/>
              <a:t>Cuba</a:t>
            </a:r>
          </a:p>
        </p:txBody>
      </p:sp>
      <p:sp>
        <p:nvSpPr>
          <p:cNvPr id="8" name="Oval 7">
            <a:extLst>
              <a:ext uri="{FF2B5EF4-FFF2-40B4-BE49-F238E27FC236}">
                <a16:creationId xmlns:a16="http://schemas.microsoft.com/office/drawing/2014/main" id="{6485C8D5-C7F3-0255-F79D-CC2A9A59E71D}"/>
              </a:ext>
            </a:extLst>
          </p:cNvPr>
          <p:cNvSpPr/>
          <p:nvPr/>
        </p:nvSpPr>
        <p:spPr>
          <a:xfrm>
            <a:off x="2032861" y="2510300"/>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D1E8F1-7DB8-CE04-749E-422976DFD037}"/>
              </a:ext>
            </a:extLst>
          </p:cNvPr>
          <p:cNvSpPr/>
          <p:nvPr/>
        </p:nvSpPr>
        <p:spPr>
          <a:xfrm>
            <a:off x="4271074" y="2510300"/>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2A3D112-97D8-D347-5765-58465544FE08}"/>
              </a:ext>
            </a:extLst>
          </p:cNvPr>
          <p:cNvSpPr/>
          <p:nvPr/>
        </p:nvSpPr>
        <p:spPr>
          <a:xfrm>
            <a:off x="7000067" y="2510300"/>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8835F13-3AD6-6323-54D2-6ACB38E32589}"/>
              </a:ext>
            </a:extLst>
          </p:cNvPr>
          <p:cNvSpPr/>
          <p:nvPr/>
        </p:nvSpPr>
        <p:spPr>
          <a:xfrm>
            <a:off x="9337728" y="2510300"/>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979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3840</TotalTime>
  <Words>1995</Words>
  <Application>Microsoft Macintosh PowerPoint</Application>
  <PresentationFormat>Widescreen</PresentationFormat>
  <Paragraphs>201</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Abadi MT Condensed Light</vt:lpstr>
      <vt:lpstr>Aptos</vt:lpstr>
      <vt:lpstr>Aptos Display</vt:lpstr>
      <vt:lpstr>Arial</vt:lpstr>
      <vt:lpstr>GT America Standard</vt:lpstr>
      <vt:lpstr>Roboto</vt:lpstr>
      <vt:lpstr>Office Theme</vt:lpstr>
      <vt:lpstr>Caribbean Hispanic Sociodemographic Heterogeneity: Comparing Older Adults by Country and U.S. Migration Status</vt:lpstr>
      <vt:lpstr>Introduction</vt:lpstr>
      <vt:lpstr>Background</vt:lpstr>
      <vt:lpstr>Research on Hispanic groups finds heterogeneity </vt:lpstr>
      <vt:lpstr>Migrant selection</vt:lpstr>
      <vt:lpstr>Introduce the idea that selection is different based on country of origin</vt:lpstr>
      <vt:lpstr>Countries are different but also changing over time</vt:lpstr>
      <vt:lpstr>Our Contributions</vt:lpstr>
      <vt:lpstr>Countries of Interest </vt:lpstr>
      <vt:lpstr>Data and Methods</vt:lpstr>
      <vt:lpstr>Caribbean Hispanic immigrants tend to be more educated than Mexican immigrants</vt:lpstr>
      <vt:lpstr>Mexican migrants are the least likely to live alone and most likely to be married</vt:lpstr>
      <vt:lpstr>Mexican and Dominican migrants are the least likely to acculturate </vt:lpstr>
      <vt:lpstr>Most people migrated at working ages</vt:lpstr>
      <vt:lpstr>Migrants to the US are far more likely to have at least a secondary degree</vt:lpstr>
      <vt:lpstr>Native country residents are less likely to live alone</vt:lpstr>
      <vt:lpstr>Native country residents are more likely to be married</vt:lpstr>
      <vt:lpstr>Strong cohort increases in migrant education, even from 2010 to 2020</vt:lpstr>
      <vt:lpstr>Discussion and Limitations</vt:lpstr>
      <vt:lpstr>Future Direction</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44</cp:revision>
  <dcterms:created xsi:type="dcterms:W3CDTF">2025-04-01T22:15:04Z</dcterms:created>
  <dcterms:modified xsi:type="dcterms:W3CDTF">2025-04-04T17:41:21Z</dcterms:modified>
</cp:coreProperties>
</file>