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comments/modernComment_106_B4DA8868.xml" ContentType="application/vnd.ms-powerpoint.comments+xml"/>
  <Override PartName="/ppt/notesSlides/notesSlide10.xml" ContentType="application/vnd.openxmlformats-officedocument.presentationml.notesSlide+xml"/>
  <Override PartName="/ppt/comments/modernComment_11A_316BF3DC.xml" ContentType="application/vnd.ms-powerpoint.comments+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comments/modernComment_107_92DDC477.xml" ContentType="application/vnd.ms-powerpoint.comments+xml"/>
  <Override PartName="/ppt/notesSlides/notesSlide14.xml" ContentType="application/vnd.openxmlformats-officedocument.presentationml.notesSlide+xml"/>
  <Override PartName="/ppt/comments/modernComment_10E_215A1C49.xml" ContentType="application/vnd.ms-powerpoint.comments+xml"/>
  <Override PartName="/ppt/notesSlides/notesSlide15.xml" ContentType="application/vnd.openxmlformats-officedocument.presentationml.notesSlide+xml"/>
  <Override PartName="/ppt/comments/modernComment_10B_3EA74219.xml" ContentType="application/vnd.ms-powerpoint.comments+xml"/>
  <Override PartName="/ppt/notesSlides/notesSlide16.xml" ContentType="application/vnd.openxmlformats-officedocument.presentationml.notesSlide+xml"/>
  <Override PartName="/ppt/comments/modernComment_110_884C6503.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6_91D84CCC.xml" ContentType="application/vnd.ms-powerpoint.comments+xml"/>
  <Override PartName="/ppt/notesSlides/notesSlide19.xml" ContentType="application/vnd.openxmlformats-officedocument.presentationml.notesSlide+xml"/>
  <Override PartName="/ppt/comments/modernComment_10F_E8204122.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67" r:id="rId16"/>
    <p:sldId id="272" r:id="rId17"/>
    <p:sldId id="283" r:id="rId18"/>
    <p:sldId id="278" r:id="rId19"/>
    <p:sldId id="284" r:id="rId20"/>
    <p:sldId id="271"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p:restoredTop sz="70692" autoAdjust="0"/>
  </p:normalViewPr>
  <p:slideViewPr>
    <p:cSldViewPr snapToGrid="0">
      <p:cViewPr varScale="1">
        <p:scale>
          <a:sx n="64" d="100"/>
          <a:sy n="64"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26" hash="3558472259"/>
      </ac:txMk>
    </ac:txMkLst>
    <p188:pos x="10346356" y="1158208"/>
    <p188:txBody>
      <a:bodyPr/>
      <a:lstStyle/>
      <a:p>
        <a:r>
          <a:rPr lang="en-US"/>
          <a:t>Look for the specific citation to have in handy</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replyLst>
      <p188:reply id="{7BF382B4-E2C3-9F42-9702-919BF83142A3}" authorId="{AFA1B2A6-432F-BDAD-8948-8605949700F2}" created="2025-04-10T15:05:05.007">
        <p188:txBody>
          <a:bodyPr/>
          <a:lstStyle/>
          <a:p>
            <a:r>
              <a:rPr lang="en-US"/>
              <a:t>I changed it to say 
“However, the NHIS offers a relatively small sample size for these populations, requiring researchers to pool data across many years to obtain sufficient numbers - for example, in Marc’s 2018 paper he had to pool across 18 years.”
Is this good or should I just cut? I don’t want to come off like I’m criticizing his work. </a:t>
            </a:r>
          </a:p>
        </p188:txBody>
      </p188:reply>
    </p188:replyLst>
    <p188:txBody>
      <a:bodyPr/>
      <a:lstStyle/>
      <a:p>
        <a:r>
          <a:rPr lang="en-US"/>
          <a:t>Please check. I think the 100 was the # of deaths in the Fenelon paper; don’t Garcia’s papers have larger pooled samples?</a:t>
        </a:r>
      </a:p>
    </p188:txBody>
  </p188:cm>
  <p188:cm id="{C262ECD2-99A9-6E42-969C-8E27736B9F3C}" authorId="{AFA1B2A6-432F-BDAD-8948-8605949700F2}" status="resolved" created="2025-04-10T15:05:40.102" complete="100000">
    <pc:sldMkLst xmlns:pc="http://schemas.microsoft.com/office/powerpoint/2013/main/command">
      <pc:docMk/>
      <pc:sldMk cId="369795164" sldId="257"/>
    </pc:sldMkLst>
    <p188:txBody>
      <a:bodyPr/>
      <a:lstStyle/>
      <a:p>
        <a:r>
          <a:rPr lang="en-US"/>
          <a:t>Might cut</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 id="{2B24AA87-9C47-4581-A9BB-E010E4FA3B1D}" authorId="{2FB5A3B3-42F8-D2A7-CF28-DFDB8AFC7A1F}" created="2025-04-10T02:54:55.345">
    <pc:sldMkLst xmlns:pc="http://schemas.microsoft.com/office/powerpoint/2013/main/command">
      <pc:docMk/>
      <pc:sldMk cId="531921029" sldId="259"/>
    </pc:sldMkLst>
    <p188:txBody>
      <a:bodyPr/>
      <a:lstStyle/>
      <a:p>
        <a:r>
          <a:rPr lang="en-US"/>
          <a:t>On all of these results slides, you may want to add animation. E.g., circle PR when you discuss the PR results, then next circle DR+Mexico when discussing your last talking point.
After the first talking point, add: “On this graph, as in subsequent graphs, we show the 4 countries named across the top: Mexico, then Puerto Rico, then Dominican Republic, then Cuba.” For each country, we show here 3 bars: the proportion of U.S. immigrants from that country who migrated before 1965, from 1965 to 1979, and 1980 and after.” 
(And on subsequent slides, add to your talking points a quick sentence similarly orienting the viewer to the slide”</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B3DDABD-23C2-40E9-9933-C51F9211EB03}" authorId="{2FB5A3B3-42F8-D2A7-CF28-DFDB8AFC7A1F}" status="resolved" created="2025-04-09T18:54:11.818" complete="100000">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Lst>
</file>

<file path=ppt/comments/modernComment_106_B4DA8868.xml><?xml version="1.0" encoding="utf-8"?>
<p188:cmLst xmlns:a="http://schemas.openxmlformats.org/drawingml/2006/main" xmlns:r="http://schemas.openxmlformats.org/officeDocument/2006/relationships" xmlns:p188="http://schemas.microsoft.com/office/powerpoint/2018/8/main">
  <p188:cm id="{097A65BC-6C58-4906-95BA-B18E01D7E330}" authorId="{2FB5A3B3-42F8-D2A7-CF28-DFDB8AFC7A1F}" status="resolved" created="2025-04-10T03:01:22.793" complete="100000">
    <pc:sldMkLst xmlns:pc="http://schemas.microsoft.com/office/powerpoint/2013/main/command">
      <pc:docMk/>
      <pc:sldMk cId="3034220648" sldId="262"/>
    </pc:sldMkLst>
    <p188:txBody>
      <a:bodyPr/>
      <a:lstStyle/>
      <a:p>
        <a:r>
          <a:rPr lang="en-US"/>
          <a:t>I suggest editing your first talking point to:
“A clearer determinant of healthy aging is education, which we find varies substantially by migrant birth country”</a:t>
        </a:r>
      </a:p>
    </p188:txBody>
  </p188:cm>
</p188:cmLst>
</file>

<file path=ppt/comments/modernComment_107_92DDC477.xml><?xml version="1.0" encoding="utf-8"?>
<p188:cmLst xmlns:a="http://schemas.openxmlformats.org/drawingml/2006/main" xmlns:r="http://schemas.openxmlformats.org/officeDocument/2006/relationships" xmlns:p188="http://schemas.microsoft.com/office/powerpoint/2018/8/main">
  <p188:cm id="{43AC9AE2-60F7-460F-B46D-220F92BC7349}" authorId="{2FB5A3B3-42F8-D2A7-CF28-DFDB8AFC7A1F}" status="resolved" created="2025-04-10T03:26:34.007" complete="100000">
    <ac:deMkLst xmlns:ac="http://schemas.microsoft.com/office/drawing/2013/main/command">
      <pc:docMk xmlns:pc="http://schemas.microsoft.com/office/powerpoint/2013/main/command"/>
      <pc:sldMk xmlns:pc="http://schemas.microsoft.com/office/powerpoint/2013/main/command" cId="2464007287" sldId="263"/>
      <ac:picMk id="11" creationId="{4B30DD27-E1A1-1370-C3DF-FA3BF8F8F358}"/>
    </ac:deMkLst>
    <p188:txBody>
      <a:bodyPr/>
      <a:lstStyle/>
      <a:p>
        <a:r>
          <a:rPr lang="en-US"/>
          <a:t>Maybe add to the 3rd talking point: “Again, this is not explained by age or migration timing. So it seems to reflect something more fundamental about population differences by birth country, and likely also affects health differences.”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status="resolved" created="2025-04-09T20:24:28.375" complete="100000">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 id="{ABEB176C-67D8-4F00-B40B-628554EB3225}" authorId="{2FB5A3B3-42F8-D2A7-CF28-DFDB8AFC7A1F}" status="resolved" created="2025-04-10T02:52:03.759" complete="100000">
    <pc:sldMkLst xmlns:pc="http://schemas.microsoft.com/office/powerpoint/2013/main/command">
      <pc:docMk/>
      <pc:sldMk cId="4053938008" sldId="264"/>
    </pc:sldMkLst>
    <p188:txBody>
      <a:bodyPr/>
      <a:lstStyle/>
      <a:p>
        <a:r>
          <a:rPr lang="en-US"/>
          <a:t>I modified 2nd talking point: “Because some Caribbean data are only available around 2010, we also selected census years closest to 2010 in other countries too…” </a:t>
        </a:r>
      </a:p>
    </p188:txBody>
  </p188:cm>
</p188:cmLst>
</file>

<file path=ppt/comments/modernComment_10B_3EA74219.xml><?xml version="1.0" encoding="utf-8"?>
<p188:cmLst xmlns:a="http://schemas.openxmlformats.org/drawingml/2006/main" xmlns:r="http://schemas.openxmlformats.org/officeDocument/2006/relationships" xmlns:p188="http://schemas.microsoft.com/office/powerpoint/2018/8/main">
  <p188:cm id="{60B9CEBB-7862-4C63-998D-A47A8D9B1E74}" authorId="{2FB5A3B3-42F8-D2A7-CF28-DFDB8AFC7A1F}" created="2025-04-10T03:38:36.417">
    <pc:sldMkLst xmlns:pc="http://schemas.microsoft.com/office/powerpoint/2013/main/command">
      <pc:docMk/>
      <pc:sldMk cId="1051148825" sldId="267"/>
    </pc:sldMkLst>
    <p188:txBody>
      <a:bodyPr/>
      <a:lstStyle/>
      <a:p>
        <a:r>
          <a:rPr lang="en-US"/>
          <a:t>I suggest changing the first bullet to: “Hispanic migrants have differing sociodemographics by Caribbean birth country” 
And second to: 
“Compared to Mexican migrants: Caribbean migrants have higher education and acculturation rates, but are more likely to live alone”   </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replyLst>
      <p188:reply id="{1330B4CB-A1DA-46DE-AA04-C7A46862D277}" authorId="{2FB5A3B3-42F8-D2A7-CF28-DFDB8AFC7A1F}" created="2025-04-10T02:58:58.441">
        <p188:txBody>
          <a:bodyPr/>
          <a:lstStyle/>
          <a:p>
            <a:r>
              <a:rPr lang="en-US"/>
              <a:t>The acculturation literature is mixed and contested. How about saying: “While the effects of acculturation on health are complex, the point here is that we might expect very different health patterns by birth country because of these different acculturation patterns.”</a:t>
            </a:r>
          </a:p>
        </p188:txBody>
      </p188:reply>
    </p188:reply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replyLst>
      <p188:reply id="{28546DDD-52EA-4018-8077-9C4096AF184D}" authorId="{2FB5A3B3-42F8-D2A7-CF28-DFDB8AFC7A1F}" created="2025-04-10T03:15:46.623">
        <p188:txBody>
          <a:bodyPr/>
          <a:lstStyle/>
          <a:p>
            <a:r>
              <a:rPr lang="en-US"/>
              <a:t>If you include, then circle first the left graph when talking about English, then the right graph when discussing naturalization</a:t>
            </a:r>
          </a:p>
        </p188:txBody>
      </p188:reply>
      <p188:reply id="{D017B0CB-1235-EB40-B387-CC75947F788C}" authorId="{AFA1B2A6-432F-BDAD-8948-8605949700F2}" created="2025-04-10T15:14:48.196">
        <p188:txBody>
          <a:bodyPr/>
          <a:lstStyle/>
          <a:p>
            <a:r>
              <a:rPr lang="en-US"/>
              <a:t>Not sure why but I’ve been adding these to specific talking points but doesn’t track. I mean I would possibly cut the talking point: 
“It's worth noting, however, that Cubans have historically benefited from a more accessible path to naturalization through policies that allow them to apply for permanent residency after just one year in the United States.“</a:t>
            </a:r>
          </a:p>
        </p188:txBody>
      </p188:reply>
    </p188:replyLst>
    <p188:txBody>
      <a:bodyPr/>
      <a:lstStyle/>
      <a:p>
        <a:r>
          <a:rPr lang="en-US"/>
          <a:t>Cut or truncate if need space</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FB915BDF-AC24-4F9E-9E8E-75603D82624C}" authorId="{2FB5A3B3-42F8-D2A7-CF28-DFDB8AFC7A1F}" status="resolved" created="2025-04-10T03:23:36.422" complete="100000">
    <ac:deMkLst xmlns:ac="http://schemas.microsoft.com/office/drawing/2013/main/command">
      <pc:docMk xmlns:pc="http://schemas.microsoft.com/office/powerpoint/2013/main/command"/>
      <pc:sldMk xmlns:pc="http://schemas.microsoft.com/office/powerpoint/2013/main/command" cId="4105378377" sldId="269"/>
      <ac:spMk id="2" creationId="{BE5C5FD9-85ED-CCA2-BAF1-6263508F1B9C}"/>
    </ac:deMkLst>
    <p188:txBody>
      <a:bodyPr/>
      <a:lstStyle/>
      <a:p>
        <a:r>
          <a:rPr lang="en-US"/>
          <a:t>I edited slide title</a:t>
        </a:r>
      </a:p>
    </p188:txBody>
  </p188:cm>
  <p188:cm id="{2BD859DA-773B-2741-85C2-9C8A84A3507F}" authorId="{AFA1B2A6-432F-BDAD-8948-8605949700F2}" created="2025-04-10T17:35:00.058">
    <ac:deMkLst xmlns:ac="http://schemas.microsoft.com/office/drawing/2013/main/command">
      <pc:docMk xmlns:pc="http://schemas.microsoft.com/office/powerpoint/2013/main/command"/>
      <pc:sldMk xmlns:pc="http://schemas.microsoft.com/office/powerpoint/2013/main/command" cId="4105378377" sldId="269"/>
      <ac:picMk id="8" creationId="{71F6E215-0D96-FE55-FFE1-9FEE5F28ED8A}"/>
    </ac:deMkLst>
    <p188:txBody>
      <a:bodyPr/>
      <a:lstStyle/>
      <a:p>
        <a:r>
          <a:rPr lang="en-US"/>
          <a:t>Maybe I should zoom in to .75</a:t>
        </a:r>
      </a:p>
    </p188:txBody>
  </p188:cm>
</p188:cmLst>
</file>

<file path=ppt/comments/modernComment_10E_215A1C49.xml><?xml version="1.0" encoding="utf-8"?>
<p188:cmLst xmlns:a="http://schemas.openxmlformats.org/drawingml/2006/main" xmlns:r="http://schemas.openxmlformats.org/officeDocument/2006/relationships" xmlns:p188="http://schemas.microsoft.com/office/powerpoint/2018/8/main">
  <p188:cm id="{B366E67B-CE6D-44BD-B95E-69070500ACDB}" authorId="{2FB5A3B3-42F8-D2A7-CF28-DFDB8AFC7A1F}" status="resolved" created="2025-04-10T03:28:14.997" complete="100000">
    <pc:sldMkLst xmlns:pc="http://schemas.microsoft.com/office/powerpoint/2013/main/command">
      <pc:docMk/>
      <pc:sldMk cId="559553609" sldId="270"/>
    </pc:sldMkLst>
    <p188:txBody>
      <a:bodyPr/>
      <a:lstStyle/>
      <a:p>
        <a:r>
          <a:rPr lang="en-US"/>
          <a:t>Add after talking point: “It’s not obvious why or what the implication is, but this is an intriguing stylized fact that calls for further investigation”</a:t>
        </a:r>
      </a:p>
    </p188:txBody>
  </p188:cm>
</p188:cmLst>
</file>

<file path=ppt/comments/modernComment_10F_E8204122.xml><?xml version="1.0" encoding="utf-8"?>
<p188:cmLst xmlns:a="http://schemas.openxmlformats.org/drawingml/2006/main" xmlns:r="http://schemas.openxmlformats.org/officeDocument/2006/relationships" xmlns:p188="http://schemas.microsoft.com/office/powerpoint/2018/8/main">
  <p188:cm id="{67988666-1E9F-4123-AF54-52A81A6C6093}" authorId="{2FB5A3B3-42F8-D2A7-CF28-DFDB8AFC7A1F}" created="2025-04-10T03:30:47.231">
    <pc:sldMkLst xmlns:pc="http://schemas.microsoft.com/office/powerpoint/2013/main/command">
      <pc:docMk/>
      <pc:sldMk cId="3894427938" sldId="271"/>
    </pc:sldMkLst>
    <p188:replyLst>
      <p188:reply id="{7DE70C21-2CA5-C94E-AC6F-9C18A87166DA}" authorId="{AFA1B2A6-432F-BDAD-8948-8605949700F2}" created="2025-04-10T17:10:13.402">
        <p188:txBody>
          <a:bodyPr/>
          <a:lstStyle/>
          <a:p>
            <a:r>
              <a:rPr lang="en-US"/>
              <a:t>They look small compared to the previous plot in part because of the y axis. I’m attaching an updated version. With y axis zoomed (0,0.75). 
We can delete, if you still think it’s not interesting, or we can move up one slide and present living alone last. </a:t>
            </a:r>
          </a:p>
        </p188:txBody>
      </p188:reply>
      <p188:reply id="{09BA75AC-7EFB-1D4B-8E5C-E23D4B190314}" authorId="{AFA1B2A6-432F-BDAD-8948-8605949700F2}" created="2025-04-10T17:11:46.119">
        <p188:txBody>
          <a:bodyPr/>
          <a:lstStyle/>
          <a:p>
            <a:r>
              <a:rPr lang="en-US"/>
              <a:t>The only interesting thing I see here is that Mexicans are the same here as they are in Mexico (could imply they are better at finding enclaves?)</a:t>
            </a:r>
          </a:p>
        </p188:txBody>
      </p188:reply>
    </p188:replyLst>
    <p188:txBody>
      <a:bodyPr/>
      <a:lstStyle/>
      <a:p>
        <a:r>
          <a:rPr lang="en-US"/>
          <a:t>These differences actually look fairly small to me, especially compared to the larger differences in earlier slides, so are less interesting. It’s not good to end the main empirical findings on something less striking; I suggest dropping this slide. </a:t>
        </a:r>
      </a:p>
    </p188:txBody>
  </p188:cm>
</p188:cmLst>
</file>

<file path=ppt/comments/modernComment_110_884C6503.xml><?xml version="1.0" encoding="utf-8"?>
<p188:cmLst xmlns:a="http://schemas.openxmlformats.org/drawingml/2006/main" xmlns:r="http://schemas.openxmlformats.org/officeDocument/2006/relationships" xmlns:p188="http://schemas.microsoft.com/office/powerpoint/2018/8/main">
  <p188:cm id="{BF2F3988-A416-423E-BC7B-89AB4D0DBBDF}" authorId="{2FB5A3B3-42F8-D2A7-CF28-DFDB8AFC7A1F}" created="2025-04-10T03:39:26.216">
    <pc:sldMkLst xmlns:pc="http://schemas.microsoft.com/office/powerpoint/2013/main/command">
      <pc:docMk/>
      <pc:sldMk cId="2286707971" sldId="272"/>
    </pc:sldMkLst>
    <p188:txBody>
      <a:bodyPr/>
      <a:lstStyle/>
      <a:p>
        <a:r>
          <a:rPr lang="en-US"/>
          <a:t>Be sure to take the time to explain that the left hand bar is US migrant education in 2010, and righthand is 2020.</a:t>
        </a:r>
      </a:p>
    </p188:txBody>
  </p188:cm>
</p188:cmLst>
</file>

<file path=ppt/comments/modernComment_116_91D84CCC.xml><?xml version="1.0" encoding="utf-8"?>
<p188:cmLst xmlns:a="http://schemas.openxmlformats.org/drawingml/2006/main" xmlns:r="http://schemas.openxmlformats.org/officeDocument/2006/relationships" xmlns:p188="http://schemas.microsoft.com/office/powerpoint/2018/8/main">
  <p188:cm id="{04F56BB7-41EF-4D27-8EA3-0C0F71D752DD}" authorId="{2FB5A3B3-42F8-D2A7-CF28-DFDB8AFC7A1F}" created="2025-04-10T03:55:30.219">
    <pc:sldMkLst xmlns:pc="http://schemas.microsoft.com/office/powerpoint/2013/main/command">
      <pc:docMk/>
      <pc:sldMk cId="2446871756" sldId="278"/>
    </pc:sldMkLst>
    <p188:replyLst>
      <p188:reply id="{84CF9C60-4C85-E64C-A688-F9482E876748}" authorId="{AFA1B2A6-432F-BDAD-8948-8605949700F2}" created="2025-04-10T17:32:15.269">
        <p188:txBody>
          <a:bodyPr/>
          <a:lstStyle/>
          <a:p>
            <a:r>
              <a:rPr lang="en-US"/>
              <a:t>I fixed the order of the animations</a:t>
            </a:r>
          </a:p>
        </p188:txBody>
      </p188:reply>
    </p188:replyLst>
    <p188:txBody>
      <a:bodyPr/>
      <a:lstStyle/>
      <a:p>
        <a:r>
          <a:rPr lang="en-US"/>
          <a:t>I updated the slide. I suggest using animation to reveal each of the 4 main bullets one at a time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578C1395-0430-40A8-8098-2771E8579825}" authorId="{2FB5A3B3-42F8-D2A7-CF28-DFDB8AFC7A1F}" status="resolved" created="2025-04-10T03:11:41.178" complete="100000">
    <pc:sldMkLst xmlns:pc="http://schemas.microsoft.com/office/powerpoint/2013/main/command">
      <pc:docMk/>
      <pc:sldMk cId="1524113494" sldId="281"/>
    </pc:sldMkLst>
    <p188:txBody>
      <a:bodyPr/>
      <a:lstStyle/>
      <a:p>
        <a:r>
          <a:rPr lang="en-US"/>
          <a:t>After first talking point, add: 
“For each country in this graph, the left bar bar again shows the secondary education attainment proportion that I just showed you, and the bar to its right shows that same proportion among those who migrated after age 24.</a:t>
        </a:r>
      </a:p>
    </p188:txBody>
  </p188:cm>
  <p188:cm id="{A81872B7-4A3D-CF4A-9ECC-AC3343954D56}" authorId="{AFA1B2A6-432F-BDAD-8948-8605949700F2}" created="2025-04-10T17:34:10.350">
    <ac:deMkLst xmlns:ac="http://schemas.microsoft.com/office/drawing/2013/main/command">
      <pc:docMk xmlns:pc="http://schemas.microsoft.com/office/powerpoint/2013/main/command"/>
      <pc:sldMk xmlns:pc="http://schemas.microsoft.com/office/powerpoint/2013/main/command" cId="1524113494" sldId="281"/>
      <ac:picMk id="8" creationId="{367A51FF-E548-2549-8FA6-A07AAE7324EF}"/>
    </ac:deMkLst>
    <p188:txBody>
      <a:bodyPr/>
      <a:lstStyle/>
      <a:p>
        <a:r>
          <a:rPr lang="en-US"/>
          <a:t>Maybe I should zoom in to .75 here?</a:t>
        </a:r>
      </a:p>
    </p188:txBody>
  </p188:cm>
</p188:cmLst>
</file>

<file path=ppt/comments/modernComment_11A_316BF3DC.xml><?xml version="1.0" encoding="utf-8"?>
<p188:cmLst xmlns:a="http://schemas.openxmlformats.org/drawingml/2006/main" xmlns:r="http://schemas.openxmlformats.org/officeDocument/2006/relationships" xmlns:p188="http://schemas.microsoft.com/office/powerpoint/2018/8/main">
  <p188:cm id="{A99AF8FD-1F72-471E-9CF2-3EFBD4F7CB62}" authorId="{2FB5A3B3-42F8-D2A7-CF28-DFDB8AFC7A1F}" status="resolved" created="2025-04-10T03:09:15.722" complete="100000">
    <pc:sldMkLst xmlns:pc="http://schemas.microsoft.com/office/powerpoint/2013/main/command">
      <pc:docMk/>
      <pc:sldMk cId="829158364" sldId="282"/>
    </pc:sldMkLst>
    <p188:txBody>
      <a:bodyPr/>
      <a:lstStyle/>
      <a:p>
        <a:r>
          <a:rPr lang="en-US"/>
          <a:t>I would clarify second talking point:
“Second, it could be that those who migrated in childhood stayed in school longer because of higher compulsory schooling age laws in the U.S.”
And third talking point:
“Third, their birth country may have had lower schooling attainment norms”
And fourth talking point:
“Fourth, is migrant selectivity. It may be that migrants from other countries were more positively selected on education than migrants from Mexico.”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differences between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groups are different enough from each other to deserve their own spotlight in research.</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To better understand what might be driving these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just be that are age differences between these these groups that we need to adjust for. Which we found don’t make a huge impact.</a:t>
            </a:r>
          </a:p>
          <a:p>
            <a:pPr algn="l">
              <a:buFont typeface="+mj-lt"/>
              <a:buAutoNum type="arabicPeriod"/>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effectLst/>
                <a:latin typeface="fkGroteskNeue"/>
              </a:rPr>
              <a:t> It </a:t>
            </a:r>
            <a:r>
              <a:rPr lang="en-US" dirty="0">
                <a:solidFill>
                  <a:srgbClr val="3F3F3F"/>
                </a:solidFill>
                <a:effectLst/>
                <a:latin typeface="Helvetica" pitchFamily="2" charset="0"/>
              </a:rPr>
              <a:t>could be that those who migrated to the US during childhood stayed in school longer because of compulsory schooling age laws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effectLst/>
              <a:latin typeface="fkGroteskNeue"/>
            </a:endParaRPr>
          </a:p>
          <a:p>
            <a:pPr algn="l">
              <a:buFont typeface="+mj-lt"/>
              <a:buAutoNum type="arabicPeriod"/>
            </a:pPr>
            <a:r>
              <a:rPr lang="en-US" b="0" i="0" dirty="0">
                <a:effectLst/>
                <a:latin typeface="fkGroteskNeue"/>
              </a:rPr>
              <a:t> Their birth country may have had lower schooling attainment norms</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we could be seeing migrant selectivity. It may be that migrants from these Caribbean countries were more positively selected on education than migrants from Mexico.</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Here we compare education levels of all migrants to those who migrated after age 24.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For each country in this graph, the left bar again shows the secondary education attainment proportion that I just showed you, and the bar to its right shows that same proportion among those who migrated after age 24.</a:t>
            </a:r>
            <a:endParaRPr lang="en-US" b="0" i="0" dirty="0">
              <a:effectLst/>
              <a:latin typeface="fkGroteskNeue"/>
            </a:endParaRPr>
          </a:p>
          <a:p>
            <a:endParaRPr lang="en-US" b="0" i="0" dirty="0">
              <a:effectLst/>
              <a:latin typeface="fkGroteskNeue"/>
            </a:endParaRPr>
          </a:p>
          <a:p>
            <a:r>
              <a:rPr lang="en-US" b="0" i="0" dirty="0">
                <a:effectLst/>
                <a:latin typeface="fkGroteskNeue"/>
              </a:rPr>
              <a:t>The patterns remain similar, which implies that age at migration does not explain the educational differences we observe.</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The first thing we noticed here was that migrant educational patterns largely reflect education levels in their home countries,  which  is evident in the overall educational hierarchy among these groups, with Cubans in their home country generally having higher educational attainment than Mexicans,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other factors, </a:t>
            </a:r>
            <a:r>
              <a:rPr lang="en-US" b="0" i="0" dirty="0">
                <a:effectLst/>
                <a:latin typeface="fkGroteskNeue"/>
              </a:rPr>
              <a:t>but these migrant groups also differ in household arrangements. </a:t>
            </a:r>
          </a:p>
          <a:p>
            <a:endParaRPr lang="en-US" b="0" i="0" dirty="0">
              <a:effectLst/>
              <a:latin typeface="fkGroteskNeue"/>
            </a:endParaRPr>
          </a:p>
          <a:p>
            <a:r>
              <a:rPr lang="en-US" b="0" i="0" dirty="0">
                <a:effectLst/>
                <a:latin typeface="fkGroteskNeue"/>
              </a:rPr>
              <a:t>Only 16% of Mexican migrants over 60 live alone, compared to 32% of Puerto Ricans. </a:t>
            </a:r>
          </a:p>
          <a:p>
            <a:endParaRPr lang="en-US" b="0" i="0" dirty="0">
              <a:effectLst/>
              <a:latin typeface="fkGroteskNeue"/>
            </a:endParaRPr>
          </a:p>
          <a:p>
            <a:r>
              <a:rPr lang="en-US" b="0" i="0" dirty="0">
                <a:effectLst/>
                <a:latin typeface="fkGroteskNeue"/>
              </a:rPr>
              <a:t>Mexican migrants are also much more likely to be married than their Caribbean counterparts.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Again, this is not explained by age or migration timing, so it seems to reflect something more fundamental about population differences by birth country.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Migrants are more likely to live alone than their native-country counterparts, with this difference being more pronounced among Caribbean migrants than Mexicans.</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It’s not obvious why or what the implication is, but this is an intriguing stylized fact that calls for further investigation</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these Hispanic migrant groups differ substantially from each other and from their native-country counterparts, and this has important implications for their respective health outcomes.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in both timing and age at arrival</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more likely to live alone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vary dramatically, with Dominican and Cuban migrants showing much stronger positive educational selectivity compared to Mexican and Puerto Rican migrants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things are rapidly changing. When we compare these migrant groups in 2010 to to themselves 2020, we generally see that they’re all more educated. </a:t>
            </a:r>
          </a:p>
          <a:p>
            <a:endParaRPr lang="en-US" dirty="0"/>
          </a:p>
          <a:p>
            <a:r>
              <a:rPr lang="en-US" b="0" i="0" dirty="0">
                <a:effectLst/>
                <a:latin typeface="fkGroteskNeue"/>
              </a:rPr>
              <a:t>In other words, we need more current data on both migrants and their native country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end, I do want to point out a few limitations of this study, however. </a:t>
            </a:r>
          </a:p>
          <a:p>
            <a:endParaRPr lang="en-US" dirty="0"/>
          </a:p>
          <a:p>
            <a:r>
              <a:rPr lang="en-US" dirty="0"/>
              <a:t>For example, we don’t get to see their previous migration history and so some of the folks living in their respective native countries might have temporarily lived in the US but moved back by the time they reach old age. </a:t>
            </a:r>
          </a:p>
          <a:p>
            <a:endParaRPr lang="en-US" dirty="0"/>
          </a:p>
          <a:p>
            <a:r>
              <a:rPr lang="en-US" dirty="0"/>
              <a:t>The other major limitation is that the Census doesn’t provide information on respondent health, which is ultimately what we’re interested in. </a:t>
            </a:r>
          </a:p>
          <a:p>
            <a:endParaRPr lang="en-US" dirty="0"/>
          </a:p>
          <a:p>
            <a:r>
              <a:rPr lang="en-US" dirty="0"/>
              <a:t>What we need is better nationally representative data in these Caribbean countries that’s comparable to US data, similar the Mexican Health and Aging Survey.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720484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none" dirty="0">
                <a:effectLst/>
                <a:latin typeface="Roboto" panose="02000000000000000000" pitchFamily="2" charset="0"/>
                <a:hlinkClick r:id="rId3"/>
              </a:rPr>
              <a:t>That’s why we’re eager to follow this study up with an analysis of the Caribbean American Dementia and Aging Study (CADAS). </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We’re still in the middle of data collection, but CADAS will consist of nationally representative samples in Puerto Rico and Dominican Republic harmonized with data from Cuba</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Because it’s part of the </a:t>
            </a:r>
            <a:r>
              <a:rPr lang="en-US" b="0" i="0" u="sng" dirty="0">
                <a:effectLst/>
                <a:latin typeface="Roboto" panose="02000000000000000000" pitchFamily="2" charset="0"/>
                <a:hlinkClick r:id="rId3"/>
              </a:rPr>
              <a:t>Harmonized Cognitive Assessment Protocol, it’ll allow us to run comparative analysis of both US data like the Health and Retirement Surveys and Mexican data like MHAS. </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In other words, we consider this study a first step in the direction of a more robust eventual analysis using CADAS data.</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Stay tuned next year for the public release of that data. </a:t>
            </a:r>
          </a:p>
        </p:txBody>
      </p:sp>
      <p:sp>
        <p:nvSpPr>
          <p:cNvPr id="4" name="Slide Number Placeholder 3"/>
          <p:cNvSpPr>
            <a:spLocks noGrp="1"/>
          </p:cNvSpPr>
          <p:nvPr>
            <p:ph type="sldNum" sz="quarter" idx="5"/>
          </p:nvPr>
        </p:nvSpPr>
        <p:spPr/>
        <p:txBody>
          <a:bodyPr/>
          <a:lstStyle/>
          <a:p>
            <a:fld id="{6ADC826D-AAF9-3849-8641-F0AC1F9103F6}" type="slidenum">
              <a:rPr lang="en-US" smtClean="0"/>
              <a:t>18</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we see similar patterns with marriage. </a:t>
            </a:r>
          </a:p>
          <a:p>
            <a:endParaRPr lang="en-US" b="0" i="0" dirty="0">
              <a:effectLst/>
              <a:latin typeface="fkGroteskNeue"/>
            </a:endParaRPr>
          </a:p>
          <a:p>
            <a:r>
              <a:rPr lang="en-US" b="0" i="0" dirty="0">
                <a:effectLst/>
                <a:latin typeface="fkGroteskNeue"/>
              </a:rPr>
              <a:t>Caribbean migrants are significantly less likely to be married compared to their counterparts in their home countries. </a:t>
            </a:r>
          </a:p>
          <a:p>
            <a:endParaRPr lang="en-US" b="0" i="0" dirty="0">
              <a:effectLst/>
              <a:latin typeface="fkGroteskNeue"/>
            </a:endParaRPr>
          </a:p>
          <a:p>
            <a:r>
              <a:rPr lang="en-US" b="0" i="0" dirty="0">
                <a:effectLst/>
                <a:latin typeface="fkGroteskNeue"/>
              </a:rPr>
              <a:t>In contrast, Mexican migrants maintain marriage rates nearly identical to those of Mexicans living in Mexico.</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20</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a lot of research on Hispanic migrant health has primarily focused on Mexican immigrants, which represent about 44 percent of the older Hispanic migrant population in the US, much less attention has been given to Caribbean Immigrants. Specifically, migrants from Puerto Rico, Dominican Republic, and Cuba collectively make up about 30 percent of all older Hispanic 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along the </a:t>
            </a:r>
            <a:r>
              <a:rPr lang="en-US" b="0" i="0" dirty="0" err="1">
                <a:effectLst/>
                <a:latin typeface="fkGroteskNeue"/>
              </a:rPr>
              <a:t>sociodemographics</a:t>
            </a:r>
            <a:r>
              <a:rPr lang="en-US" b="0" i="0" dirty="0">
                <a:effectLst/>
                <a:latin typeface="fkGroteskNeue"/>
              </a:rPr>
              <a:t> that are so important for healthy aging. </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these sociodemographic differences stem in part from very different home country conditions. </a:t>
            </a:r>
          </a:p>
          <a:p>
            <a:endParaRPr lang="en-US" b="0" i="0" dirty="0">
              <a:effectLst/>
              <a:latin typeface="fkGroteskNeue"/>
            </a:endParaRPr>
          </a:p>
          <a:p>
            <a:pPr algn="l">
              <a:buNone/>
            </a:pPr>
            <a:r>
              <a:rPr lang="en-US" b="0" i="0" dirty="0">
                <a:effectLst/>
                <a:latin typeface="fkGroteskNeue"/>
              </a:rPr>
              <a:t>Looking at this graph, where we plot time on the x-axis and infant mortality on the y, we see that in 1950, around when many people in our study were born, people from these four countries had dramatically different early childhood environments.</a:t>
            </a:r>
          </a:p>
          <a:p>
            <a:pPr algn="l">
              <a:buNone/>
            </a:pPr>
            <a:endParaRPr lang="en-US" b="0" i="0" dirty="0">
              <a:effectLst/>
              <a:latin typeface="fkGroteskNeue"/>
            </a:endParaRPr>
          </a:p>
          <a:p>
            <a:pPr algn="l"/>
            <a:r>
              <a:rPr lang="en-US" b="0" i="0" dirty="0">
                <a:effectLst/>
                <a:latin typeface="fkGroteskNeue"/>
              </a:rPr>
              <a:t>These early life conditions are important because they'll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There is, however, a growing literature showing that these migrants do differ significantly in their health outcomes. </a:t>
            </a:r>
          </a:p>
          <a:p>
            <a:pPr algn="l">
              <a:buNone/>
            </a:pPr>
            <a:endParaRPr lang="en-US" b="0" i="0" dirty="0">
              <a:effectLst/>
              <a:latin typeface="fkGroteskNeue"/>
            </a:endParaRPr>
          </a:p>
          <a:p>
            <a:pPr algn="l">
              <a:buNone/>
            </a:pPr>
            <a:r>
              <a:rPr lang="en-US" b="0" i="0" dirty="0">
                <a:effectLst/>
                <a:latin typeface="fkGroteskNeue"/>
              </a:rPr>
              <a:t>Researchers like our chair Marc Garcia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these data offer a relatively small sample size for these populations, requiring researchers to pool sometimes across 15 years or more of data to get sufficient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allows us to compliment the health differences documented in previous research. Or sample is so large, in fact, that all key comparisons are statistically significant and are also robust to controls, so we opted instead to present simpler unadjusted averages.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available in the ACS that influence healthy aging, which are:</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counterparts using international census data from IPUMS.</a:t>
            </a:r>
          </a:p>
          <a:p>
            <a:endParaRPr lang="en-US" dirty="0"/>
          </a:p>
          <a:p>
            <a:r>
              <a:rPr lang="en-US" b="0" i="0" dirty="0">
                <a:effectLst/>
                <a:latin typeface="fkGroteskNeue"/>
              </a:rPr>
              <a:t>Because some Caribbean data are only available around 2010, we selected census years closest to 2010- Mexico, Puerto Rico, and Dominican Republic data are from 2010, and Cuba data is from 2012. We then compared these to their US migrant counterparts in the 2008-10 ACS. </a:t>
            </a:r>
          </a:p>
          <a:p>
            <a:endParaRPr lang="en-US" b="0" i="0" dirty="0">
              <a:effectLst/>
              <a:latin typeface="fkGroteskNeue"/>
            </a:endParaRPr>
          </a:p>
          <a:p>
            <a:r>
              <a:rPr lang="en-US" b="0" i="0" dirty="0">
                <a:effectLst/>
                <a:latin typeface="fkGroteskNeue"/>
              </a:rPr>
              <a:t>Across all samples we selected only for people that are age 60 and above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the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In this plot, and in every plot I’ll show, the y axis is the proportion and the x axis is the category people from these countries fall into.</a:t>
            </a:r>
          </a:p>
          <a:p>
            <a:pPr algn="l">
              <a:buNone/>
            </a:pPr>
            <a:endParaRPr lang="en-US" b="0" i="0" dirty="0">
              <a:effectLst/>
              <a:latin typeface="fkGroteskNeue"/>
            </a:endParaRPr>
          </a:p>
          <a:p>
            <a:pPr algn="l">
              <a:buNone/>
            </a:pPr>
            <a:r>
              <a:rPr lang="en-US" b="0" i="0" dirty="0">
                <a:effectLst/>
                <a:latin typeface="fkGroteskNeue"/>
              </a:rPr>
              <a:t>Puerto Ricans, who were granted US citizenship in 1917, show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Despite being very different, Dominican migrants appear most like Mexican migrants in their migration timing, with only 8 percent reporting having move here before 1965. However, Dominicans are distinct in that they're the most likely to have migrated more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migration age patterns, which connect closely to the migration timing patterns we just discussed but also impact acculturation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outlier, with 30% migrating during childhood.</a:t>
            </a:r>
          </a:p>
          <a:p>
            <a:pPr algn="l">
              <a:buNone/>
            </a:pPr>
            <a:endParaRPr lang="en-US" b="0" i="0" dirty="0">
              <a:effectLst/>
              <a:latin typeface="fkGroteskNeue"/>
            </a:endParaRP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Cubans and Dominicans are twice as likely as Mexicans to have migrated after age 50.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When it comes to acculturation, we find again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a:t>
            </a:r>
          </a:p>
          <a:p>
            <a:endParaRPr lang="en-US" b="0" i="0" dirty="0">
              <a:effectLst/>
              <a:latin typeface="fkGroteskNeue"/>
            </a:endParaRPr>
          </a:p>
          <a:p>
            <a:r>
              <a:rPr lang="en-US" dirty="0">
                <a:solidFill>
                  <a:srgbClr val="FFFFFF"/>
                </a:solidFill>
                <a:effectLst/>
                <a:latin typeface="Helvetica" pitchFamily="2" charset="0"/>
              </a:rPr>
              <a:t>While the effects of acculturation on health are complex, the point here is that we might expect very different health patterns by birth country because of these different acculturation patterns.</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F3F3F"/>
                </a:solidFill>
                <a:effectLst/>
                <a:latin typeface="Helvetica" pitchFamily="2" charset="0"/>
              </a:rPr>
              <a:t>A clearer determinant of healthy aging is education, which we find varies substantially between these groups</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a:t>
            </a:r>
          </a:p>
          <a:p>
            <a:endParaRPr lang="en-US" b="0" i="0" dirty="0">
              <a:effectLst/>
              <a:latin typeface="fkGroteskNeue"/>
            </a:endParaRPr>
          </a:p>
          <a:p>
            <a:r>
              <a:rPr lang="en-US" b="0" i="0" dirty="0">
                <a:effectLst/>
                <a:latin typeface="fkGroteskNeue"/>
              </a:rPr>
              <a:t>And among Caribbean groups, Cubans have the highest rates of high school completion,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6/26/2025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6/26/2025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1A_316BF3DC.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7_92DDC47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215A1C4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B_3EA74219.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0_884C650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6_91D84CC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0F_E8204122.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6_B4DA8868.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Hispanic Migrant Sociodemographic Heterogeneity by Birth Country </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423540"/>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3" name="TextBox 2">
            <a:extLst>
              <a:ext uri="{FF2B5EF4-FFF2-40B4-BE49-F238E27FC236}">
                <a16:creationId xmlns:a16="http://schemas.microsoft.com/office/drawing/2014/main" id="{C599A002-FE5B-91DF-AA5E-DCF471F59FBD}"/>
              </a:ext>
            </a:extLst>
          </p:cNvPr>
          <p:cNvSpPr txBox="1"/>
          <p:nvPr/>
        </p:nvSpPr>
        <p:spPr>
          <a:xfrm>
            <a:off x="4376726" y="1055004"/>
            <a:ext cx="6214534" cy="369332"/>
          </a:xfrm>
          <a:prstGeom prst="rect">
            <a:avLst/>
          </a:prstGeom>
          <a:noFill/>
        </p:spPr>
        <p:txBody>
          <a:bodyPr wrap="square" rtlCol="0">
            <a:spAutoFit/>
          </a:bodyPr>
          <a:lstStyle/>
          <a:p>
            <a:r>
              <a:rPr lang="en-US" dirty="0"/>
              <a:t>Results hold when controlling</a:t>
            </a:r>
          </a:p>
        </p:txBody>
      </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normAutofit fontScale="90000"/>
          </a:bodyPr>
          <a:lstStyle/>
          <a:p>
            <a:r>
              <a:rPr lang="en-US" dirty="0"/>
              <a:t>Positive migration selection on education: </a:t>
            </a:r>
            <a:br>
              <a:rPr lang="en-US" dirty="0"/>
            </a:br>
            <a:r>
              <a:rPr lang="en-US" sz="3100" dirty="0"/>
              <a:t>US migrants are more likely to have completed secondary school compared to those in their birth country – but varies by country</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
        <p:nvSpPr>
          <p:cNvPr id="5" name="Rectangle 4">
            <a:extLst>
              <a:ext uri="{FF2B5EF4-FFF2-40B4-BE49-F238E27FC236}">
                <a16:creationId xmlns:a16="http://schemas.microsoft.com/office/drawing/2014/main" id="{162C53BF-858A-CEE0-46C1-E5566514E84C}"/>
              </a:ext>
            </a:extLst>
          </p:cNvPr>
          <p:cNvSpPr/>
          <p:nvPr/>
        </p:nvSpPr>
        <p:spPr>
          <a:xfrm>
            <a:off x="487680" y="1384433"/>
            <a:ext cx="8436187"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9039D3-811E-2349-D5DA-C35FCBE184EA}"/>
              </a:ext>
            </a:extLst>
          </p:cNvPr>
          <p:cNvSpPr/>
          <p:nvPr/>
        </p:nvSpPr>
        <p:spPr>
          <a:xfrm>
            <a:off x="3115734" y="1384433"/>
            <a:ext cx="5808134"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BC9478-E516-1A51-1928-38EC2D10353A}"/>
              </a:ext>
            </a:extLst>
          </p:cNvPr>
          <p:cNvSpPr/>
          <p:nvPr/>
        </p:nvSpPr>
        <p:spPr>
          <a:xfrm>
            <a:off x="6091230" y="1249678"/>
            <a:ext cx="5873797" cy="56083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3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2" nodeType="click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5" name="Right Arrow 4">
            <a:extLst>
              <a:ext uri="{FF2B5EF4-FFF2-40B4-BE49-F238E27FC236}">
                <a16:creationId xmlns:a16="http://schemas.microsoft.com/office/drawing/2014/main" id="{47932770-547F-D096-F00F-F66BE76FC650}"/>
              </a:ext>
            </a:extLst>
          </p:cNvPr>
          <p:cNvSpPr/>
          <p:nvPr/>
        </p:nvSpPr>
        <p:spPr>
          <a:xfrm rot="5400000">
            <a:off x="1010323" y="35989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1605E0C3-CE5B-04B2-4E81-7CDA9D353E33}"/>
              </a:ext>
            </a:extLst>
          </p:cNvPr>
          <p:cNvSpPr/>
          <p:nvPr/>
        </p:nvSpPr>
        <p:spPr>
          <a:xfrm rot="5400000">
            <a:off x="2280323" y="317714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512FA4D-0362-5676-37CA-6A5934F5532D}"/>
              </a:ext>
            </a:extLst>
          </p:cNvPr>
          <p:cNvSpPr/>
          <p:nvPr/>
        </p:nvSpPr>
        <p:spPr>
          <a:xfrm rot="5400000">
            <a:off x="7046357" y="189626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00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4"/>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
        <p:nvSpPr>
          <p:cNvPr id="12" name="Rectangle 11">
            <a:extLst>
              <a:ext uri="{FF2B5EF4-FFF2-40B4-BE49-F238E27FC236}">
                <a16:creationId xmlns:a16="http://schemas.microsoft.com/office/drawing/2014/main" id="{4ADFFC58-83A5-2E98-96F9-640466D3E223}"/>
              </a:ext>
            </a:extLst>
          </p:cNvPr>
          <p:cNvSpPr/>
          <p:nvPr/>
        </p:nvSpPr>
        <p:spPr>
          <a:xfrm>
            <a:off x="2912534" y="1312109"/>
            <a:ext cx="9052494" cy="55458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5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Takeaways and 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Hispanic migrants have differing </a:t>
            </a:r>
            <a:r>
              <a:rPr lang="en-US" dirty="0" err="1"/>
              <a:t>sociodemographics</a:t>
            </a:r>
            <a:r>
              <a:rPr lang="en-US" dirty="0"/>
              <a:t> by Caribbean birth country</a:t>
            </a:r>
            <a:br>
              <a:rPr lang="en-US" dirty="0"/>
            </a:br>
            <a:endParaRPr lang="en-US" dirty="0"/>
          </a:p>
          <a:p>
            <a:r>
              <a:rPr lang="en-US" dirty="0"/>
              <a:t>Compared to Mexican migrants: Caribbean migrants have higher education and acculturation rates, but are more likely to live alone</a:t>
            </a:r>
            <a:br>
              <a:rPr lang="en-US" dirty="0"/>
            </a:br>
            <a:endParaRPr lang="en-US" dirty="0"/>
          </a:p>
          <a:p>
            <a:r>
              <a:rPr lang="en-US" dirty="0"/>
              <a:t>Dominican and Cuban education selectivity is the strongest</a:t>
            </a:r>
          </a:p>
          <a:p>
            <a:endParaRPr lang="en-US" dirty="0"/>
          </a:p>
          <a:p>
            <a:r>
              <a:rPr lang="en-US" dirty="0"/>
              <a:t>These patterns are rapidly changing</a:t>
            </a:r>
          </a:p>
        </p:txBody>
      </p:sp>
    </p:spTree>
    <p:extLst>
      <p:ext uri="{BB962C8B-B14F-4D97-AF65-F5344CB8AC3E}">
        <p14:creationId xmlns:p14="http://schemas.microsoft.com/office/powerpoint/2010/main" val="105114882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 not accounted for: need better birth country survey data</a:t>
            </a:r>
          </a:p>
          <a:p>
            <a:pPr lvl="1"/>
            <a:r>
              <a:rPr lang="en-US" dirty="0"/>
              <a:t>Census data has large sample sizes, but does not directly measure health </a:t>
            </a:r>
            <a:br>
              <a:rPr lang="en-US" dirty="0"/>
            </a:br>
            <a:r>
              <a:rPr lang="en-US" dirty="0"/>
              <a:t> </a:t>
            </a:r>
          </a:p>
          <a:p>
            <a:pPr marL="0" indent="0">
              <a:buNone/>
            </a:pPr>
            <a:r>
              <a:rPr lang="en-US" dirty="0"/>
              <a:t>=&gt; We need better nationally representative data in the Caribbean sending countries, e.g. similar to the Mexican Health and Aging Survey (MHAS)</a:t>
            </a:r>
          </a:p>
          <a:p>
            <a:endParaRPr lang="en-US" dirty="0"/>
          </a:p>
        </p:txBody>
      </p:sp>
    </p:spTree>
    <p:extLst>
      <p:ext uri="{BB962C8B-B14F-4D97-AF65-F5344CB8AC3E}">
        <p14:creationId xmlns:p14="http://schemas.microsoft.com/office/powerpoint/2010/main" val="2508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New Hispanic Caribbean healthy aging surveys:</a:t>
            </a:r>
          </a:p>
          <a:p>
            <a:pPr lvl="1"/>
            <a:r>
              <a:rPr lang="en-US" dirty="0"/>
              <a:t>Our team is collecting nationally representative CADAS surveys in Puerto Rico and Dominican Republic</a:t>
            </a:r>
          </a:p>
          <a:p>
            <a:pPr lvl="1"/>
            <a:r>
              <a:rPr lang="en-US" dirty="0"/>
              <a:t>Harmonized data in Cuba</a:t>
            </a:r>
          </a:p>
          <a:p>
            <a:r>
              <a:rPr lang="en-US" dirty="0"/>
              <a:t>Harmonized with global family of Health and Retirement Surveys (HRS) and Mexican MHAS</a:t>
            </a:r>
          </a:p>
          <a:p>
            <a:pPr lvl="1"/>
            <a:r>
              <a:rPr lang="en-US" dirty="0"/>
              <a:t>Includes Harmonized Cognitive Assessment Protocol (HCAP)</a:t>
            </a:r>
          </a:p>
          <a:p>
            <a:r>
              <a:rPr lang="en-US" dirty="0"/>
              <a:t>This presentation provides background for future CADAS analysis of US Caribbean migrant selectivity</a:t>
            </a:r>
          </a:p>
          <a:p>
            <a:r>
              <a:rPr lang="en-US" dirty="0"/>
              <a:t>Stay tuned for data release next year</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a:xfrm>
            <a:off x="196932" y="365125"/>
            <a:ext cx="10515600" cy="1325563"/>
          </a:xfrm>
        </p:spPr>
        <p:txBody>
          <a:bodyPr/>
          <a:lstStyle/>
          <a:p>
            <a:r>
              <a:rPr lang="en-US" dirty="0"/>
              <a:t>Caribbean Dementia and Aging Study</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4"/>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US Hispanic Immigrant Older Adults:</a:t>
            </a:r>
            <a:br>
              <a:rPr lang="en-US" dirty="0"/>
            </a:br>
            <a:r>
              <a:rPr lang="en-US" dirty="0"/>
              <a:t>44% from Mexico, 30%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770988"/>
            <a:ext cx="8020373" cy="4010186"/>
            <a:chOff x="254000" y="3652007"/>
            <a:chExt cx="6238067" cy="2874497"/>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652007"/>
              <a:ext cx="6238067" cy="2874497"/>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95666" y="4425375"/>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4"/>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58D9B-AD13-22AA-657B-1A8E2E0B70A8}"/>
              </a:ext>
            </a:extLst>
          </p:cNvPr>
          <p:cNvPicPr>
            <a:picLocks noChangeAspect="1"/>
          </p:cNvPicPr>
          <p:nvPr/>
        </p:nvPicPr>
        <p:blipFill>
          <a:blip r:embed="rId4"/>
          <a:srcRect/>
          <a:stretch/>
        </p:blipFill>
        <p:spPr>
          <a:xfrm>
            <a:off x="1019176" y="1690688"/>
            <a:ext cx="10334624" cy="5167312"/>
          </a:xfrm>
          <a:prstGeom prst="rect">
            <a:avLst/>
          </a:prstGeom>
        </p:spPr>
      </p:pic>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sp>
        <p:nvSpPr>
          <p:cNvPr id="4" name="Right Arrow 3">
            <a:extLst>
              <a:ext uri="{FF2B5EF4-FFF2-40B4-BE49-F238E27FC236}">
                <a16:creationId xmlns:a16="http://schemas.microsoft.com/office/drawing/2014/main" id="{36BCCB21-0F33-EF5A-01B1-0BE08A1C2BB0}"/>
              </a:ext>
            </a:extLst>
          </p:cNvPr>
          <p:cNvSpPr/>
          <p:nvPr/>
        </p:nvSpPr>
        <p:spPr>
          <a:xfrm rot="16200000">
            <a:off x="2391521" y="5183622"/>
            <a:ext cx="877746" cy="84512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ectangle 3">
            <a:extLst>
              <a:ext uri="{FF2B5EF4-FFF2-40B4-BE49-F238E27FC236}">
                <a16:creationId xmlns:a16="http://schemas.microsoft.com/office/drawing/2014/main" id="{82D35D23-9FDE-755F-C7E2-D20D837BC9E5}"/>
              </a:ext>
            </a:extLst>
          </p:cNvPr>
          <p:cNvSpPr/>
          <p:nvPr/>
        </p:nvSpPr>
        <p:spPr>
          <a:xfrm>
            <a:off x="3216543" y="902773"/>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A31D56-BF71-C2D6-C17A-9CBF09871FF6}"/>
              </a:ext>
            </a:extLst>
          </p:cNvPr>
          <p:cNvSpPr/>
          <p:nvPr/>
        </p:nvSpPr>
        <p:spPr>
          <a:xfrm>
            <a:off x="6091231" y="93301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6D2222-D290-546D-970F-59CC1677F7FD}"/>
              </a:ext>
            </a:extLst>
          </p:cNvPr>
          <p:cNvSpPr/>
          <p:nvPr/>
        </p:nvSpPr>
        <p:spPr>
          <a:xfrm>
            <a:off x="444656" y="87252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10" grpId="0" animBg="1"/>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6" name="Right Arrow 5">
            <a:extLst>
              <a:ext uri="{FF2B5EF4-FFF2-40B4-BE49-F238E27FC236}">
                <a16:creationId xmlns:a16="http://schemas.microsoft.com/office/drawing/2014/main" id="{71D74472-336E-EDEC-6B56-4ED42558BA64}"/>
              </a:ext>
            </a:extLst>
          </p:cNvPr>
          <p:cNvSpPr/>
          <p:nvPr/>
        </p:nvSpPr>
        <p:spPr>
          <a:xfrm rot="5400000">
            <a:off x="1873923" y="174981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CC4F49C3-6032-A9A9-792F-02621FC359BD}"/>
              </a:ext>
            </a:extLst>
          </p:cNvPr>
          <p:cNvSpPr/>
          <p:nvPr/>
        </p:nvSpPr>
        <p:spPr>
          <a:xfrm rot="5400000">
            <a:off x="4498589" y="238212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316CAF6-BED1-55E2-CC9E-6DB3C99B776D}"/>
              </a:ext>
            </a:extLst>
          </p:cNvPr>
          <p:cNvSpPr/>
          <p:nvPr/>
        </p:nvSpPr>
        <p:spPr>
          <a:xfrm rot="5400000">
            <a:off x="7275656" y="1837368"/>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FE88D23-57DB-F664-63D9-11628360F69F}"/>
              </a:ext>
            </a:extLst>
          </p:cNvPr>
          <p:cNvSpPr/>
          <p:nvPr/>
        </p:nvSpPr>
        <p:spPr>
          <a:xfrm rot="5400000">
            <a:off x="10073525" y="238212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49E7BEB-A3E6-13C9-FD55-3FF443395F63}"/>
              </a:ext>
            </a:extLst>
          </p:cNvPr>
          <p:cNvSpPr/>
          <p:nvPr/>
        </p:nvSpPr>
        <p:spPr>
          <a:xfrm rot="5400000">
            <a:off x="3685789" y="346396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7" name="Rectangle 6">
            <a:extLst>
              <a:ext uri="{FF2B5EF4-FFF2-40B4-BE49-F238E27FC236}">
                <a16:creationId xmlns:a16="http://schemas.microsoft.com/office/drawing/2014/main" id="{7460A594-25F3-26EA-6F7C-CC17EF999D16}"/>
              </a:ext>
            </a:extLst>
          </p:cNvPr>
          <p:cNvSpPr/>
          <p:nvPr/>
        </p:nvSpPr>
        <p:spPr>
          <a:xfrm>
            <a:off x="6174678" y="1963412"/>
            <a:ext cx="5851914" cy="4827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939FF9C-F8BB-B987-5B67-D423342CD1A6}"/>
              </a:ext>
            </a:extLst>
          </p:cNvPr>
          <p:cNvSpPr/>
          <p:nvPr/>
        </p:nvSpPr>
        <p:spPr>
          <a:xfrm rot="5400000">
            <a:off x="1010323"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A83A53B-A727-1750-D6A0-7663A7EB3FEB}"/>
              </a:ext>
            </a:extLst>
          </p:cNvPr>
          <p:cNvSpPr/>
          <p:nvPr/>
        </p:nvSpPr>
        <p:spPr>
          <a:xfrm rot="5400000">
            <a:off x="3693347" y="231882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E47FB030-605A-F3ED-3227-0BD1B77A38C7}"/>
              </a:ext>
            </a:extLst>
          </p:cNvPr>
          <p:cNvSpPr/>
          <p:nvPr/>
        </p:nvSpPr>
        <p:spPr>
          <a:xfrm rot="5400000">
            <a:off x="4917234"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0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5" grpId="0" animBg="1"/>
      <p:bldP spid="15" grpId="1" animBg="1"/>
      <p:bldP spid="16" grpId="0" animBg="1"/>
      <p:bldP spid="16" grpId="1" animBg="1"/>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4"/>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ight Arrow 3">
            <a:extLst>
              <a:ext uri="{FF2B5EF4-FFF2-40B4-BE49-F238E27FC236}">
                <a16:creationId xmlns:a16="http://schemas.microsoft.com/office/drawing/2014/main" id="{028E1BB0-9310-6723-310A-38FC1C5A623C}"/>
              </a:ext>
            </a:extLst>
          </p:cNvPr>
          <p:cNvSpPr/>
          <p:nvPr/>
        </p:nvSpPr>
        <p:spPr>
          <a:xfrm rot="5400000">
            <a:off x="2534323" y="27353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1F58DED6-FA87-AEED-A228-308F61173CBA}"/>
              </a:ext>
            </a:extLst>
          </p:cNvPr>
          <p:cNvSpPr/>
          <p:nvPr/>
        </p:nvSpPr>
        <p:spPr>
          <a:xfrm rot="5400000">
            <a:off x="9285642" y="1373189"/>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2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9579</TotalTime>
  <Words>2695</Words>
  <Application>Microsoft Office PowerPoint</Application>
  <PresentationFormat>Widescreen</PresentationFormat>
  <Paragraphs>269</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 MT Condensed Light</vt:lpstr>
      <vt:lpstr>Aptos</vt:lpstr>
      <vt:lpstr>Aptos Display</vt:lpstr>
      <vt:lpstr>Arial</vt:lpstr>
      <vt:lpstr>fkGroteskNeue</vt:lpstr>
      <vt:lpstr>Helvetica</vt:lpstr>
      <vt:lpstr>Roboto</vt:lpstr>
      <vt:lpstr>Office Theme</vt:lpstr>
      <vt:lpstr>Hispanic Migrant Sociodemographic Heterogeneity by Birth Country </vt:lpstr>
      <vt:lpstr>US Hispanic Immigrant Older Adults: 44% from Mexico, 30%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Positive migration selection on education:  US migrants are more likely to have completed secondary school compared to those in their birth country – but varies by country</vt:lpstr>
      <vt:lpstr>Mexican migrants are the least likely to live alone and most likely to be married</vt:lpstr>
      <vt:lpstr>Native country residents are less likely to live alone</vt:lpstr>
      <vt:lpstr>Takeaways and Discussion</vt:lpstr>
      <vt:lpstr>Strong cohort increases in migrant education, even from 2010 to 2020</vt:lpstr>
      <vt:lpstr>Limitations</vt:lpstr>
      <vt:lpstr>Caribbean Dementia and Aging Study</vt:lpstr>
      <vt:lpstr>Additional Slides</vt:lpstr>
      <vt:lpstr>Native country residents are more likely to be married</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William Dow</cp:lastModifiedBy>
  <cp:revision>152</cp:revision>
  <dcterms:created xsi:type="dcterms:W3CDTF">2025-04-01T22:15:04Z</dcterms:created>
  <dcterms:modified xsi:type="dcterms:W3CDTF">2025-06-26T23:37:49Z</dcterms:modified>
</cp:coreProperties>
</file>