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1_160AA05C.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05_2B9B8E2C.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D_F4B31A49.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79" r:id="rId3"/>
    <p:sldId id="260" r:id="rId4"/>
    <p:sldId id="257" r:id="rId5"/>
    <p:sldId id="264" r:id="rId6"/>
    <p:sldId id="259" r:id="rId7"/>
    <p:sldId id="261" r:id="rId8"/>
    <p:sldId id="268" r:id="rId9"/>
    <p:sldId id="262" r:id="rId10"/>
    <p:sldId id="282" r:id="rId11"/>
    <p:sldId id="281" r:id="rId12"/>
    <p:sldId id="269" r:id="rId13"/>
    <p:sldId id="263" r:id="rId14"/>
    <p:sldId id="270" r:id="rId15"/>
    <p:sldId id="271" r:id="rId16"/>
    <p:sldId id="267" r:id="rId17"/>
    <p:sldId id="272" r:id="rId18"/>
    <p:sldId id="283" r:id="rId19"/>
    <p:sldId id="278" r:id="rId20"/>
    <p:sldId id="284" r:id="rId21"/>
    <p:sldId id="276"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4"/>
    <p:restoredTop sz="71214"/>
  </p:normalViewPr>
  <p:slideViewPr>
    <p:cSldViewPr snapToGrid="0">
      <p:cViewPr varScale="1">
        <p:scale>
          <a:sx n="132" d="100"/>
          <a:sy n="132" d="100"/>
        </p:scale>
        <p:origin x="30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01_160AA05C.xml><?xml version="1.0" encoding="utf-8"?>
<p188:cmLst xmlns:a="http://schemas.openxmlformats.org/drawingml/2006/main" xmlns:r="http://schemas.openxmlformats.org/officeDocument/2006/relationships" xmlns:p188="http://schemas.microsoft.com/office/powerpoint/2018/8/main">
  <p188:cm id="{01923662-F765-5649-9BD9-E37BD7B66E53}" authorId="{AFA1B2A6-432F-BDAD-8948-8605949700F2}" created="2025-04-04T17:00:47.172">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0">
        <ac:context len="404" hash="3536195677"/>
      </ac:txMk>
    </ac:txMkLst>
    <p188:pos x="8849139" y="2309053"/>
    <p188:txBody>
      <a:bodyPr/>
      <a:lstStyle/>
      <a:p>
        <a:r>
          <a:rPr lang="en-US"/>
          <a:t>Animate in the points as you speak about them</a:t>
        </a:r>
      </a:p>
    </p188:txBody>
  </p188:cm>
</p188:cmLst>
</file>

<file path=ppt/comments/modernComment_105_2B9B8E2C.xml><?xml version="1.0" encoding="utf-8"?>
<p188:cmLst xmlns:a="http://schemas.openxmlformats.org/drawingml/2006/main" xmlns:r="http://schemas.openxmlformats.org/officeDocument/2006/relationships" xmlns:p188="http://schemas.microsoft.com/office/powerpoint/2018/8/main">
  <p188:cm id="{F5B117F2-A789-224E-9072-D1FFD0779388}" authorId="{AFA1B2A6-432F-BDAD-8948-8605949700F2}" created="2025-04-04T17:34:59.792">
    <ac:deMkLst xmlns:ac="http://schemas.microsoft.com/office/drawing/2013/main/command">
      <pc:docMk xmlns:pc="http://schemas.microsoft.com/office/powerpoint/2013/main/command"/>
      <pc:sldMk xmlns:pc="http://schemas.microsoft.com/office/powerpoint/2013/main/command" cId="731614764" sldId="261"/>
      <ac:picMk id="7" creationId="{7797724C-700B-983B-79D9-21BA1047ED67}"/>
    </ac:deMkLst>
    <p188:txBody>
      <a:bodyPr/>
      <a:lstStyle/>
      <a:p>
        <a:r>
          <a:rPr lang="en-US"/>
          <a:t>I think I spent too much time on this	</a:t>
        </a:r>
      </a:p>
    </p188:txBody>
  </p188:cm>
</p188:cmLst>
</file>

<file path=ppt/comments/modernComment_10D_F4B31A49.xml><?xml version="1.0" encoding="utf-8"?>
<p188:cmLst xmlns:a="http://schemas.openxmlformats.org/drawingml/2006/main" xmlns:r="http://schemas.openxmlformats.org/officeDocument/2006/relationships" xmlns:p188="http://schemas.microsoft.com/office/powerpoint/2018/8/main">
  <p188:cm id="{4EBDC47E-9160-CD41-8601-CE99BC3D6A59}" authorId="{AFA1B2A6-432F-BDAD-8948-8605949700F2}" created="2025-04-07T22:21:57.209">
    <ac:deMkLst xmlns:ac="http://schemas.microsoft.com/office/drawing/2013/main/command">
      <pc:docMk xmlns:pc="http://schemas.microsoft.com/office/powerpoint/2013/main/command"/>
      <pc:sldMk xmlns:pc="http://schemas.microsoft.com/office/powerpoint/2013/main/command" cId="4105378377" sldId="269"/>
      <ac:picMk id="6" creationId="{69A9CC41-5B7D-2033-49D5-27821595BB79}"/>
    </ac:deMkLst>
    <p188:txBody>
      <a:bodyPr/>
      <a:lstStyle/>
      <a:p>
        <a:r>
          <a:rPr lang="en-US"/>
          <a:t>Two bars for country right next to each other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However, a lot of the research on Hispanic migrant health is focused on Mexicans, in part because they are such a large segment of the migrant population. In fact, Mexican immigrants are about 44% of the Hispanic migrant population. However, Hispanic Caribbean migrants are also a large group, and together make just about 30% of the Hispanic migrants. </a:t>
            </a:r>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Education difference remains among those migrants who migrated after age 24 (also robust to regression controls)</a:t>
            </a:r>
          </a:p>
          <a:p>
            <a:endParaRPr lang="en-US" dirty="0"/>
          </a:p>
          <a:p>
            <a:r>
              <a:rPr lang="en-US" dirty="0"/>
              <a:t>It’s not that certain groups are arriving at younger ages that explains the relationship</a:t>
            </a:r>
          </a:p>
          <a:p>
            <a:endParaRPr lang="en-US" dirty="0"/>
          </a:p>
          <a:p>
            <a:r>
              <a:rPr lang="en-US" dirty="0"/>
              <a:t>Subtitle to the graph, results are changes when controlling </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281945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less than primary DR is the most selective</a:t>
            </a:r>
          </a:p>
          <a:p>
            <a:r>
              <a:rPr lang="en-US" dirty="0"/>
              <a:t>Looking at secondary, CU is bigger selection</a:t>
            </a:r>
          </a:p>
          <a:p>
            <a:endParaRPr lang="en-US" dirty="0"/>
          </a:p>
          <a:p>
            <a:r>
              <a:rPr lang="en-US" dirty="0"/>
              <a:t>1 Mexicans in Mexica have lower education</a:t>
            </a:r>
          </a:p>
          <a:p>
            <a:r>
              <a:rPr lang="en-US" dirty="0"/>
              <a:t>2. But Dominicans have lower education in their home country </a:t>
            </a:r>
          </a:p>
          <a:p>
            <a:r>
              <a:rPr lang="en-US" dirty="0"/>
              <a:t>3. Dominican migrants have more education than Mexican Migrants</a:t>
            </a:r>
          </a:p>
          <a:p>
            <a:r>
              <a:rPr lang="en-US" dirty="0"/>
              <a:t>4. Therefore education selectivity varies hugely across countries </a:t>
            </a:r>
          </a:p>
          <a:p>
            <a:r>
              <a:rPr lang="en-US" dirty="0"/>
              <a:t>5. Same thing about Cuba</a:t>
            </a:r>
          </a:p>
          <a:p>
            <a:r>
              <a:rPr lang="en-US" dirty="0"/>
              <a:t>6. Puerto Rico is opposite </a:t>
            </a:r>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walk through hypotheses on all these factors</a:t>
            </a:r>
          </a:p>
          <a:p>
            <a:endParaRPr lang="en-US" dirty="0"/>
          </a:p>
          <a:p>
            <a:r>
              <a:rPr lang="en-US" dirty="0"/>
              <a:t>When it comes to household composition, Mexican migrants again stand out compared to Caribbean migrants.</a:t>
            </a:r>
          </a:p>
          <a:p>
            <a:endParaRPr lang="en-US" dirty="0"/>
          </a:p>
          <a:p>
            <a:r>
              <a:rPr lang="en-US" dirty="0"/>
              <a:t>Only 16% of Mexican migrants above the age of 60 live alone. For comparison, Puerto Ricans are twice as likely to live alone.</a:t>
            </a:r>
          </a:p>
          <a:p>
            <a:endParaRPr lang="en-US" dirty="0"/>
          </a:p>
          <a:p>
            <a:r>
              <a:rPr lang="en-US" dirty="0"/>
              <a:t>And a similar pattern shows for proportion married. The majority of Mexican migrants report being married, which is less common amongst the Caribbean migrants. </a:t>
            </a:r>
          </a:p>
        </p:txBody>
      </p:sp>
      <p:sp>
        <p:nvSpPr>
          <p:cNvPr id="4" name="Slide Number Placeholder 3"/>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biggest difference here is between Dominicans and Cubans</a:t>
            </a:r>
          </a:p>
          <a:p>
            <a:endParaRPr lang="en-US" dirty="0"/>
          </a:p>
          <a:p>
            <a:r>
              <a:rPr lang="en-US" dirty="0"/>
              <a:t>These are averages for men and women combined, if we look at women separately we see they’re more likely to live alone, but the overall pattern is the same</a:t>
            </a:r>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there’s marriage and whether people are more likely to live with a partner. </a:t>
            </a:r>
          </a:p>
          <a:p>
            <a:endParaRPr lang="en-US" dirty="0"/>
          </a:p>
          <a:p>
            <a:r>
              <a:rPr lang="en-US" dirty="0"/>
              <a:t>Again, the biggest difference is between Dominican migrants in the US compared to Dominicans still residing in their country. </a:t>
            </a:r>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Caribbean Hispanics very different migration patterns</a:t>
            </a:r>
          </a:p>
          <a:p>
            <a:r>
              <a:rPr lang="en-US" dirty="0"/>
              <a:t>Different Education and Social Isolation Patterns</a:t>
            </a:r>
          </a:p>
          <a:p>
            <a:r>
              <a:rPr lang="en-US" dirty="0"/>
              <a:t>Different Selectivity on Education Patterns</a:t>
            </a:r>
          </a:p>
          <a:p>
            <a:endParaRPr lang="en-US" dirty="0"/>
          </a:p>
          <a:p>
            <a:r>
              <a:rPr lang="en-US" dirty="0"/>
              <a:t>Implication is that we need to acknowledge these as separate groups because we would expect immigrant health to be very different</a:t>
            </a:r>
          </a:p>
          <a:p>
            <a:endParaRPr lang="en-US" dirty="0"/>
          </a:p>
          <a:p>
            <a:r>
              <a:rPr lang="en-US" dirty="0"/>
              <a:t>The next step is to analyze a nationally representative sample that combines both these very important sociodemographic </a:t>
            </a:r>
          </a:p>
          <a:p>
            <a:endParaRPr lang="en-US" dirty="0"/>
          </a:p>
          <a:p>
            <a:r>
              <a:rPr lang="en-US" dirty="0"/>
              <a:t>MHAS (Mexican Healthy Aging Survey)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If education is this selective, then probably big selection on </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Things are rapidly changing. When we compare these migrant groups in 2010 to 2020, we generally see that they’re becoming more educated. </a:t>
            </a:r>
          </a:p>
          <a:p>
            <a:endParaRPr lang="en-US" dirty="0"/>
          </a:p>
          <a:p>
            <a:r>
              <a:rPr lang="en-US" dirty="0"/>
              <a:t>Again, this matters because education is such a strong predictor of dementia</a:t>
            </a:r>
          </a:p>
          <a:p>
            <a:endParaRPr lang="en-US" dirty="0"/>
          </a:p>
          <a:p>
            <a:r>
              <a:rPr lang="en-US" dirty="0"/>
              <a:t>This implies that studies that use data that’s not up to date might not reflect the true state of current migrant health given how quickly things are changing </a:t>
            </a:r>
          </a:p>
          <a:p>
            <a:endParaRPr lang="en-US" dirty="0"/>
          </a:p>
          <a:p>
            <a:r>
              <a:rPr lang="en-US" dirty="0"/>
              <a:t>In other words, if we want to understand the migrant population, we need current data not just on migrants but also on their native country resident counterparts</a:t>
            </a:r>
          </a:p>
        </p:txBody>
      </p:sp>
      <p:sp>
        <p:nvSpPr>
          <p:cNvPr id="4" name="Slide Number Placeholder 3"/>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sng" dirty="0">
                <a:effectLst/>
                <a:latin typeface="Roboto" panose="02000000000000000000" pitchFamily="2" charset="0"/>
                <a:hlinkClick r:id="rId3"/>
              </a:rPr>
              <a:t>HCAP Network | Harmonized Cognitive Assessment Protocol</a:t>
            </a:r>
          </a:p>
          <a:p>
            <a:endParaRPr lang="en-US" dirty="0"/>
          </a:p>
          <a:p>
            <a:r>
              <a:rPr lang="en-US" dirty="0"/>
              <a:t>Information on return migration</a:t>
            </a:r>
          </a:p>
          <a:p>
            <a:r>
              <a:rPr lang="en-US" dirty="0"/>
              <a:t>We don’t have information on health (in a nationally representative) </a:t>
            </a:r>
          </a:p>
        </p:txBody>
      </p:sp>
      <p:sp>
        <p:nvSpPr>
          <p:cNvPr id="4" name="Slide Number Placeholder 3"/>
          <p:cNvSpPr>
            <a:spLocks noGrp="1"/>
          </p:cNvSpPr>
          <p:nvPr>
            <p:ph type="sldNum" sz="quarter" idx="5"/>
          </p:nvPr>
        </p:nvSpPr>
        <p:spPr/>
        <p:txBody>
          <a:bodyPr/>
          <a:lstStyle/>
          <a:p>
            <a:fld id="{6ADC826D-AAF9-3849-8641-F0AC1F9103F6}" type="slidenum">
              <a:rPr lang="en-US" smtClean="0"/>
              <a:t>19</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leads us to our research questions in this paper, which is entirely descriptive.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US Immigrants from Mexico compared to those from the Hispanic Caribbean (60+)</a:t>
            </a:r>
          </a:p>
          <a:p>
            <a:r>
              <a:rPr lang="en-US" dirty="0"/>
              <a:t>2. We wanted to compare these movers to their home country stayers to get a better sense of the selection mechanisms at play</a:t>
            </a:r>
          </a:p>
          <a:p>
            <a:r>
              <a:rPr lang="en-US" dirty="0"/>
              <a:t>3. Lastly, we wanted to see how these selection patterns are changing over time</a:t>
            </a:r>
          </a:p>
          <a:p>
            <a:endParaRPr lang="en-US" dirty="0"/>
          </a:p>
          <a:p>
            <a:r>
              <a:rPr lang="en-US" dirty="0"/>
              <a:t>We’re going to compare these migrants from Mexico those those from Puerto Rico, the Dominican Republic, and Cuba.</a:t>
            </a:r>
          </a:p>
        </p:txBody>
      </p:sp>
      <p:sp>
        <p:nvSpPr>
          <p:cNvPr id="4" name="Slide Number Placeholder 3"/>
          <p:cNvSpPr>
            <a:spLocks noGrp="1"/>
          </p:cNvSpPr>
          <p:nvPr>
            <p:ph type="sldNum" sz="quarter" idx="5"/>
          </p:nvPr>
        </p:nvSpPr>
        <p:spPr/>
        <p:txBody>
          <a:bodyPr/>
          <a:lstStyle/>
          <a:p>
            <a:fld id="{6ADC826D-AAF9-3849-8641-F0AC1F9103F6}" type="slidenum">
              <a:rPr lang="en-US" smtClean="0"/>
              <a:t>21</a:t>
            </a:fld>
            <a:endParaRPr lang="en-US"/>
          </a:p>
        </p:txBody>
      </p:sp>
    </p:spTree>
    <p:extLst>
      <p:ext uri="{BB962C8B-B14F-4D97-AF65-F5344CB8AC3E}">
        <p14:creationId xmlns:p14="http://schemas.microsoft.com/office/powerpoint/2010/main" val="3372543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22</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important to note that the conditions in these countries have been rapidly changing, mostly for the better.  </a:t>
            </a:r>
          </a:p>
          <a:p>
            <a:endParaRPr lang="en-US" dirty="0"/>
          </a:p>
          <a:p>
            <a:r>
              <a:rPr lang="en-US" dirty="0"/>
              <a:t>Here we plot the country’s infant mortality rate on the y axis and the year on the x axis just to show how these country conditions have changed over time. </a:t>
            </a:r>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this paper, we chose to focus on sociodemographic differences between migrants populations, specifically we were interested in comparing age 60 plus Mexican migrant populations to those from the Caribbean. </a:t>
            </a:r>
          </a:p>
          <a:p>
            <a:pPr marL="0" indent="0">
              <a:buNone/>
            </a:pPr>
            <a:endParaRPr lang="en-US" dirty="0"/>
          </a:p>
          <a:p>
            <a:pPr marL="0" indent="0">
              <a:buNone/>
            </a:pPr>
            <a:r>
              <a:rPr lang="en-US" dirty="0"/>
              <a:t>We chose sociodemographic differences because they’re important for understanding aging disparities between Hispanic migrant populations. </a:t>
            </a:r>
          </a:p>
          <a:p>
            <a:pPr marL="0" indent="0">
              <a:buNone/>
            </a:pPr>
            <a:endParaRPr lang="en-US" dirty="0"/>
          </a:p>
          <a:p>
            <a:pPr marL="0" indent="0">
              <a:buNone/>
            </a:pPr>
            <a:r>
              <a:rPr lang="en-US" dirty="0"/>
              <a:t>And so, this is why if your goal is to understand aging health it’s so important to understand how migrants differ in things like education and social support</a:t>
            </a:r>
          </a:p>
          <a:p>
            <a:pPr marL="0" indent="0">
              <a:buNone/>
            </a:pPr>
            <a:endParaRPr lang="en-US" dirty="0"/>
          </a:p>
          <a:p>
            <a:pPr marL="0" indent="0">
              <a:buNone/>
            </a:pPr>
            <a:r>
              <a:rPr lang="en-US" dirty="0"/>
              <a:t>Crimmins: https://</a:t>
            </a:r>
            <a:r>
              <a:rPr lang="en-US" dirty="0" err="1"/>
              <a:t>pubmed.ncbi.nlm.nih.gov</a:t>
            </a:r>
            <a:r>
              <a:rPr lang="en-US" dirty="0"/>
              <a:t>/32798771/</a:t>
            </a:r>
          </a:p>
          <a:p>
            <a:pPr marL="0" indent="0">
              <a:buNone/>
            </a:pPr>
            <a:r>
              <a:rPr lang="en-US" dirty="0" err="1"/>
              <a:t>Rentsher</a:t>
            </a:r>
            <a:r>
              <a:rPr lang="en-US" dirty="0"/>
              <a:t>: https://www-</a:t>
            </a:r>
            <a:r>
              <a:rPr lang="en-US" dirty="0" err="1"/>
              <a:t>sciencedirect</a:t>
            </a:r>
            <a:r>
              <a:rPr lang="en-US" dirty="0"/>
              <a:t>-</a:t>
            </a:r>
            <a:r>
              <a:rPr lang="en-US" dirty="0" err="1"/>
              <a:t>com.libproxy.berkeley.edu</a:t>
            </a:r>
            <a:r>
              <a:rPr lang="en-US" dirty="0"/>
              <a:t>/science/article/</a:t>
            </a:r>
            <a:r>
              <a:rPr lang="en-US" dirty="0" err="1"/>
              <a:t>pii</a:t>
            </a:r>
            <a:r>
              <a:rPr lang="en-US" dirty="0"/>
              <a:t>/S0889159123002660?via%3Dihub</a:t>
            </a:r>
          </a:p>
          <a:p>
            <a:pPr marL="0" indent="0">
              <a:buNone/>
            </a:pPr>
            <a:r>
              <a:rPr lang="en-US" dirty="0"/>
              <a:t>Barger (social support and telomere length): https://www-</a:t>
            </a:r>
            <a:r>
              <a:rPr lang="en-US" dirty="0" err="1"/>
              <a:t>sciencedirect</a:t>
            </a:r>
            <a:r>
              <a:rPr lang="en-US" dirty="0"/>
              <a:t>-</a:t>
            </a:r>
            <a:r>
              <a:rPr lang="en-US" dirty="0" err="1"/>
              <a:t>com.libproxy.berkeley.edu</a:t>
            </a:r>
            <a:r>
              <a:rPr lang="en-US" dirty="0"/>
              <a:t>/science/article/</a:t>
            </a:r>
            <a:r>
              <a:rPr lang="en-US" dirty="0" err="1"/>
              <a:t>pii</a:t>
            </a:r>
            <a:r>
              <a:rPr lang="en-US" dirty="0"/>
              <a:t>/S0301051116300035</a:t>
            </a:r>
          </a:p>
          <a:p>
            <a:pPr marL="0" indent="0">
              <a:buNone/>
            </a:pPr>
            <a:r>
              <a:rPr lang="en-US" dirty="0"/>
              <a:t>Li: https://</a:t>
            </a:r>
            <a:r>
              <a:rPr lang="en-US" dirty="0" err="1"/>
              <a:t>pmc.ncbi.nlm.nih.gov</a:t>
            </a:r>
            <a:r>
              <a:rPr lang="en-US" dirty="0"/>
              <a:t>/articles/PMC8418669/pdf/TRC2-7-e12204.pdf</a:t>
            </a:r>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International </a:t>
            </a: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195311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Say these verbally</a:t>
            </a:r>
          </a:p>
          <a:p>
            <a:pPr marL="0" indent="0">
              <a:buNone/>
            </a:pPr>
            <a:endParaRPr lang="en-US" dirty="0"/>
          </a:p>
          <a:p>
            <a:r>
              <a:rPr lang="en-US" dirty="0"/>
              <a:t>Puerto Rico became a US territory in 1898. In 1917 they were granted US citizenship.</a:t>
            </a:r>
            <a:br>
              <a:rPr lang="en-US" dirty="0"/>
            </a:br>
            <a:endParaRPr lang="en-US" dirty="0"/>
          </a:p>
          <a:p>
            <a:r>
              <a:rPr lang="en-US" dirty="0"/>
              <a:t>Cuban Revolution in 1959 sparked one of the largest refugee movement in US history (Duany 2017). In 1966, given path to US residency. </a:t>
            </a:r>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endParaRPr lang="en-US" dirty="0"/>
          </a:p>
          <a:p>
            <a:r>
              <a:rPr lang="en-US" dirty="0"/>
              <a:t>Most are not likely to migrate after age 50, except Cuba</a:t>
            </a:r>
          </a:p>
          <a:p>
            <a:r>
              <a:rPr lang="en-US" dirty="0"/>
              <a:t>Most are migration in working ages</a:t>
            </a:r>
          </a:p>
          <a:p>
            <a:r>
              <a:rPr lang="en-US" dirty="0"/>
              <a:t>Less than 15 at Puerto Rican</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dirty="0"/>
              <a:t>When it comes to acculturation, we find once again that Caribbean migrants are distinct. </a:t>
            </a:r>
          </a:p>
          <a:p>
            <a:endParaRPr lang="en-US" dirty="0"/>
          </a:p>
          <a:p>
            <a:r>
              <a:rPr lang="en-US" dirty="0"/>
              <a:t>Although all groups tend to speak English at similar rates, except for Puerto Ricans who speak English over 90% of the time, </a:t>
            </a:r>
            <a:r>
              <a:rPr lang="en-US" dirty="0" err="1"/>
              <a:t>Carribean</a:t>
            </a:r>
            <a:r>
              <a:rPr lang="en-US" dirty="0"/>
              <a:t> migrants </a:t>
            </a:r>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really different groups, then how much of that is related to what’s going in their home countries </a:t>
            </a:r>
          </a:p>
          <a:p>
            <a:endParaRPr lang="en-US" dirty="0"/>
          </a:p>
          <a:p>
            <a:r>
              <a:rPr lang="en-US" dirty="0"/>
              <a:t>What stands out</a:t>
            </a:r>
            <a:br>
              <a:rPr lang="en-US" dirty="0"/>
            </a:br>
            <a:r>
              <a:rPr lang="en-US" dirty="0"/>
              <a:t>- Mexican migrants are the least likely to get at least a secondary degree, which is lower than the average for migrant from the Caribbean</a:t>
            </a:r>
          </a:p>
          <a:p>
            <a:r>
              <a:rPr lang="en-US" dirty="0"/>
              <a:t>- Specifically, Cuban migrants are the most likely to have at least a high school degree followed by Puerto Ricans, and lastly Dominicans</a:t>
            </a:r>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88427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are statistically significant </a:t>
            </a:r>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330342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D_F4B31A4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5_2B9B8E2C.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Caribbean Hispanic Sociodemographic Heterogeneity:</a:t>
            </a:r>
            <a:br>
              <a:rPr lang="en-US" dirty="0"/>
            </a:br>
            <a:r>
              <a:rPr lang="en-US" dirty="0"/>
              <a:t>Comparing Older Adults by Country and U.S. Migration Status</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p:txBody>
          <a:bodyPr>
            <a:normAutofit/>
          </a:bodyPr>
          <a:lstStyle/>
          <a:p>
            <a:r>
              <a:rPr lang="en-US" dirty="0"/>
              <a:t>William H. Dow</a:t>
            </a:r>
          </a:p>
          <a:p>
            <a:r>
              <a:rPr lang="en-US" dirty="0"/>
              <a:t>Chris Soria</a:t>
            </a:r>
          </a:p>
          <a:p>
            <a:r>
              <a:rPr lang="en-US" dirty="0"/>
              <a:t>Henry T. Dow</a:t>
            </a:r>
          </a:p>
        </p:txBody>
      </p:sp>
      <p:pic>
        <p:nvPicPr>
          <p:cNvPr id="8194" name="Picture 2" descr="University of California, Berkeley - Wikipedia">
            <a:extLst>
              <a:ext uri="{FF2B5EF4-FFF2-40B4-BE49-F238E27FC236}">
                <a16:creationId xmlns:a16="http://schemas.microsoft.com/office/drawing/2014/main" id="{07AF713F-4A83-DFD9-9689-B2ADB24AE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2892" y="4012692"/>
            <a:ext cx="2490215" cy="249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FEC-35A5-3174-B860-409CB0EC3390}"/>
              </a:ext>
            </a:extLst>
          </p:cNvPr>
          <p:cNvSpPr>
            <a:spLocks noGrp="1"/>
          </p:cNvSpPr>
          <p:nvPr>
            <p:ph type="title"/>
          </p:nvPr>
        </p:nvSpPr>
        <p:spPr/>
        <p:txBody>
          <a:bodyPr/>
          <a:lstStyle/>
          <a:p>
            <a:r>
              <a:rPr lang="en-US" dirty="0"/>
              <a:t>What’s driving the lower education among Mexican Immigrants?</a:t>
            </a:r>
          </a:p>
        </p:txBody>
      </p:sp>
      <p:sp>
        <p:nvSpPr>
          <p:cNvPr id="3" name="Content Placeholder 2">
            <a:extLst>
              <a:ext uri="{FF2B5EF4-FFF2-40B4-BE49-F238E27FC236}">
                <a16:creationId xmlns:a16="http://schemas.microsoft.com/office/drawing/2014/main" id="{67043B7D-29FD-ADED-17DA-D252B63253ED}"/>
              </a:ext>
            </a:extLst>
          </p:cNvPr>
          <p:cNvSpPr>
            <a:spLocks noGrp="1"/>
          </p:cNvSpPr>
          <p:nvPr>
            <p:ph idx="1"/>
          </p:nvPr>
        </p:nvSpPr>
        <p:spPr/>
        <p:txBody>
          <a:bodyPr/>
          <a:lstStyle/>
          <a:p>
            <a:r>
              <a:rPr lang="en-US" dirty="0"/>
              <a:t>Older so need to age adjust?</a:t>
            </a:r>
          </a:p>
          <a:p>
            <a:r>
              <a:rPr lang="en-US" dirty="0"/>
              <a:t>Age at Migration?</a:t>
            </a:r>
          </a:p>
          <a:p>
            <a:r>
              <a:rPr lang="en-US" dirty="0"/>
              <a:t>Birth country education levels?</a:t>
            </a:r>
          </a:p>
          <a:p>
            <a:r>
              <a:rPr lang="en-US" dirty="0"/>
              <a:t>Migrant selectivity?</a:t>
            </a:r>
          </a:p>
        </p:txBody>
      </p:sp>
    </p:spTree>
    <p:extLst>
      <p:ext uri="{BB962C8B-B14F-4D97-AF65-F5344CB8AC3E}">
        <p14:creationId xmlns:p14="http://schemas.microsoft.com/office/powerpoint/2010/main" val="82915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D00-AA31-3FC9-7836-BBDDCEECDE79}"/>
              </a:ext>
            </a:extLst>
          </p:cNvPr>
          <p:cNvSpPr>
            <a:spLocks noGrp="1"/>
          </p:cNvSpPr>
          <p:nvPr>
            <p:ph type="title"/>
          </p:nvPr>
        </p:nvSpPr>
        <p:spPr/>
        <p:txBody>
          <a:bodyPr/>
          <a:lstStyle/>
          <a:p>
            <a:r>
              <a:rPr lang="en-US" dirty="0"/>
              <a:t>Two bars for education, the bar I just showed plus people who migrated after age 24</a:t>
            </a:r>
          </a:p>
        </p:txBody>
      </p:sp>
      <p:pic>
        <p:nvPicPr>
          <p:cNvPr id="4" name="Picture 3" descr="A screenshot of a video game&#10;&#10;AI-generated content may be incorrect.">
            <a:extLst>
              <a:ext uri="{FF2B5EF4-FFF2-40B4-BE49-F238E27FC236}">
                <a16:creationId xmlns:a16="http://schemas.microsoft.com/office/drawing/2014/main" id="{2545752B-DF55-C6B1-0BCE-A4E321F90607}"/>
              </a:ext>
            </a:extLst>
          </p:cNvPr>
          <p:cNvPicPr>
            <a:picLocks noChangeAspect="1"/>
          </p:cNvPicPr>
          <p:nvPr/>
        </p:nvPicPr>
        <p:blipFill>
          <a:blip r:embed="rId3"/>
          <a:stretch>
            <a:fillRect/>
          </a:stretch>
        </p:blipFill>
        <p:spPr>
          <a:xfrm>
            <a:off x="957504" y="1719504"/>
            <a:ext cx="10276991" cy="5138496"/>
          </a:xfrm>
          <a:prstGeom prst="rect">
            <a:avLst/>
          </a:prstGeom>
        </p:spPr>
      </p:pic>
      <p:sp>
        <p:nvSpPr>
          <p:cNvPr id="5" name="TextBox 4">
            <a:extLst>
              <a:ext uri="{FF2B5EF4-FFF2-40B4-BE49-F238E27FC236}">
                <a16:creationId xmlns:a16="http://schemas.microsoft.com/office/drawing/2014/main" id="{55F044F0-2CFB-F2AB-1641-B5E047594812}"/>
              </a:ext>
            </a:extLst>
          </p:cNvPr>
          <p:cNvSpPr txBox="1"/>
          <p:nvPr/>
        </p:nvSpPr>
        <p:spPr>
          <a:xfrm>
            <a:off x="4331369" y="2030931"/>
            <a:ext cx="4543124" cy="369332"/>
          </a:xfrm>
          <a:prstGeom prst="rect">
            <a:avLst/>
          </a:prstGeom>
          <a:noFill/>
        </p:spPr>
        <p:txBody>
          <a:bodyPr wrap="square" rtlCol="0">
            <a:spAutoFit/>
          </a:bodyPr>
          <a:lstStyle/>
          <a:p>
            <a:r>
              <a:rPr lang="en-US" dirty="0"/>
              <a:t>REPLACE WITH BARS FOR AGE MIGRATED</a:t>
            </a:r>
          </a:p>
        </p:txBody>
      </p:sp>
      <p:pic>
        <p:nvPicPr>
          <p:cNvPr id="6" name="Picture 2" descr="American Community Survey (ACS) – Roadmap to the 2030 Census">
            <a:extLst>
              <a:ext uri="{FF2B5EF4-FFF2-40B4-BE49-F238E27FC236}">
                <a16:creationId xmlns:a16="http://schemas.microsoft.com/office/drawing/2014/main" id="{158C7D5C-2D11-2AF4-6497-7539D41DB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4AE0DD-146E-AD04-0576-1E6704BE55FC}"/>
              </a:ext>
            </a:extLst>
          </p:cNvPr>
          <p:cNvSpPr txBox="1"/>
          <p:nvPr/>
        </p:nvSpPr>
        <p:spPr>
          <a:xfrm>
            <a:off x="11299066" y="894258"/>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15241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p:txBody>
          <a:bodyPr/>
          <a:lstStyle/>
          <a:p>
            <a:r>
              <a:rPr lang="en-US" dirty="0"/>
              <a:t>Migrants to the US are far more likely to have at least a secondary degree</a:t>
            </a:r>
          </a:p>
        </p:txBody>
      </p:sp>
      <p:sp>
        <p:nvSpPr>
          <p:cNvPr id="7" name="TextBox 6">
            <a:extLst>
              <a:ext uri="{FF2B5EF4-FFF2-40B4-BE49-F238E27FC236}">
                <a16:creationId xmlns:a16="http://schemas.microsoft.com/office/drawing/2014/main" id="{692CDA48-1194-EA8B-AF79-F3DB0D08DE35}"/>
              </a:ext>
            </a:extLst>
          </p:cNvPr>
          <p:cNvSpPr txBox="1"/>
          <p:nvPr/>
        </p:nvSpPr>
        <p:spPr>
          <a:xfrm>
            <a:off x="4072128" y="1591366"/>
            <a:ext cx="4876800" cy="369332"/>
          </a:xfrm>
          <a:prstGeom prst="rect">
            <a:avLst/>
          </a:prstGeom>
          <a:noFill/>
        </p:spPr>
        <p:txBody>
          <a:bodyPr wrap="square" rtlCol="0">
            <a:spAutoFit/>
          </a:bodyPr>
          <a:lstStyle/>
          <a:p>
            <a:r>
              <a:rPr lang="en-US" dirty="0"/>
              <a:t>Proportion With At Least Secondary Degree</a:t>
            </a:r>
          </a:p>
        </p:txBody>
      </p:sp>
      <p:pic>
        <p:nvPicPr>
          <p:cNvPr id="5" name="Picture 4" descr="A screenshot of a graph&#10;&#10;AI-generated content may be incorrect.">
            <a:extLst>
              <a:ext uri="{FF2B5EF4-FFF2-40B4-BE49-F238E27FC236}">
                <a16:creationId xmlns:a16="http://schemas.microsoft.com/office/drawing/2014/main" id="{3FCC31FF-93CD-4792-6BAA-72F29CE57DCB}"/>
              </a:ext>
            </a:extLst>
          </p:cNvPr>
          <p:cNvPicPr>
            <a:picLocks noChangeAspect="1"/>
          </p:cNvPicPr>
          <p:nvPr/>
        </p:nvPicPr>
        <p:blipFill>
          <a:blip r:embed="rId4"/>
          <a:stretch>
            <a:fillRect/>
          </a:stretch>
        </p:blipFill>
        <p:spPr>
          <a:xfrm>
            <a:off x="1156276" y="1469212"/>
            <a:ext cx="9879447" cy="5388788"/>
          </a:xfrm>
          <a:prstGeom prst="rect">
            <a:avLst/>
          </a:prstGeom>
        </p:spPr>
      </p:pic>
    </p:spTree>
    <p:extLst>
      <p:ext uri="{BB962C8B-B14F-4D97-AF65-F5344CB8AC3E}">
        <p14:creationId xmlns:p14="http://schemas.microsoft.com/office/powerpoint/2010/main" val="410537837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pic>
        <p:nvPicPr>
          <p:cNvPr id="5" name="Picture 4">
            <a:extLst>
              <a:ext uri="{FF2B5EF4-FFF2-40B4-BE49-F238E27FC236}">
                <a16:creationId xmlns:a16="http://schemas.microsoft.com/office/drawing/2014/main" id="{247AC3E8-5698-3483-7149-434FAD60CF80}"/>
              </a:ext>
            </a:extLst>
          </p:cNvPr>
          <p:cNvPicPr>
            <a:picLocks noChangeAspect="1"/>
          </p:cNvPicPr>
          <p:nvPr/>
        </p:nvPicPr>
        <p:blipFill>
          <a:blip r:embed="rId3"/>
          <a:srcRect/>
          <a:stretch/>
        </p:blipFill>
        <p:spPr>
          <a:xfrm>
            <a:off x="0" y="1941385"/>
            <a:ext cx="6096000" cy="4064000"/>
          </a:xfrm>
          <a:prstGeom prst="rect">
            <a:avLst/>
          </a:prstGeom>
        </p:spPr>
      </p:pic>
      <p:pic>
        <p:nvPicPr>
          <p:cNvPr id="7" name="Picture 6">
            <a:extLst>
              <a:ext uri="{FF2B5EF4-FFF2-40B4-BE49-F238E27FC236}">
                <a16:creationId xmlns:a16="http://schemas.microsoft.com/office/drawing/2014/main" id="{E92CFBB7-6649-FE1E-752E-E2EE1FCD7382}"/>
              </a:ext>
            </a:extLst>
          </p:cNvPr>
          <p:cNvPicPr>
            <a:picLocks noChangeAspect="1"/>
          </p:cNvPicPr>
          <p:nvPr/>
        </p:nvPicPr>
        <p:blipFill>
          <a:blip r:embed="rId4"/>
          <a:srcRect/>
          <a:stretch/>
        </p:blipFill>
        <p:spPr>
          <a:xfrm>
            <a:off x="6009275" y="1941386"/>
            <a:ext cx="6095997" cy="4063998"/>
          </a:xfrm>
          <a:prstGeom prst="rect">
            <a:avLst/>
          </a:prstGeom>
        </p:spPr>
      </p:pic>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grpSp>
        <p:nvGrpSpPr>
          <p:cNvPr id="6" name="Group 5">
            <a:extLst>
              <a:ext uri="{FF2B5EF4-FFF2-40B4-BE49-F238E27FC236}">
                <a16:creationId xmlns:a16="http://schemas.microsoft.com/office/drawing/2014/main" id="{3F0DC971-75D8-CEB8-94BD-1F189E286CF4}"/>
              </a:ext>
            </a:extLst>
          </p:cNvPr>
          <p:cNvGrpSpPr/>
          <p:nvPr/>
        </p:nvGrpSpPr>
        <p:grpSpPr>
          <a:xfrm>
            <a:off x="11286858" y="114427"/>
            <a:ext cx="796458" cy="1088930"/>
            <a:chOff x="10951180" y="240224"/>
            <a:chExt cx="796458" cy="1088930"/>
          </a:xfrm>
        </p:grpSpPr>
        <p:pic>
          <p:nvPicPr>
            <p:cNvPr id="8" name="Picture 2" descr="American Community Survey (ACS) – Roadmap to the 2030 Census">
              <a:extLst>
                <a:ext uri="{FF2B5EF4-FFF2-40B4-BE49-F238E27FC236}">
                  <a16:creationId xmlns:a16="http://schemas.microsoft.com/office/drawing/2014/main" id="{729B9A9A-F980-8077-C9EA-84C1567A8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FE456F3-8ED0-A469-4093-F7DDB3E36480}"/>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spTree>
    <p:extLst>
      <p:ext uri="{BB962C8B-B14F-4D97-AF65-F5344CB8AC3E}">
        <p14:creationId xmlns:p14="http://schemas.microsoft.com/office/powerpoint/2010/main" val="246400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p:txBody>
          <a:bodyPr/>
          <a:lstStyle/>
          <a:p>
            <a:r>
              <a:rPr lang="en-US" dirty="0"/>
              <a:t>Native country residents are less likely to live alone</a:t>
            </a:r>
          </a:p>
        </p:txBody>
      </p:sp>
      <p:pic>
        <p:nvPicPr>
          <p:cNvPr id="3" name="Picture 2">
            <a:extLst>
              <a:ext uri="{FF2B5EF4-FFF2-40B4-BE49-F238E27FC236}">
                <a16:creationId xmlns:a16="http://schemas.microsoft.com/office/drawing/2014/main" id="{B9D359F8-455F-2941-DB59-3E46805D988E}"/>
              </a:ext>
            </a:extLst>
          </p:cNvPr>
          <p:cNvPicPr>
            <a:picLocks noChangeAspect="1"/>
          </p:cNvPicPr>
          <p:nvPr/>
        </p:nvPicPr>
        <p:blipFill>
          <a:blip r:embed="rId3"/>
          <a:srcRect/>
          <a:stretch/>
        </p:blipFill>
        <p:spPr>
          <a:xfrm>
            <a:off x="1015186" y="1788224"/>
            <a:ext cx="10161628" cy="5080814"/>
          </a:xfrm>
          <a:prstGeom prst="rect">
            <a:avLst/>
          </a:prstGeom>
        </p:spPr>
      </p:pic>
      <p:sp>
        <p:nvSpPr>
          <p:cNvPr id="4" name="TextBox 3">
            <a:extLst>
              <a:ext uri="{FF2B5EF4-FFF2-40B4-BE49-F238E27FC236}">
                <a16:creationId xmlns:a16="http://schemas.microsoft.com/office/drawing/2014/main" id="{DCF17342-4CCC-1BC7-C682-CBE8569B1930}"/>
              </a:ext>
            </a:extLst>
          </p:cNvPr>
          <p:cNvSpPr txBox="1"/>
          <p:nvPr/>
        </p:nvSpPr>
        <p:spPr>
          <a:xfrm>
            <a:off x="5108448" y="1554790"/>
            <a:ext cx="2572512" cy="369332"/>
          </a:xfrm>
          <a:prstGeom prst="rect">
            <a:avLst/>
          </a:prstGeom>
          <a:noFill/>
        </p:spPr>
        <p:txBody>
          <a:bodyPr wrap="square" rtlCol="0">
            <a:spAutoFit/>
          </a:bodyPr>
          <a:lstStyle/>
          <a:p>
            <a:r>
              <a:rPr lang="en-US" dirty="0"/>
              <a:t>Proportion Living Alone</a:t>
            </a:r>
          </a:p>
        </p:txBody>
      </p:sp>
    </p:spTree>
    <p:extLst>
      <p:ext uri="{BB962C8B-B14F-4D97-AF65-F5344CB8AC3E}">
        <p14:creationId xmlns:p14="http://schemas.microsoft.com/office/powerpoint/2010/main" val="55955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p:txBody>
          <a:bodyPr/>
          <a:lstStyle/>
          <a:p>
            <a:r>
              <a:rPr lang="en-US" dirty="0"/>
              <a:t>Native country residents are more likely to be married</a:t>
            </a:r>
          </a:p>
        </p:txBody>
      </p:sp>
      <p:pic>
        <p:nvPicPr>
          <p:cNvPr id="4" name="Picture 3" descr="A black screen with colorful arrows and dots&#10;&#10;AI-generated content may be incorrect.">
            <a:extLst>
              <a:ext uri="{FF2B5EF4-FFF2-40B4-BE49-F238E27FC236}">
                <a16:creationId xmlns:a16="http://schemas.microsoft.com/office/drawing/2014/main" id="{C68B82E7-3F68-751A-9B8B-1B6DACCC4454}"/>
              </a:ext>
            </a:extLst>
          </p:cNvPr>
          <p:cNvPicPr>
            <a:picLocks noChangeAspect="1"/>
          </p:cNvPicPr>
          <p:nvPr/>
        </p:nvPicPr>
        <p:blipFill>
          <a:blip r:embed="rId3"/>
          <a:stretch>
            <a:fillRect/>
          </a:stretch>
        </p:blipFill>
        <p:spPr>
          <a:xfrm>
            <a:off x="1015186" y="1784935"/>
            <a:ext cx="10161628" cy="5080814"/>
          </a:xfrm>
          <a:prstGeom prst="rect">
            <a:avLst/>
          </a:prstGeom>
        </p:spPr>
      </p:pic>
      <p:sp>
        <p:nvSpPr>
          <p:cNvPr id="6" name="TextBox 5">
            <a:extLst>
              <a:ext uri="{FF2B5EF4-FFF2-40B4-BE49-F238E27FC236}">
                <a16:creationId xmlns:a16="http://schemas.microsoft.com/office/drawing/2014/main" id="{51E97FB0-B51A-ADFE-D70A-7DEEB40CB6CA}"/>
              </a:ext>
            </a:extLst>
          </p:cNvPr>
          <p:cNvSpPr txBox="1"/>
          <p:nvPr/>
        </p:nvSpPr>
        <p:spPr>
          <a:xfrm>
            <a:off x="5413248" y="1506022"/>
            <a:ext cx="2182368" cy="369332"/>
          </a:xfrm>
          <a:prstGeom prst="rect">
            <a:avLst/>
          </a:prstGeom>
          <a:noFill/>
        </p:spPr>
        <p:txBody>
          <a:bodyPr wrap="square" rtlCol="0">
            <a:spAutoFit/>
          </a:bodyPr>
          <a:lstStyle/>
          <a:p>
            <a:r>
              <a:rPr lang="en-US" dirty="0"/>
              <a:t>Proportion Married</a:t>
            </a:r>
          </a:p>
        </p:txBody>
      </p:sp>
    </p:spTree>
    <p:extLst>
      <p:ext uri="{BB962C8B-B14F-4D97-AF65-F5344CB8AC3E}">
        <p14:creationId xmlns:p14="http://schemas.microsoft.com/office/powerpoint/2010/main" val="389442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a:bodyPr>
          <a:lstStyle/>
          <a:p>
            <a:r>
              <a:rPr lang="en-US" dirty="0"/>
              <a:t>We have unique comparison of migrants to people in their home countries using nationally representative data</a:t>
            </a:r>
            <a:br>
              <a:rPr lang="en-US" dirty="0"/>
            </a:br>
            <a:endParaRPr lang="en-US" dirty="0"/>
          </a:p>
          <a:p>
            <a:r>
              <a:rPr lang="en-US" dirty="0"/>
              <a:t>Mexican migrants are the least likely to acculturate and the least likely to live alone</a:t>
            </a:r>
          </a:p>
          <a:p>
            <a:r>
              <a:rPr lang="en-US" dirty="0"/>
              <a:t>Dominican and Cuban education selectivity is the strongest</a:t>
            </a:r>
          </a:p>
          <a:p>
            <a:r>
              <a:rPr lang="en-US" dirty="0"/>
              <a:t>Education profiles are rapidly changing</a:t>
            </a:r>
            <a:br>
              <a:rPr lang="en-US" dirty="0"/>
            </a:br>
            <a:endParaRPr lang="en-US" dirty="0"/>
          </a:p>
        </p:txBody>
      </p:sp>
    </p:spTree>
    <p:extLst>
      <p:ext uri="{BB962C8B-B14F-4D97-AF65-F5344CB8AC3E}">
        <p14:creationId xmlns:p14="http://schemas.microsoft.com/office/powerpoint/2010/main" val="105114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p:txBody>
          <a:bodyPr/>
          <a:lstStyle/>
          <a:p>
            <a:r>
              <a:rPr lang="en-US" dirty="0"/>
              <a:t>Strong cohort increases in migrant education, even from 2010 to 2020</a:t>
            </a:r>
          </a:p>
        </p:txBody>
      </p:sp>
      <p:pic>
        <p:nvPicPr>
          <p:cNvPr id="7" name="Picture 6" descr="A screenshot of a video game&#10;&#10;AI-generated content may be incorrect.">
            <a:extLst>
              <a:ext uri="{FF2B5EF4-FFF2-40B4-BE49-F238E27FC236}">
                <a16:creationId xmlns:a16="http://schemas.microsoft.com/office/drawing/2014/main" id="{665FDF90-A564-0209-DBE1-3A56FFF7CBB7}"/>
              </a:ext>
            </a:extLst>
          </p:cNvPr>
          <p:cNvPicPr>
            <a:picLocks noChangeAspect="1"/>
          </p:cNvPicPr>
          <p:nvPr/>
        </p:nvPicPr>
        <p:blipFill>
          <a:blip r:embed="rId3"/>
          <a:stretch>
            <a:fillRect/>
          </a:stretch>
        </p:blipFill>
        <p:spPr>
          <a:xfrm>
            <a:off x="957504" y="1719504"/>
            <a:ext cx="10276991" cy="5138496"/>
          </a:xfrm>
          <a:prstGeom prst="rect">
            <a:avLst/>
          </a:prstGeom>
        </p:spPr>
      </p:pic>
    </p:spTree>
    <p:extLst>
      <p:ext uri="{BB962C8B-B14F-4D97-AF65-F5344CB8AC3E}">
        <p14:creationId xmlns:p14="http://schemas.microsoft.com/office/powerpoint/2010/main" val="228670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BADB-2573-F099-CEAE-5F8C0D18A47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F0242AD-66E8-CDB3-9D29-CEFF36C7B5B4}"/>
              </a:ext>
            </a:extLst>
          </p:cNvPr>
          <p:cNvSpPr>
            <a:spLocks noGrp="1"/>
          </p:cNvSpPr>
          <p:nvPr>
            <p:ph idx="1"/>
          </p:nvPr>
        </p:nvSpPr>
        <p:spPr/>
        <p:txBody>
          <a:bodyPr/>
          <a:lstStyle/>
          <a:p>
            <a:r>
              <a:rPr lang="en-US" dirty="0"/>
              <a:t>Limitations</a:t>
            </a:r>
          </a:p>
          <a:p>
            <a:pPr lvl="1"/>
            <a:r>
              <a:rPr lang="en-US" dirty="0"/>
              <a:t>Return migration</a:t>
            </a:r>
          </a:p>
          <a:p>
            <a:pPr lvl="1"/>
            <a:r>
              <a:rPr lang="en-US" dirty="0"/>
              <a:t>Health behaviors throughout the life course</a:t>
            </a:r>
            <a:br>
              <a:rPr lang="en-US" dirty="0"/>
            </a:br>
            <a:r>
              <a:rPr lang="en-US" dirty="0"/>
              <a:t> </a:t>
            </a:r>
          </a:p>
          <a:p>
            <a:r>
              <a:rPr lang="en-US" dirty="0"/>
              <a:t>We need nationally representative data that can be compared to the US population</a:t>
            </a:r>
          </a:p>
          <a:p>
            <a:endParaRPr lang="en-US" dirty="0"/>
          </a:p>
        </p:txBody>
      </p:sp>
    </p:spTree>
    <p:extLst>
      <p:ext uri="{BB962C8B-B14F-4D97-AF65-F5344CB8AC3E}">
        <p14:creationId xmlns:p14="http://schemas.microsoft.com/office/powerpoint/2010/main" val="250856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Compare with U.S. Caribbean immigrant population</a:t>
            </a:r>
          </a:p>
          <a:p>
            <a:r>
              <a:rPr lang="en-US" dirty="0"/>
              <a:t>New </a:t>
            </a:r>
            <a:r>
              <a:rPr lang="en-US" b="1" dirty="0"/>
              <a:t>nationally representative </a:t>
            </a:r>
            <a:r>
              <a:rPr lang="en-US" dirty="0"/>
              <a:t>samples of N=1500 adults ages 65+</a:t>
            </a:r>
          </a:p>
          <a:p>
            <a:r>
              <a:rPr lang="en-US" dirty="0"/>
              <a:t>Detailed cutting-edge surveys cross-harmonized with:</a:t>
            </a:r>
          </a:p>
          <a:p>
            <a:pPr lvl="1"/>
            <a:r>
              <a:rPr lang="en-US" dirty="0"/>
              <a:t>10/66 </a:t>
            </a:r>
          </a:p>
          <a:p>
            <a:pPr lvl="1"/>
            <a:r>
              <a:rPr lang="en-US" dirty="0"/>
              <a:t>newer Harmonized Cognitive Assessment Protocol (HCAP) in U.S. Health and Retirement Study (HRS) and sister studies in Mexico, Chile, China, India, South Africa, Europe, etc.</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p:txBody>
          <a:bodyPr/>
          <a:lstStyle/>
          <a:p>
            <a:r>
              <a:rPr lang="en-US" dirty="0"/>
              <a:t>Future Direction</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3"/>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30% of US Hispanic Immigrants are From the Caribbean</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p:txBody>
          <a:bodyPr/>
          <a:lstStyle/>
          <a:p>
            <a:r>
              <a:rPr lang="en-US" dirty="0"/>
              <a:t>Hispanic migrant health is often focused on Mexican immigrants</a:t>
            </a:r>
          </a:p>
          <a:p>
            <a:r>
              <a:rPr lang="en-US" dirty="0"/>
              <a:t>But Caribbean </a:t>
            </a:r>
            <a:r>
              <a:rPr lang="en-US" dirty="0" err="1"/>
              <a:t>sociodemographics</a:t>
            </a:r>
            <a:r>
              <a:rPr lang="en-US" dirty="0"/>
              <a:t> are very different </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46515" y="2812171"/>
            <a:ext cx="8020373" cy="4351337"/>
            <a:chOff x="254000" y="3529739"/>
            <a:chExt cx="6238067" cy="3119033"/>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3"/>
            <a:srcRect/>
            <a:stretch/>
          </p:blipFill>
          <p:spPr>
            <a:xfrm>
              <a:off x="254000" y="3529739"/>
              <a:ext cx="6238067" cy="3119033"/>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3874579" y="4409957"/>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984790" y="4409957"/>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FB0-0AF5-666F-8C0B-A3E4643F6F25}"/>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C515CA9-E8A9-1BDB-213A-D7825457F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84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7F2-34DA-1450-85A3-4A30A9E26C46}"/>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5ECBDA1C-7543-105B-EE88-8BA9B608B0F8}"/>
              </a:ext>
            </a:extLst>
          </p:cNvPr>
          <p:cNvSpPr>
            <a:spLocks noGrp="1"/>
          </p:cNvSpPr>
          <p:nvPr>
            <p:ph idx="1"/>
          </p:nvPr>
        </p:nvSpPr>
        <p:spPr/>
        <p:txBody>
          <a:bodyPr/>
          <a:lstStyle/>
          <a:p>
            <a:pPr marL="514350" indent="-514350">
              <a:buFont typeface="+mj-lt"/>
              <a:buAutoNum type="arabicPeriod"/>
            </a:pPr>
            <a:r>
              <a:rPr lang="en-US" dirty="0"/>
              <a:t>US Immigrants from Mexico compared to those from the Hispanic Caribbean (60+)</a:t>
            </a:r>
          </a:p>
          <a:p>
            <a:pPr marL="514350" indent="-514350">
              <a:buFont typeface="+mj-lt"/>
              <a:buAutoNum type="arabicPeriod"/>
            </a:pPr>
            <a:r>
              <a:rPr lang="en-US" dirty="0"/>
              <a:t>US Immigrants from these countries compared to their native country resident counterparts</a:t>
            </a:r>
          </a:p>
          <a:p>
            <a:pPr marL="514350" indent="-514350">
              <a:buFont typeface="+mj-lt"/>
              <a:buAutoNum type="arabicPeriod"/>
            </a:pPr>
            <a:r>
              <a:rPr lang="en-US" dirty="0"/>
              <a:t>US Immigrants from these countries sociodemographic profiles over time</a:t>
            </a:r>
          </a:p>
          <a:p>
            <a:endParaRPr lang="en-US" dirty="0"/>
          </a:p>
        </p:txBody>
      </p:sp>
      <p:sp>
        <p:nvSpPr>
          <p:cNvPr id="4" name="Content Placeholder 2">
            <a:extLst>
              <a:ext uri="{FF2B5EF4-FFF2-40B4-BE49-F238E27FC236}">
                <a16:creationId xmlns:a16="http://schemas.microsoft.com/office/drawing/2014/main" id="{576E2AA2-35C5-A32C-DA38-ED51F44B32F9}"/>
              </a:ext>
            </a:extLst>
          </p:cNvPr>
          <p:cNvSpPr txBox="1">
            <a:spLocks/>
          </p:cNvSpPr>
          <p:nvPr/>
        </p:nvSpPr>
        <p:spPr>
          <a:xfrm>
            <a:off x="3975635" y="5779545"/>
            <a:ext cx="5375331" cy="112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Migrant characteristics</a:t>
            </a:r>
          </a:p>
          <a:p>
            <a:pPr lvl="1"/>
            <a:r>
              <a:rPr lang="en-US" dirty="0"/>
              <a:t>Differences in Selection</a:t>
            </a:r>
          </a:p>
          <a:p>
            <a:pPr lvl="1"/>
            <a:r>
              <a:rPr lang="en-US" dirty="0"/>
              <a:t>Change over time</a:t>
            </a:r>
          </a:p>
          <a:p>
            <a:pPr marL="0" indent="0">
              <a:buFont typeface="Arial" panose="020B0604020202020204" pitchFamily="34" charset="0"/>
              <a:buNone/>
            </a:pPr>
            <a:endParaRPr lang="en-US" dirty="0"/>
          </a:p>
        </p:txBody>
      </p:sp>
      <p:sp>
        <p:nvSpPr>
          <p:cNvPr id="13" name="TextBox 12">
            <a:extLst>
              <a:ext uri="{FF2B5EF4-FFF2-40B4-BE49-F238E27FC236}">
                <a16:creationId xmlns:a16="http://schemas.microsoft.com/office/drawing/2014/main" id="{9EACBB95-EE5E-ABF8-B748-4CBD55AE4021}"/>
              </a:ext>
            </a:extLst>
          </p:cNvPr>
          <p:cNvSpPr txBox="1"/>
          <p:nvPr/>
        </p:nvSpPr>
        <p:spPr>
          <a:xfrm>
            <a:off x="1896849" y="4521321"/>
            <a:ext cx="1704813" cy="369332"/>
          </a:xfrm>
          <a:prstGeom prst="rect">
            <a:avLst/>
          </a:prstGeom>
          <a:noFill/>
        </p:spPr>
        <p:txBody>
          <a:bodyPr wrap="square" rtlCol="0">
            <a:spAutoFit/>
          </a:bodyPr>
          <a:lstStyle/>
          <a:p>
            <a:r>
              <a:rPr lang="en-US" dirty="0"/>
              <a:t>Mexico</a:t>
            </a:r>
          </a:p>
        </p:txBody>
      </p:sp>
      <p:sp>
        <p:nvSpPr>
          <p:cNvPr id="14" name="TextBox 13">
            <a:extLst>
              <a:ext uri="{FF2B5EF4-FFF2-40B4-BE49-F238E27FC236}">
                <a16:creationId xmlns:a16="http://schemas.microsoft.com/office/drawing/2014/main" id="{5D829240-A8AF-6A24-9F3F-B74D527EC3C5}"/>
              </a:ext>
            </a:extLst>
          </p:cNvPr>
          <p:cNvSpPr txBox="1"/>
          <p:nvPr/>
        </p:nvSpPr>
        <p:spPr>
          <a:xfrm>
            <a:off x="3872882" y="4521321"/>
            <a:ext cx="1704813" cy="369332"/>
          </a:xfrm>
          <a:prstGeom prst="rect">
            <a:avLst/>
          </a:prstGeom>
          <a:noFill/>
        </p:spPr>
        <p:txBody>
          <a:bodyPr wrap="square" rtlCol="0">
            <a:spAutoFit/>
          </a:bodyPr>
          <a:lstStyle/>
          <a:p>
            <a:r>
              <a:rPr lang="en-US" dirty="0"/>
              <a:t>Puerto Rico</a:t>
            </a:r>
          </a:p>
        </p:txBody>
      </p:sp>
      <p:sp>
        <p:nvSpPr>
          <p:cNvPr id="15" name="TextBox 14">
            <a:extLst>
              <a:ext uri="{FF2B5EF4-FFF2-40B4-BE49-F238E27FC236}">
                <a16:creationId xmlns:a16="http://schemas.microsoft.com/office/drawing/2014/main" id="{47DE911D-7293-3F68-E895-EF4EC84B1579}"/>
              </a:ext>
            </a:extLst>
          </p:cNvPr>
          <p:cNvSpPr txBox="1"/>
          <p:nvPr/>
        </p:nvSpPr>
        <p:spPr>
          <a:xfrm>
            <a:off x="6148551" y="4518146"/>
            <a:ext cx="2335077" cy="369332"/>
          </a:xfrm>
          <a:prstGeom prst="rect">
            <a:avLst/>
          </a:prstGeom>
          <a:noFill/>
        </p:spPr>
        <p:txBody>
          <a:bodyPr wrap="square" rtlCol="0">
            <a:spAutoFit/>
          </a:bodyPr>
          <a:lstStyle/>
          <a:p>
            <a:r>
              <a:rPr lang="en-US" dirty="0"/>
              <a:t>Dominican Republic</a:t>
            </a:r>
          </a:p>
        </p:txBody>
      </p:sp>
      <p:sp>
        <p:nvSpPr>
          <p:cNvPr id="16" name="Oval 15">
            <a:extLst>
              <a:ext uri="{FF2B5EF4-FFF2-40B4-BE49-F238E27FC236}">
                <a16:creationId xmlns:a16="http://schemas.microsoft.com/office/drawing/2014/main" id="{C1EE83A5-C027-C4E3-2987-F7EF39CC5832}"/>
              </a:ext>
            </a:extLst>
          </p:cNvPr>
          <p:cNvSpPr/>
          <p:nvPr/>
        </p:nvSpPr>
        <p:spPr>
          <a:xfrm>
            <a:off x="2085412" y="5179659"/>
            <a:ext cx="526942" cy="464949"/>
          </a:xfrm>
          <a:prstGeom prst="ellipse">
            <a:avLst/>
          </a:prstGeom>
          <a:solidFill>
            <a:srgbClr val="E6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19206C-A6F9-95F3-7863-E247EF338515}"/>
              </a:ext>
            </a:extLst>
          </p:cNvPr>
          <p:cNvSpPr/>
          <p:nvPr/>
        </p:nvSpPr>
        <p:spPr>
          <a:xfrm>
            <a:off x="4323625" y="5179659"/>
            <a:ext cx="526942" cy="464949"/>
          </a:xfrm>
          <a:prstGeom prst="ellipse">
            <a:avLst/>
          </a:prstGeom>
          <a:solidFill>
            <a:srgbClr val="58B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789FD4F-5843-4C15-C783-792A3CEEFF76}"/>
              </a:ext>
            </a:extLst>
          </p:cNvPr>
          <p:cNvSpPr/>
          <p:nvPr/>
        </p:nvSpPr>
        <p:spPr>
          <a:xfrm>
            <a:off x="7052618" y="5179659"/>
            <a:ext cx="526942" cy="464949"/>
          </a:xfrm>
          <a:prstGeom prst="ellipse">
            <a:avLst/>
          </a:prstGeom>
          <a:solidFill>
            <a:srgbClr val="009F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DBE6A4-62DC-0D58-512F-A7F9A7FE4A6D}"/>
              </a:ext>
            </a:extLst>
          </p:cNvPr>
          <p:cNvSpPr/>
          <p:nvPr/>
        </p:nvSpPr>
        <p:spPr>
          <a:xfrm>
            <a:off x="9390279" y="5179659"/>
            <a:ext cx="526942" cy="464949"/>
          </a:xfrm>
          <a:prstGeom prst="ellipse">
            <a:avLst/>
          </a:prstGeom>
          <a:solidFill>
            <a:srgbClr val="CD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11870F8-6977-9C23-AD40-0DAB234736EF}"/>
              </a:ext>
            </a:extLst>
          </p:cNvPr>
          <p:cNvSpPr txBox="1"/>
          <p:nvPr/>
        </p:nvSpPr>
        <p:spPr>
          <a:xfrm>
            <a:off x="9193805" y="4518146"/>
            <a:ext cx="919889" cy="369332"/>
          </a:xfrm>
          <a:prstGeom prst="rect">
            <a:avLst/>
          </a:prstGeom>
          <a:noFill/>
        </p:spPr>
        <p:txBody>
          <a:bodyPr wrap="square" rtlCol="0">
            <a:spAutoFit/>
          </a:bodyPr>
          <a:lstStyle/>
          <a:p>
            <a:r>
              <a:rPr lang="en-US" dirty="0"/>
              <a:t>Cuba</a:t>
            </a:r>
          </a:p>
        </p:txBody>
      </p:sp>
    </p:spTree>
    <p:extLst>
      <p:ext uri="{BB962C8B-B14F-4D97-AF65-F5344CB8AC3E}">
        <p14:creationId xmlns:p14="http://schemas.microsoft.com/office/powerpoint/2010/main" val="6305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normAutofit fontScale="90000"/>
          </a:bodyPr>
          <a:lstStyle/>
          <a:p>
            <a:r>
              <a:rPr lang="en-US" dirty="0"/>
              <a:t>Infant Mortality Rates Represent Health Implies Very Different Early Childhood Conditions</a:t>
            </a:r>
          </a:p>
        </p:txBody>
      </p:sp>
      <p:pic>
        <p:nvPicPr>
          <p:cNvPr id="7" name="Picture 6" descr="A graph of colored lines&#10;&#10;AI-generated content may be incorrect.">
            <a:extLst>
              <a:ext uri="{FF2B5EF4-FFF2-40B4-BE49-F238E27FC236}">
                <a16:creationId xmlns:a16="http://schemas.microsoft.com/office/drawing/2014/main" id="{3BC4F2D5-3076-696E-92CA-1261689E7432}"/>
              </a:ext>
            </a:extLst>
          </p:cNvPr>
          <p:cNvPicPr>
            <a:picLocks noChangeAspect="1"/>
          </p:cNvPicPr>
          <p:nvPr/>
        </p:nvPicPr>
        <p:blipFill>
          <a:blip r:embed="rId3"/>
          <a:stretch>
            <a:fillRect/>
          </a:stretch>
        </p:blipFill>
        <p:spPr>
          <a:xfrm>
            <a:off x="2467232" y="1433382"/>
            <a:ext cx="7232822" cy="5424617"/>
          </a:xfrm>
          <a:prstGeom prst="rect">
            <a:avLst/>
          </a:prstGeom>
        </p:spPr>
      </p:pic>
      <p:sp>
        <p:nvSpPr>
          <p:cNvPr id="4" name="Right Arrow 3">
            <a:extLst>
              <a:ext uri="{FF2B5EF4-FFF2-40B4-BE49-F238E27FC236}">
                <a16:creationId xmlns:a16="http://schemas.microsoft.com/office/drawing/2014/main" id="{36BCCB21-0F33-EF5A-01B1-0BE08A1C2BB0}"/>
              </a:ext>
            </a:extLst>
          </p:cNvPr>
          <p:cNvSpPr/>
          <p:nvPr/>
        </p:nvSpPr>
        <p:spPr>
          <a:xfrm rot="16200000">
            <a:off x="3322854" y="5002055"/>
            <a:ext cx="877746" cy="8451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3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Immigrant Health Differs by Birth Country</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a:xfrm>
            <a:off x="838200" y="1825624"/>
            <a:ext cx="10515600" cy="4782993"/>
          </a:xfrm>
        </p:spPr>
        <p:txBody>
          <a:bodyPr>
            <a:normAutofit/>
          </a:bodyPr>
          <a:lstStyle/>
          <a:p>
            <a:r>
              <a:rPr lang="en-US" dirty="0"/>
              <a:t>Growing literature documents heterogeneity in health outcomes for these migrant groups</a:t>
            </a:r>
          </a:p>
          <a:p>
            <a:pPr lvl="1"/>
            <a:r>
              <a:rPr lang="en-US" dirty="0" err="1"/>
              <a:t>Eg</a:t>
            </a:r>
            <a:r>
              <a:rPr lang="en-US" dirty="0"/>
              <a:t> using NHIS to look at morbidity differences smaller samples though</a:t>
            </a:r>
          </a:p>
          <a:p>
            <a:r>
              <a:rPr lang="en-US" dirty="0"/>
              <a:t>We’re going to look at ACS (2016-20) for larger sample</a:t>
            </a:r>
          </a:p>
          <a:p>
            <a:r>
              <a:rPr lang="en-US" dirty="0"/>
              <a:t>Sociodemographic determinants of healthy aging in the ACS</a:t>
            </a:r>
          </a:p>
          <a:p>
            <a:pPr lvl="1"/>
            <a:r>
              <a:rPr lang="en-US" dirty="0"/>
              <a:t>Migration Timing: Year / Age</a:t>
            </a:r>
          </a:p>
          <a:p>
            <a:pPr lvl="1"/>
            <a:r>
              <a:rPr lang="en-US" dirty="0"/>
              <a:t>Education</a:t>
            </a:r>
          </a:p>
          <a:p>
            <a:pPr lvl="1"/>
            <a:r>
              <a:rPr lang="en-US" dirty="0"/>
              <a:t>Social Isolation: Marital Status / Living alone</a:t>
            </a:r>
          </a:p>
          <a:p>
            <a:pPr lvl="1"/>
            <a:r>
              <a:rPr lang="en-US" dirty="0"/>
              <a:t>Acculturation: English Speaking / Citizenship</a:t>
            </a:r>
          </a:p>
          <a:p>
            <a:endParaRPr lang="en-US" dirty="0"/>
          </a:p>
        </p:txBody>
      </p:sp>
    </p:spTree>
    <p:extLst>
      <p:ext uri="{BB962C8B-B14F-4D97-AF65-F5344CB8AC3E}">
        <p14:creationId xmlns:p14="http://schemas.microsoft.com/office/powerpoint/2010/main" val="369795164"/>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normAutofit fontScale="90000"/>
          </a:bodyPr>
          <a:lstStyle/>
          <a:p>
            <a:r>
              <a:rPr lang="en-US" dirty="0"/>
              <a:t>Migrant Selectivity Differs by Country: Comparisons with Older Adults in Birth Countries </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a:bodyPr>
          <a:lstStyle/>
          <a:p>
            <a:r>
              <a:rPr lang="en-US" dirty="0"/>
              <a:t>International Census Data from IPUMS</a:t>
            </a:r>
          </a:p>
          <a:p>
            <a:pPr lvl="1"/>
            <a:r>
              <a:rPr lang="en-US" dirty="0"/>
              <a:t>Mexico: 2010</a:t>
            </a:r>
          </a:p>
          <a:p>
            <a:pPr lvl="1"/>
            <a:r>
              <a:rPr lang="en-US" dirty="0"/>
              <a:t>Puerto Rico: 2010</a:t>
            </a:r>
          </a:p>
          <a:p>
            <a:pPr lvl="1"/>
            <a:r>
              <a:rPr lang="en-US" dirty="0"/>
              <a:t>Dominican Republic: 2010</a:t>
            </a:r>
          </a:p>
          <a:p>
            <a:pPr lvl="1"/>
            <a:r>
              <a:rPr lang="en-US" dirty="0"/>
              <a:t>Cuba: 2012</a:t>
            </a:r>
          </a:p>
          <a:p>
            <a:pPr lvl="1"/>
            <a:r>
              <a:rPr lang="en-US" dirty="0"/>
              <a:t>US American Community Survey (2008-10)</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300" y="1758517"/>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a:xfrm>
            <a:off x="838200" y="18255"/>
            <a:ext cx="10515600" cy="1325563"/>
          </a:xfrm>
        </p:spPr>
        <p:txBody>
          <a:bodyPr>
            <a:normAutofit/>
          </a:bodyPr>
          <a:lstStyle/>
          <a:p>
            <a:r>
              <a:rPr lang="en-US" dirty="0"/>
              <a:t>First Results: Migration Cohorts</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90827380-6E80-BBE5-3FE2-7C2381FEC479}"/>
              </a:ext>
            </a:extLst>
          </p:cNvPr>
          <p:cNvPicPr>
            <a:picLocks noChangeAspect="1"/>
          </p:cNvPicPr>
          <p:nvPr/>
        </p:nvPicPr>
        <p:blipFill>
          <a:blip r:embed="rId3"/>
          <a:srcRect/>
          <a:stretch/>
        </p:blipFill>
        <p:spPr>
          <a:xfrm>
            <a:off x="487680" y="1249680"/>
            <a:ext cx="11216640" cy="5608320"/>
          </a:xfrm>
          <a:prstGeom prst="rect">
            <a:avLst/>
          </a:prstGeom>
        </p:spPr>
      </p:pic>
    </p:spTree>
    <p:extLst>
      <p:ext uri="{BB962C8B-B14F-4D97-AF65-F5344CB8AC3E}">
        <p14:creationId xmlns:p14="http://schemas.microsoft.com/office/powerpoint/2010/main" val="53192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345989" y="85993"/>
            <a:ext cx="11640065" cy="1325563"/>
          </a:xfrm>
        </p:spPr>
        <p:txBody>
          <a:bodyPr>
            <a:normAutofit/>
          </a:bodyPr>
          <a:lstStyle/>
          <a:p>
            <a:r>
              <a:rPr lang="en-US" dirty="0"/>
              <a:t>Most people migrated at working ages</a:t>
            </a:r>
          </a:p>
        </p:txBody>
      </p:sp>
      <p:grpSp>
        <p:nvGrpSpPr>
          <p:cNvPr id="21" name="Group 20">
            <a:extLst>
              <a:ext uri="{FF2B5EF4-FFF2-40B4-BE49-F238E27FC236}">
                <a16:creationId xmlns:a16="http://schemas.microsoft.com/office/drawing/2014/main" id="{F733472E-F5FC-B479-8BDB-848400D2B901}"/>
              </a:ext>
            </a:extLst>
          </p:cNvPr>
          <p:cNvGrpSpPr/>
          <p:nvPr/>
        </p:nvGrpSpPr>
        <p:grpSpPr>
          <a:xfrm>
            <a:off x="11308814" y="182642"/>
            <a:ext cx="796458" cy="1088930"/>
            <a:chOff x="10951180" y="240224"/>
            <a:chExt cx="796458" cy="1088930"/>
          </a:xfrm>
        </p:grpSpPr>
        <p:pic>
          <p:nvPicPr>
            <p:cNvPr id="22" name="Picture 2" descr="American Community Survey (ACS) – Roadmap to the 2030 Census">
              <a:extLst>
                <a:ext uri="{FF2B5EF4-FFF2-40B4-BE49-F238E27FC236}">
                  <a16:creationId xmlns:a16="http://schemas.microsoft.com/office/drawing/2014/main" id="{0EC57513-768B-44B6-30AA-1F369C9D3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7CAC53A-2941-088A-5742-A4117BF9C25B}"/>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pic>
        <p:nvPicPr>
          <p:cNvPr id="8" name="Picture 7">
            <a:extLst>
              <a:ext uri="{FF2B5EF4-FFF2-40B4-BE49-F238E27FC236}">
                <a16:creationId xmlns:a16="http://schemas.microsoft.com/office/drawing/2014/main" id="{4497AAAA-15E1-3643-4B70-8F75550F6E48}"/>
              </a:ext>
            </a:extLst>
          </p:cNvPr>
          <p:cNvPicPr>
            <a:picLocks noChangeAspect="1"/>
          </p:cNvPicPr>
          <p:nvPr/>
        </p:nvPicPr>
        <p:blipFill>
          <a:blip r:embed="rId5"/>
          <a:srcRect/>
          <a:stretch/>
        </p:blipFill>
        <p:spPr>
          <a:xfrm>
            <a:off x="487680" y="1249680"/>
            <a:ext cx="11216640" cy="5608320"/>
          </a:xfrm>
          <a:prstGeom prst="rect">
            <a:avLst/>
          </a:prstGeom>
        </p:spPr>
      </p:pic>
    </p:spTree>
    <p:extLst>
      <p:ext uri="{BB962C8B-B14F-4D97-AF65-F5344CB8AC3E}">
        <p14:creationId xmlns:p14="http://schemas.microsoft.com/office/powerpoint/2010/main" val="73161476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3"/>
          <a:srcRect/>
          <a:stretch/>
        </p:blipFill>
        <p:spPr>
          <a:xfrm>
            <a:off x="0" y="1941385"/>
            <a:ext cx="6096000" cy="4064000"/>
          </a:xfrm>
          <a:prstGeom prst="rect">
            <a:avLst/>
          </a:prstGeom>
        </p:spPr>
      </p:pic>
      <p:pic>
        <p:nvPicPr>
          <p:cNvPr id="7" name="Picture 6">
            <a:extLst>
              <a:ext uri="{FF2B5EF4-FFF2-40B4-BE49-F238E27FC236}">
                <a16:creationId xmlns:a16="http://schemas.microsoft.com/office/drawing/2014/main" id="{653F9FE6-BD59-4EC1-FB0B-A1C3F8C7FB7B}"/>
              </a:ext>
            </a:extLst>
          </p:cNvPr>
          <p:cNvPicPr>
            <a:picLocks noChangeAspect="1"/>
          </p:cNvPicPr>
          <p:nvPr/>
        </p:nvPicPr>
        <p:blipFill>
          <a:blip r:embed="rId4"/>
          <a:srcRect/>
          <a:stretch/>
        </p:blipFill>
        <p:spPr>
          <a:xfrm>
            <a:off x="6009275" y="1941386"/>
            <a:ext cx="6095997" cy="4063998"/>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7610856" y="1594080"/>
            <a:ext cx="3816096" cy="369332"/>
          </a:xfrm>
          <a:prstGeom prst="rect">
            <a:avLst/>
          </a:prstGeom>
          <a:noFill/>
        </p:spPr>
        <p:txBody>
          <a:bodyPr wrap="square" rtlCol="0">
            <a:spAutoFit/>
          </a:bodyPr>
          <a:lstStyle/>
          <a:p>
            <a:r>
              <a:rPr lang="en-US" dirty="0"/>
              <a:t>Proportion Naturalized Citizen</a:t>
            </a:r>
          </a:p>
        </p:txBody>
      </p:sp>
      <p:grpSp>
        <p:nvGrpSpPr>
          <p:cNvPr id="6" name="Group 5">
            <a:extLst>
              <a:ext uri="{FF2B5EF4-FFF2-40B4-BE49-F238E27FC236}">
                <a16:creationId xmlns:a16="http://schemas.microsoft.com/office/drawing/2014/main" id="{619E7C62-EDD6-FF2F-2AB3-3632706493D9}"/>
              </a:ext>
            </a:extLst>
          </p:cNvPr>
          <p:cNvGrpSpPr/>
          <p:nvPr/>
        </p:nvGrpSpPr>
        <p:grpSpPr>
          <a:xfrm>
            <a:off x="11308814" y="182642"/>
            <a:ext cx="796458" cy="1088930"/>
            <a:chOff x="10951180" y="240224"/>
            <a:chExt cx="796458" cy="1088930"/>
          </a:xfrm>
        </p:grpSpPr>
        <p:pic>
          <p:nvPicPr>
            <p:cNvPr id="8" name="Picture 2" descr="American Community Survey (ACS) – Roadmap to the 2030 Census">
              <a:extLst>
                <a:ext uri="{FF2B5EF4-FFF2-40B4-BE49-F238E27FC236}">
                  <a16:creationId xmlns:a16="http://schemas.microsoft.com/office/drawing/2014/main" id="{EC48EE0F-8982-CEEB-FFE2-A917688FC8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0FBB281-7AE0-9352-917C-87AEAE5B751F}"/>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spTree>
    <p:extLst>
      <p:ext uri="{BB962C8B-B14F-4D97-AF65-F5344CB8AC3E}">
        <p14:creationId xmlns:p14="http://schemas.microsoft.com/office/powerpoint/2010/main" val="349704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pic>
        <p:nvPicPr>
          <p:cNvPr id="7" name="Picture 6">
            <a:extLst>
              <a:ext uri="{FF2B5EF4-FFF2-40B4-BE49-F238E27FC236}">
                <a16:creationId xmlns:a16="http://schemas.microsoft.com/office/drawing/2014/main" id="{8A930419-F94E-3AA6-9FDB-D23A55E1424C}"/>
              </a:ext>
            </a:extLst>
          </p:cNvPr>
          <p:cNvPicPr>
            <a:picLocks noChangeAspect="1"/>
          </p:cNvPicPr>
          <p:nvPr/>
        </p:nvPicPr>
        <p:blipFill>
          <a:blip r:embed="rId3"/>
          <a:srcRect/>
          <a:stretch/>
        </p:blipFill>
        <p:spPr>
          <a:xfrm>
            <a:off x="2389632" y="1664542"/>
            <a:ext cx="7784365" cy="5189576"/>
          </a:xfrm>
          <a:prstGeom prst="rect">
            <a:avLst/>
          </a:prstGeom>
        </p:spPr>
      </p:pic>
      <p:sp>
        <p:nvSpPr>
          <p:cNvPr id="3" name="TextBox 2">
            <a:extLst>
              <a:ext uri="{FF2B5EF4-FFF2-40B4-BE49-F238E27FC236}">
                <a16:creationId xmlns:a16="http://schemas.microsoft.com/office/drawing/2014/main" id="{FF76BD7F-42F5-DE1F-C298-925197D64223}"/>
              </a:ext>
            </a:extLst>
          </p:cNvPr>
          <p:cNvSpPr txBox="1"/>
          <p:nvPr/>
        </p:nvSpPr>
        <p:spPr>
          <a:xfrm>
            <a:off x="4072128" y="1506022"/>
            <a:ext cx="4876800" cy="369332"/>
          </a:xfrm>
          <a:prstGeom prst="rect">
            <a:avLst/>
          </a:prstGeom>
          <a:noFill/>
        </p:spPr>
        <p:txBody>
          <a:bodyPr wrap="square" rtlCol="0">
            <a:spAutoFit/>
          </a:bodyPr>
          <a:lstStyle/>
          <a:p>
            <a:r>
              <a:rPr lang="en-US" dirty="0"/>
              <a:t>Proportion With At Least Secondary Degree</a:t>
            </a:r>
          </a:p>
        </p:txBody>
      </p:sp>
      <p:grpSp>
        <p:nvGrpSpPr>
          <p:cNvPr id="5" name="Group 4">
            <a:extLst>
              <a:ext uri="{FF2B5EF4-FFF2-40B4-BE49-F238E27FC236}">
                <a16:creationId xmlns:a16="http://schemas.microsoft.com/office/drawing/2014/main" id="{2CF4DA50-70D5-6336-650E-37AF11C837CB}"/>
              </a:ext>
            </a:extLst>
          </p:cNvPr>
          <p:cNvGrpSpPr/>
          <p:nvPr/>
        </p:nvGrpSpPr>
        <p:grpSpPr>
          <a:xfrm>
            <a:off x="11214652" y="132392"/>
            <a:ext cx="788708" cy="1100420"/>
            <a:chOff x="10951180" y="240224"/>
            <a:chExt cx="788708" cy="1100420"/>
          </a:xfrm>
        </p:grpSpPr>
        <p:pic>
          <p:nvPicPr>
            <p:cNvPr id="5122" name="Picture 2" descr="American Community Survey (ACS) – Roadmap to the 2030 Census">
              <a:extLst>
                <a:ext uri="{FF2B5EF4-FFF2-40B4-BE49-F238E27FC236}">
                  <a16:creationId xmlns:a16="http://schemas.microsoft.com/office/drawing/2014/main" id="{347DA099-9011-C72F-97EE-0BD73E1F2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26AC53-CE31-75D6-6B9D-2A0CA83C3DE0}"/>
                </a:ext>
              </a:extLst>
            </p:cNvPr>
            <p:cNvSpPr txBox="1"/>
            <p:nvPr/>
          </p:nvSpPr>
          <p:spPr>
            <a:xfrm>
              <a:off x="11035594" y="100209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3034220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5650</TotalTime>
  <Words>1803</Words>
  <Application>Microsoft Macintosh PowerPoint</Application>
  <PresentationFormat>Widescreen</PresentationFormat>
  <Paragraphs>212</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Abadi MT Condensed Light</vt:lpstr>
      <vt:lpstr>Aptos</vt:lpstr>
      <vt:lpstr>Aptos Display</vt:lpstr>
      <vt:lpstr>Arial</vt:lpstr>
      <vt:lpstr>Roboto</vt:lpstr>
      <vt:lpstr>Office Theme</vt:lpstr>
      <vt:lpstr>Caribbean Hispanic Sociodemographic Heterogeneity: Comparing Older Adults by Country and U.S. Migration Status</vt:lpstr>
      <vt:lpstr>30% of US Hispanic Immigrants are From the Caribbean</vt:lpstr>
      <vt:lpstr>Infant Mortality Rates Represent Health Implies Very Different Early Childhood Conditions</vt:lpstr>
      <vt:lpstr>Immigrant Health Differs by Birth Country</vt:lpstr>
      <vt:lpstr>Migrant Selectivity Differs by Country: Comparisons with Older Adults in Birth Countries </vt:lpstr>
      <vt:lpstr>First Results: Migration Cohorts</vt:lpstr>
      <vt:lpstr>Most people migrated at working ages</vt:lpstr>
      <vt:lpstr>Mexican and Dominican migrants are the least likely to acculturate </vt:lpstr>
      <vt:lpstr>Caribbean Hispanic immigrants tend to be more educated than Mexican immigrants</vt:lpstr>
      <vt:lpstr>What’s driving the lower education among Mexican Immigrants?</vt:lpstr>
      <vt:lpstr>Two bars for education, the bar I just showed plus people who migrated after age 24</vt:lpstr>
      <vt:lpstr>Migrants to the US are far more likely to have at least a secondary degree</vt:lpstr>
      <vt:lpstr>Mexican migrants are the least likely to live alone and most likely to be married</vt:lpstr>
      <vt:lpstr>Native country residents are less likely to live alone</vt:lpstr>
      <vt:lpstr>Native country residents are more likely to be married</vt:lpstr>
      <vt:lpstr>Discussion</vt:lpstr>
      <vt:lpstr>Strong cohort increases in migrant education, even from 2010 to 2020</vt:lpstr>
      <vt:lpstr>Limitations</vt:lpstr>
      <vt:lpstr>Future Direction</vt:lpstr>
      <vt:lpstr>Additional Slides</vt:lpstr>
      <vt:lpstr>Our Contributions</vt:lpstr>
      <vt:lpstr>Research on Hispanic groups finds heterogeneity </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Chris Soria</cp:lastModifiedBy>
  <cp:revision>58</cp:revision>
  <dcterms:created xsi:type="dcterms:W3CDTF">2025-04-01T22:15:04Z</dcterms:created>
  <dcterms:modified xsi:type="dcterms:W3CDTF">2025-04-08T21:06:06Z</dcterms:modified>
</cp:coreProperties>
</file>