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1_160AA05C.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3_1FB47885.xml" ContentType="application/vnd.ms-powerpoint.comments+xml"/>
  <Override PartName="/ppt/notesSlides/notesSlide6.xml" ContentType="application/vnd.openxmlformats-officedocument.presentationml.notesSlide+xml"/>
  <Override PartName="/ppt/comments/modernComment_105_2B9B8E2C.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D_F4B31A49.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71" r:id="rId16"/>
    <p:sldId id="267" r:id="rId17"/>
    <p:sldId id="272" r:id="rId18"/>
    <p:sldId id="283" r:id="rId19"/>
    <p:sldId id="278" r:id="rId20"/>
    <p:sldId id="284"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764"/>
    <p:restoredTop sz="71214"/>
  </p:normalViewPr>
  <p:slideViewPr>
    <p:cSldViewPr snapToGrid="0">
      <p:cViewPr varScale="1">
        <p:scale>
          <a:sx n="132" d="100"/>
          <a:sy n="132" d="100"/>
        </p:scale>
        <p:origin x="18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1_160AA05C.xml><?xml version="1.0" encoding="utf-8"?>
<p188:cmLst xmlns:a="http://schemas.openxmlformats.org/drawingml/2006/main" xmlns:r="http://schemas.openxmlformats.org/officeDocument/2006/relationships" xmlns:p188="http://schemas.microsoft.com/office/powerpoint/2018/8/main">
  <p188:cm id="{01923662-F765-5649-9BD9-E37BD7B66E53}" authorId="{AFA1B2A6-432F-BDAD-8948-8605949700F2}" created="2025-04-04T17:00:47.172">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0">
        <ac:context len="404" hash="3536195677"/>
      </ac:txMk>
    </ac:txMkLst>
    <p188:pos x="8849139" y="2309053"/>
    <p188:txBody>
      <a:bodyPr/>
      <a:lstStyle/>
      <a:p>
        <a:r>
          <a:rPr lang="en-US"/>
          <a:t>Animate in the points as you speak about them</a:t>
        </a:r>
      </a:p>
    </p188:txBody>
  </p188:cm>
</p188:cmLst>
</file>

<file path=ppt/comments/modernComment_103_1FB47885.xml><?xml version="1.0" encoding="utf-8"?>
<p188:cmLst xmlns:a="http://schemas.openxmlformats.org/drawingml/2006/main" xmlns:r="http://schemas.openxmlformats.org/officeDocument/2006/relationships" xmlns:p188="http://schemas.microsoft.com/office/powerpoint/2018/8/main">
  <p188:cm id="{9A4B0BB9-C532-4442-9B2D-0047FD3D1441}" authorId="{AFA1B2A6-432F-BDAD-8948-8605949700F2}" created="2025-04-04T16:54:39.889">
    <pc:sldMkLst xmlns:pc="http://schemas.microsoft.com/office/powerpoint/2013/main/command">
      <pc:docMk/>
      <pc:sldMk cId="531921029" sldId="259"/>
    </pc:sldMkLst>
    <p188:txBody>
      <a:bodyPr/>
      <a:lstStyle/>
      <a:p>
        <a:r>
          <a:rPr lang="en-US"/>
          <a:t>Trim big time</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F5B117F2-A789-224E-9072-D1FFD0779388}" authorId="{AFA1B2A6-432F-BDAD-8948-8605949700F2}" created="2025-04-04T17:34:59.792">
    <ac:deMkLst xmlns:ac="http://schemas.microsoft.com/office/drawing/2013/main/command">
      <pc:docMk xmlns:pc="http://schemas.microsoft.com/office/powerpoint/2013/main/command"/>
      <pc:sldMk xmlns:pc="http://schemas.microsoft.com/office/powerpoint/2013/main/command" cId="731614764" sldId="261"/>
      <ac:picMk id="7" creationId="{7797724C-700B-983B-79D9-21BA1047ED67}"/>
    </ac:deMkLst>
    <p188:txBody>
      <a:bodyPr/>
      <a:lstStyle/>
      <a:p>
        <a:r>
          <a:rPr lang="en-US"/>
          <a:t>I think I spent too much time on this	</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4EBDC47E-9160-CD41-8601-CE99BC3D6A59}" authorId="{AFA1B2A6-432F-BDAD-8948-8605949700F2}" created="2025-04-07T22:21:57.209">
    <ac:deMkLst xmlns:ac="http://schemas.microsoft.com/office/drawing/2013/main/command">
      <pc:docMk xmlns:pc="http://schemas.microsoft.com/office/powerpoint/2013/main/command"/>
      <pc:sldMk xmlns:pc="http://schemas.microsoft.com/office/powerpoint/2013/main/command" cId="4105378377" sldId="269"/>
      <ac:picMk id="6" creationId="{69A9CC41-5B7D-2033-49D5-27821595BB79}"/>
    </ac:deMkLst>
    <p188:txBody>
      <a:bodyPr/>
      <a:lstStyle/>
      <a:p>
        <a:r>
          <a:rPr lang="en-US"/>
          <a:t>Two bars for country right next to each other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However, a lot of the research on Hispanic migrant health is focused on Mexicans, in part because they are such a large segment of the migrant population. In fact, Mexican immigrants are about 44% of the Hispanic migrant population. However, Hispanic Caribbean migrants are also a large group, and together make just about 30% of the Hispanic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 difference remains among those migrants who migrated after age 24 (also robust to regression controls)</a:t>
            </a:r>
          </a:p>
          <a:p>
            <a:endParaRPr lang="en-US" dirty="0"/>
          </a:p>
          <a:p>
            <a:r>
              <a:rPr lang="en-US" dirty="0"/>
              <a:t>It’s not that certain groups are arriving at younger ages that explains the relationship</a:t>
            </a:r>
          </a:p>
          <a:p>
            <a:endParaRPr lang="en-US" dirty="0"/>
          </a:p>
          <a:p>
            <a:r>
              <a:rPr lang="en-US" dirty="0"/>
              <a:t>Subtitle to the graph, results are changes when controlling </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less than primary DR is the most selective</a:t>
            </a:r>
          </a:p>
          <a:p>
            <a:r>
              <a:rPr lang="en-US" dirty="0"/>
              <a:t>Looking at secondary, CU is bigger selection</a:t>
            </a:r>
          </a:p>
          <a:p>
            <a:endParaRPr lang="en-US" dirty="0"/>
          </a:p>
          <a:p>
            <a:r>
              <a:rPr lang="en-US" dirty="0"/>
              <a:t>1 Mexicans in Mexica have lower education</a:t>
            </a:r>
          </a:p>
          <a:p>
            <a:r>
              <a:rPr lang="en-US" dirty="0"/>
              <a:t>2. But Dominicans have lower education in their home country </a:t>
            </a:r>
          </a:p>
          <a:p>
            <a:r>
              <a:rPr lang="en-US" dirty="0"/>
              <a:t>3. Dominican migrants have more education than Mexican Migrants</a:t>
            </a:r>
          </a:p>
          <a:p>
            <a:r>
              <a:rPr lang="en-US" dirty="0"/>
              <a:t>4. Therefore education selectivity varies hugely across countries </a:t>
            </a:r>
          </a:p>
          <a:p>
            <a:r>
              <a:rPr lang="en-US" dirty="0"/>
              <a:t>5. Same thing about Cuba</a:t>
            </a:r>
          </a:p>
          <a:p>
            <a:r>
              <a:rPr lang="en-US" dirty="0"/>
              <a:t>6. Puerto Rico is opposite </a:t>
            </a:r>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factors</a:t>
            </a:r>
          </a:p>
          <a:p>
            <a:endParaRPr lang="en-US" dirty="0"/>
          </a:p>
          <a:p>
            <a:r>
              <a:rPr lang="en-US" dirty="0"/>
              <a:t>When it comes to household composition, Mexican migrants again stand out compared to Caribbean migrants.</a:t>
            </a:r>
          </a:p>
          <a:p>
            <a:endParaRPr lang="en-US" dirty="0"/>
          </a:p>
          <a:p>
            <a:r>
              <a:rPr lang="en-US" dirty="0"/>
              <a:t>Only 16% of Mexican migrants above the age of 60 live alone. For comparison, Puerto Ricans are twice as likely to live alone.</a:t>
            </a:r>
          </a:p>
          <a:p>
            <a:endParaRPr lang="en-US" dirty="0"/>
          </a:p>
          <a:p>
            <a:r>
              <a:rPr lang="en-US" dirty="0"/>
              <a:t>And a similar pattern shows for proportion married. The majority of Mexican migrants report being married, which is less common amongst the Caribbean migrants. </a:t>
            </a:r>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 the biggest difference here is between Dominicans and Cubans</a:t>
            </a:r>
          </a:p>
          <a:p>
            <a:endParaRPr lang="en-US" dirty="0"/>
          </a:p>
          <a:p>
            <a:r>
              <a:rPr lang="en-US" dirty="0"/>
              <a:t>These are averages for men and women combined, if we look at women separately we see they’re more likely to live alone, but the overall pattern is the same</a:t>
            </a:r>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there’s marriage and whether people are more likely to live with a partner. </a:t>
            </a:r>
          </a:p>
          <a:p>
            <a:endParaRPr lang="en-US" dirty="0"/>
          </a:p>
          <a:p>
            <a:r>
              <a:rPr lang="en-US" dirty="0"/>
              <a:t>Again, the biggest difference is between Dominican migrants in the US compared to Dominicans still residing in their country. </a:t>
            </a:r>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Caribbean Hispanics very different migration patterns</a:t>
            </a:r>
          </a:p>
          <a:p>
            <a:r>
              <a:rPr lang="en-US" dirty="0"/>
              <a:t>Different Education and Social Isolation Patterns</a:t>
            </a:r>
          </a:p>
          <a:p>
            <a:r>
              <a:rPr lang="en-US" dirty="0"/>
              <a:t>Different Selectivity on Education Patterns</a:t>
            </a:r>
          </a:p>
          <a:p>
            <a:endParaRPr lang="en-US" dirty="0"/>
          </a:p>
          <a:p>
            <a:r>
              <a:rPr lang="en-US" dirty="0"/>
              <a:t>Implication is that we need to acknowledge these as separate groups because we would expect immigrant health to be very different</a:t>
            </a:r>
          </a:p>
          <a:p>
            <a:endParaRPr lang="en-US" dirty="0"/>
          </a:p>
          <a:p>
            <a:r>
              <a:rPr lang="en-US" dirty="0"/>
              <a:t>The next step is to analyze a nationally representative sample that combines both these very important sociodemographic </a:t>
            </a:r>
          </a:p>
          <a:p>
            <a:endParaRPr lang="en-US" dirty="0"/>
          </a:p>
          <a:p>
            <a:r>
              <a:rPr lang="en-US" dirty="0"/>
              <a:t>MHAS (Mexican Healthy Aging Survey)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If education is this selective, then probably big selection on </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Things are rapidly changing. When we compare these migrant groups in 2010 to 2020, we generally see that they’re becoming more educated. </a:t>
            </a:r>
          </a:p>
          <a:p>
            <a:endParaRPr lang="en-US" dirty="0"/>
          </a:p>
          <a:p>
            <a:r>
              <a:rPr lang="en-US" dirty="0"/>
              <a:t>Again, this matters because education is such a strong predictor of dementia</a:t>
            </a:r>
          </a:p>
          <a:p>
            <a:endParaRPr lang="en-US" dirty="0"/>
          </a:p>
          <a:p>
            <a:r>
              <a:rPr lang="en-US" dirty="0"/>
              <a:t>This implies that studies that use data that’s not up to date might not reflect the true state of current migrant health given how quickly things are changing </a:t>
            </a:r>
          </a:p>
          <a:p>
            <a:endParaRPr lang="en-US" dirty="0"/>
          </a:p>
          <a:p>
            <a:r>
              <a:rPr lang="en-US" dirty="0"/>
              <a:t>In other words, if we want to understand the migrant population, we need current data not just on migrants but also on their native country resident counterparts</a:t>
            </a:r>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sng" dirty="0">
                <a:effectLst/>
                <a:latin typeface="Roboto" panose="02000000000000000000" pitchFamily="2" charset="0"/>
                <a:hlinkClick r:id="rId3"/>
              </a:rPr>
              <a:t>HCAP Network | Harmonized Cognitive Assessment Protocol</a:t>
            </a:r>
          </a:p>
          <a:p>
            <a:endParaRPr lang="en-US" dirty="0"/>
          </a:p>
          <a:p>
            <a:r>
              <a:rPr lang="en-US" dirty="0"/>
              <a:t>Information on return migration</a:t>
            </a:r>
          </a:p>
          <a:p>
            <a:r>
              <a:rPr lang="en-US" dirty="0"/>
              <a:t>We don’t have information on health (in a nationally representative) </a:t>
            </a:r>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also important to note that the conditions in these countries have been rapidly changing, mostly for the better.  </a:t>
            </a:r>
          </a:p>
          <a:p>
            <a:endParaRPr lang="en-US" dirty="0"/>
          </a:p>
          <a:p>
            <a:r>
              <a:rPr lang="en-US" dirty="0"/>
              <a:t>Here we plot the country’s infant mortality rate on the y axis and the year on the x axis just to show how these country conditions have changed over time. </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this paper, we chose to focus on sociodemographic differences between migrants populations, specifically we were interested in comparing age 60 plus Mexican migrant populations to those from the Caribbean. </a:t>
            </a:r>
          </a:p>
          <a:p>
            <a:pPr marL="0" indent="0">
              <a:buNone/>
            </a:pPr>
            <a:endParaRPr lang="en-US" dirty="0"/>
          </a:p>
          <a:p>
            <a:pPr marL="0" indent="0">
              <a:buNone/>
            </a:pPr>
            <a:r>
              <a:rPr lang="en-US" dirty="0"/>
              <a:t>We chose sociodemographic differences because they’re important for understanding aging disparities between Hispanic migrant populations. </a:t>
            </a:r>
          </a:p>
          <a:p>
            <a:pPr marL="0" indent="0">
              <a:buNone/>
            </a:pPr>
            <a:endParaRPr lang="en-US" dirty="0"/>
          </a:p>
          <a:p>
            <a:pPr marL="0" indent="0">
              <a:buNone/>
            </a:pPr>
            <a:r>
              <a:rPr lang="en-US" dirty="0"/>
              <a:t>And so, this is why if your goal is to understand aging health it’s so important to understand how migrants differ in things like education and social support</a:t>
            </a:r>
          </a:p>
          <a:p>
            <a:pPr marL="0" indent="0">
              <a:buNone/>
            </a:pPr>
            <a:endParaRPr lang="en-US" dirty="0"/>
          </a:p>
          <a:p>
            <a:pPr marL="0" indent="0">
              <a:buNone/>
            </a:pPr>
            <a:r>
              <a:rPr lang="en-US" dirty="0"/>
              <a:t>Crimmins: https://</a:t>
            </a:r>
            <a:r>
              <a:rPr lang="en-US" dirty="0" err="1"/>
              <a:t>pubmed.ncbi.nlm.nih.gov</a:t>
            </a:r>
            <a:r>
              <a:rPr lang="en-US" dirty="0"/>
              <a:t>/32798771/</a:t>
            </a:r>
          </a:p>
          <a:p>
            <a:pPr marL="0" indent="0">
              <a:buNone/>
            </a:pPr>
            <a:r>
              <a:rPr lang="en-US" dirty="0" err="1"/>
              <a:t>Rentsher</a:t>
            </a:r>
            <a:r>
              <a:rPr lang="en-US" dirty="0"/>
              <a:t>: https://www-</a:t>
            </a:r>
            <a:r>
              <a:rPr lang="en-US" dirty="0" err="1"/>
              <a:t>sciencedirect</a:t>
            </a:r>
            <a:r>
              <a:rPr lang="en-US" dirty="0"/>
              <a:t>-</a:t>
            </a:r>
            <a:r>
              <a:rPr lang="en-US" dirty="0" err="1"/>
              <a:t>com.libproxy.berkeley.edu</a:t>
            </a:r>
            <a:r>
              <a:rPr lang="en-US" dirty="0"/>
              <a:t>/science/article/</a:t>
            </a:r>
            <a:r>
              <a:rPr lang="en-US" dirty="0" err="1"/>
              <a:t>pii</a:t>
            </a:r>
            <a:r>
              <a:rPr lang="en-US" dirty="0"/>
              <a:t>/S0889159123002660?via%3Dihub</a:t>
            </a:r>
          </a:p>
          <a:p>
            <a:pPr marL="0" indent="0">
              <a:buNone/>
            </a:pPr>
            <a:r>
              <a:rPr lang="en-US" dirty="0"/>
              <a:t>Barger (social support and telomere length): https://www-</a:t>
            </a:r>
            <a:r>
              <a:rPr lang="en-US" dirty="0" err="1"/>
              <a:t>sciencedirect</a:t>
            </a:r>
            <a:r>
              <a:rPr lang="en-US" dirty="0"/>
              <a:t>-</a:t>
            </a:r>
            <a:r>
              <a:rPr lang="en-US" dirty="0" err="1"/>
              <a:t>com.libproxy.berkeley.edu</a:t>
            </a:r>
            <a:r>
              <a:rPr lang="en-US" dirty="0"/>
              <a:t>/science/article/</a:t>
            </a:r>
            <a:r>
              <a:rPr lang="en-US" dirty="0" err="1"/>
              <a:t>pii</a:t>
            </a:r>
            <a:r>
              <a:rPr lang="en-US" dirty="0"/>
              <a:t>/S0301051116300035</a:t>
            </a:r>
          </a:p>
          <a:p>
            <a:pPr marL="0" indent="0">
              <a:buNone/>
            </a:pPr>
            <a:r>
              <a:rPr lang="en-US" dirty="0"/>
              <a:t>Li: https://</a:t>
            </a:r>
            <a:r>
              <a:rPr lang="en-US" dirty="0" err="1"/>
              <a:t>pmc.ncbi.nlm.nih.gov</a:t>
            </a:r>
            <a:r>
              <a:rPr lang="en-US" dirty="0"/>
              <a:t>/articles/PMC8418669/pdf/TRC2-7-e12204.pdf</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International </a:t>
            </a: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slide</a:t>
            </a:r>
          </a:p>
          <a:p>
            <a:endParaRPr lang="en-US" dirty="0"/>
          </a:p>
          <a:p>
            <a:r>
              <a:rPr lang="en-US" dirty="0"/>
              <a:t>Collapse migration cohorts (before 1965, After 1965-1980, !980 plus)</a:t>
            </a:r>
          </a:p>
          <a:p>
            <a:endParaRPr lang="en-US" dirty="0"/>
          </a:p>
          <a:p>
            <a:r>
              <a:rPr lang="en-US" dirty="0"/>
              <a:t>So here’s a bit of background on their home countries:</a:t>
            </a:r>
          </a:p>
          <a:p>
            <a:endParaRPr lang="en-US" dirty="0"/>
          </a:p>
          <a:p>
            <a:r>
              <a:rPr lang="en-US" dirty="0"/>
              <a:t>In 1917, the Jones act granted US citizenship to Puerto Ricans which allowed them the ability to freely move to the US mainland. Today more than half of Puerto Ricans live outside of their country (mostly in the US) (</a:t>
            </a:r>
            <a:r>
              <a:rPr lang="en-US" b="0" i="0" dirty="0">
                <a:solidFill>
                  <a:srgbClr val="000000"/>
                </a:solidFill>
                <a:effectLst/>
                <a:latin typeface="GT America Standard"/>
              </a:rPr>
              <a:t>Duany, 2008)</a:t>
            </a:r>
          </a:p>
          <a:p>
            <a:endParaRPr lang="en-US" dirty="0"/>
          </a:p>
          <a:p>
            <a:r>
              <a:rPr lang="en-US" dirty="0"/>
              <a:t>The United States occupied the Dominican Republic twice, from 1916 to 1924 and again in 1965. Instability caused by  the fall of the Trujillo dictatorship in 1961 led to a surge of migration to the US.</a:t>
            </a:r>
          </a:p>
          <a:p>
            <a:endParaRPr lang="en-US" dirty="0"/>
          </a:p>
          <a:p>
            <a:r>
              <a:rPr lang="en-US" dirty="0"/>
              <a:t>Cuban Revolution in 1959 sparked one of the largest refugee movement in US history (Duany 2017). Since 1966, Cubans have had a path to legal status. </a:t>
            </a:r>
          </a:p>
          <a:p>
            <a:endParaRPr lang="en-US" dirty="0"/>
          </a:p>
          <a:p>
            <a:r>
              <a:rPr lang="en-US" dirty="0"/>
              <a:t>Mexico also had a revolution in the early 1900’s which resulted mass migration to the US. This was followed by institutionalized migration in the form of the Bracero program in the 1940’s which ended in 1964. </a:t>
            </a:r>
          </a:p>
          <a:p>
            <a:endParaRPr lang="en-US"/>
          </a:p>
          <a:p>
            <a:endParaRPr lang="en-US" dirty="0"/>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points:</a:t>
            </a:r>
          </a:p>
          <a:p>
            <a:endParaRPr lang="en-US" dirty="0"/>
          </a:p>
          <a:p>
            <a:r>
              <a:rPr lang="en-US" dirty="0"/>
              <a:t>Most are not likely to migrate after age 50, except Cuba</a:t>
            </a:r>
          </a:p>
          <a:p>
            <a:r>
              <a:rPr lang="en-US" dirty="0"/>
              <a:t>Most are migration in working ages</a:t>
            </a:r>
          </a:p>
          <a:p>
            <a:r>
              <a:rPr lang="en-US" dirty="0"/>
              <a:t>Less than 15 at Puerto Rican</a:t>
            </a:r>
          </a:p>
          <a:p>
            <a:endParaRPr lang="en-US" dirty="0"/>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dirty="0"/>
              <a:t>When it comes to acculturation, we find once again that Caribbean migrants are distinct. </a:t>
            </a:r>
          </a:p>
          <a:p>
            <a:endParaRPr lang="en-US" dirty="0"/>
          </a:p>
          <a:p>
            <a:r>
              <a:rPr lang="en-US" dirty="0"/>
              <a:t>Although all groups tend to speak English at similar rates, except for Puerto Ricans who speak English over 90% of the time, </a:t>
            </a:r>
            <a:r>
              <a:rPr lang="en-US" dirty="0" err="1"/>
              <a:t>Carribean</a:t>
            </a:r>
            <a:r>
              <a:rPr lang="en-US" dirty="0"/>
              <a:t> migrants </a:t>
            </a:r>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really different groups, then how much of that is related to what’s going in their home countries </a:t>
            </a:r>
          </a:p>
          <a:p>
            <a:endParaRPr lang="en-US" dirty="0"/>
          </a:p>
          <a:p>
            <a:r>
              <a:rPr lang="en-US" dirty="0"/>
              <a:t>What stands out</a:t>
            </a:r>
            <a:br>
              <a:rPr lang="en-US" dirty="0"/>
            </a:br>
            <a:r>
              <a:rPr lang="en-US" dirty="0"/>
              <a:t>- Mexican migrants are the least likely to get at least a secondary degree, which is lower than the average for migrant from the Caribbean</a:t>
            </a:r>
          </a:p>
          <a:p>
            <a:r>
              <a:rPr lang="en-US" dirty="0"/>
              <a:t>- Specifically, Cuban migrants are the most likely to have at least a high school degree followed by Puerto Ricans, and lastly Dominicans</a:t>
            </a:r>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of these are statistically significant </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4/7/25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4/7/25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1FB47885.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p:txBody>
          <a:bodyPr>
            <a:normAutofit/>
          </a:bodyPr>
          <a:lstStyle/>
          <a:p>
            <a:r>
              <a:rPr lang="en-US" dirty="0"/>
              <a:t>William H. Dow</a:t>
            </a:r>
          </a:p>
          <a:p>
            <a:r>
              <a:rPr lang="en-US" dirty="0"/>
              <a:t>Chris Soria</a:t>
            </a:r>
          </a:p>
          <a:p>
            <a:r>
              <a:rPr lang="en-US" dirty="0"/>
              <a:t>Henry T. Dow</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r>
              <a:rPr lang="en-US" dirty="0"/>
              <a:t>Older so need to age adjust?</a:t>
            </a:r>
          </a:p>
          <a:p>
            <a:r>
              <a:rPr lang="en-US" dirty="0"/>
              <a:t>Age at Migration?</a:t>
            </a:r>
          </a:p>
          <a:p>
            <a:r>
              <a:rPr lang="en-US" dirty="0"/>
              <a:t>Birth country education levels?</a:t>
            </a:r>
          </a:p>
          <a:p>
            <a:r>
              <a:rPr lang="en-US" dirty="0"/>
              <a:t>Migrant selectivity?</a:t>
            </a:r>
          </a:p>
        </p:txBody>
      </p:sp>
    </p:spTree>
    <p:extLst>
      <p:ext uri="{BB962C8B-B14F-4D97-AF65-F5344CB8AC3E}">
        <p14:creationId xmlns:p14="http://schemas.microsoft.com/office/powerpoint/2010/main" val="829158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p:txBody>
          <a:bodyPr/>
          <a:lstStyle/>
          <a:p>
            <a:r>
              <a:rPr lang="en-US" dirty="0"/>
              <a:t>Two bars for education, the bar I just showed plus people who migrated after age 24</a:t>
            </a:r>
          </a:p>
        </p:txBody>
      </p:sp>
      <p:pic>
        <p:nvPicPr>
          <p:cNvPr id="4" name="Picture 3" descr="A screenshot of a video game&#10;&#10;AI-generated content may be incorrect.">
            <a:extLst>
              <a:ext uri="{FF2B5EF4-FFF2-40B4-BE49-F238E27FC236}">
                <a16:creationId xmlns:a16="http://schemas.microsoft.com/office/drawing/2014/main" id="{2545752B-DF55-C6B1-0BCE-A4E321F90607}"/>
              </a:ext>
            </a:extLst>
          </p:cNvPr>
          <p:cNvPicPr>
            <a:picLocks noChangeAspect="1"/>
          </p:cNvPicPr>
          <p:nvPr/>
        </p:nvPicPr>
        <p:blipFill>
          <a:blip r:embed="rId3"/>
          <a:stretch>
            <a:fillRect/>
          </a:stretch>
        </p:blipFill>
        <p:spPr>
          <a:xfrm>
            <a:off x="957504" y="1719504"/>
            <a:ext cx="10276991" cy="5138496"/>
          </a:xfrm>
          <a:prstGeom prst="rect">
            <a:avLst/>
          </a:prstGeom>
        </p:spPr>
      </p:pic>
      <p:sp>
        <p:nvSpPr>
          <p:cNvPr id="5" name="TextBox 4">
            <a:extLst>
              <a:ext uri="{FF2B5EF4-FFF2-40B4-BE49-F238E27FC236}">
                <a16:creationId xmlns:a16="http://schemas.microsoft.com/office/drawing/2014/main" id="{55F044F0-2CFB-F2AB-1641-B5E047594812}"/>
              </a:ext>
            </a:extLst>
          </p:cNvPr>
          <p:cNvSpPr txBox="1"/>
          <p:nvPr/>
        </p:nvSpPr>
        <p:spPr>
          <a:xfrm>
            <a:off x="4331369" y="2030931"/>
            <a:ext cx="4543124" cy="369332"/>
          </a:xfrm>
          <a:prstGeom prst="rect">
            <a:avLst/>
          </a:prstGeom>
          <a:noFill/>
        </p:spPr>
        <p:txBody>
          <a:bodyPr wrap="square" rtlCol="0">
            <a:spAutoFit/>
          </a:bodyPr>
          <a:lstStyle/>
          <a:p>
            <a:r>
              <a:rPr lang="en-US" dirty="0"/>
              <a:t>REPLACE WITH BARS FOR AGE MIGRATED</a:t>
            </a:r>
          </a:p>
        </p:txBody>
      </p:sp>
      <p:pic>
        <p:nvPicPr>
          <p:cNvPr id="6" name="Picture 2" descr="American Community Survey (ACS) – Roadmap to the 2030 Census">
            <a:extLst>
              <a:ext uri="{FF2B5EF4-FFF2-40B4-BE49-F238E27FC236}">
                <a16:creationId xmlns:a16="http://schemas.microsoft.com/office/drawing/2014/main" id="{158C7D5C-2D11-2AF4-6497-7539D41DBA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B4AE0DD-146E-AD04-0576-1E6704BE55FC}"/>
              </a:ext>
            </a:extLst>
          </p:cNvPr>
          <p:cNvSpPr txBox="1"/>
          <p:nvPr/>
        </p:nvSpPr>
        <p:spPr>
          <a:xfrm>
            <a:off x="11299066" y="894258"/>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1524113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p:txBody>
          <a:bodyPr/>
          <a:lstStyle/>
          <a:p>
            <a:r>
              <a:rPr lang="en-US" dirty="0"/>
              <a:t>Migrants to the US are far more likely to have at least a secondary degree</a:t>
            </a:r>
          </a:p>
        </p:txBody>
      </p:sp>
      <p:pic>
        <p:nvPicPr>
          <p:cNvPr id="6" name="Picture 5">
            <a:extLst>
              <a:ext uri="{FF2B5EF4-FFF2-40B4-BE49-F238E27FC236}">
                <a16:creationId xmlns:a16="http://schemas.microsoft.com/office/drawing/2014/main" id="{69A9CC41-5B7D-2033-49D5-27821595BB79}"/>
              </a:ext>
            </a:extLst>
          </p:cNvPr>
          <p:cNvPicPr>
            <a:picLocks noChangeAspect="1"/>
          </p:cNvPicPr>
          <p:nvPr/>
        </p:nvPicPr>
        <p:blipFill>
          <a:blip r:embed="rId4"/>
          <a:srcRect/>
          <a:stretch/>
        </p:blipFill>
        <p:spPr>
          <a:xfrm>
            <a:off x="1015186" y="1783781"/>
            <a:ext cx="10161628" cy="5080814"/>
          </a:xfrm>
          <a:prstGeom prst="rect">
            <a:avLst/>
          </a:prstGeom>
        </p:spPr>
      </p:pic>
      <p:sp>
        <p:nvSpPr>
          <p:cNvPr id="7" name="TextBox 6">
            <a:extLst>
              <a:ext uri="{FF2B5EF4-FFF2-40B4-BE49-F238E27FC236}">
                <a16:creationId xmlns:a16="http://schemas.microsoft.com/office/drawing/2014/main" id="{692CDA48-1194-EA8B-AF79-F3DB0D08DE35}"/>
              </a:ext>
            </a:extLst>
          </p:cNvPr>
          <p:cNvSpPr txBox="1"/>
          <p:nvPr/>
        </p:nvSpPr>
        <p:spPr>
          <a:xfrm>
            <a:off x="4072128" y="1591366"/>
            <a:ext cx="4876800" cy="369332"/>
          </a:xfrm>
          <a:prstGeom prst="rect">
            <a:avLst/>
          </a:prstGeom>
          <a:noFill/>
        </p:spPr>
        <p:txBody>
          <a:bodyPr wrap="square" rtlCol="0">
            <a:spAutoFit/>
          </a:bodyPr>
          <a:lstStyle/>
          <a:p>
            <a:r>
              <a:rPr lang="en-US" dirty="0"/>
              <a:t>Proportion With At Least Secondary Degree</a:t>
            </a:r>
          </a:p>
        </p:txBody>
      </p:sp>
    </p:spTree>
    <p:extLst>
      <p:ext uri="{BB962C8B-B14F-4D97-AF65-F5344CB8AC3E}">
        <p14:creationId xmlns:p14="http://schemas.microsoft.com/office/powerpoint/2010/main" val="410537837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pic>
        <p:nvPicPr>
          <p:cNvPr id="5" name="Picture 4">
            <a:extLst>
              <a:ext uri="{FF2B5EF4-FFF2-40B4-BE49-F238E27FC236}">
                <a16:creationId xmlns:a16="http://schemas.microsoft.com/office/drawing/2014/main" id="{247AC3E8-5698-3483-7149-434FAD60CF80}"/>
              </a:ext>
            </a:extLst>
          </p:cNvPr>
          <p:cNvPicPr>
            <a:picLocks noChangeAspect="1"/>
          </p:cNvPicPr>
          <p:nvPr/>
        </p:nvPicPr>
        <p:blipFill>
          <a:blip r:embed="rId3"/>
          <a:srcRect/>
          <a:stretch/>
        </p:blipFill>
        <p:spPr>
          <a:xfrm>
            <a:off x="0" y="1941385"/>
            <a:ext cx="6096000" cy="4064000"/>
          </a:xfrm>
          <a:prstGeom prst="rect">
            <a:avLst/>
          </a:prstGeom>
        </p:spPr>
      </p:pic>
      <p:pic>
        <p:nvPicPr>
          <p:cNvPr id="7" name="Picture 6">
            <a:extLst>
              <a:ext uri="{FF2B5EF4-FFF2-40B4-BE49-F238E27FC236}">
                <a16:creationId xmlns:a16="http://schemas.microsoft.com/office/drawing/2014/main" id="{E92CFBB7-6649-FE1E-752E-E2EE1FCD7382}"/>
              </a:ext>
            </a:extLst>
          </p:cNvPr>
          <p:cNvPicPr>
            <a:picLocks noChangeAspect="1"/>
          </p:cNvPicPr>
          <p:nvPr/>
        </p:nvPicPr>
        <p:blipFill>
          <a:blip r:embed="rId4"/>
          <a:srcRect/>
          <a:stretch/>
        </p:blipFill>
        <p:spPr>
          <a:xfrm>
            <a:off x="6009275" y="1941386"/>
            <a:ext cx="6095997" cy="4063998"/>
          </a:xfrm>
          <a:prstGeom prst="rect">
            <a:avLst/>
          </a:prstGeom>
        </p:spPr>
      </p:pic>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grpSp>
        <p:nvGrpSpPr>
          <p:cNvPr id="6" name="Group 5">
            <a:extLst>
              <a:ext uri="{FF2B5EF4-FFF2-40B4-BE49-F238E27FC236}">
                <a16:creationId xmlns:a16="http://schemas.microsoft.com/office/drawing/2014/main" id="{3F0DC971-75D8-CEB8-94BD-1F189E286CF4}"/>
              </a:ext>
            </a:extLst>
          </p:cNvPr>
          <p:cNvGrpSpPr/>
          <p:nvPr/>
        </p:nvGrpSpPr>
        <p:grpSpPr>
          <a:xfrm>
            <a:off x="11286858" y="114427"/>
            <a:ext cx="796458" cy="1088930"/>
            <a:chOff x="10951180" y="240224"/>
            <a:chExt cx="796458" cy="1088930"/>
          </a:xfrm>
        </p:grpSpPr>
        <p:pic>
          <p:nvPicPr>
            <p:cNvPr id="8" name="Picture 2" descr="American Community Survey (ACS) – Roadmap to the 2030 Census">
              <a:extLst>
                <a:ext uri="{FF2B5EF4-FFF2-40B4-BE49-F238E27FC236}">
                  <a16:creationId xmlns:a16="http://schemas.microsoft.com/office/drawing/2014/main" id="{729B9A9A-F980-8077-C9EA-84C1567A80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FE456F3-8ED0-A469-4093-F7DDB3E36480}"/>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spTree>
    <p:extLst>
      <p:ext uri="{BB962C8B-B14F-4D97-AF65-F5344CB8AC3E}">
        <p14:creationId xmlns:p14="http://schemas.microsoft.com/office/powerpoint/2010/main" val="2464007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p:txBody>
          <a:bodyPr/>
          <a:lstStyle/>
          <a:p>
            <a:r>
              <a:rPr lang="en-US" dirty="0"/>
              <a:t>Native country residents are less likely to live alone</a:t>
            </a:r>
          </a:p>
        </p:txBody>
      </p:sp>
      <p:pic>
        <p:nvPicPr>
          <p:cNvPr id="3" name="Picture 2">
            <a:extLst>
              <a:ext uri="{FF2B5EF4-FFF2-40B4-BE49-F238E27FC236}">
                <a16:creationId xmlns:a16="http://schemas.microsoft.com/office/drawing/2014/main" id="{B9D359F8-455F-2941-DB59-3E46805D988E}"/>
              </a:ext>
            </a:extLst>
          </p:cNvPr>
          <p:cNvPicPr>
            <a:picLocks noChangeAspect="1"/>
          </p:cNvPicPr>
          <p:nvPr/>
        </p:nvPicPr>
        <p:blipFill>
          <a:blip r:embed="rId3"/>
          <a:srcRect/>
          <a:stretch/>
        </p:blipFill>
        <p:spPr>
          <a:xfrm>
            <a:off x="1015186" y="1788224"/>
            <a:ext cx="10161628" cy="5080814"/>
          </a:xfrm>
          <a:prstGeom prst="rect">
            <a:avLst/>
          </a:prstGeom>
        </p:spPr>
      </p:pic>
      <p:sp>
        <p:nvSpPr>
          <p:cNvPr id="4" name="TextBox 3">
            <a:extLst>
              <a:ext uri="{FF2B5EF4-FFF2-40B4-BE49-F238E27FC236}">
                <a16:creationId xmlns:a16="http://schemas.microsoft.com/office/drawing/2014/main" id="{DCF17342-4CCC-1BC7-C682-CBE8569B1930}"/>
              </a:ext>
            </a:extLst>
          </p:cNvPr>
          <p:cNvSpPr txBox="1"/>
          <p:nvPr/>
        </p:nvSpPr>
        <p:spPr>
          <a:xfrm>
            <a:off x="5108448" y="1554790"/>
            <a:ext cx="2572512" cy="369332"/>
          </a:xfrm>
          <a:prstGeom prst="rect">
            <a:avLst/>
          </a:prstGeom>
          <a:noFill/>
        </p:spPr>
        <p:txBody>
          <a:bodyPr wrap="square" rtlCol="0">
            <a:spAutoFit/>
          </a:bodyPr>
          <a:lstStyle/>
          <a:p>
            <a:r>
              <a:rPr lang="en-US" dirty="0"/>
              <a:t>Proportion Living Alone</a:t>
            </a:r>
          </a:p>
        </p:txBody>
      </p:sp>
    </p:spTree>
    <p:extLst>
      <p:ext uri="{BB962C8B-B14F-4D97-AF65-F5344CB8AC3E}">
        <p14:creationId xmlns:p14="http://schemas.microsoft.com/office/powerpoint/2010/main" val="559553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p:txBody>
          <a:bodyPr/>
          <a:lstStyle/>
          <a:p>
            <a:r>
              <a:rPr lang="en-US" dirty="0"/>
              <a:t>Native country residents are more likely to be married</a:t>
            </a:r>
          </a:p>
        </p:txBody>
      </p:sp>
      <p:pic>
        <p:nvPicPr>
          <p:cNvPr id="4" name="Picture 3" descr="A black screen with colorful arrows and dots&#10;&#10;AI-generated content may be incorrect.">
            <a:extLst>
              <a:ext uri="{FF2B5EF4-FFF2-40B4-BE49-F238E27FC236}">
                <a16:creationId xmlns:a16="http://schemas.microsoft.com/office/drawing/2014/main" id="{C68B82E7-3F68-751A-9B8B-1B6DACCC4454}"/>
              </a:ext>
            </a:extLst>
          </p:cNvPr>
          <p:cNvPicPr>
            <a:picLocks noChangeAspect="1"/>
          </p:cNvPicPr>
          <p:nvPr/>
        </p:nvPicPr>
        <p:blipFill>
          <a:blip r:embed="rId3"/>
          <a:stretch>
            <a:fillRect/>
          </a:stretch>
        </p:blipFill>
        <p:spPr>
          <a:xfrm>
            <a:off x="1015186" y="1784935"/>
            <a:ext cx="10161628" cy="5080814"/>
          </a:xfrm>
          <a:prstGeom prst="rect">
            <a:avLst/>
          </a:prstGeom>
        </p:spPr>
      </p:pic>
      <p:sp>
        <p:nvSpPr>
          <p:cNvPr id="6" name="TextBox 5">
            <a:extLst>
              <a:ext uri="{FF2B5EF4-FFF2-40B4-BE49-F238E27FC236}">
                <a16:creationId xmlns:a16="http://schemas.microsoft.com/office/drawing/2014/main" id="{51E97FB0-B51A-ADFE-D70A-7DEEB40CB6CA}"/>
              </a:ext>
            </a:extLst>
          </p:cNvPr>
          <p:cNvSpPr txBox="1"/>
          <p:nvPr/>
        </p:nvSpPr>
        <p:spPr>
          <a:xfrm>
            <a:off x="5413248" y="1506022"/>
            <a:ext cx="2182368" cy="369332"/>
          </a:xfrm>
          <a:prstGeom prst="rect">
            <a:avLst/>
          </a:prstGeom>
          <a:noFill/>
        </p:spPr>
        <p:txBody>
          <a:bodyPr wrap="square" rtlCol="0">
            <a:spAutoFit/>
          </a:bodyPr>
          <a:lstStyle/>
          <a:p>
            <a:r>
              <a:rPr lang="en-US" dirty="0"/>
              <a:t>Proportion Married</a:t>
            </a:r>
          </a:p>
        </p:txBody>
      </p:sp>
    </p:spTree>
    <p:extLst>
      <p:ext uri="{BB962C8B-B14F-4D97-AF65-F5344CB8AC3E}">
        <p14:creationId xmlns:p14="http://schemas.microsoft.com/office/powerpoint/2010/main" val="3894427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We have unique comparison of migrants to people in their home countries using nationally representative data</a:t>
            </a:r>
            <a:br>
              <a:rPr lang="en-US" dirty="0"/>
            </a:br>
            <a:endParaRPr lang="en-US" dirty="0"/>
          </a:p>
          <a:p>
            <a:r>
              <a:rPr lang="en-US" dirty="0"/>
              <a:t>Mexican migrants are the least likely to acculturate and the least likely to live alone</a:t>
            </a:r>
          </a:p>
          <a:p>
            <a:r>
              <a:rPr lang="en-US" dirty="0"/>
              <a:t>Dominican and Cuban education selectivity is the strongest</a:t>
            </a:r>
          </a:p>
          <a:p>
            <a:r>
              <a:rPr lang="en-US" dirty="0"/>
              <a:t>Education profiles are rapidly changing</a:t>
            </a:r>
            <a:br>
              <a:rPr lang="en-US" dirty="0"/>
            </a:br>
            <a:endParaRPr lang="en-US" dirty="0"/>
          </a:p>
        </p:txBody>
      </p:sp>
    </p:spTree>
    <p:extLst>
      <p:ext uri="{BB962C8B-B14F-4D97-AF65-F5344CB8AC3E}">
        <p14:creationId xmlns:p14="http://schemas.microsoft.com/office/powerpoint/2010/main" val="1051148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p:txBody>
          <a:bodyPr/>
          <a:lstStyle/>
          <a:p>
            <a:r>
              <a:rPr lang="en-US" dirty="0"/>
              <a:t>Strong cohort increases in migrant education, even from 2010 to 2020</a:t>
            </a:r>
          </a:p>
        </p:txBody>
      </p:sp>
      <p:pic>
        <p:nvPicPr>
          <p:cNvPr id="7" name="Picture 6" descr="A screenshot of a video game&#10;&#10;AI-generated content may be incorrect.">
            <a:extLst>
              <a:ext uri="{FF2B5EF4-FFF2-40B4-BE49-F238E27FC236}">
                <a16:creationId xmlns:a16="http://schemas.microsoft.com/office/drawing/2014/main" id="{665FDF90-A564-0209-DBE1-3A56FFF7CBB7}"/>
              </a:ext>
            </a:extLst>
          </p:cNvPr>
          <p:cNvPicPr>
            <a:picLocks noChangeAspect="1"/>
          </p:cNvPicPr>
          <p:nvPr/>
        </p:nvPicPr>
        <p:blipFill>
          <a:blip r:embed="rId3"/>
          <a:stretch>
            <a:fillRect/>
          </a:stretch>
        </p:blipFill>
        <p:spPr>
          <a:xfrm>
            <a:off x="957504" y="1719504"/>
            <a:ext cx="10276991" cy="5138496"/>
          </a:xfrm>
          <a:prstGeom prst="rect">
            <a:avLst/>
          </a:prstGeom>
        </p:spPr>
      </p:pic>
    </p:spTree>
    <p:extLst>
      <p:ext uri="{BB962C8B-B14F-4D97-AF65-F5344CB8AC3E}">
        <p14:creationId xmlns:p14="http://schemas.microsoft.com/office/powerpoint/2010/main" val="2286707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a:t>
            </a:r>
          </a:p>
          <a:p>
            <a:pPr lvl="1"/>
            <a:r>
              <a:rPr lang="en-US" dirty="0"/>
              <a:t>Health behaviors throughout the life course</a:t>
            </a:r>
            <a:br>
              <a:rPr lang="en-US" dirty="0"/>
            </a:br>
            <a:r>
              <a:rPr lang="en-US" dirty="0"/>
              <a:t> </a:t>
            </a:r>
          </a:p>
          <a:p>
            <a:r>
              <a:rPr lang="en-US" dirty="0"/>
              <a:t>We need nationally representative data that can be compared to the US population</a:t>
            </a:r>
          </a:p>
          <a:p>
            <a:endParaRPr lang="en-US" dirty="0"/>
          </a:p>
        </p:txBody>
      </p:sp>
    </p:spTree>
    <p:extLst>
      <p:ext uri="{BB962C8B-B14F-4D97-AF65-F5344CB8AC3E}">
        <p14:creationId xmlns:p14="http://schemas.microsoft.com/office/powerpoint/2010/main" val="250856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Compare with U.S. Caribbean immigrant population</a:t>
            </a:r>
          </a:p>
          <a:p>
            <a:r>
              <a:rPr lang="en-US" dirty="0"/>
              <a:t>New </a:t>
            </a:r>
            <a:r>
              <a:rPr lang="en-US" b="1" dirty="0"/>
              <a:t>nationally representative </a:t>
            </a:r>
            <a:r>
              <a:rPr lang="en-US" dirty="0"/>
              <a:t>samples of N=1500 adults ages 65+</a:t>
            </a:r>
          </a:p>
          <a:p>
            <a:r>
              <a:rPr lang="en-US" dirty="0"/>
              <a:t>Detailed cutting-edge surveys cross-harmonized with:</a:t>
            </a:r>
          </a:p>
          <a:p>
            <a:pPr lvl="1"/>
            <a:r>
              <a:rPr lang="en-US" dirty="0"/>
              <a:t>10/66 </a:t>
            </a:r>
          </a:p>
          <a:p>
            <a:pPr lvl="1"/>
            <a:r>
              <a:rPr lang="en-US" dirty="0"/>
              <a:t>newer Harmonized Cognitive Assessment Protocol (HCAP) in U.S. Health and Retirement Study (HRS) and sister studies in Mexico, Chile, China, India, South Africa, Europe, etc.</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p:txBody>
          <a:bodyPr/>
          <a:lstStyle/>
          <a:p>
            <a:r>
              <a:rPr lang="en-US" dirty="0"/>
              <a:t>Future Direction</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3"/>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30% of US Hispanic Immigrants are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p:txBody>
          <a:bodyPr/>
          <a:lstStyle/>
          <a:p>
            <a:r>
              <a:rPr lang="en-US" dirty="0"/>
              <a:t>Hispanic migrant health is often focused on Mexican immigrants</a:t>
            </a:r>
          </a:p>
          <a:p>
            <a:r>
              <a:rPr lang="en-US" dirty="0"/>
              <a:t>But 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46515" y="2812171"/>
            <a:ext cx="8020373" cy="4351337"/>
            <a:chOff x="254000" y="3529739"/>
            <a:chExt cx="6238067" cy="3119033"/>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3"/>
            <a:srcRect/>
            <a:stretch/>
          </p:blipFill>
          <p:spPr>
            <a:xfrm>
              <a:off x="254000" y="3529739"/>
              <a:ext cx="6238067" cy="3119033"/>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3874579" y="4409957"/>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984790" y="4409957"/>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fontScale="90000"/>
          </a:bodyPr>
          <a:lstStyle/>
          <a:p>
            <a:r>
              <a:rPr lang="en-US" dirty="0"/>
              <a:t>Infant Mortality Rates Represent Health Implies Very Different Early Childhood Conditions</a:t>
            </a:r>
          </a:p>
        </p:txBody>
      </p:sp>
      <p:pic>
        <p:nvPicPr>
          <p:cNvPr id="7" name="Picture 6" descr="A graph of colored lines&#10;&#10;AI-generated content may be incorrect.">
            <a:extLst>
              <a:ext uri="{FF2B5EF4-FFF2-40B4-BE49-F238E27FC236}">
                <a16:creationId xmlns:a16="http://schemas.microsoft.com/office/drawing/2014/main" id="{3BC4F2D5-3076-696E-92CA-1261689E7432}"/>
              </a:ext>
            </a:extLst>
          </p:cNvPr>
          <p:cNvPicPr>
            <a:picLocks noChangeAspect="1"/>
          </p:cNvPicPr>
          <p:nvPr/>
        </p:nvPicPr>
        <p:blipFill>
          <a:blip r:embed="rId3"/>
          <a:stretch>
            <a:fillRect/>
          </a:stretch>
        </p:blipFill>
        <p:spPr>
          <a:xfrm>
            <a:off x="2467232" y="1433382"/>
            <a:ext cx="7232822" cy="5424617"/>
          </a:xfrm>
          <a:prstGeom prst="rect">
            <a:avLst/>
          </a:prstGeom>
        </p:spPr>
      </p:pic>
      <p:sp>
        <p:nvSpPr>
          <p:cNvPr id="4" name="Right Arrow 3">
            <a:extLst>
              <a:ext uri="{FF2B5EF4-FFF2-40B4-BE49-F238E27FC236}">
                <a16:creationId xmlns:a16="http://schemas.microsoft.com/office/drawing/2014/main" id="{36BCCB21-0F33-EF5A-01B1-0BE08A1C2BB0}"/>
              </a:ext>
            </a:extLst>
          </p:cNvPr>
          <p:cNvSpPr/>
          <p:nvPr/>
        </p:nvSpPr>
        <p:spPr>
          <a:xfrm rot="16200000">
            <a:off x="3322854" y="5002055"/>
            <a:ext cx="877746" cy="8451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health outcomes for these migrant groups</a:t>
            </a:r>
          </a:p>
          <a:p>
            <a:pPr lvl="1"/>
            <a:r>
              <a:rPr lang="en-US" dirty="0" err="1"/>
              <a:t>Eg</a:t>
            </a:r>
            <a:r>
              <a:rPr lang="en-US" dirty="0"/>
              <a:t> using NHIS to look at morbidity differences smaller samples though</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p:txBody>
          <a:bodyPr>
            <a:normAutofit/>
          </a:bodyPr>
          <a:lstStyle/>
          <a:p>
            <a:r>
              <a:rPr lang="en-US" dirty="0"/>
              <a:t>First Results: Migration Cohorts</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r>
              <a:rPr lang="en-US" dirty="0"/>
              <a:t>Say these verbally</a:t>
            </a:r>
          </a:p>
          <a:p>
            <a:pPr marL="0" indent="0">
              <a:buNone/>
            </a:pPr>
            <a:endParaRPr lang="en-US" dirty="0"/>
          </a:p>
          <a:p>
            <a:r>
              <a:rPr lang="en-US" dirty="0"/>
              <a:t>Puerto Rico became a US territory in 1898. In 1917 they were granted US citizenship.</a:t>
            </a:r>
            <a:br>
              <a:rPr lang="en-US" dirty="0"/>
            </a:br>
            <a:endParaRPr lang="en-US" dirty="0"/>
          </a:p>
          <a:p>
            <a:r>
              <a:rPr lang="en-US" dirty="0"/>
              <a:t>Cuban Revolution in 1959 sparked one of the largest refugee movement in US history (Duany 2017). In 1966, given path to US residency. </a:t>
            </a:r>
            <a:br>
              <a:rPr lang="en-US" dirty="0"/>
            </a:br>
            <a:endParaRPr lang="en-US" dirty="0"/>
          </a:p>
        </p:txBody>
      </p:sp>
    </p:spTree>
    <p:extLst>
      <p:ext uri="{BB962C8B-B14F-4D97-AF65-F5344CB8AC3E}">
        <p14:creationId xmlns:p14="http://schemas.microsoft.com/office/powerpoint/2010/main" val="531921029"/>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345989" y="365125"/>
            <a:ext cx="11640065" cy="1325563"/>
          </a:xfrm>
        </p:spPr>
        <p:txBody>
          <a:bodyPr>
            <a:normAutofit/>
          </a:bodyPr>
          <a:lstStyle/>
          <a:p>
            <a:r>
              <a:rPr lang="en-US" dirty="0"/>
              <a:t>Most people migrated at working ages</a:t>
            </a:r>
          </a:p>
        </p:txBody>
      </p:sp>
      <p:pic>
        <p:nvPicPr>
          <p:cNvPr id="7" name="Content Placeholder 6">
            <a:extLst>
              <a:ext uri="{FF2B5EF4-FFF2-40B4-BE49-F238E27FC236}">
                <a16:creationId xmlns:a16="http://schemas.microsoft.com/office/drawing/2014/main" id="{7797724C-700B-983B-79D9-21BA1047ED67}"/>
              </a:ext>
            </a:extLst>
          </p:cNvPr>
          <p:cNvPicPr>
            <a:picLocks noGrp="1" noChangeAspect="1"/>
          </p:cNvPicPr>
          <p:nvPr>
            <p:ph idx="1"/>
          </p:nvPr>
        </p:nvPicPr>
        <p:blipFill>
          <a:blip r:embed="rId4"/>
          <a:srcRect/>
          <a:stretch/>
        </p:blipFill>
        <p:spPr>
          <a:xfrm>
            <a:off x="697633" y="1536210"/>
            <a:ext cx="9913330" cy="4956665"/>
          </a:xfrm>
        </p:spPr>
      </p:pic>
      <p:sp>
        <p:nvSpPr>
          <p:cNvPr id="16" name="Rectangle 15">
            <a:extLst>
              <a:ext uri="{FF2B5EF4-FFF2-40B4-BE49-F238E27FC236}">
                <a16:creationId xmlns:a16="http://schemas.microsoft.com/office/drawing/2014/main" id="{7D2FE67C-D030-4FAC-D1E7-DAC40886B7DC}"/>
              </a:ext>
            </a:extLst>
          </p:cNvPr>
          <p:cNvSpPr/>
          <p:nvPr/>
        </p:nvSpPr>
        <p:spPr>
          <a:xfrm>
            <a:off x="8384583" y="1604580"/>
            <a:ext cx="2226379" cy="48882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B555C90-C563-FBAE-4581-5E32C46EC150}"/>
              </a:ext>
            </a:extLst>
          </p:cNvPr>
          <p:cNvSpPr/>
          <p:nvPr/>
        </p:nvSpPr>
        <p:spPr>
          <a:xfrm>
            <a:off x="2391905" y="1570394"/>
            <a:ext cx="2226379" cy="48882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18C43EE-18D4-5A21-4439-594DF5E07513}"/>
              </a:ext>
            </a:extLst>
          </p:cNvPr>
          <p:cNvSpPr/>
          <p:nvPr/>
        </p:nvSpPr>
        <p:spPr>
          <a:xfrm>
            <a:off x="6158203" y="1604579"/>
            <a:ext cx="2226379" cy="488829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F733472E-F5FC-B479-8BDB-848400D2B901}"/>
              </a:ext>
            </a:extLst>
          </p:cNvPr>
          <p:cNvGrpSpPr/>
          <p:nvPr/>
        </p:nvGrpSpPr>
        <p:grpSpPr>
          <a:xfrm>
            <a:off x="11308814" y="182642"/>
            <a:ext cx="796458" cy="1088930"/>
            <a:chOff x="10951180" y="240224"/>
            <a:chExt cx="796458" cy="1088930"/>
          </a:xfrm>
        </p:grpSpPr>
        <p:pic>
          <p:nvPicPr>
            <p:cNvPr id="22" name="Picture 2" descr="American Community Survey (ACS) – Roadmap to the 2030 Census">
              <a:extLst>
                <a:ext uri="{FF2B5EF4-FFF2-40B4-BE49-F238E27FC236}">
                  <a16:creationId xmlns:a16="http://schemas.microsoft.com/office/drawing/2014/main" id="{0EC57513-768B-44B6-30AA-1F369C9D3E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7CAC53A-2941-088A-5742-A4117BF9C25B}"/>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spTree>
    <p:extLst>
      <p:ext uri="{BB962C8B-B14F-4D97-AF65-F5344CB8AC3E}">
        <p14:creationId xmlns:p14="http://schemas.microsoft.com/office/powerpoint/2010/main" val="7316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xit" presetSubtype="0" fill="hold" grpId="1" nodeType="clickEffect">
                                  <p:stCondLst>
                                    <p:cond delay="0"/>
                                  </p:stCondLst>
                                  <p:childTnLst>
                                    <p:animEffect transition="out" filter="dissolve">
                                      <p:cBhvr>
                                        <p:cTn id="10" dur="500"/>
                                        <p:tgtEl>
                                          <p:spTgt spid="16"/>
                                        </p:tgtEl>
                                      </p:cBhvr>
                                    </p:animEffect>
                                    <p:set>
                                      <p:cBhvr>
                                        <p:cTn id="11" dur="1" fill="hold">
                                          <p:stCondLst>
                                            <p:cond delay="499"/>
                                          </p:stCondLst>
                                        </p:cTn>
                                        <p:tgtEl>
                                          <p:spTgt spid="1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9" presetClass="exit" presetSubtype="0" fill="hold" grpId="1" nodeType="clickEffect">
                                  <p:stCondLst>
                                    <p:cond delay="0"/>
                                  </p:stCondLst>
                                  <p:childTnLst>
                                    <p:animEffect transition="out" filter="dissolve">
                                      <p:cBhvr>
                                        <p:cTn id="19" dur="500"/>
                                        <p:tgtEl>
                                          <p:spTgt spid="17"/>
                                        </p:tgtEl>
                                      </p:cBhvr>
                                    </p:animEffect>
                                    <p:set>
                                      <p:cBhvr>
                                        <p:cTn id="20" dur="1" fill="hold">
                                          <p:stCondLst>
                                            <p:cond delay="499"/>
                                          </p:stCondLst>
                                        </p:cTn>
                                        <p:tgtEl>
                                          <p:spTgt spid="1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17" grpId="0" animBg="1"/>
      <p:bldP spid="17" grpId="1" animBg="1"/>
      <p:bldP spid="18" grpId="0"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3"/>
          <a:srcRect/>
          <a:stretch/>
        </p:blipFill>
        <p:spPr>
          <a:xfrm>
            <a:off x="0" y="1941385"/>
            <a:ext cx="6096000" cy="4064000"/>
          </a:xfrm>
          <a:prstGeom prst="rect">
            <a:avLst/>
          </a:prstGeom>
        </p:spPr>
      </p:pic>
      <p:pic>
        <p:nvPicPr>
          <p:cNvPr id="7" name="Picture 6">
            <a:extLst>
              <a:ext uri="{FF2B5EF4-FFF2-40B4-BE49-F238E27FC236}">
                <a16:creationId xmlns:a16="http://schemas.microsoft.com/office/drawing/2014/main" id="{653F9FE6-BD59-4EC1-FB0B-A1C3F8C7FB7B}"/>
              </a:ext>
            </a:extLst>
          </p:cNvPr>
          <p:cNvPicPr>
            <a:picLocks noChangeAspect="1"/>
          </p:cNvPicPr>
          <p:nvPr/>
        </p:nvPicPr>
        <p:blipFill>
          <a:blip r:embed="rId4"/>
          <a:srcRect/>
          <a:stretch/>
        </p:blipFill>
        <p:spPr>
          <a:xfrm>
            <a:off x="6009275" y="1941386"/>
            <a:ext cx="6095997" cy="4063998"/>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grpSp>
        <p:nvGrpSpPr>
          <p:cNvPr id="6" name="Group 5">
            <a:extLst>
              <a:ext uri="{FF2B5EF4-FFF2-40B4-BE49-F238E27FC236}">
                <a16:creationId xmlns:a16="http://schemas.microsoft.com/office/drawing/2014/main" id="{619E7C62-EDD6-FF2F-2AB3-3632706493D9}"/>
              </a:ext>
            </a:extLst>
          </p:cNvPr>
          <p:cNvGrpSpPr/>
          <p:nvPr/>
        </p:nvGrpSpPr>
        <p:grpSpPr>
          <a:xfrm>
            <a:off x="11308814" y="182642"/>
            <a:ext cx="796458" cy="1088930"/>
            <a:chOff x="10951180" y="240224"/>
            <a:chExt cx="796458" cy="1088930"/>
          </a:xfrm>
        </p:grpSpPr>
        <p:pic>
          <p:nvPicPr>
            <p:cNvPr id="8" name="Picture 2" descr="American Community Survey (ACS) – Roadmap to the 2030 Census">
              <a:extLst>
                <a:ext uri="{FF2B5EF4-FFF2-40B4-BE49-F238E27FC236}">
                  <a16:creationId xmlns:a16="http://schemas.microsoft.com/office/drawing/2014/main" id="{EC48EE0F-8982-CEEB-FFE2-A917688FC8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0FBB281-7AE0-9352-917C-87AEAE5B751F}"/>
                </a:ext>
              </a:extLst>
            </p:cNvPr>
            <p:cNvSpPr txBox="1"/>
            <p:nvPr/>
          </p:nvSpPr>
          <p:spPr>
            <a:xfrm>
              <a:off x="11043344" y="99060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p>
          </p:txBody>
        </p:sp>
      </p:grpSp>
    </p:spTree>
    <p:extLst>
      <p:ext uri="{BB962C8B-B14F-4D97-AF65-F5344CB8AC3E}">
        <p14:creationId xmlns:p14="http://schemas.microsoft.com/office/powerpoint/2010/main" val="3497046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pic>
        <p:nvPicPr>
          <p:cNvPr id="7" name="Picture 6">
            <a:extLst>
              <a:ext uri="{FF2B5EF4-FFF2-40B4-BE49-F238E27FC236}">
                <a16:creationId xmlns:a16="http://schemas.microsoft.com/office/drawing/2014/main" id="{8A930419-F94E-3AA6-9FDB-D23A55E1424C}"/>
              </a:ext>
            </a:extLst>
          </p:cNvPr>
          <p:cNvPicPr>
            <a:picLocks noChangeAspect="1"/>
          </p:cNvPicPr>
          <p:nvPr/>
        </p:nvPicPr>
        <p:blipFill>
          <a:blip r:embed="rId3"/>
          <a:srcRect/>
          <a:stretch/>
        </p:blipFill>
        <p:spPr>
          <a:xfrm>
            <a:off x="2389632" y="1664542"/>
            <a:ext cx="7784365" cy="5189576"/>
          </a:xfrm>
          <a:prstGeom prst="rect">
            <a:avLst/>
          </a:prstGeom>
        </p:spPr>
      </p:pic>
      <p:sp>
        <p:nvSpPr>
          <p:cNvPr id="3" name="TextBox 2">
            <a:extLst>
              <a:ext uri="{FF2B5EF4-FFF2-40B4-BE49-F238E27FC236}">
                <a16:creationId xmlns:a16="http://schemas.microsoft.com/office/drawing/2014/main" id="{FF76BD7F-42F5-DE1F-C298-925197D64223}"/>
              </a:ext>
            </a:extLst>
          </p:cNvPr>
          <p:cNvSpPr txBox="1"/>
          <p:nvPr/>
        </p:nvSpPr>
        <p:spPr>
          <a:xfrm>
            <a:off x="4072128" y="1506022"/>
            <a:ext cx="4876800" cy="369332"/>
          </a:xfrm>
          <a:prstGeom prst="rect">
            <a:avLst/>
          </a:prstGeom>
          <a:noFill/>
        </p:spPr>
        <p:txBody>
          <a:bodyPr wrap="square" rtlCol="0">
            <a:spAutoFit/>
          </a:bodyPr>
          <a:lstStyle/>
          <a:p>
            <a:r>
              <a:rPr lang="en-US" dirty="0"/>
              <a:t>Proportion With At Least Secondary Degree</a:t>
            </a:r>
          </a:p>
        </p:txBody>
      </p:sp>
      <p:grpSp>
        <p:nvGrpSpPr>
          <p:cNvPr id="5" name="Group 4">
            <a:extLst>
              <a:ext uri="{FF2B5EF4-FFF2-40B4-BE49-F238E27FC236}">
                <a16:creationId xmlns:a16="http://schemas.microsoft.com/office/drawing/2014/main" id="{2CF4DA50-70D5-6336-650E-37AF11C837CB}"/>
              </a:ext>
            </a:extLst>
          </p:cNvPr>
          <p:cNvGrpSpPr/>
          <p:nvPr/>
        </p:nvGrpSpPr>
        <p:grpSpPr>
          <a:xfrm>
            <a:off x="11214652" y="132392"/>
            <a:ext cx="788708" cy="1100420"/>
            <a:chOff x="10951180" y="240224"/>
            <a:chExt cx="788708" cy="1100420"/>
          </a:xfrm>
        </p:grpSpPr>
        <p:pic>
          <p:nvPicPr>
            <p:cNvPr id="5122" name="Picture 2" descr="American Community Survey (ACS) – Roadmap to the 2030 Census">
              <a:extLst>
                <a:ext uri="{FF2B5EF4-FFF2-40B4-BE49-F238E27FC236}">
                  <a16:creationId xmlns:a16="http://schemas.microsoft.com/office/drawing/2014/main" id="{347DA099-9011-C72F-97EE-0BD73E1F26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1180" y="240224"/>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E26AC53-CE31-75D6-6B9D-2A0CA83C3DE0}"/>
                </a:ext>
              </a:extLst>
            </p:cNvPr>
            <p:cNvSpPr txBox="1"/>
            <p:nvPr/>
          </p:nvSpPr>
          <p:spPr>
            <a:xfrm>
              <a:off x="11035594" y="1002090"/>
              <a:ext cx="704294" cy="338554"/>
            </a:xfrm>
            <a:prstGeom prst="rect">
              <a:avLst/>
            </a:prstGeom>
            <a:noFill/>
          </p:spPr>
          <p:txBody>
            <a:bodyPr wrap="square" rtlCol="0">
              <a:spAutoFit/>
            </a:bodyPr>
            <a:lstStyle/>
            <a:p>
              <a:r>
                <a:rPr lang="en-US" sz="1600" dirty="0">
                  <a:latin typeface="Abadi MT Condensed Light" panose="020B0306030101010103" pitchFamily="34" charset="77"/>
                </a:rPr>
                <a:t>2020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034220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4308</TotalTime>
  <Words>1985</Words>
  <Application>Microsoft Macintosh PowerPoint</Application>
  <PresentationFormat>Widescreen</PresentationFormat>
  <Paragraphs>225</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Abadi MT Condensed Light</vt:lpstr>
      <vt:lpstr>Aptos</vt:lpstr>
      <vt:lpstr>Aptos Display</vt:lpstr>
      <vt:lpstr>Arial</vt:lpstr>
      <vt:lpstr>GT America Standard</vt:lpstr>
      <vt:lpstr>Roboto</vt:lpstr>
      <vt:lpstr>Office Theme</vt:lpstr>
      <vt:lpstr>Caribbean Hispanic Sociodemographic Heterogeneity: Comparing Older Adults by Country and U.S. Migration Status</vt:lpstr>
      <vt:lpstr>30% of US Hispanic Immigrants are From the Caribbean</vt:lpstr>
      <vt:lpstr>Infant Mortality Rates Represent Health Implies Very Different Early Childhood Conditions</vt:lpstr>
      <vt:lpstr>Immigrant Health Differs by Birth Country</vt:lpstr>
      <vt:lpstr>Migrant Selectivity Differs by Country: Comparisons with Older Adults in Birth Countries </vt:lpstr>
      <vt:lpstr>First Results: Migration Cohorts</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Two bars for education, the bar I just showed plus people who migrated after age 24</vt:lpstr>
      <vt:lpstr>Migrants to the US are far more likely to have at least a secondary degree</vt:lpstr>
      <vt:lpstr>Mexican migrants are the least likely to live alone and most likely to be married</vt:lpstr>
      <vt:lpstr>Native country residents are less likely to live alone</vt:lpstr>
      <vt:lpstr>Native country residents are more likely to be married</vt:lpstr>
      <vt:lpstr>Discussion</vt:lpstr>
      <vt:lpstr>Strong cohort increases in migrant education, even from 2010 to 2020</vt:lpstr>
      <vt:lpstr>Limitations</vt:lpstr>
      <vt:lpstr>Future Direction</vt:lpstr>
      <vt:lpstr>Additional Slides</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56</cp:revision>
  <dcterms:created xsi:type="dcterms:W3CDTF">2025-04-01T22:15:04Z</dcterms:created>
  <dcterms:modified xsi:type="dcterms:W3CDTF">2025-04-07T22:44:04Z</dcterms:modified>
</cp:coreProperties>
</file>