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modernComment_100_534FA0E1.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comments/modernComment_104_F3442793.xml" ContentType="application/vnd.ms-powerpoint.comments+xml"/>
  <Override PartName="/ppt/notesSlides/notesSlide4.xml" ContentType="application/vnd.openxmlformats-officedocument.presentationml.notesSlide+xml"/>
  <Override PartName="/ppt/comments/modernComment_101_160AA05C.xml" ContentType="application/vnd.ms-powerpoint.comments+xml"/>
  <Override PartName="/ppt/notesSlides/notesSlide5.xml" ContentType="application/vnd.openxmlformats-officedocument.presentationml.notesSlide+xml"/>
  <Override PartName="/ppt/comments/modernComment_108_F1A22F58.xml" ContentType="application/vnd.ms-powerpoint.comments+xml"/>
  <Override PartName="/ppt/notesSlides/notesSlide6.xml" ContentType="application/vnd.openxmlformats-officedocument.presentationml.notesSlide+xml"/>
  <Override PartName="/ppt/comments/modernComment_103_1FB47885.xml" ContentType="application/vnd.ms-powerpoint.comments+xml"/>
  <Override PartName="/ppt/notesSlides/notesSlide7.xml" ContentType="application/vnd.openxmlformats-officedocument.presentationml.notesSlide+xml"/>
  <Override PartName="/ppt/comments/modernComment_105_2B9B8E2C.xml" ContentType="application/vnd.ms-powerpoint.comments+xml"/>
  <Override PartName="/ppt/notesSlides/notesSlide8.xml" ContentType="application/vnd.openxmlformats-officedocument.presentationml.notesSlide+xml"/>
  <Override PartName="/ppt/comments/modernComment_10C_D070B019.xml" ContentType="application/vnd.ms-powerpoint.comments+xml"/>
  <Override PartName="/ppt/notesSlides/notesSlide9.xml" ContentType="application/vnd.openxmlformats-officedocument.presentationml.notesSlide+xml"/>
  <Override PartName="/ppt/comments/modernComment_106_B4DA8868.xml" ContentType="application/vnd.ms-powerpoint.comments+xml"/>
  <Override PartName="/ppt/notesSlides/notesSlide10.xml" ContentType="application/vnd.openxmlformats-officedocument.presentationml.notesSlide+xml"/>
  <Override PartName="/ppt/comments/modernComment_11A_316BF3DC.xml" ContentType="application/vnd.ms-powerpoint.comments+xml"/>
  <Override PartName="/ppt/notesSlides/notesSlide11.xml" ContentType="application/vnd.openxmlformats-officedocument.presentationml.notesSlide+xml"/>
  <Override PartName="/ppt/comments/modernComment_119_5AD82056.xml" ContentType="application/vnd.ms-powerpoint.comments+xml"/>
  <Override PartName="/ppt/notesSlides/notesSlide12.xml" ContentType="application/vnd.openxmlformats-officedocument.presentationml.notesSlide+xml"/>
  <Override PartName="/ppt/comments/modernComment_10D_F4B31A49.xml" ContentType="application/vnd.ms-powerpoint.comments+xml"/>
  <Override PartName="/ppt/notesSlides/notesSlide13.xml" ContentType="application/vnd.openxmlformats-officedocument.presentationml.notesSlide+xml"/>
  <Override PartName="/ppt/comments/modernComment_107_92DDC477.xml" ContentType="application/vnd.ms-powerpoint.comments+xml"/>
  <Override PartName="/ppt/notesSlides/notesSlide14.xml" ContentType="application/vnd.openxmlformats-officedocument.presentationml.notesSlide+xml"/>
  <Override PartName="/ppt/comments/modernComment_10E_215A1C49.xml" ContentType="application/vnd.ms-powerpoint.comments+xml"/>
  <Override PartName="/ppt/notesSlides/notesSlide15.xml" ContentType="application/vnd.openxmlformats-officedocument.presentationml.notesSlide+xml"/>
  <Override PartName="/ppt/comments/modernComment_10B_3EA74219.xml" ContentType="application/vnd.ms-powerpoint.comments+xml"/>
  <Override PartName="/ppt/notesSlides/notesSlide16.xml" ContentType="application/vnd.openxmlformats-officedocument.presentationml.notesSlide+xml"/>
  <Override PartName="/ppt/comments/modernComment_110_884C6503.xml" ContentType="application/vnd.ms-powerpoint.comments+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comments/modernComment_116_91D84CCC.xml" ContentType="application/vnd.ms-powerpoint.comments+xml"/>
  <Override PartName="/ppt/notesSlides/notesSlide19.xml" ContentType="application/vnd.openxmlformats-officedocument.presentationml.notesSlide+xml"/>
  <Override PartName="/ppt/comments/modernComment_10F_E8204122.xml" ContentType="application/vnd.ms-powerpoint.comments+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2" r:id="rId1"/>
  </p:sldMasterIdLst>
  <p:notesMasterIdLst>
    <p:notesMasterId r:id="rId25"/>
  </p:notesMasterIdLst>
  <p:sldIdLst>
    <p:sldId id="256" r:id="rId2"/>
    <p:sldId id="279" r:id="rId3"/>
    <p:sldId id="260" r:id="rId4"/>
    <p:sldId id="257" r:id="rId5"/>
    <p:sldId id="264" r:id="rId6"/>
    <p:sldId id="259" r:id="rId7"/>
    <p:sldId id="261" r:id="rId8"/>
    <p:sldId id="268" r:id="rId9"/>
    <p:sldId id="262" r:id="rId10"/>
    <p:sldId id="282" r:id="rId11"/>
    <p:sldId id="281" r:id="rId12"/>
    <p:sldId id="269" r:id="rId13"/>
    <p:sldId id="263" r:id="rId14"/>
    <p:sldId id="270" r:id="rId15"/>
    <p:sldId id="267" r:id="rId16"/>
    <p:sldId id="272" r:id="rId17"/>
    <p:sldId id="283" r:id="rId18"/>
    <p:sldId id="278" r:id="rId19"/>
    <p:sldId id="284" r:id="rId20"/>
    <p:sldId id="271" r:id="rId21"/>
    <p:sldId id="276" r:id="rId22"/>
    <p:sldId id="280" r:id="rId23"/>
    <p:sldId id="273" r:id="rId2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FA1B2A6-432F-BDAD-8948-8605949700F2}" name="Chris Soria" initials="CS" userId="S::chrissoria@BERKELEY.EDU::8213db45-da52-4d4d-99db-77b1fbfed4b4" providerId="AD"/>
  <p188:author id="{2FB5A3B3-42F8-D2A7-CF28-DFDB8AFC7A1F}" name="William Dow" initials="WD" userId="6061154a422c9702"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D79A7"/>
    <a:srgbClr val="009F73"/>
    <a:srgbClr val="58B4E9"/>
    <a:srgbClr val="E6A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033"/>
    <p:restoredTop sz="62260"/>
  </p:normalViewPr>
  <p:slideViewPr>
    <p:cSldViewPr snapToGrid="0">
      <p:cViewPr varScale="1">
        <p:scale>
          <a:sx n="76" d="100"/>
          <a:sy n="76" d="100"/>
        </p:scale>
        <p:origin x="12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 Id="rId30" Type="http://schemas.microsoft.com/office/2018/10/relationships/authors" Target="authors.xml"/></Relationships>
</file>

<file path=ppt/comments/modernComment_100_534FA0E1.xml><?xml version="1.0" encoding="utf-8"?>
<p188:cmLst xmlns:a="http://schemas.openxmlformats.org/drawingml/2006/main" xmlns:r="http://schemas.openxmlformats.org/officeDocument/2006/relationships" xmlns:p188="http://schemas.microsoft.com/office/powerpoint/2018/8/main">
  <p188:cm id="{D01BED82-A6BA-47EB-8AB6-A8ED19D2DC81}" authorId="{2FB5A3B3-42F8-D2A7-CF28-DFDB8AFC7A1F}" created="2025-04-09T19:03:26.341">
    <pc:sldMkLst xmlns:pc="http://schemas.microsoft.com/office/powerpoint/2013/main/command">
      <pc:docMk/>
      <pc:sldMk cId="1397727457" sldId="256"/>
    </pc:sldMkLst>
    <p188:txBody>
      <a:bodyPr/>
      <a:lstStyle/>
      <a:p>
        <a:r>
          <a:rPr lang="en-US"/>
          <a:t>I would write “UC Berkeley on the slide, as it’s hard to read the institution name in the seal
Also these slides are all in wide screen rather than normal size - did PAA recommend this? (If not, you may want to switch to normal size so the content doesn’t get shrunken)</a:t>
        </a:r>
      </a:p>
    </p188:txBody>
  </p188:cm>
</p188:cmLst>
</file>

<file path=ppt/comments/modernComment_101_160AA05C.xml><?xml version="1.0" encoding="utf-8"?>
<p188:cmLst xmlns:a="http://schemas.openxmlformats.org/drawingml/2006/main" xmlns:r="http://schemas.openxmlformats.org/officeDocument/2006/relationships" xmlns:p188="http://schemas.microsoft.com/office/powerpoint/2018/8/main">
  <p188:cm id="{87490955-8441-F444-885C-14D09A9B3C66}" authorId="{AFA1B2A6-432F-BDAD-8948-8605949700F2}" created="2025-04-09T17:24:25.921">
    <ac:tx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txMk cp="80" len="98">
        <ac:context len="426" hash="3558472259"/>
      </ac:txMk>
    </ac:txMkLst>
    <p188:pos x="10346356" y="1158208"/>
    <p188:txBody>
      <a:bodyPr/>
      <a:lstStyle/>
      <a:p>
        <a:r>
          <a:rPr lang="en-US"/>
          <a:t>Look for the specific citation to have in handy</a:t>
        </a:r>
      </a:p>
    </p188:txBody>
  </p188:cm>
  <p188:cm id="{A3CBB0B2-91ED-4EDD-911E-5AF4CB89C2F9}" authorId="{2FB5A3B3-42F8-D2A7-CF28-DFDB8AFC7A1F}" created="2025-04-09T19:00:18.113">
    <ac:deMkLst xmlns:ac="http://schemas.microsoft.com/office/drawing/2013/main/command">
      <pc:docMk xmlns:pc="http://schemas.microsoft.com/office/powerpoint/2013/main/command"/>
      <pc:sldMk xmlns:pc="http://schemas.microsoft.com/office/powerpoint/2013/main/command" cId="369795164" sldId="257"/>
      <ac:spMk id="3" creationId="{DA531385-67C5-A489-E34A-2D6E8D37FEF0}"/>
    </ac:deMkLst>
    <p188:replyLst>
      <p188:reply id="{7BF382B4-E2C3-9F42-9702-919BF83142A3}" authorId="{AFA1B2A6-432F-BDAD-8948-8605949700F2}" created="2025-04-10T15:05:05.007">
        <p188:txBody>
          <a:bodyPr/>
          <a:lstStyle/>
          <a:p>
            <a:r>
              <a:rPr lang="en-US"/>
              <a:t>I changed it to say 
“However, the NHIS offers a relatively small sample size for these populations, requiring researchers to pool data across many years to obtain sufficient numbers - for example, in Marc’s 2018 paper he had to pool across 18 years.”
Is this good or should I just cut? I don’t want to come off like I’m criticizing his work. </a:t>
            </a:r>
          </a:p>
        </p188:txBody>
      </p188:reply>
    </p188:replyLst>
    <p188:txBody>
      <a:bodyPr/>
      <a:lstStyle/>
      <a:p>
        <a:r>
          <a:rPr lang="en-US"/>
          <a:t>Please check. I think the 100 was the # of deaths in the Fenelon paper; don’t Garcia’s papers have larger pooled samples?</a:t>
        </a:r>
      </a:p>
    </p188:txBody>
  </p188:cm>
  <p188:cm id="{C262ECD2-99A9-6E42-969C-8E27736B9F3C}" authorId="{AFA1B2A6-432F-BDAD-8948-8605949700F2}" status="resolved" created="2025-04-10T15:05:40.102" complete="100000">
    <pc:sldMkLst xmlns:pc="http://schemas.microsoft.com/office/powerpoint/2013/main/command">
      <pc:docMk/>
      <pc:sldMk cId="369795164" sldId="257"/>
    </pc:sldMkLst>
    <p188:txBody>
      <a:bodyPr/>
      <a:lstStyle/>
      <a:p>
        <a:r>
          <a:rPr lang="en-US"/>
          <a:t>Might cut</a:t>
        </a:r>
      </a:p>
    </p188:txBody>
  </p188:cm>
</p188:cmLst>
</file>

<file path=ppt/comments/modernComment_103_1FB47885.xml><?xml version="1.0" encoding="utf-8"?>
<p188:cmLst xmlns:a="http://schemas.openxmlformats.org/drawingml/2006/main" xmlns:r="http://schemas.openxmlformats.org/officeDocument/2006/relationships" xmlns:p188="http://schemas.microsoft.com/office/powerpoint/2018/8/main">
  <p188:cm id="{FA15D638-8D52-4D1A-AF40-A87458759BAB}" authorId="{2FB5A3B3-42F8-D2A7-CF28-DFDB8AFC7A1F}" created="2025-04-09T19:21:39.778">
    <ac:txMkLst xmlns:ac="http://schemas.microsoft.com/office/drawing/2013/main/command">
      <pc:docMk xmlns:pc="http://schemas.microsoft.com/office/powerpoint/2013/main/command"/>
      <pc:sldMk xmlns:pc="http://schemas.microsoft.com/office/powerpoint/2013/main/command" cId="531921029" sldId="259"/>
      <ac:spMk id="2" creationId="{5AE3580C-3D8D-C991-962B-FACF83EBEDE5}"/>
      <ac:txMk cp="0" len="34">
        <ac:context len="35" hash="140201094"/>
      </ac:txMk>
    </ac:txMkLst>
    <p188:pos x="8377719" y="608469"/>
    <p188:replyLst>
      <p188:reply id="{EAE09817-5F84-054D-91ED-95A0DEBB0AF0}" authorId="{AFA1B2A6-432F-BDAD-8948-8605949700F2}" created="2025-04-09T19:53:24.643">
        <p188:txBody>
          <a:bodyPr/>
          <a:lstStyle/>
          <a:p>
            <a:r>
              <a:rPr lang="en-US"/>
              <a:t>Yes, I was planning to say verbally instead of having bullet points</a:t>
            </a:r>
          </a:p>
        </p188:txBody>
      </p188:reply>
    </p188:replyLst>
    <p188:txBody>
      <a:bodyPr/>
      <a:lstStyle/>
      <a:p>
        <a:r>
          <a:rPr lang="en-US"/>
          <a:t>I suggest changed title. 
I assume you are adding then the 2 talking points we discussed:
1. Puerto Rican migration earlier than Mexico and other countries. 
2. DR mostly later than Mexico and other countries</a:t>
        </a:r>
      </a:p>
    </p188:txBody>
  </p188:cm>
  <p188:cm id="{2B24AA87-9C47-4581-A9BB-E010E4FA3B1D}" authorId="{2FB5A3B3-42F8-D2A7-CF28-DFDB8AFC7A1F}" created="2025-04-10T02:54:55.345">
    <pc:sldMkLst xmlns:pc="http://schemas.microsoft.com/office/powerpoint/2013/main/command">
      <pc:docMk/>
      <pc:sldMk cId="531921029" sldId="259"/>
    </pc:sldMkLst>
    <p188:txBody>
      <a:bodyPr/>
      <a:lstStyle/>
      <a:p>
        <a:r>
          <a:rPr lang="en-US"/>
          <a:t>On all of these results slides, you may want to add animation. E.g., circle PR when you discuss the PR results, then next circle DR+Mexico when discussing your last talking point.
After the first talking point, add: “On this graph, as in subsequent graphs, we show the 4 countries named across the top: Mexico, then Puerto Rico, then Dominican Republic, then Cuba.” For each country, we show here 3 bars: the proportion of U.S. immigrants from that country who migrated before 1965, from 1965 to 1979, and 1980 and after.” 
(And on subsequent slides, add to your talking points a quick sentence similarly orienting the viewer to the slide”</a:t>
        </a:r>
      </a:p>
    </p188:txBody>
  </p188:cm>
</p188:cmLst>
</file>

<file path=ppt/comments/modernComment_104_F3442793.xml><?xml version="1.0" encoding="utf-8"?>
<p188:cmLst xmlns:a="http://schemas.openxmlformats.org/drawingml/2006/main" xmlns:r="http://schemas.openxmlformats.org/officeDocument/2006/relationships" xmlns:p188="http://schemas.microsoft.com/office/powerpoint/2018/8/main">
  <p188:cm id="{2B3DDABD-23C2-40E9-9933-C51F9211EB03}" authorId="{2FB5A3B3-42F8-D2A7-CF28-DFDB8AFC7A1F}" status="resolved" created="2025-04-09T18:54:11.818" complete="100000">
    <pc:sldMkLst xmlns:pc="http://schemas.microsoft.com/office/powerpoint/2013/main/command">
      <pc:docMk/>
      <pc:sldMk cId="4081330067" sldId="260"/>
    </pc:sldMkLst>
    <p188:txBody>
      <a:bodyPr/>
      <a:lstStyle/>
      <a:p>
        <a:r>
          <a:rPr lang="en-US"/>
          <a:t>1. slide title: I suggest a shorter version using “show” 
2. First script note: instead of “stem largely” I would say, “stem in part” … 
3. Second script note: change “when” to “around when” </a:t>
        </a:r>
      </a:p>
    </p188:txBody>
  </p188:cm>
</p188:cmLst>
</file>

<file path=ppt/comments/modernComment_105_2B9B8E2C.xml><?xml version="1.0" encoding="utf-8"?>
<p188:cmLst xmlns:a="http://schemas.openxmlformats.org/drawingml/2006/main" xmlns:r="http://schemas.openxmlformats.org/officeDocument/2006/relationships" xmlns:p188="http://schemas.microsoft.com/office/powerpoint/2018/8/main">
  <p188:cm id="{8C7AF2DB-BF17-0343-8F9A-89A613740B3A}" authorId="{AFA1B2A6-432F-BDAD-8948-8605949700F2}" created="2025-04-09T21:09:28.227">
    <ac:deMkLst xmlns:ac="http://schemas.microsoft.com/office/drawing/2013/main/command">
      <pc:docMk xmlns:pc="http://schemas.microsoft.com/office/powerpoint/2013/main/command"/>
      <pc:sldMk xmlns:pc="http://schemas.microsoft.com/office/powerpoint/2013/main/command" cId="731614764" sldId="261"/>
      <ac:picMk id="8" creationId="{4497AAAA-15E1-3643-4B70-8F75550F6E48}"/>
    </ac:deMkLst>
    <p188:txBody>
      <a:bodyPr/>
      <a:lstStyle/>
      <a:p>
        <a:r>
          <a:rPr lang="en-US"/>
          <a:t>Make all x axis tick marks larger for this style of plot</a:t>
        </a:r>
      </a:p>
    </p188:txBody>
  </p188:cm>
</p188:cmLst>
</file>

<file path=ppt/comments/modernComment_106_B4DA8868.xml><?xml version="1.0" encoding="utf-8"?>
<p188:cmLst xmlns:a="http://schemas.openxmlformats.org/drawingml/2006/main" xmlns:r="http://schemas.openxmlformats.org/officeDocument/2006/relationships" xmlns:p188="http://schemas.microsoft.com/office/powerpoint/2018/8/main">
  <p188:cm id="{097A65BC-6C58-4906-95BA-B18E01D7E330}" authorId="{2FB5A3B3-42F8-D2A7-CF28-DFDB8AFC7A1F}" status="resolved" created="2025-04-10T03:01:22.793" complete="100000">
    <pc:sldMkLst xmlns:pc="http://schemas.microsoft.com/office/powerpoint/2013/main/command">
      <pc:docMk/>
      <pc:sldMk cId="3034220648" sldId="262"/>
    </pc:sldMkLst>
    <p188:txBody>
      <a:bodyPr/>
      <a:lstStyle/>
      <a:p>
        <a:r>
          <a:rPr lang="en-US"/>
          <a:t>I suggest editing your first talking point to:
“A clearer determinant of healthy aging is education, which we find varies substantially by migrant birth country”</a:t>
        </a:r>
      </a:p>
    </p188:txBody>
  </p188:cm>
</p188:cmLst>
</file>

<file path=ppt/comments/modernComment_107_92DDC477.xml><?xml version="1.0" encoding="utf-8"?>
<p188:cmLst xmlns:a="http://schemas.openxmlformats.org/drawingml/2006/main" xmlns:r="http://schemas.openxmlformats.org/officeDocument/2006/relationships" xmlns:p188="http://schemas.microsoft.com/office/powerpoint/2018/8/main">
  <p188:cm id="{43AC9AE2-60F7-460F-B46D-220F92BC7349}" authorId="{2FB5A3B3-42F8-D2A7-CF28-DFDB8AFC7A1F}" status="resolved" created="2025-04-10T03:26:34.007" complete="100000">
    <ac:deMkLst xmlns:ac="http://schemas.microsoft.com/office/drawing/2013/main/command">
      <pc:docMk xmlns:pc="http://schemas.microsoft.com/office/powerpoint/2013/main/command"/>
      <pc:sldMk xmlns:pc="http://schemas.microsoft.com/office/powerpoint/2013/main/command" cId="2464007287" sldId="263"/>
      <ac:picMk id="11" creationId="{4B30DD27-E1A1-1370-C3DF-FA3BF8F8F358}"/>
    </ac:deMkLst>
    <p188:txBody>
      <a:bodyPr/>
      <a:lstStyle/>
      <a:p>
        <a:r>
          <a:rPr lang="en-US"/>
          <a:t>Maybe add to the 3rd talking point: “Again, this is not explained by age or migration timing. So it seems to reflect something more fundamental about population differences by birth country, and likely also affects health differences.”</a:t>
        </a:r>
      </a:p>
    </p188:txBody>
  </p188:cm>
</p188:cmLst>
</file>

<file path=ppt/comments/modernComment_108_F1A22F58.xml><?xml version="1.0" encoding="utf-8"?>
<p188:cmLst xmlns:a="http://schemas.openxmlformats.org/drawingml/2006/main" xmlns:r="http://schemas.openxmlformats.org/officeDocument/2006/relationships" xmlns:p188="http://schemas.microsoft.com/office/powerpoint/2018/8/main">
  <p188:cm id="{017D046B-4434-D649-85BD-D604536CEF3F}" authorId="{AFA1B2A6-432F-BDAD-8948-8605949700F2}" status="resolved" created="2025-04-09T20:24:28.375" complete="100000">
    <ac:txMkLst xmlns:ac="http://schemas.microsoft.com/office/drawing/2013/main/command">
      <pc:docMk xmlns:pc="http://schemas.microsoft.com/office/powerpoint/2013/main/command"/>
      <pc:sldMk xmlns:pc="http://schemas.microsoft.com/office/powerpoint/2013/main/command" cId="4053938008" sldId="264"/>
      <ac:spMk id="3" creationId="{E1DAA6DA-67BF-21A2-9A1C-742D249E4CE5}"/>
      <ac:txMk cp="143" len="41">
        <ac:context len="185" hash="1288044475"/>
      </ac:txMk>
    </ac:txMkLst>
    <p188:pos x="6886074" y="3251701"/>
    <p188:txBody>
      <a:bodyPr/>
      <a:lstStyle/>
      <a:p>
        <a:r>
          <a:rPr lang="en-US"/>
          <a:t>Made this more explicit</a:t>
        </a:r>
      </a:p>
    </p188:txBody>
  </p188:cm>
  <p188:cm id="{ABEB176C-67D8-4F00-B40B-628554EB3225}" authorId="{2FB5A3B3-42F8-D2A7-CF28-DFDB8AFC7A1F}" status="resolved" created="2025-04-10T02:52:03.759" complete="100000">
    <pc:sldMkLst xmlns:pc="http://schemas.microsoft.com/office/powerpoint/2013/main/command">
      <pc:docMk/>
      <pc:sldMk cId="4053938008" sldId="264"/>
    </pc:sldMkLst>
    <p188:txBody>
      <a:bodyPr/>
      <a:lstStyle/>
      <a:p>
        <a:r>
          <a:rPr lang="en-US"/>
          <a:t>I modified 2nd talking point: “Because some Caribbean data are only available around 2010, we also selected census years closest to 2010 in other countries too…” </a:t>
        </a:r>
      </a:p>
    </p188:txBody>
  </p188:cm>
</p188:cmLst>
</file>

<file path=ppt/comments/modernComment_10B_3EA74219.xml><?xml version="1.0" encoding="utf-8"?>
<p188:cmLst xmlns:a="http://schemas.openxmlformats.org/drawingml/2006/main" xmlns:r="http://schemas.openxmlformats.org/officeDocument/2006/relationships" xmlns:p188="http://schemas.microsoft.com/office/powerpoint/2018/8/main">
  <p188:cm id="{60B9CEBB-7862-4C63-998D-A47A8D9B1E74}" authorId="{2FB5A3B3-42F8-D2A7-CF28-DFDB8AFC7A1F}" created="2025-04-10T03:38:36.417">
    <pc:sldMkLst xmlns:pc="http://schemas.microsoft.com/office/powerpoint/2013/main/command">
      <pc:docMk/>
      <pc:sldMk cId="1051148825" sldId="267"/>
    </pc:sldMkLst>
    <p188:txBody>
      <a:bodyPr/>
      <a:lstStyle/>
      <a:p>
        <a:r>
          <a:rPr lang="en-US"/>
          <a:t>I suggest changing the first bullet to: “Hispanic migrants have differing sociodemographics by Caribbean birth country” 
And second to: 
“Compared to Mexican migrants: Caribbean migrants have higher education and acculturation rates, but are more likely to live alone”   </a:t>
        </a:r>
      </a:p>
    </p188:txBody>
  </p188:cm>
</p188:cmLst>
</file>

<file path=ppt/comments/modernComment_10C_D070B019.xml><?xml version="1.0" encoding="utf-8"?>
<p188:cmLst xmlns:a="http://schemas.openxmlformats.org/drawingml/2006/main" xmlns:r="http://schemas.openxmlformats.org/officeDocument/2006/relationships" xmlns:p188="http://schemas.microsoft.com/office/powerpoint/2018/8/main">
  <p188:cm id="{6939DF69-EBFC-034E-9497-030F9388375B}" authorId="{AFA1B2A6-432F-BDAD-8948-8605949700F2}" created="2025-04-09T23:07:03.021">
    <pc:sldMkLst xmlns:pc="http://schemas.microsoft.com/office/powerpoint/2013/main/command">
      <pc:docMk/>
      <pc:sldMk cId="3497046041" sldId="268"/>
    </pc:sldMkLst>
    <p188:replyLst>
      <p188:reply id="{1330B4CB-A1DA-46DE-AA04-C7A46862D277}" authorId="{2FB5A3B3-42F8-D2A7-CF28-DFDB8AFC7A1F}" created="2025-04-10T02:58:58.441">
        <p188:txBody>
          <a:bodyPr/>
          <a:lstStyle/>
          <a:p>
            <a:r>
              <a:rPr lang="en-US"/>
              <a:t>The acculturation literature is mixed and contested. How about saying: “While the effects of acculturation on health are complex, the point here is that we might expect very different health patterns by birth country because of these different acculturation patterns.”</a:t>
            </a:r>
          </a:p>
        </p188:txBody>
      </p188:reply>
    </p188:replyLst>
    <p188:txBody>
      <a:bodyPr/>
      <a:lstStyle/>
      <a:p>
        <a:r>
          <a:rPr lang="en-US"/>
          <a:t>Does it make sense to mention that naturalized citizens are less likely to experience less psychological distress?</a:t>
        </a:r>
      </a:p>
    </p188:txBody>
  </p188:cm>
  <p188:cm id="{9A66B713-F432-C446-B7FF-9C8238B2D959}" authorId="{AFA1B2A6-432F-BDAD-8948-8605949700F2}" created="2025-04-09T23:07:36.348">
    <pc:sldMkLst xmlns:pc="http://schemas.microsoft.com/office/powerpoint/2013/main/command">
      <pc:docMk/>
      <pc:sldMk cId="3497046041" sldId="268"/>
    </pc:sldMkLst>
    <p188:replyLst>
      <p188:reply id="{28546DDD-52EA-4018-8077-9C4096AF184D}" authorId="{2FB5A3B3-42F8-D2A7-CF28-DFDB8AFC7A1F}" created="2025-04-10T03:15:46.623">
        <p188:txBody>
          <a:bodyPr/>
          <a:lstStyle/>
          <a:p>
            <a:r>
              <a:rPr lang="en-US"/>
              <a:t>If you include, then circle first the left graph when talking about English, then the right graph when discussing naturalization</a:t>
            </a:r>
          </a:p>
        </p188:txBody>
      </p188:reply>
      <p188:reply id="{D017B0CB-1235-EB40-B387-CC75947F788C}" authorId="{AFA1B2A6-432F-BDAD-8948-8605949700F2}" created="2025-04-10T15:14:48.196">
        <p188:txBody>
          <a:bodyPr/>
          <a:lstStyle/>
          <a:p>
            <a:r>
              <a:rPr lang="en-US"/>
              <a:t>Not sure why but I’ve been adding these to specific talking points but doesn’t track. I mean I would possibly cut the talking point: 
“It's worth noting, however, that Cubans have historically benefited from a more accessible path to naturalization through policies that allow them to apply for permanent residency after just one year in the United States.“</a:t>
            </a:r>
          </a:p>
        </p188:txBody>
      </p188:reply>
    </p188:replyLst>
    <p188:txBody>
      <a:bodyPr/>
      <a:lstStyle/>
      <a:p>
        <a:r>
          <a:rPr lang="en-US"/>
          <a:t>Cut or truncate if need space</a:t>
        </a:r>
      </a:p>
    </p188:txBody>
  </p188:cm>
</p188:cmLst>
</file>

<file path=ppt/comments/modernComment_10D_F4B31A49.xml><?xml version="1.0" encoding="utf-8"?>
<p188:cmLst xmlns:a="http://schemas.openxmlformats.org/drawingml/2006/main" xmlns:r="http://schemas.openxmlformats.org/officeDocument/2006/relationships" xmlns:p188="http://schemas.microsoft.com/office/powerpoint/2018/8/main">
  <p188:cm id="{FB915BDF-AC24-4F9E-9E8E-75603D82624C}" authorId="{2FB5A3B3-42F8-D2A7-CF28-DFDB8AFC7A1F}" status="resolved" created="2025-04-10T03:23:36.422" complete="100000">
    <ac:deMkLst xmlns:ac="http://schemas.microsoft.com/office/drawing/2013/main/command">
      <pc:docMk xmlns:pc="http://schemas.microsoft.com/office/powerpoint/2013/main/command"/>
      <pc:sldMk xmlns:pc="http://schemas.microsoft.com/office/powerpoint/2013/main/command" cId="4105378377" sldId="269"/>
      <ac:spMk id="2" creationId="{BE5C5FD9-85ED-CCA2-BAF1-6263508F1B9C}"/>
    </ac:deMkLst>
    <p188:txBody>
      <a:bodyPr/>
      <a:lstStyle/>
      <a:p>
        <a:r>
          <a:rPr lang="en-US"/>
          <a:t>I edited slide title</a:t>
        </a:r>
      </a:p>
    </p188:txBody>
  </p188:cm>
  <p188:cm id="{2BD859DA-773B-2741-85C2-9C8A84A3507F}" authorId="{AFA1B2A6-432F-BDAD-8948-8605949700F2}" created="2025-04-10T17:35:00.058">
    <ac:deMkLst xmlns:ac="http://schemas.microsoft.com/office/drawing/2013/main/command">
      <pc:docMk xmlns:pc="http://schemas.microsoft.com/office/powerpoint/2013/main/command"/>
      <pc:sldMk xmlns:pc="http://schemas.microsoft.com/office/powerpoint/2013/main/command" cId="4105378377" sldId="269"/>
      <ac:picMk id="8" creationId="{71F6E215-0D96-FE55-FFE1-9FEE5F28ED8A}"/>
    </ac:deMkLst>
    <p188:txBody>
      <a:bodyPr/>
      <a:lstStyle/>
      <a:p>
        <a:r>
          <a:rPr lang="en-US"/>
          <a:t>Maybe I should zoom in to .75</a:t>
        </a:r>
      </a:p>
    </p188:txBody>
  </p188:cm>
</p188:cmLst>
</file>

<file path=ppt/comments/modernComment_10E_215A1C49.xml><?xml version="1.0" encoding="utf-8"?>
<p188:cmLst xmlns:a="http://schemas.openxmlformats.org/drawingml/2006/main" xmlns:r="http://schemas.openxmlformats.org/officeDocument/2006/relationships" xmlns:p188="http://schemas.microsoft.com/office/powerpoint/2018/8/main">
  <p188:cm id="{B366E67B-CE6D-44BD-B95E-69070500ACDB}" authorId="{2FB5A3B3-42F8-D2A7-CF28-DFDB8AFC7A1F}" status="resolved" created="2025-04-10T03:28:14.997" complete="100000">
    <pc:sldMkLst xmlns:pc="http://schemas.microsoft.com/office/powerpoint/2013/main/command">
      <pc:docMk/>
      <pc:sldMk cId="559553609" sldId="270"/>
    </pc:sldMkLst>
    <p188:txBody>
      <a:bodyPr/>
      <a:lstStyle/>
      <a:p>
        <a:r>
          <a:rPr lang="en-US"/>
          <a:t>Add after talking point: “It’s not obvious why or what the implication is, but this is an intriguing stylized fact that calls for further investigation”</a:t>
        </a:r>
      </a:p>
    </p188:txBody>
  </p188:cm>
</p188:cmLst>
</file>

<file path=ppt/comments/modernComment_10F_E8204122.xml><?xml version="1.0" encoding="utf-8"?>
<p188:cmLst xmlns:a="http://schemas.openxmlformats.org/drawingml/2006/main" xmlns:r="http://schemas.openxmlformats.org/officeDocument/2006/relationships" xmlns:p188="http://schemas.microsoft.com/office/powerpoint/2018/8/main">
  <p188:cm id="{67988666-1E9F-4123-AF54-52A81A6C6093}" authorId="{2FB5A3B3-42F8-D2A7-CF28-DFDB8AFC7A1F}" created="2025-04-10T03:30:47.231">
    <pc:sldMkLst xmlns:pc="http://schemas.microsoft.com/office/powerpoint/2013/main/command">
      <pc:docMk/>
      <pc:sldMk cId="3894427938" sldId="271"/>
    </pc:sldMkLst>
    <p188:replyLst>
      <p188:reply id="{7DE70C21-2CA5-C94E-AC6F-9C18A87166DA}" authorId="{AFA1B2A6-432F-BDAD-8948-8605949700F2}" created="2025-04-10T17:10:13.402">
        <p188:txBody>
          <a:bodyPr/>
          <a:lstStyle/>
          <a:p>
            <a:r>
              <a:rPr lang="en-US"/>
              <a:t>They look small compared to the previous plot in part because of the y axis. I’m attaching an updated version. With y axis zoomed (0,0.75). 
We can delete, if you still think it’s not interesting, or we can move up one slide and present living alone last. </a:t>
            </a:r>
          </a:p>
        </p188:txBody>
      </p188:reply>
      <p188:reply id="{09BA75AC-7EFB-1D4B-8E5C-E23D4B190314}" authorId="{AFA1B2A6-432F-BDAD-8948-8605949700F2}" created="2025-04-10T17:11:46.119">
        <p188:txBody>
          <a:bodyPr/>
          <a:lstStyle/>
          <a:p>
            <a:r>
              <a:rPr lang="en-US"/>
              <a:t>The only interesting thing I see here is that Mexicans are the same here as they are in Mexico (could imply they are better at finding enclaves?)</a:t>
            </a:r>
          </a:p>
        </p188:txBody>
      </p188:reply>
    </p188:replyLst>
    <p188:txBody>
      <a:bodyPr/>
      <a:lstStyle/>
      <a:p>
        <a:r>
          <a:rPr lang="en-US"/>
          <a:t>These differences actually look fairly small to me, especially compared to the larger differences in earlier slides, so are less interesting. It’s not good to end the main empirical findings on something less striking; I suggest dropping this slide. </a:t>
        </a:r>
      </a:p>
    </p188:txBody>
  </p188:cm>
</p188:cmLst>
</file>

<file path=ppt/comments/modernComment_110_884C6503.xml><?xml version="1.0" encoding="utf-8"?>
<p188:cmLst xmlns:a="http://schemas.openxmlformats.org/drawingml/2006/main" xmlns:r="http://schemas.openxmlformats.org/officeDocument/2006/relationships" xmlns:p188="http://schemas.microsoft.com/office/powerpoint/2018/8/main">
  <p188:cm id="{BF2F3988-A416-423E-BC7B-89AB4D0DBBDF}" authorId="{2FB5A3B3-42F8-D2A7-CF28-DFDB8AFC7A1F}" created="2025-04-10T03:39:26.216">
    <pc:sldMkLst xmlns:pc="http://schemas.microsoft.com/office/powerpoint/2013/main/command">
      <pc:docMk/>
      <pc:sldMk cId="2286707971" sldId="272"/>
    </pc:sldMkLst>
    <p188:txBody>
      <a:bodyPr/>
      <a:lstStyle/>
      <a:p>
        <a:r>
          <a:rPr lang="en-US"/>
          <a:t>Be sure to take the time to explain that the left hand bar is US migrant education in 2010, and righthand is 2020.</a:t>
        </a:r>
      </a:p>
    </p188:txBody>
  </p188:cm>
</p188:cmLst>
</file>

<file path=ppt/comments/modernComment_116_91D84CCC.xml><?xml version="1.0" encoding="utf-8"?>
<p188:cmLst xmlns:a="http://schemas.openxmlformats.org/drawingml/2006/main" xmlns:r="http://schemas.openxmlformats.org/officeDocument/2006/relationships" xmlns:p188="http://schemas.microsoft.com/office/powerpoint/2018/8/main">
  <p188:cm id="{04F56BB7-41EF-4D27-8EA3-0C0F71D752DD}" authorId="{2FB5A3B3-42F8-D2A7-CF28-DFDB8AFC7A1F}" created="2025-04-10T03:55:30.219">
    <pc:sldMkLst xmlns:pc="http://schemas.microsoft.com/office/powerpoint/2013/main/command">
      <pc:docMk/>
      <pc:sldMk cId="2446871756" sldId="278"/>
    </pc:sldMkLst>
    <p188:replyLst>
      <p188:reply id="{84CF9C60-4C85-E64C-A688-F9482E876748}" authorId="{AFA1B2A6-432F-BDAD-8948-8605949700F2}" created="2025-04-10T17:32:15.269">
        <p188:txBody>
          <a:bodyPr/>
          <a:lstStyle/>
          <a:p>
            <a:r>
              <a:rPr lang="en-US"/>
              <a:t>I fixed the order of the animations</a:t>
            </a:r>
          </a:p>
        </p188:txBody>
      </p188:reply>
    </p188:replyLst>
    <p188:txBody>
      <a:bodyPr/>
      <a:lstStyle/>
      <a:p>
        <a:r>
          <a:rPr lang="en-US"/>
          <a:t>I updated the slide. I suggest using animation to reveal each of the 4 main bullets one at a time</a:t>
        </a:r>
      </a:p>
    </p188:txBody>
  </p188:cm>
</p188:cmLst>
</file>

<file path=ppt/comments/modernComment_119_5AD82056.xml><?xml version="1.0" encoding="utf-8"?>
<p188:cmLst xmlns:a="http://schemas.openxmlformats.org/drawingml/2006/main" xmlns:r="http://schemas.openxmlformats.org/officeDocument/2006/relationships" xmlns:p188="http://schemas.microsoft.com/office/powerpoint/2018/8/main">
  <p188:cm id="{578C1395-0430-40A8-8098-2771E8579825}" authorId="{2FB5A3B3-42F8-D2A7-CF28-DFDB8AFC7A1F}" status="resolved" created="2025-04-10T03:11:41.178" complete="100000">
    <pc:sldMkLst xmlns:pc="http://schemas.microsoft.com/office/powerpoint/2013/main/command">
      <pc:docMk/>
      <pc:sldMk cId="1524113494" sldId="281"/>
    </pc:sldMkLst>
    <p188:txBody>
      <a:bodyPr/>
      <a:lstStyle/>
      <a:p>
        <a:r>
          <a:rPr lang="en-US"/>
          <a:t>After first talking point, add: 
“For each country in this graph, the left bar bar again shows the secondary education attainment proportion that I just showed you, and the bar to its right shows that same proportion among those who migrated after age 24.</a:t>
        </a:r>
      </a:p>
    </p188:txBody>
  </p188:cm>
  <p188:cm id="{A81872B7-4A3D-CF4A-9ECC-AC3343954D56}" authorId="{AFA1B2A6-432F-BDAD-8948-8605949700F2}" created="2025-04-10T17:34:10.350">
    <ac:deMkLst xmlns:ac="http://schemas.microsoft.com/office/drawing/2013/main/command">
      <pc:docMk xmlns:pc="http://schemas.microsoft.com/office/powerpoint/2013/main/command"/>
      <pc:sldMk xmlns:pc="http://schemas.microsoft.com/office/powerpoint/2013/main/command" cId="1524113494" sldId="281"/>
      <ac:picMk id="8" creationId="{367A51FF-E548-2549-8FA6-A07AAE7324EF}"/>
    </ac:deMkLst>
    <p188:txBody>
      <a:bodyPr/>
      <a:lstStyle/>
      <a:p>
        <a:r>
          <a:rPr lang="en-US"/>
          <a:t>Maybe I should zoom in to .75 here?</a:t>
        </a:r>
      </a:p>
    </p188:txBody>
  </p188:cm>
</p188:cmLst>
</file>

<file path=ppt/comments/modernComment_11A_316BF3DC.xml><?xml version="1.0" encoding="utf-8"?>
<p188:cmLst xmlns:a="http://schemas.openxmlformats.org/drawingml/2006/main" xmlns:r="http://schemas.openxmlformats.org/officeDocument/2006/relationships" xmlns:p188="http://schemas.microsoft.com/office/powerpoint/2018/8/main">
  <p188:cm id="{A99AF8FD-1F72-471E-9CF2-3EFBD4F7CB62}" authorId="{2FB5A3B3-42F8-D2A7-CF28-DFDB8AFC7A1F}" status="resolved" created="2025-04-10T03:09:15.722" complete="100000">
    <pc:sldMkLst xmlns:pc="http://schemas.microsoft.com/office/powerpoint/2013/main/command">
      <pc:docMk/>
      <pc:sldMk cId="829158364" sldId="282"/>
    </pc:sldMkLst>
    <p188:txBody>
      <a:bodyPr/>
      <a:lstStyle/>
      <a:p>
        <a:r>
          <a:rPr lang="en-US"/>
          <a:t>I would clarify second talking point:
“Second, it could be that those who migrated in childhood stayed in school longer because of higher compulsory schooling age laws in the U.S.”
And third talking point:
“Third, their birth country may have had lower schooling attainment norms”
And fourth talking point:
“Fourth, is migrant selectivity. It may be that migrants from other countries were more positively selected on education than migrants from Mexico.”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F5B9BC8-40C9-7247-8BB6-EC27E5F94B01}" type="datetimeFigureOut">
              <a:rPr lang="en-US" smtClean="0"/>
              <a:t>4/10/25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DC826D-AAF9-3849-8641-F0AC1F9103F6}" type="slidenum">
              <a:rPr lang="en-US" smtClean="0"/>
              <a:t>‹#›</a:t>
            </a:fld>
            <a:endParaRPr lang="en-US"/>
          </a:p>
        </p:txBody>
      </p:sp>
    </p:spTree>
    <p:extLst>
      <p:ext uri="{BB962C8B-B14F-4D97-AF65-F5344CB8AC3E}">
        <p14:creationId xmlns:p14="http://schemas.microsoft.com/office/powerpoint/2010/main" val="10167666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3" Type="http://schemas.openxmlformats.org/officeDocument/2006/relationships/hyperlink" Target="https://hcap.isr.umich.edu/" TargetMode="External"/><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Introduce self…</a:t>
            </a:r>
          </a:p>
          <a:p>
            <a:endParaRPr lang="en-US" dirty="0"/>
          </a:p>
          <a:p>
            <a:r>
              <a:rPr lang="en-US" b="0" i="0" dirty="0">
                <a:effectLst/>
                <a:latin typeface="fkGroteskNeue"/>
              </a:rPr>
              <a:t>Today I'm going to present research in collaboration with William and Henry Dow on sociodemographic differences between older Hispanic adults in the United States, with a particular focus on comparing immigrants from different countries of origin.</a:t>
            </a:r>
          </a:p>
          <a:p>
            <a:endParaRPr lang="en-US" b="0" i="0" dirty="0">
              <a:effectLst/>
              <a:latin typeface="fkGroteskNeue"/>
            </a:endParaRPr>
          </a:p>
          <a:p>
            <a:r>
              <a:rPr lang="en-US" b="0" i="0" dirty="0">
                <a:effectLst/>
                <a:latin typeface="fkGroteskNeue"/>
              </a:rPr>
              <a:t>Our goal is to highlight that these groups are different enough from each other to deserve their own spotlight in research.</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1</a:t>
            </a:fld>
            <a:endParaRPr lang="en-US"/>
          </a:p>
        </p:txBody>
      </p:sp>
    </p:spTree>
    <p:extLst>
      <p:ext uri="{BB962C8B-B14F-4D97-AF65-F5344CB8AC3E}">
        <p14:creationId xmlns:p14="http://schemas.microsoft.com/office/powerpoint/2010/main" val="90917323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To better understand what might be driving these differences, we examined four possible explanations:</a:t>
            </a:r>
          </a:p>
          <a:p>
            <a:pPr algn="l">
              <a:buNone/>
            </a:pPr>
            <a:endParaRPr lang="en-US" b="0" i="0" dirty="0">
              <a:effectLst/>
              <a:latin typeface="fkGroteskNeue"/>
            </a:endParaRPr>
          </a:p>
          <a:p>
            <a:pPr algn="l">
              <a:buNone/>
            </a:pPr>
            <a:endParaRPr lang="en-US" b="0" i="0" dirty="0">
              <a:effectLst/>
              <a:latin typeface="fkGroteskNeue"/>
            </a:endParaRPr>
          </a:p>
          <a:p>
            <a:pPr algn="l">
              <a:buFont typeface="+mj-lt"/>
              <a:buAutoNum type="arabicPeriod"/>
            </a:pPr>
            <a:r>
              <a:rPr lang="en-US" b="0" i="0" dirty="0">
                <a:effectLst/>
                <a:latin typeface="fkGroteskNeue"/>
              </a:rPr>
              <a:t> It could just be that are age differences between these these groups that we need to adjust for. Which we found don’t make a huge impact.</a:t>
            </a:r>
          </a:p>
          <a:p>
            <a:pPr algn="l">
              <a:buFont typeface="+mj-lt"/>
              <a:buAutoNum type="arabicPeriod"/>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r>
              <a:rPr lang="en-US" b="0" i="0" dirty="0">
                <a:effectLst/>
                <a:latin typeface="fkGroteskNeue"/>
              </a:rPr>
              <a:t> It </a:t>
            </a:r>
            <a:r>
              <a:rPr lang="en-US" dirty="0">
                <a:solidFill>
                  <a:srgbClr val="3F3F3F"/>
                </a:solidFill>
                <a:effectLst/>
                <a:latin typeface="Helvetica" pitchFamily="2" charset="0"/>
              </a:rPr>
              <a:t>could be that those who migrated to the US during childhood stayed in school longer because of compulsory schooling age laws</a:t>
            </a:r>
          </a:p>
          <a:p>
            <a:pPr marL="0" marR="0" lvl="0" indent="0" algn="l" defTabSz="914400" rtl="0" eaLnBrk="1" fontAlgn="auto" latinLnBrk="0" hangingPunct="1">
              <a:lnSpc>
                <a:spcPct val="100000"/>
              </a:lnSpc>
              <a:spcBef>
                <a:spcPts val="0"/>
              </a:spcBef>
              <a:spcAft>
                <a:spcPts val="0"/>
              </a:spcAft>
              <a:buClrTx/>
              <a:buSzTx/>
              <a:buFont typeface="+mj-lt"/>
              <a:buAutoNum type="arabicPeriod"/>
              <a:tabLst/>
              <a:defRPr/>
            </a:pPr>
            <a:endParaRPr lang="en-US" b="0" i="0" dirty="0">
              <a:effectLst/>
              <a:latin typeface="fkGroteskNeue"/>
            </a:endParaRPr>
          </a:p>
          <a:p>
            <a:pPr algn="l">
              <a:buFont typeface="+mj-lt"/>
              <a:buAutoNum type="arabicPeriod"/>
            </a:pPr>
            <a:r>
              <a:rPr lang="en-US" b="0" i="0" dirty="0">
                <a:effectLst/>
                <a:latin typeface="fkGroteskNeue"/>
              </a:rPr>
              <a:t> Their birth country may have had lower schooling attainment norms</a:t>
            </a:r>
          </a:p>
          <a:p>
            <a:pPr algn="l">
              <a:buFont typeface="+mj-lt"/>
              <a:buAutoNum type="arabicPeriod"/>
            </a:pPr>
            <a:endParaRPr lang="en-US" b="0" i="0" dirty="0">
              <a:effectLst/>
              <a:latin typeface="fkGroteskNeue"/>
            </a:endParaRPr>
          </a:p>
          <a:p>
            <a:pPr algn="l">
              <a:buFont typeface="+mj-lt"/>
              <a:buAutoNum type="arabicPeriod"/>
            </a:pPr>
            <a:r>
              <a:rPr lang="en-US" b="0" i="0" dirty="0">
                <a:effectLst/>
                <a:latin typeface="fkGroteskNeue"/>
              </a:rPr>
              <a:t> And lastly we could be seeing migrant selectivity. It may be that migrants from these Caribbean countries were more positively selected on education than migrants from Mexico.</a:t>
            </a:r>
          </a:p>
        </p:txBody>
      </p:sp>
      <p:sp>
        <p:nvSpPr>
          <p:cNvPr id="4" name="Slide Number Placeholder 3"/>
          <p:cNvSpPr>
            <a:spLocks noGrp="1"/>
          </p:cNvSpPr>
          <p:nvPr>
            <p:ph type="sldNum" sz="quarter" idx="5"/>
          </p:nvPr>
        </p:nvSpPr>
        <p:spPr/>
        <p:txBody>
          <a:bodyPr/>
          <a:lstStyle/>
          <a:p>
            <a:fld id="{6ADC826D-AAF9-3849-8641-F0AC1F9103F6}" type="slidenum">
              <a:rPr lang="en-US" smtClean="0"/>
              <a:t>10</a:t>
            </a:fld>
            <a:endParaRPr lang="en-US"/>
          </a:p>
        </p:txBody>
      </p:sp>
    </p:spTree>
    <p:extLst>
      <p:ext uri="{BB962C8B-B14F-4D97-AF65-F5344CB8AC3E}">
        <p14:creationId xmlns:p14="http://schemas.microsoft.com/office/powerpoint/2010/main" val="33034271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Here we compare education levels of all migrants to those who migrated after age 24.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For each country in this graph, the left bar again shows the secondary education attainment proportion that I just showed you, and the bar to its right shows that same proportion among those who migrated after age 24.</a:t>
            </a:r>
            <a:endParaRPr lang="en-US" b="0" i="0" dirty="0">
              <a:effectLst/>
              <a:latin typeface="fkGroteskNeue"/>
            </a:endParaRPr>
          </a:p>
          <a:p>
            <a:endParaRPr lang="en-US" b="0" i="0" dirty="0">
              <a:effectLst/>
              <a:latin typeface="fkGroteskNeue"/>
            </a:endParaRPr>
          </a:p>
          <a:p>
            <a:r>
              <a:rPr lang="en-US" b="0" i="0" dirty="0">
                <a:effectLst/>
                <a:latin typeface="fkGroteskNeue"/>
              </a:rPr>
              <a:t>The patterns remain similar, which implies that age at migration does not explain the educational differences we observe.</a:t>
            </a:r>
          </a:p>
        </p:txBody>
      </p:sp>
      <p:sp>
        <p:nvSpPr>
          <p:cNvPr id="4" name="Slide Number Placeholder 3"/>
          <p:cNvSpPr>
            <a:spLocks noGrp="1"/>
          </p:cNvSpPr>
          <p:nvPr>
            <p:ph type="sldNum" sz="quarter" idx="5"/>
          </p:nvPr>
        </p:nvSpPr>
        <p:spPr/>
        <p:txBody>
          <a:bodyPr/>
          <a:lstStyle/>
          <a:p>
            <a:fld id="{6ADC826D-AAF9-3849-8641-F0AC1F9103F6}" type="slidenum">
              <a:rPr lang="en-US" smtClean="0"/>
              <a:t>11</a:t>
            </a:fld>
            <a:endParaRPr lang="en-US"/>
          </a:p>
        </p:txBody>
      </p:sp>
    </p:spTree>
    <p:extLst>
      <p:ext uri="{BB962C8B-B14F-4D97-AF65-F5344CB8AC3E}">
        <p14:creationId xmlns:p14="http://schemas.microsoft.com/office/powerpoint/2010/main" val="2819453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education levels of migrants to their native-country resident counterparts, two things stand out.</a:t>
            </a:r>
          </a:p>
          <a:p>
            <a:endParaRPr lang="en-US" dirty="0"/>
          </a:p>
          <a:p>
            <a:r>
              <a:rPr lang="en-US" b="0" i="0" dirty="0">
                <a:effectLst/>
                <a:latin typeface="fkGroteskNeue"/>
              </a:rPr>
              <a:t>The first thing we noticed here was that migrant educational patterns largely reflect education levels in their home countries,  which  is evident in the overall educational hierarchy among these groups, with Cubans in their home country generally having higher educational attainment than Mexicans, for example.</a:t>
            </a:r>
          </a:p>
          <a:p>
            <a:endParaRPr lang="en-US" dirty="0"/>
          </a:p>
          <a:p>
            <a:r>
              <a:rPr lang="en-US" b="0" i="0" dirty="0">
                <a:effectLst/>
                <a:latin typeface="fkGroteskNeue"/>
              </a:rPr>
              <a:t>Second, selectivity patterns differ significantly between these groups. Cuban and Dominican migrants show the strongest positive educational selectivity, whereas Puerto Rican migrants are actually slightly less likely to have a high school degree compared to their native-country counterparts. </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12</a:t>
            </a:fld>
            <a:endParaRPr lang="en-US"/>
          </a:p>
        </p:txBody>
      </p:sp>
    </p:spTree>
    <p:extLst>
      <p:ext uri="{BB962C8B-B14F-4D97-AF65-F5344CB8AC3E}">
        <p14:creationId xmlns:p14="http://schemas.microsoft.com/office/powerpoint/2010/main" val="34064786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 don’t have time to walk through hypotheses on all these other factors, </a:t>
            </a:r>
            <a:r>
              <a:rPr lang="en-US" b="0" i="0" dirty="0">
                <a:effectLst/>
                <a:latin typeface="fkGroteskNeue"/>
              </a:rPr>
              <a:t>but these migrant groups also differ in household arrangements. </a:t>
            </a:r>
          </a:p>
          <a:p>
            <a:endParaRPr lang="en-US" b="0" i="0" dirty="0">
              <a:effectLst/>
              <a:latin typeface="fkGroteskNeue"/>
            </a:endParaRPr>
          </a:p>
          <a:p>
            <a:r>
              <a:rPr lang="en-US" b="0" i="0" dirty="0">
                <a:effectLst/>
                <a:latin typeface="fkGroteskNeue"/>
              </a:rPr>
              <a:t>Only 16% of Mexican migrants over 60 live alone, compared to 32% of Puerto Ricans. </a:t>
            </a:r>
          </a:p>
          <a:p>
            <a:endParaRPr lang="en-US" b="0" i="0" dirty="0">
              <a:effectLst/>
              <a:latin typeface="fkGroteskNeue"/>
            </a:endParaRPr>
          </a:p>
          <a:p>
            <a:r>
              <a:rPr lang="en-US" b="0" i="0" dirty="0">
                <a:effectLst/>
                <a:latin typeface="fkGroteskNeue"/>
              </a:rPr>
              <a:t>Mexican migrants are also much more likely to be married than their Caribbean counterparts. </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Again, this is not explained by age or migration timing, so it seems to reflect something more fundamental about population differences by birth country.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13</a:t>
            </a:fld>
            <a:endParaRPr lang="en-US"/>
          </a:p>
        </p:txBody>
      </p:sp>
    </p:spTree>
    <p:extLst>
      <p:ext uri="{BB962C8B-B14F-4D97-AF65-F5344CB8AC3E}">
        <p14:creationId xmlns:p14="http://schemas.microsoft.com/office/powerpoint/2010/main" val="27052172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Migrants are also more likely to live alone than their native-country counterparts, with this difference being more pronounced among Caribbean migrants than Mexicans.</a:t>
            </a:r>
          </a:p>
          <a:p>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3F3F3F"/>
                </a:solidFill>
                <a:effectLst/>
                <a:latin typeface="Helvetica" pitchFamily="2" charset="0"/>
              </a:rPr>
              <a:t>It’s not obvious why or what the implication is, but this is an intriguing fact that calls for further investigation</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14</a:t>
            </a:fld>
            <a:endParaRPr lang="en-US"/>
          </a:p>
        </p:txBody>
      </p:sp>
    </p:spTree>
    <p:extLst>
      <p:ext uri="{BB962C8B-B14F-4D97-AF65-F5344CB8AC3E}">
        <p14:creationId xmlns:p14="http://schemas.microsoft.com/office/powerpoint/2010/main" val="236351258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In summary, these Hispanic migrant groups differ substantially from each other and from their native-country counterparts, and this has important implications for their respective health outcomes.</a:t>
            </a:r>
          </a:p>
          <a:p>
            <a:pPr algn="l">
              <a:buNone/>
            </a:pPr>
            <a:endParaRPr lang="en-US" b="0" i="0" dirty="0">
              <a:effectLst/>
              <a:latin typeface="fkGroteskNeue"/>
            </a:endParaRPr>
          </a:p>
          <a:p>
            <a:pPr algn="l">
              <a:buNone/>
            </a:pPr>
            <a:r>
              <a:rPr lang="en-US" b="0" i="0" dirty="0">
                <a:effectLst/>
                <a:latin typeface="fkGroteskNeue"/>
              </a:rPr>
              <a:t>The key differences we identified were:</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Migration patterns vary significantly for all groups, both timing and age of arrival</a:t>
            </a:r>
          </a:p>
          <a:p>
            <a:pPr algn="l">
              <a:buFont typeface="Arial" panose="020B0604020202020204" pitchFamily="34" charset="0"/>
              <a:buChar char="•"/>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generally have higher educational attainment and citizenship rates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Caribbean migrants are more likely to live alone than Mexican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b="0" i="0" dirty="0">
                <a:effectLst/>
                <a:latin typeface="fkGroteskNeue"/>
              </a:rPr>
              <a:t>Selection patterns vary dramatically, with Dominican and Cuban migrants showing much stronger positive educational selectivity compared to Mexican and Puerto Rican migrants</a:t>
            </a:r>
          </a:p>
          <a:p>
            <a:pPr algn="l">
              <a:buFont typeface="Arial" panose="020B0604020202020204" pitchFamily="34" charset="0"/>
              <a:buNone/>
            </a:pPr>
            <a:endParaRPr lang="en-US" b="0" i="0" dirty="0">
              <a:effectLst/>
              <a:latin typeface="fkGroteskNeue"/>
            </a:endParaRPr>
          </a:p>
          <a:p>
            <a:pPr algn="l">
              <a:buFont typeface="Arial" panose="020B0604020202020204" pitchFamily="34" charset="0"/>
              <a:buNone/>
            </a:pPr>
            <a:r>
              <a:rPr lang="en-US" dirty="0"/>
              <a:t>However, things are rapidly changing. </a:t>
            </a:r>
            <a:endParaRPr lang="en-US" b="0" i="0" dirty="0">
              <a:effectLst/>
              <a:latin typeface="fkGroteskNeue"/>
            </a:endParaRP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15</a:t>
            </a:fld>
            <a:endParaRPr lang="en-US"/>
          </a:p>
        </p:txBody>
      </p:sp>
    </p:spTree>
    <p:extLst>
      <p:ext uri="{BB962C8B-B14F-4D97-AF65-F5344CB8AC3E}">
        <p14:creationId xmlns:p14="http://schemas.microsoft.com/office/powerpoint/2010/main" val="4199339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compare these migrant groups in 2010 to to themselves 2020, we generally see that they’re all more educated. </a:t>
            </a:r>
          </a:p>
          <a:p>
            <a:endParaRPr lang="en-US" dirty="0"/>
          </a:p>
          <a:p>
            <a:r>
              <a:rPr lang="en-US" b="0" i="0" dirty="0">
                <a:effectLst/>
                <a:latin typeface="fkGroteskNeue"/>
              </a:rPr>
              <a:t>In other words, we need more current data on both migrants and their native country counterparts.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16</a:t>
            </a:fld>
            <a:endParaRPr lang="en-US"/>
          </a:p>
        </p:txBody>
      </p:sp>
    </p:spTree>
    <p:extLst>
      <p:ext uri="{BB962C8B-B14F-4D97-AF65-F5344CB8AC3E}">
        <p14:creationId xmlns:p14="http://schemas.microsoft.com/office/powerpoint/2010/main" val="18850958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I end, I do want to point out a few limitations of this study, however. </a:t>
            </a:r>
          </a:p>
          <a:p>
            <a:endParaRPr lang="en-US" dirty="0"/>
          </a:p>
          <a:p>
            <a:r>
              <a:rPr lang="en-US" dirty="0"/>
              <a:t>For example, we don’t get to see their previous migration history and so some of the folks living in their respective native countries might have temporarily lived in the US but moved back by the time they reach old age. </a:t>
            </a:r>
          </a:p>
          <a:p>
            <a:endParaRPr lang="en-US" dirty="0"/>
          </a:p>
          <a:p>
            <a:r>
              <a:rPr lang="en-US" dirty="0"/>
              <a:t>The other major limitation is that the Census doesn’t provide information on respondent health, which is ultimately what we’re interested in. </a:t>
            </a:r>
          </a:p>
          <a:p>
            <a:endParaRPr lang="en-US" dirty="0"/>
          </a:p>
          <a:p>
            <a:r>
              <a:rPr lang="en-US" dirty="0"/>
              <a:t>What we need is better nationally representative data in these Caribbean countries that’s comparable to US data, similar the Mexican Health and Aging Survey.</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17</a:t>
            </a:fld>
            <a:endParaRPr lang="en-US"/>
          </a:p>
        </p:txBody>
      </p:sp>
    </p:spTree>
    <p:extLst>
      <p:ext uri="{BB962C8B-B14F-4D97-AF65-F5344CB8AC3E}">
        <p14:creationId xmlns:p14="http://schemas.microsoft.com/office/powerpoint/2010/main" val="172048491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spcAft>
                <a:spcPts val="225"/>
              </a:spcAft>
            </a:pPr>
            <a:r>
              <a:rPr lang="en-US" b="0" i="0" u="none" dirty="0">
                <a:effectLst/>
                <a:latin typeface="Roboto" panose="02000000000000000000" pitchFamily="2" charset="0"/>
                <a:hlinkClick r:id="rId3"/>
              </a:rPr>
              <a:t>That’s why we’re eager to follow this study up with an analysis of the Caribbean American Dementia and Aging Study (CADAS). </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We’re still in the middle of data collection, but CADAS will consist of nationally representative samples in Puerto Rico and Dominican Republic harmonized with data from Cuba</a:t>
            </a:r>
          </a:p>
          <a:p>
            <a:pPr algn="l">
              <a:spcAft>
                <a:spcPts val="225"/>
              </a:spcAft>
            </a:pPr>
            <a:endParaRPr lang="en-US" b="0" i="0" u="none" dirty="0">
              <a:effectLst/>
              <a:latin typeface="Roboto" panose="02000000000000000000" pitchFamily="2" charset="0"/>
              <a:hlinkClick r:id="rId3"/>
            </a:endParaRPr>
          </a:p>
          <a:p>
            <a:pPr algn="l">
              <a:spcAft>
                <a:spcPts val="225"/>
              </a:spcAft>
            </a:pPr>
            <a:r>
              <a:rPr lang="en-US" b="0" i="0" u="none" dirty="0">
                <a:effectLst/>
                <a:latin typeface="Roboto" panose="02000000000000000000" pitchFamily="2" charset="0"/>
                <a:hlinkClick r:id="rId3"/>
              </a:rPr>
              <a:t>Because it’s part of the </a:t>
            </a:r>
            <a:r>
              <a:rPr lang="en-US" b="0" i="0" u="sng" dirty="0">
                <a:effectLst/>
                <a:latin typeface="Roboto" panose="02000000000000000000" pitchFamily="2" charset="0"/>
                <a:hlinkClick r:id="rId3"/>
              </a:rPr>
              <a:t>Harmonized Cognitive Assessment Protocol, it’ll allow us to run comparative analysis of both US data like the Health and Retirement Surveys and Mexican data like MHAS. </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In other words, we consider this study a first step in the direction of a more robust eventual analysis using CADAS data.</a:t>
            </a:r>
          </a:p>
          <a:p>
            <a:pPr algn="l">
              <a:spcAft>
                <a:spcPts val="225"/>
              </a:spcAft>
            </a:pPr>
            <a:endParaRPr lang="en-US" b="0" i="0" u="sng" dirty="0">
              <a:effectLst/>
              <a:latin typeface="Roboto" panose="02000000000000000000" pitchFamily="2" charset="0"/>
              <a:hlinkClick r:id="rId3"/>
            </a:endParaRPr>
          </a:p>
          <a:p>
            <a:pPr algn="l">
              <a:spcAft>
                <a:spcPts val="225"/>
              </a:spcAft>
            </a:pPr>
            <a:r>
              <a:rPr lang="en-US" b="0" i="0" u="sng" dirty="0">
                <a:effectLst/>
                <a:latin typeface="Roboto" panose="02000000000000000000" pitchFamily="2" charset="0"/>
                <a:hlinkClick r:id="rId3"/>
              </a:rPr>
              <a:t>Stay tuned next year for the public release of that data. </a:t>
            </a:r>
          </a:p>
        </p:txBody>
      </p:sp>
      <p:sp>
        <p:nvSpPr>
          <p:cNvPr id="4" name="Slide Number Placeholder 3"/>
          <p:cNvSpPr>
            <a:spLocks noGrp="1"/>
          </p:cNvSpPr>
          <p:nvPr>
            <p:ph type="sldNum" sz="quarter" idx="5"/>
          </p:nvPr>
        </p:nvSpPr>
        <p:spPr/>
        <p:txBody>
          <a:bodyPr/>
          <a:lstStyle/>
          <a:p>
            <a:fld id="{6ADC826D-AAF9-3849-8641-F0AC1F9103F6}" type="slidenum">
              <a:rPr lang="en-US" smtClean="0"/>
              <a:t>18</a:t>
            </a:fld>
            <a:endParaRPr lang="en-US"/>
          </a:p>
        </p:txBody>
      </p:sp>
    </p:spTree>
    <p:extLst>
      <p:ext uri="{BB962C8B-B14F-4D97-AF65-F5344CB8AC3E}">
        <p14:creationId xmlns:p14="http://schemas.microsoft.com/office/powerpoint/2010/main" val="14903835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lastly, we see similar patterns with marriage. </a:t>
            </a:r>
          </a:p>
          <a:p>
            <a:endParaRPr lang="en-US" b="0" i="0" dirty="0">
              <a:effectLst/>
              <a:latin typeface="fkGroteskNeue"/>
            </a:endParaRPr>
          </a:p>
          <a:p>
            <a:r>
              <a:rPr lang="en-US" b="0" i="0" dirty="0">
                <a:effectLst/>
                <a:latin typeface="fkGroteskNeue"/>
              </a:rPr>
              <a:t>Caribbean migrants are significantly less likely to be married compared to their counterparts in their home countries. </a:t>
            </a:r>
          </a:p>
          <a:p>
            <a:endParaRPr lang="en-US" b="0" i="0" dirty="0">
              <a:effectLst/>
              <a:latin typeface="fkGroteskNeue"/>
            </a:endParaRPr>
          </a:p>
          <a:p>
            <a:r>
              <a:rPr lang="en-US" b="0" i="0" dirty="0">
                <a:effectLst/>
                <a:latin typeface="fkGroteskNeue"/>
              </a:rPr>
              <a:t>In contrast, Mexican migrants maintain marriage rates nearly identical to those of Mexicans living in Mexico.</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20</a:t>
            </a:fld>
            <a:endParaRPr lang="en-US"/>
          </a:p>
        </p:txBody>
      </p:sp>
    </p:spTree>
    <p:extLst>
      <p:ext uri="{BB962C8B-B14F-4D97-AF65-F5344CB8AC3E}">
        <p14:creationId xmlns:p14="http://schemas.microsoft.com/office/powerpoint/2010/main" val="187095480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While a lot of research on Hispanic migrant health has primarily focused on Mexican immigrants, which represent about 44 percent of the older Hispanic migrant population in the US, much less attention has been given to Caribbean Immigrants. Specifically, migrants from Puerto Rico, Dominican Republic, and Cuba collectively make up about 30 percent of all older Hispanic migrants.</a:t>
            </a:r>
          </a:p>
          <a:p>
            <a:endParaRPr lang="en-US" b="0" i="0" dirty="0">
              <a:effectLst/>
              <a:latin typeface="fkGroteskNeue"/>
            </a:endParaRPr>
          </a:p>
          <a:p>
            <a:r>
              <a:rPr lang="en-US" b="0" i="0" dirty="0">
                <a:effectLst/>
                <a:latin typeface="fkGroteskNeue"/>
              </a:rPr>
              <a:t>However, it’s not just important to highlight these groups because of their size, but also because they’re so different from each other along the </a:t>
            </a:r>
            <a:r>
              <a:rPr lang="en-US" b="0" i="0" dirty="0" err="1">
                <a:effectLst/>
                <a:latin typeface="fkGroteskNeue"/>
              </a:rPr>
              <a:t>sociodemographics</a:t>
            </a:r>
            <a:r>
              <a:rPr lang="en-US" b="0" i="0" dirty="0">
                <a:effectLst/>
                <a:latin typeface="fkGroteskNeue"/>
              </a:rPr>
              <a:t> that are so important for healthy aging. </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2</a:t>
            </a:fld>
            <a:endParaRPr lang="en-US"/>
          </a:p>
        </p:txBody>
      </p:sp>
    </p:spTree>
    <p:extLst>
      <p:ext uri="{BB962C8B-B14F-4D97-AF65-F5344CB8AC3E}">
        <p14:creationId xmlns:p14="http://schemas.microsoft.com/office/powerpoint/2010/main" val="21747162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leads us to our research questions in this paper, which is entirely descriptive. </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US Immigrants from Mexico compared to those from the Hispanic Caribbean (60+)</a:t>
            </a:r>
          </a:p>
          <a:p>
            <a:r>
              <a:rPr lang="en-US" dirty="0"/>
              <a:t>2. We wanted to compare these movers to their home country stayers to get a better sense of the selection mechanisms at play</a:t>
            </a:r>
          </a:p>
          <a:p>
            <a:r>
              <a:rPr lang="en-US" dirty="0"/>
              <a:t>3. Lastly, we wanted to see how these selection patterns are changing over time</a:t>
            </a:r>
          </a:p>
          <a:p>
            <a:endParaRPr lang="en-US" dirty="0"/>
          </a:p>
          <a:p>
            <a:r>
              <a:rPr lang="en-US" dirty="0"/>
              <a:t>We’re going to compare these migrants from Mexico those those from Puerto Rico, the Dominican Republic, and Cuba.</a:t>
            </a:r>
          </a:p>
        </p:txBody>
      </p:sp>
      <p:sp>
        <p:nvSpPr>
          <p:cNvPr id="4" name="Slide Number Placeholder 3"/>
          <p:cNvSpPr>
            <a:spLocks noGrp="1"/>
          </p:cNvSpPr>
          <p:nvPr>
            <p:ph type="sldNum" sz="quarter" idx="5"/>
          </p:nvPr>
        </p:nvSpPr>
        <p:spPr/>
        <p:txBody>
          <a:bodyPr/>
          <a:lstStyle/>
          <a:p>
            <a:fld id="{6ADC826D-AAF9-3849-8641-F0AC1F9103F6}" type="slidenum">
              <a:rPr lang="en-US" smtClean="0"/>
              <a:t>21</a:t>
            </a:fld>
            <a:endParaRPr lang="en-US"/>
          </a:p>
        </p:txBody>
      </p:sp>
    </p:spTree>
    <p:extLst>
      <p:ext uri="{BB962C8B-B14F-4D97-AF65-F5344CB8AC3E}">
        <p14:creationId xmlns:p14="http://schemas.microsoft.com/office/powerpoint/2010/main" val="337254324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Research that DOES focus on differences within Hispanic groups finds important differences. </a:t>
            </a:r>
          </a:p>
          <a:p>
            <a:endParaRPr lang="en-US" dirty="0"/>
          </a:p>
          <a:p>
            <a:r>
              <a:rPr lang="en-US" dirty="0"/>
              <a:t>Here we I’m showing data from the 10/66 study (which is not nationally representative and tends to skew towards urban residents), which finds that Hispanics in the Caribbean have generally higher rates of dementia despite having relatively higher life expectancies</a:t>
            </a:r>
          </a:p>
          <a:p>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22</a:t>
            </a:fld>
            <a:endParaRPr lang="en-US"/>
          </a:p>
        </p:txBody>
      </p:sp>
    </p:spTree>
    <p:extLst>
      <p:ext uri="{BB962C8B-B14F-4D97-AF65-F5344CB8AC3E}">
        <p14:creationId xmlns:p14="http://schemas.microsoft.com/office/powerpoint/2010/main" val="36402232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And these sociodemographic differences stem in part from very different home country conditions. </a:t>
            </a:r>
          </a:p>
          <a:p>
            <a:endParaRPr lang="en-US" b="0" i="0" dirty="0">
              <a:effectLst/>
              <a:latin typeface="fkGroteskNeue"/>
            </a:endParaRPr>
          </a:p>
          <a:p>
            <a:pPr algn="l">
              <a:buNone/>
            </a:pPr>
            <a:r>
              <a:rPr lang="en-US" b="0" i="0" dirty="0">
                <a:effectLst/>
                <a:latin typeface="fkGroteskNeue"/>
              </a:rPr>
              <a:t>Looking at this graph, where we plot time on the x-axis and infant mortality on the y, we see that in 1950, around when many people in our study were born, people from these four countries had dramatically different early childhood environments.</a:t>
            </a:r>
          </a:p>
          <a:p>
            <a:pPr algn="l">
              <a:buNone/>
            </a:pPr>
            <a:endParaRPr lang="en-US" b="0" i="0" dirty="0">
              <a:effectLst/>
              <a:latin typeface="fkGroteskNeue"/>
            </a:endParaRPr>
          </a:p>
          <a:p>
            <a:pPr algn="l"/>
            <a:r>
              <a:rPr lang="en-US" b="0" i="0" dirty="0">
                <a:effectLst/>
                <a:latin typeface="fkGroteskNeue"/>
              </a:rPr>
              <a:t>These early life conditions are important because they'll have significant implications for health in later life.</a:t>
            </a:r>
          </a:p>
        </p:txBody>
      </p:sp>
      <p:sp>
        <p:nvSpPr>
          <p:cNvPr id="4" name="Slide Number Placeholder 3"/>
          <p:cNvSpPr>
            <a:spLocks noGrp="1"/>
          </p:cNvSpPr>
          <p:nvPr>
            <p:ph type="sldNum" sz="quarter" idx="5"/>
          </p:nvPr>
        </p:nvSpPr>
        <p:spPr/>
        <p:txBody>
          <a:bodyPr/>
          <a:lstStyle/>
          <a:p>
            <a:fld id="{6ADC826D-AAF9-3849-8641-F0AC1F9103F6}" type="slidenum">
              <a:rPr lang="en-US" smtClean="0"/>
              <a:t>3</a:t>
            </a:fld>
            <a:endParaRPr lang="en-US"/>
          </a:p>
        </p:txBody>
      </p:sp>
    </p:spTree>
    <p:extLst>
      <p:ext uri="{BB962C8B-B14F-4D97-AF65-F5344CB8AC3E}">
        <p14:creationId xmlns:p14="http://schemas.microsoft.com/office/powerpoint/2010/main" val="275329877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There is, however, a growing literature showing that these migrants do differ significantly in their health outcomes. </a:t>
            </a:r>
          </a:p>
          <a:p>
            <a:pPr algn="l">
              <a:buNone/>
            </a:pPr>
            <a:endParaRPr lang="en-US" b="0" i="0" dirty="0">
              <a:effectLst/>
              <a:latin typeface="fkGroteskNeue"/>
            </a:endParaRPr>
          </a:p>
          <a:p>
            <a:pPr algn="l">
              <a:buNone/>
            </a:pPr>
            <a:r>
              <a:rPr lang="en-US" b="0" i="0" dirty="0">
                <a:effectLst/>
                <a:latin typeface="fkGroteskNeue"/>
              </a:rPr>
              <a:t>Researchers like our chair Marc Garcia have used the National Health Interview Survey to document important morbidity differences between these groups.</a:t>
            </a:r>
          </a:p>
          <a:p>
            <a:pPr algn="l">
              <a:buNone/>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However, these data offer a relatively small sample size for these populations, requiring researchers to pool sometimes across 15 years or more of data to get sufficient numbers.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That's why we chose to analyze data from the 2016-20 American Community Survey, which gives us a much larger sample size and allows us to compliment the health differences documented in previous research. Or sample is so large, in fact, that all key comparisons are statistically significant and are also robust to controls, so we opted instead to present simpler unadjusted averages.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More specifically, in our analysis, we focus on key sociodemographic factors available in the ACS that influence healthy aging, which are:</a:t>
            </a:r>
          </a:p>
          <a:p>
            <a:pPr algn="l">
              <a:buNone/>
            </a:pPr>
            <a:endParaRPr lang="en-US" b="0" i="0" dirty="0">
              <a:effectLst/>
              <a:latin typeface="fkGroteskNeue"/>
            </a:endParaRPr>
          </a:p>
          <a:p>
            <a:pPr algn="l">
              <a:buFont typeface="Arial" panose="020B0604020202020204" pitchFamily="34" charset="0"/>
              <a:buChar char="•"/>
            </a:pPr>
            <a:r>
              <a:rPr lang="en-US" b="0" i="0" dirty="0">
                <a:effectLst/>
                <a:latin typeface="fkGroteskNeue"/>
              </a:rPr>
              <a:t>Migration timing (year and age of migration)</a:t>
            </a:r>
          </a:p>
          <a:p>
            <a:pPr algn="l">
              <a:buFont typeface="Arial" panose="020B0604020202020204" pitchFamily="34" charset="0"/>
              <a:buChar char="•"/>
            </a:pPr>
            <a:r>
              <a:rPr lang="en-US" b="0" i="0" dirty="0">
                <a:effectLst/>
                <a:latin typeface="fkGroteskNeue"/>
              </a:rPr>
              <a:t>Educational attainment</a:t>
            </a:r>
          </a:p>
          <a:p>
            <a:pPr algn="l">
              <a:buFont typeface="Arial" panose="020B0604020202020204" pitchFamily="34" charset="0"/>
              <a:buChar char="•"/>
            </a:pPr>
            <a:r>
              <a:rPr lang="en-US" b="0" i="0" dirty="0">
                <a:effectLst/>
                <a:latin typeface="fkGroteskNeue"/>
              </a:rPr>
              <a:t>Social isolation (marital status and living arrangements)</a:t>
            </a:r>
          </a:p>
          <a:p>
            <a:pPr algn="l">
              <a:buFont typeface="Arial" panose="020B0604020202020204" pitchFamily="34" charset="0"/>
              <a:buChar char="•"/>
            </a:pPr>
            <a:r>
              <a:rPr lang="en-US" b="0" i="0" dirty="0">
                <a:effectLst/>
                <a:latin typeface="fkGroteskNeue"/>
              </a:rPr>
              <a:t>And acculturation (English speaking ability and citizenship status)</a:t>
            </a:r>
          </a:p>
        </p:txBody>
      </p:sp>
      <p:sp>
        <p:nvSpPr>
          <p:cNvPr id="4" name="Slide Number Placeholder 3"/>
          <p:cNvSpPr>
            <a:spLocks noGrp="1"/>
          </p:cNvSpPr>
          <p:nvPr>
            <p:ph type="sldNum" sz="quarter" idx="5"/>
          </p:nvPr>
        </p:nvSpPr>
        <p:spPr/>
        <p:txBody>
          <a:bodyPr/>
          <a:lstStyle/>
          <a:p>
            <a:fld id="{6ADC826D-AAF9-3849-8641-F0AC1F9103F6}" type="slidenum">
              <a:rPr lang="en-US" smtClean="0"/>
              <a:t>4</a:t>
            </a:fld>
            <a:endParaRPr lang="en-US"/>
          </a:p>
        </p:txBody>
      </p:sp>
    </p:spTree>
    <p:extLst>
      <p:ext uri="{BB962C8B-B14F-4D97-AF65-F5344CB8AC3E}">
        <p14:creationId xmlns:p14="http://schemas.microsoft.com/office/powerpoint/2010/main" val="9577535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i="0" dirty="0">
                <a:effectLst/>
                <a:latin typeface="fkGroteskNeue"/>
              </a:rPr>
              <a:t>To better understand differing selection patterns, we compared US migrants to their native-country counterparts using international census data from IPUMS.</a:t>
            </a:r>
          </a:p>
          <a:p>
            <a:endParaRPr lang="en-US" dirty="0"/>
          </a:p>
          <a:p>
            <a:r>
              <a:rPr lang="en-US" b="0" i="0" dirty="0">
                <a:effectLst/>
                <a:latin typeface="fkGroteskNeue"/>
              </a:rPr>
              <a:t>Because some Caribbean data are only available around 2010, we selected census years closest to 2010- Mexico, Puerto Rico, and Dominican Republic data are from 2010, and Cuba data is from 2012. We then compared these to their US migrant counterparts in the 2008-10 ACS. </a:t>
            </a:r>
          </a:p>
          <a:p>
            <a:endParaRPr lang="en-US" b="0" i="0" dirty="0">
              <a:effectLst/>
              <a:latin typeface="fkGroteskNeue"/>
            </a:endParaRPr>
          </a:p>
          <a:p>
            <a:r>
              <a:rPr lang="en-US" b="0" i="0" dirty="0">
                <a:effectLst/>
                <a:latin typeface="fkGroteskNeue"/>
              </a:rPr>
              <a:t>Across all samples we selected only for people that are age 60 and above at the time of being interviewed by the Census.</a:t>
            </a:r>
          </a:p>
          <a:p>
            <a:endParaRPr lang="en-US" b="0" i="0" dirty="0">
              <a:effectLst/>
              <a:latin typeface="fkGroteskNeue"/>
            </a:endParaRPr>
          </a:p>
        </p:txBody>
      </p:sp>
      <p:sp>
        <p:nvSpPr>
          <p:cNvPr id="4" name="Slide Number Placeholder 3"/>
          <p:cNvSpPr>
            <a:spLocks noGrp="1"/>
          </p:cNvSpPr>
          <p:nvPr>
            <p:ph type="sldNum" sz="quarter" idx="5"/>
          </p:nvPr>
        </p:nvSpPr>
        <p:spPr/>
        <p:txBody>
          <a:bodyPr/>
          <a:lstStyle/>
          <a:p>
            <a:fld id="{6ADC826D-AAF9-3849-8641-F0AC1F9103F6}" type="slidenum">
              <a:rPr lang="en-US" smtClean="0"/>
              <a:t>5</a:t>
            </a:fld>
            <a:endParaRPr lang="en-US"/>
          </a:p>
        </p:txBody>
      </p:sp>
    </p:spTree>
    <p:extLst>
      <p:ext uri="{BB962C8B-B14F-4D97-AF65-F5344CB8AC3E}">
        <p14:creationId xmlns:p14="http://schemas.microsoft.com/office/powerpoint/2010/main" val="19531188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buNone/>
            </a:pPr>
            <a:r>
              <a:rPr lang="en-US" b="0" i="0" dirty="0">
                <a:effectLst/>
                <a:latin typeface="fkGroteskNeue"/>
              </a:rPr>
              <a:t>Looking first at 2020 the ACS, we see significant differences in migration timing between these groups.</a:t>
            </a:r>
          </a:p>
          <a:p>
            <a:pPr algn="l">
              <a:buNone/>
            </a:pPr>
            <a:endParaRPr lang="en-US" b="0" i="0" dirty="0">
              <a:effectLst/>
              <a:latin typeface="fkGroteskNeue"/>
            </a:endParaRPr>
          </a:p>
          <a:p>
            <a:pPr algn="l">
              <a:buNone/>
            </a:pPr>
            <a:r>
              <a:rPr lang="en-US" b="0" i="0" dirty="0">
                <a:effectLst/>
                <a:latin typeface="fkGroteskNeue"/>
              </a:rPr>
              <a:t>In this plot, and in every plot I’ll show, the y axis is the proportion and the x axis is the category people from these countries fall into.</a:t>
            </a:r>
          </a:p>
          <a:p>
            <a:pPr algn="l">
              <a:buNone/>
            </a:pPr>
            <a:endParaRPr lang="en-US" b="0" i="0" dirty="0">
              <a:effectLst/>
              <a:latin typeface="fkGroteskNeue"/>
            </a:endParaRPr>
          </a:p>
          <a:p>
            <a:pPr algn="l">
              <a:buNone/>
            </a:pPr>
            <a:r>
              <a:rPr lang="en-US" b="0" i="0" dirty="0">
                <a:effectLst/>
                <a:latin typeface="fkGroteskNeue"/>
              </a:rPr>
              <a:t>Puerto Ricans, who were granted US citizenship in 1917, show the earliest migration pattern. 41 percent of Puerto Ricans in our analysis migrated to the US before 1965.</a:t>
            </a:r>
          </a:p>
          <a:p>
            <a:pPr algn="l">
              <a:buNone/>
            </a:pPr>
            <a:endParaRPr lang="en-US" b="0" i="0" dirty="0">
              <a:effectLst/>
              <a:latin typeface="fkGroteskNeue"/>
            </a:endParaRPr>
          </a:p>
          <a:p>
            <a:pPr algn="l"/>
            <a:r>
              <a:rPr lang="en-US" b="0" i="0" dirty="0">
                <a:effectLst/>
                <a:latin typeface="fkGroteskNeue"/>
              </a:rPr>
              <a:t>Despite being very different, Dominican migrants appear most like Mexican migrants in their migration timing, with only 8 percent reporting having move here before 1965. However, Dominicans are distinct in that they're the most likely to have migrated more recently – the vast majority arrived in 1980 or after.</a:t>
            </a:r>
            <a:br>
              <a:rPr lang="en-US" dirty="0"/>
            </a:br>
            <a:endParaRPr lang="en-US" dirty="0"/>
          </a:p>
          <a:p>
            <a:pPr algn="l"/>
            <a:endParaRPr lang="en-US" dirty="0"/>
          </a:p>
          <a:p>
            <a:pPr algn="l"/>
            <a:endParaRPr lang="en-US" dirty="0"/>
          </a:p>
          <a:p>
            <a:pPr algn="l"/>
            <a:endParaRPr lang="en-US" dirty="0"/>
          </a:p>
          <a:p>
            <a:pPr algn="l"/>
            <a:endParaRPr lang="en-US" dirty="0"/>
          </a:p>
          <a:p>
            <a:pPr algn="l"/>
            <a:r>
              <a:rPr lang="en-US" dirty="0"/>
              <a:t>(NOT GOING TO READ BUT LEAVING IN CASE IT COMES UP)</a:t>
            </a:r>
          </a:p>
          <a:p>
            <a:r>
              <a:rPr lang="en-US" dirty="0"/>
              <a:t>Cuban Revolution in 1959 sparked one of the largest refugee movement in US history (Duany 2017). In 1966, given path to US residency. </a:t>
            </a:r>
          </a:p>
        </p:txBody>
      </p:sp>
      <p:sp>
        <p:nvSpPr>
          <p:cNvPr id="4" name="Slide Number Placeholder 3"/>
          <p:cNvSpPr>
            <a:spLocks noGrp="1"/>
          </p:cNvSpPr>
          <p:nvPr>
            <p:ph type="sldNum" sz="quarter" idx="5"/>
          </p:nvPr>
        </p:nvSpPr>
        <p:spPr/>
        <p:txBody>
          <a:bodyPr/>
          <a:lstStyle/>
          <a:p>
            <a:fld id="{6ADC826D-AAF9-3849-8641-F0AC1F9103F6}" type="slidenum">
              <a:rPr lang="en-US" smtClean="0"/>
              <a:t>6</a:t>
            </a:fld>
            <a:endParaRPr lang="en-US"/>
          </a:p>
        </p:txBody>
      </p:sp>
    </p:spTree>
    <p:extLst>
      <p:ext uri="{BB962C8B-B14F-4D97-AF65-F5344CB8AC3E}">
        <p14:creationId xmlns:p14="http://schemas.microsoft.com/office/powerpoint/2010/main" val="16604342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Now let's examine migration age patterns, which connect closely to the migration timing patterns we just discussed but also impact acculturation levels.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b="0" i="0" dirty="0">
              <a:effectLst/>
              <a:latin typeface="fkGroteskNeue"/>
            </a:endParaRPr>
          </a:p>
          <a:p>
            <a:pPr algn="l">
              <a:buNone/>
            </a:pPr>
            <a:r>
              <a:rPr lang="en-US" b="0" i="0" dirty="0">
                <a:effectLst/>
                <a:latin typeface="fkGroteskNeue"/>
              </a:rPr>
              <a:t>Across all groups, migrants predominantly moved during working ages (15 to 49) rather than as children. Puerto Ricans stand out as an outlier, with 30% migrating during childhood.</a:t>
            </a:r>
          </a:p>
          <a:p>
            <a:pPr algn="l">
              <a:buNone/>
            </a:pPr>
            <a:endParaRPr lang="en-US" b="0" i="0" dirty="0">
              <a:effectLst/>
              <a:latin typeface="fkGroteskNeue"/>
            </a:endParaRPr>
          </a:p>
          <a:p>
            <a:pPr algn="l">
              <a:buNone/>
            </a:pPr>
            <a:endParaRPr lang="en-US" b="0" i="0" dirty="0">
              <a:effectLst/>
              <a:latin typeface="fkGroteskNeue"/>
            </a:endParaRPr>
          </a:p>
          <a:p>
            <a:endParaRPr lang="en-US" b="0" i="0" dirty="0">
              <a:effectLst/>
              <a:latin typeface="fkGroteskNeue"/>
            </a:endParaRPr>
          </a:p>
          <a:p>
            <a:r>
              <a:rPr lang="en-US" b="0" i="0" dirty="0">
                <a:effectLst/>
                <a:latin typeface="fkGroteskNeue"/>
              </a:rPr>
              <a:t>Notes to self: lower prop migrated less than 15 could be due to mortality,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i="0" dirty="0">
                <a:effectLst/>
                <a:latin typeface="fkGroteskNeue"/>
              </a:rPr>
              <a:t>Cubans and Dominicans are twice as likely as Mexicans to have migrated after age 50.</a:t>
            </a:r>
          </a:p>
          <a:p>
            <a:endParaRPr lang="en-US" dirty="0"/>
          </a:p>
          <a:p>
            <a:endParaRPr lang="en-US" dirty="0"/>
          </a:p>
          <a:p>
            <a:r>
              <a:rPr lang="en-US" dirty="0"/>
              <a:t> </a:t>
            </a:r>
          </a:p>
        </p:txBody>
      </p:sp>
      <p:sp>
        <p:nvSpPr>
          <p:cNvPr id="4" name="Slide Number Placeholder 3"/>
          <p:cNvSpPr>
            <a:spLocks noGrp="1"/>
          </p:cNvSpPr>
          <p:nvPr>
            <p:ph type="sldNum" sz="quarter" idx="5"/>
          </p:nvPr>
        </p:nvSpPr>
        <p:spPr/>
        <p:txBody>
          <a:bodyPr/>
          <a:lstStyle/>
          <a:p>
            <a:fld id="{6ADC826D-AAF9-3849-8641-F0AC1F9103F6}" type="slidenum">
              <a:rPr lang="en-US" smtClean="0"/>
              <a:t>7</a:t>
            </a:fld>
            <a:endParaRPr lang="en-US"/>
          </a:p>
        </p:txBody>
      </p:sp>
    </p:spTree>
    <p:extLst>
      <p:ext uri="{BB962C8B-B14F-4D97-AF65-F5344CB8AC3E}">
        <p14:creationId xmlns:p14="http://schemas.microsoft.com/office/powerpoint/2010/main" val="38554533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74EBE-B6D1-072D-5F40-F376DAA604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1177A-EF0F-92EB-FC8F-5F7C4188E84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F936663-483A-3C34-7F45-5D0280A2D131}"/>
              </a:ext>
            </a:extLst>
          </p:cNvPr>
          <p:cNvSpPr>
            <a:spLocks noGrp="1"/>
          </p:cNvSpPr>
          <p:nvPr>
            <p:ph type="body" idx="1"/>
          </p:nvPr>
        </p:nvSpPr>
        <p:spPr/>
        <p:txBody>
          <a:bodyPr/>
          <a:lstStyle/>
          <a:p>
            <a:r>
              <a:rPr lang="en-US" b="0" i="0" dirty="0">
                <a:effectLst/>
                <a:latin typeface="fkGroteskNeue"/>
              </a:rPr>
              <a:t>When it comes to acculturation, we find again that Cuban and Dominican migrants are distinct from Mexican migrants. </a:t>
            </a:r>
          </a:p>
          <a:p>
            <a:endParaRPr lang="en-US" b="0" i="0" dirty="0">
              <a:effectLst/>
              <a:latin typeface="fkGroteskNeue"/>
            </a:endParaRPr>
          </a:p>
          <a:p>
            <a:r>
              <a:rPr lang="en-US" b="0" i="0" dirty="0">
                <a:effectLst/>
                <a:latin typeface="fkGroteskNeue"/>
              </a:rPr>
              <a:t>While these three groups tend to speak English at similar rates, Cuban and Dominican migrants are significantly more likely to become naturalized U.S. citizens compared to Mexicans. </a:t>
            </a:r>
          </a:p>
          <a:p>
            <a:endParaRPr lang="en-US" b="0" i="0" dirty="0">
              <a:effectLst/>
              <a:latin typeface="fkGroteskNeue"/>
            </a:endParaRPr>
          </a:p>
          <a:p>
            <a:r>
              <a:rPr lang="en-US" dirty="0">
                <a:solidFill>
                  <a:srgbClr val="FFFFFF"/>
                </a:solidFill>
                <a:effectLst/>
                <a:latin typeface="Helvetica" pitchFamily="2" charset="0"/>
              </a:rPr>
              <a:t>While the effects of acculturation on health are complex, the point here is that we might expect very different health patterns by birth country because of these different acculturation patterns.</a:t>
            </a:r>
          </a:p>
        </p:txBody>
      </p:sp>
      <p:sp>
        <p:nvSpPr>
          <p:cNvPr id="4" name="Slide Number Placeholder 3">
            <a:extLst>
              <a:ext uri="{FF2B5EF4-FFF2-40B4-BE49-F238E27FC236}">
                <a16:creationId xmlns:a16="http://schemas.microsoft.com/office/drawing/2014/main" id="{E53015A0-91D2-5728-8AD2-8B90CF3FDACA}"/>
              </a:ext>
            </a:extLst>
          </p:cNvPr>
          <p:cNvSpPr>
            <a:spLocks noGrp="1"/>
          </p:cNvSpPr>
          <p:nvPr>
            <p:ph type="sldNum" sz="quarter" idx="5"/>
          </p:nvPr>
        </p:nvSpPr>
        <p:spPr/>
        <p:txBody>
          <a:bodyPr/>
          <a:lstStyle/>
          <a:p>
            <a:fld id="{6ADC826D-AAF9-3849-8641-F0AC1F9103F6}" type="slidenum">
              <a:rPr lang="en-US" smtClean="0"/>
              <a:t>8</a:t>
            </a:fld>
            <a:endParaRPr lang="en-US"/>
          </a:p>
        </p:txBody>
      </p:sp>
    </p:spTree>
    <p:extLst>
      <p:ext uri="{BB962C8B-B14F-4D97-AF65-F5344CB8AC3E}">
        <p14:creationId xmlns:p14="http://schemas.microsoft.com/office/powerpoint/2010/main" val="23649962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olidFill>
                  <a:srgbClr val="3F3F3F"/>
                </a:solidFill>
                <a:effectLst/>
                <a:latin typeface="Helvetica" pitchFamily="2" charset="0"/>
              </a:rPr>
              <a:t>A clearer determinant of healthy aging is education, which we find varies substantially between these groups</a:t>
            </a:r>
          </a:p>
          <a:p>
            <a:endParaRPr lang="en-US" b="0" i="0" dirty="0">
              <a:effectLst/>
              <a:latin typeface="fkGroteskNeue"/>
            </a:endParaRPr>
          </a:p>
          <a:p>
            <a:r>
              <a:rPr lang="en-US" b="0" i="0" dirty="0">
                <a:effectLst/>
                <a:latin typeface="fkGroteskNeue"/>
              </a:rPr>
              <a:t>Mexican migrants have the lowest rates of secondary education completion, well below Caribbean migrants. </a:t>
            </a:r>
          </a:p>
          <a:p>
            <a:endParaRPr lang="en-US" b="0" i="0" dirty="0">
              <a:effectLst/>
              <a:latin typeface="fkGroteskNeue"/>
            </a:endParaRPr>
          </a:p>
          <a:p>
            <a:r>
              <a:rPr lang="en-US" b="0" i="0" dirty="0">
                <a:effectLst/>
                <a:latin typeface="fkGroteskNeue"/>
              </a:rPr>
              <a:t>And among Caribbean groups, Cubans have the highest rates of high school completion, followed by Puerto Ricans, then Dominicans.</a:t>
            </a:r>
            <a:endParaRPr lang="en-US" dirty="0"/>
          </a:p>
        </p:txBody>
      </p:sp>
      <p:sp>
        <p:nvSpPr>
          <p:cNvPr id="4" name="Slide Number Placeholder 3"/>
          <p:cNvSpPr>
            <a:spLocks noGrp="1"/>
          </p:cNvSpPr>
          <p:nvPr>
            <p:ph type="sldNum" sz="quarter" idx="5"/>
          </p:nvPr>
        </p:nvSpPr>
        <p:spPr/>
        <p:txBody>
          <a:bodyPr/>
          <a:lstStyle/>
          <a:p>
            <a:fld id="{6ADC826D-AAF9-3849-8641-F0AC1F9103F6}" type="slidenum">
              <a:rPr lang="en-US" smtClean="0"/>
              <a:t>9</a:t>
            </a:fld>
            <a:endParaRPr lang="en-US"/>
          </a:p>
        </p:txBody>
      </p:sp>
    </p:spTree>
    <p:extLst>
      <p:ext uri="{BB962C8B-B14F-4D97-AF65-F5344CB8AC3E}">
        <p14:creationId xmlns:p14="http://schemas.microsoft.com/office/powerpoint/2010/main" val="8842765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3B0743-2246-DB24-9671-EC5E4D22055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517C0A72-F6AA-B49E-FB30-AB0E3A76D2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5075706-D5FF-AE24-9180-EFFE094ABEAD}"/>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1FEDA1A1-B9CF-5F9E-807B-8E7B6966DD0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1BB1526-286D-9CB0-961F-09FA15A57FA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1788788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244196-24C5-06C9-5517-815086CAE65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9FB9064-A181-0A97-1621-615946313E69}"/>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52A6E-1577-BC96-B870-B957EFC29F5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D241AD61-6995-A8FD-9AC1-62DB1197DDA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367AE1B-D8A3-0443-4B55-FD9322248820}"/>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14174125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9DCC4B2-A614-3EC8-67F6-A091C278C0C6}"/>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FDFAD20-AE8A-EA0C-A60C-E805575411F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85E899E-791F-D191-E80A-EA83EAF4BDA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5231AACF-2B55-6644-7F62-BE17642EBC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E99C50-0C37-ACDA-49C7-CE92BCF8CF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1791643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E0E883-F786-CAD1-0CDF-BA3F864E073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E772BCE-50AE-4F3C-BE06-2154375BEA6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42F86D-69EE-B563-84E3-654F4BE9C33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9327A65A-696B-D6BB-46C0-1A6383CE1B8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56D7B76-3068-891D-7A6B-EE59EDED27F7}"/>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722661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24498-A880-E7FF-00B4-DE69B2AF0DE0}"/>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DA2F8DE-EA95-B4DA-B609-0FF4747D096E}"/>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F991808-52B2-A2D5-4D87-5C691F15AE3D}"/>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055CEBCA-DAC1-F0C6-EF37-B94BA3661F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32FF3-3022-6EAD-A758-5C80FFA1A998}"/>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5462063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1D511A-60F8-621F-CAD3-AF9B0C9A04A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2CD0200-6BD5-BD87-1D8D-67697C6970B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8CD21A4-E255-3A77-87ED-A385573CD94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EF10130C-B782-FE82-A72B-23D7A7278953}"/>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7A611856-3FBA-6200-BB3C-50783B4CE06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D4F47E-172B-92B4-33EE-461BCDB9BAAD}"/>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3376493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52FC39-DA77-5879-D334-6FF25A7C49C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C4EA17C-1668-12FF-D020-15DCB3134C5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15C8A8A-8A2D-C5D0-B574-6078E183EE2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758B26EE-7EB6-5A61-9341-3CE75F6CF0B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3799FA6-72D0-CD2D-E6FE-A3E3F39478D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38D0BFA-46BE-A34C-E6FC-0DE994B25B9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8" name="Footer Placeholder 7">
            <a:extLst>
              <a:ext uri="{FF2B5EF4-FFF2-40B4-BE49-F238E27FC236}">
                <a16:creationId xmlns:a16="http://schemas.microsoft.com/office/drawing/2014/main" id="{2A827761-AA99-3833-C988-E21893FB60AD}"/>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B6A9B34-11E8-FA22-4F77-3ADF7CD0342A}"/>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7677017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B6DE28-64D3-E9D0-2C25-7CA86996C9F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5EB0F7-EBE1-BB94-D254-F82E510F8A1C}"/>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4" name="Footer Placeholder 3">
            <a:extLst>
              <a:ext uri="{FF2B5EF4-FFF2-40B4-BE49-F238E27FC236}">
                <a16:creationId xmlns:a16="http://schemas.microsoft.com/office/drawing/2014/main" id="{5174DAEE-A864-BD6F-9FAD-034C2274B33B}"/>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B1250E1-44E5-64D2-B341-C9A1932CEB65}"/>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4215025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1C5256E-991E-51B1-1DB1-41A5DF6C78E4}"/>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3" name="Footer Placeholder 2">
            <a:extLst>
              <a:ext uri="{FF2B5EF4-FFF2-40B4-BE49-F238E27FC236}">
                <a16:creationId xmlns:a16="http://schemas.microsoft.com/office/drawing/2014/main" id="{6A272574-7777-CBA6-655E-8F069AA50124}"/>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2304AB4-8D63-9D28-C70E-35BF4C611C09}"/>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4730572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C5B8B3-1B31-E248-01D1-3A15971FF2E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AD19BE-2D54-E714-928E-FA1C50F2120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A89B06D-76D5-6E03-82DC-4D42EB870F1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58E9771-5FE3-8943-5FBD-9DA88392028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0A01A624-017E-46DB-1890-3F80704E705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4B39F74-A416-76E9-6D49-7EB9444C7284}"/>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29959731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CD0908-8518-1999-07AA-6B80D3203EA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D4B911B-7223-77F1-D978-6DC72EBED45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B4F3A82-8415-D1B7-AAE2-7F44D2B527F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8B0497E-41DF-65F0-9206-627496784E46}"/>
              </a:ext>
            </a:extLst>
          </p:cNvPr>
          <p:cNvSpPr>
            <a:spLocks noGrp="1"/>
          </p:cNvSpPr>
          <p:nvPr>
            <p:ph type="dt" sz="half" idx="10"/>
          </p:nvPr>
        </p:nvSpPr>
        <p:spPr/>
        <p:txBody>
          <a:bodyPr/>
          <a:lstStyle/>
          <a:p>
            <a:fld id="{8AC365F5-FC89-3D48-BD81-000AE9BD0E5B}" type="datetimeFigureOut">
              <a:rPr lang="en-US" smtClean="0"/>
              <a:t>4/10/25</a:t>
            </a:fld>
            <a:endParaRPr lang="en-US"/>
          </a:p>
        </p:txBody>
      </p:sp>
      <p:sp>
        <p:nvSpPr>
          <p:cNvPr id="6" name="Footer Placeholder 5">
            <a:extLst>
              <a:ext uri="{FF2B5EF4-FFF2-40B4-BE49-F238E27FC236}">
                <a16:creationId xmlns:a16="http://schemas.microsoft.com/office/drawing/2014/main" id="{AB807E86-002F-BF99-B416-B153653150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2FB900-A2B0-C38F-5F96-6CEF351AC9C1}"/>
              </a:ext>
            </a:extLst>
          </p:cNvPr>
          <p:cNvSpPr>
            <a:spLocks noGrp="1"/>
          </p:cNvSpPr>
          <p:nvPr>
            <p:ph type="sldNum" sz="quarter" idx="12"/>
          </p:nvPr>
        </p:nvSpPr>
        <p:spPr/>
        <p:txBody>
          <a:bodyPr/>
          <a:lstStyle/>
          <a:p>
            <a:fld id="{85187AF6-5520-E849-BDC3-5710EE53A4DC}" type="slidenum">
              <a:rPr lang="en-US" smtClean="0"/>
              <a:t>‹#›</a:t>
            </a:fld>
            <a:endParaRPr lang="en-US"/>
          </a:p>
        </p:txBody>
      </p:sp>
    </p:spTree>
    <p:extLst>
      <p:ext uri="{BB962C8B-B14F-4D97-AF65-F5344CB8AC3E}">
        <p14:creationId xmlns:p14="http://schemas.microsoft.com/office/powerpoint/2010/main" val="120805440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1D35D5-0E68-336D-6763-7B700E4BF4E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0C3C1A-6130-221A-75FB-F3CA9560A09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F1DB6F-9CBA-5FDC-C45B-C6B8C19C1D0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AC365F5-FC89-3D48-BD81-000AE9BD0E5B}" type="datetimeFigureOut">
              <a:rPr lang="en-US" smtClean="0"/>
              <a:t>4/10/25</a:t>
            </a:fld>
            <a:endParaRPr lang="en-US"/>
          </a:p>
        </p:txBody>
      </p:sp>
      <p:sp>
        <p:nvSpPr>
          <p:cNvPr id="5" name="Footer Placeholder 4">
            <a:extLst>
              <a:ext uri="{FF2B5EF4-FFF2-40B4-BE49-F238E27FC236}">
                <a16:creationId xmlns:a16="http://schemas.microsoft.com/office/drawing/2014/main" id="{071C3C1D-5E0B-1C2E-DF04-456E411E903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D571EA25-6C65-350A-5168-0AE372E1765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5187AF6-5520-E849-BDC3-5710EE53A4DC}" type="slidenum">
              <a:rPr lang="en-US" smtClean="0"/>
              <a:t>‹#›</a:t>
            </a:fld>
            <a:endParaRPr lang="en-US"/>
          </a:p>
        </p:txBody>
      </p:sp>
    </p:spTree>
    <p:extLst>
      <p:ext uri="{BB962C8B-B14F-4D97-AF65-F5344CB8AC3E}">
        <p14:creationId xmlns:p14="http://schemas.microsoft.com/office/powerpoint/2010/main" val="3857601860"/>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00_534FA0E1.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1A_316BF3DC.xml"/><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microsoft.com/office/2018/10/relationships/comments" Target="../comments/modernComment_119_5AD82056.xm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1.png"/></Relationships>
</file>

<file path=ppt/slides/_rels/slide12.xml.rels><?xml version="1.0" encoding="UTF-8" standalone="yes"?>
<Relationships xmlns="http://schemas.openxmlformats.org/package/2006/relationships"><Relationship Id="rId3" Type="http://schemas.microsoft.com/office/2018/10/relationships/comments" Target="../comments/modernComment_10D_F4B31A49.xm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microsoft.com/office/2018/10/relationships/comments" Target="../comments/modernComment_107_92DDC477.xml"/><Relationship Id="rId2" Type="http://schemas.openxmlformats.org/officeDocument/2006/relationships/notesSlide" Target="../notesSlides/notesSlide13.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14.png"/><Relationship Id="rId4" Type="http://schemas.openxmlformats.org/officeDocument/2006/relationships/image" Target="../media/image13.png"/></Relationships>
</file>

<file path=ppt/slides/_rels/slide14.xml.rels><?xml version="1.0" encoding="UTF-8" standalone="yes"?>
<Relationships xmlns="http://schemas.openxmlformats.org/package/2006/relationships"><Relationship Id="rId3" Type="http://schemas.microsoft.com/office/2018/10/relationships/comments" Target="../comments/modernComment_10E_215A1C49.xm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5.png"/></Relationships>
</file>

<file path=ppt/slides/_rels/slide15.xml.rels><?xml version="1.0" encoding="UTF-8" standalone="yes"?>
<Relationships xmlns="http://schemas.openxmlformats.org/package/2006/relationships"><Relationship Id="rId3" Type="http://schemas.microsoft.com/office/2018/10/relationships/comments" Target="../comments/modernComment_10B_3EA74219.xml"/><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microsoft.com/office/2018/10/relationships/comments" Target="../comments/modernComment_110_884C6503.xml"/><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microsoft.com/office/2018/10/relationships/comments" Target="../comments/modernComment_116_91D84CCC.xml"/><Relationship Id="rId2" Type="http://schemas.openxmlformats.org/officeDocument/2006/relationships/notesSlide" Target="../notesSlides/notesSlide18.xml"/><Relationship Id="rId1" Type="http://schemas.openxmlformats.org/officeDocument/2006/relationships/slideLayout" Target="../slideLayouts/slideLayout2.xml"/><Relationship Id="rId5" Type="http://schemas.openxmlformats.org/officeDocument/2006/relationships/image" Target="../media/image18.jpeg"/><Relationship Id="rId4"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microsoft.com/office/2018/10/relationships/comments" Target="../comments/modernComment_10F_E8204122.xml"/><Relationship Id="rId2" Type="http://schemas.openxmlformats.org/officeDocument/2006/relationships/notesSlide" Target="../notesSlides/notesSlide1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hyperlink" Target="https://www.oecd.org/en/publications/international-migration-outlook-2024_50b0353e-en/full-report/mexico_d1b0bd46.html"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microsoft.com/office/2018/10/relationships/comments" Target="../comments/modernComment_104_F3442793.xml"/><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microsoft.com/office/2018/10/relationships/comments" Target="../comments/modernComment_101_160AA05C.xm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microsoft.com/office/2018/10/relationships/comments" Target="../comments/modernComment_108_F1A22F58.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03_1FB47885.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microsoft.com/office/2018/10/relationships/comments" Target="../comments/modernComment_105_2B9B8E2C.xml"/><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7.png"/></Relationships>
</file>

<file path=ppt/slides/_rels/slide8.xml.rels><?xml version="1.0" encoding="UTF-8" standalone="yes"?>
<Relationships xmlns="http://schemas.openxmlformats.org/package/2006/relationships"><Relationship Id="rId3" Type="http://schemas.microsoft.com/office/2018/10/relationships/comments" Target="../comments/modernComment_10C_D070B019.xm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microsoft.com/office/2018/10/relationships/comments" Target="../comments/modernComment_106_B4DA8868.xml"/><Relationship Id="rId2" Type="http://schemas.openxmlformats.org/officeDocument/2006/relationships/notesSlide" Target="../notesSlides/notesSlide9.xml"/><Relationship Id="rId1" Type="http://schemas.openxmlformats.org/officeDocument/2006/relationships/slideLayout" Target="../slideLayouts/slideLayout2.xml"/><Relationship Id="rId5" Type="http://schemas.openxmlformats.org/officeDocument/2006/relationships/image" Target="../media/image6.jpe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28927-D5D8-C76C-444B-44DCF4FC0E8C}"/>
              </a:ext>
            </a:extLst>
          </p:cNvPr>
          <p:cNvSpPr>
            <a:spLocks noGrp="1"/>
          </p:cNvSpPr>
          <p:nvPr>
            <p:ph type="ctrTitle"/>
          </p:nvPr>
        </p:nvSpPr>
        <p:spPr>
          <a:xfrm>
            <a:off x="968644" y="1122363"/>
            <a:ext cx="10073898" cy="2387600"/>
          </a:xfrm>
        </p:spPr>
        <p:txBody>
          <a:bodyPr>
            <a:normAutofit fontScale="90000"/>
          </a:bodyPr>
          <a:lstStyle/>
          <a:p>
            <a:r>
              <a:rPr lang="en-US" dirty="0"/>
              <a:t>Caribbean Hispanic Sociodemographic Heterogeneity:</a:t>
            </a:r>
            <a:br>
              <a:rPr lang="en-US" dirty="0"/>
            </a:br>
            <a:r>
              <a:rPr lang="en-US" dirty="0"/>
              <a:t>Comparing Older Adults by Country and U.S. Migration Status</a:t>
            </a:r>
          </a:p>
        </p:txBody>
      </p:sp>
      <p:sp>
        <p:nvSpPr>
          <p:cNvPr id="3" name="Subtitle 2">
            <a:extLst>
              <a:ext uri="{FF2B5EF4-FFF2-40B4-BE49-F238E27FC236}">
                <a16:creationId xmlns:a16="http://schemas.microsoft.com/office/drawing/2014/main" id="{4DB380B1-A2F6-A423-A6E1-9A54AFFBD594}"/>
              </a:ext>
            </a:extLst>
          </p:cNvPr>
          <p:cNvSpPr>
            <a:spLocks noGrp="1"/>
          </p:cNvSpPr>
          <p:nvPr>
            <p:ph type="subTitle" idx="1"/>
          </p:nvPr>
        </p:nvSpPr>
        <p:spPr>
          <a:xfrm>
            <a:off x="1524000" y="3807364"/>
            <a:ext cx="9144000" cy="3050636"/>
          </a:xfrm>
        </p:spPr>
        <p:txBody>
          <a:bodyPr>
            <a:normAutofit/>
          </a:bodyPr>
          <a:lstStyle/>
          <a:p>
            <a:r>
              <a:rPr lang="en-US" dirty="0"/>
              <a:t>William H. Dow</a:t>
            </a:r>
          </a:p>
          <a:p>
            <a:r>
              <a:rPr lang="en-US" dirty="0"/>
              <a:t>Chris Soria</a:t>
            </a:r>
          </a:p>
          <a:p>
            <a:r>
              <a:rPr lang="en-US" dirty="0"/>
              <a:t>Henry T. Dow</a:t>
            </a:r>
          </a:p>
          <a:p>
            <a:endParaRPr lang="en-US" dirty="0"/>
          </a:p>
          <a:p>
            <a:r>
              <a:rPr lang="en-US" dirty="0"/>
              <a:t>University of California at Berkeley</a:t>
            </a:r>
          </a:p>
        </p:txBody>
      </p:sp>
      <p:pic>
        <p:nvPicPr>
          <p:cNvPr id="8194" name="Picture 2" descr="University of California, Berkeley - Wikipedia">
            <a:extLst>
              <a:ext uri="{FF2B5EF4-FFF2-40B4-BE49-F238E27FC236}">
                <a16:creationId xmlns:a16="http://schemas.microsoft.com/office/drawing/2014/main" id="{07AF713F-4A83-DFD9-9689-B2ADB24AE74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422892" y="4012692"/>
            <a:ext cx="2490215" cy="249021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7727457"/>
      </p:ext>
    </p:extLst>
  </p:cSld>
  <p:clrMapOvr>
    <a:masterClrMapping/>
  </p:clrMapOvr>
  <p:extLst>
    <p:ext uri="{6950BFC3-D8DA-4A85-94F7-54DA5524770B}">
      <p188:commentRel xmlns:p188="http://schemas.microsoft.com/office/powerpoint/2018/8/main" r:id="rId3"/>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56BFEC-35A5-3174-B860-409CB0EC3390}"/>
              </a:ext>
            </a:extLst>
          </p:cNvPr>
          <p:cNvSpPr>
            <a:spLocks noGrp="1"/>
          </p:cNvSpPr>
          <p:nvPr>
            <p:ph type="title"/>
          </p:nvPr>
        </p:nvSpPr>
        <p:spPr/>
        <p:txBody>
          <a:bodyPr/>
          <a:lstStyle/>
          <a:p>
            <a:r>
              <a:rPr lang="en-US" dirty="0"/>
              <a:t>What’s driving the lower education among Mexican Immigrants?</a:t>
            </a:r>
          </a:p>
        </p:txBody>
      </p:sp>
      <p:sp>
        <p:nvSpPr>
          <p:cNvPr id="3" name="Content Placeholder 2">
            <a:extLst>
              <a:ext uri="{FF2B5EF4-FFF2-40B4-BE49-F238E27FC236}">
                <a16:creationId xmlns:a16="http://schemas.microsoft.com/office/drawing/2014/main" id="{67043B7D-29FD-ADED-17DA-D252B63253ED}"/>
              </a:ext>
            </a:extLst>
          </p:cNvPr>
          <p:cNvSpPr>
            <a:spLocks noGrp="1"/>
          </p:cNvSpPr>
          <p:nvPr>
            <p:ph idx="1"/>
          </p:nvPr>
        </p:nvSpPr>
        <p:spPr/>
        <p:txBody>
          <a:bodyPr/>
          <a:lstStyle/>
          <a:p>
            <a:pPr marL="514350" indent="-514350">
              <a:buFont typeface="+mj-lt"/>
              <a:buAutoNum type="arabicPeriod"/>
            </a:pPr>
            <a:r>
              <a:rPr lang="en-US" dirty="0"/>
              <a:t>Older so need to age adjust?</a:t>
            </a:r>
          </a:p>
          <a:p>
            <a:pPr marL="514350" indent="-514350">
              <a:buFont typeface="+mj-lt"/>
              <a:buAutoNum type="arabicPeriod"/>
            </a:pPr>
            <a:r>
              <a:rPr lang="en-US" dirty="0"/>
              <a:t>Age at Migration?</a:t>
            </a:r>
          </a:p>
          <a:p>
            <a:pPr marL="514350" indent="-514350">
              <a:buFont typeface="+mj-lt"/>
              <a:buAutoNum type="arabicPeriod"/>
            </a:pPr>
            <a:r>
              <a:rPr lang="en-US" dirty="0"/>
              <a:t>Birth country education levels?</a:t>
            </a:r>
          </a:p>
          <a:p>
            <a:pPr marL="514350" indent="-514350">
              <a:buFont typeface="+mj-lt"/>
              <a:buAutoNum type="arabicPeriod"/>
            </a:pPr>
            <a:r>
              <a:rPr lang="en-US" dirty="0"/>
              <a:t>Migrant selectivity?</a:t>
            </a:r>
          </a:p>
        </p:txBody>
      </p:sp>
    </p:spTree>
    <p:extLst>
      <p:ext uri="{BB962C8B-B14F-4D97-AF65-F5344CB8AC3E}">
        <p14:creationId xmlns:p14="http://schemas.microsoft.com/office/powerpoint/2010/main" val="829158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E2AD00-AA31-3FC9-7836-BBDDCEECDE79}"/>
              </a:ext>
            </a:extLst>
          </p:cNvPr>
          <p:cNvSpPr>
            <a:spLocks noGrp="1"/>
          </p:cNvSpPr>
          <p:nvPr>
            <p:ph type="title"/>
          </p:nvPr>
        </p:nvSpPr>
        <p:spPr>
          <a:xfrm>
            <a:off x="838200" y="0"/>
            <a:ext cx="10515600" cy="1325563"/>
          </a:xfrm>
        </p:spPr>
        <p:txBody>
          <a:bodyPr/>
          <a:lstStyle/>
          <a:p>
            <a:r>
              <a:rPr lang="en-US" dirty="0"/>
              <a:t>Education Differences are Not Explained by age at Migration</a:t>
            </a:r>
          </a:p>
        </p:txBody>
      </p:sp>
      <p:pic>
        <p:nvPicPr>
          <p:cNvPr id="8" name="Picture 7">
            <a:extLst>
              <a:ext uri="{FF2B5EF4-FFF2-40B4-BE49-F238E27FC236}">
                <a16:creationId xmlns:a16="http://schemas.microsoft.com/office/drawing/2014/main" id="{367A51FF-E548-2549-8FA6-A07AAE7324EF}"/>
              </a:ext>
            </a:extLst>
          </p:cNvPr>
          <p:cNvPicPr>
            <a:picLocks noChangeAspect="1"/>
          </p:cNvPicPr>
          <p:nvPr/>
        </p:nvPicPr>
        <p:blipFill>
          <a:blip r:embed="rId4"/>
          <a:srcRect/>
          <a:stretch/>
        </p:blipFill>
        <p:spPr>
          <a:xfrm>
            <a:off x="487680" y="1423540"/>
            <a:ext cx="11216640" cy="5608320"/>
          </a:xfrm>
          <a:prstGeom prst="rect">
            <a:avLst/>
          </a:prstGeom>
        </p:spPr>
      </p:pic>
      <p:grpSp>
        <p:nvGrpSpPr>
          <p:cNvPr id="9" name="Group 8">
            <a:extLst>
              <a:ext uri="{FF2B5EF4-FFF2-40B4-BE49-F238E27FC236}">
                <a16:creationId xmlns:a16="http://schemas.microsoft.com/office/drawing/2014/main" id="{1F5F76A4-293C-D908-2052-E3426A0C13BF}"/>
              </a:ext>
            </a:extLst>
          </p:cNvPr>
          <p:cNvGrpSpPr/>
          <p:nvPr/>
        </p:nvGrpSpPr>
        <p:grpSpPr>
          <a:xfrm>
            <a:off x="11296650" y="182642"/>
            <a:ext cx="904830" cy="1090894"/>
            <a:chOff x="11296650" y="182642"/>
            <a:chExt cx="904830" cy="1090894"/>
          </a:xfrm>
        </p:grpSpPr>
        <p:pic>
          <p:nvPicPr>
            <p:cNvPr id="10" name="Picture 2" descr="American Community Survey (ACS) – Roadmap to the 2030 Census">
              <a:extLst>
                <a:ext uri="{FF2B5EF4-FFF2-40B4-BE49-F238E27FC236}">
                  <a16:creationId xmlns:a16="http://schemas.microsoft.com/office/drawing/2014/main" id="{BBF3C708-A389-1325-B859-8D8400A9711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49681A25-A2B8-53D1-2193-561225C9BA41}"/>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3" name="TextBox 2">
            <a:extLst>
              <a:ext uri="{FF2B5EF4-FFF2-40B4-BE49-F238E27FC236}">
                <a16:creationId xmlns:a16="http://schemas.microsoft.com/office/drawing/2014/main" id="{C599A002-FE5B-91DF-AA5E-DCF471F59FBD}"/>
              </a:ext>
            </a:extLst>
          </p:cNvPr>
          <p:cNvSpPr txBox="1"/>
          <p:nvPr/>
        </p:nvSpPr>
        <p:spPr>
          <a:xfrm>
            <a:off x="4376726" y="1055004"/>
            <a:ext cx="6214534" cy="369332"/>
          </a:xfrm>
          <a:prstGeom prst="rect">
            <a:avLst/>
          </a:prstGeom>
          <a:noFill/>
        </p:spPr>
        <p:txBody>
          <a:bodyPr wrap="square" rtlCol="0">
            <a:spAutoFit/>
          </a:bodyPr>
          <a:lstStyle/>
          <a:p>
            <a:r>
              <a:rPr lang="en-US" dirty="0"/>
              <a:t>Results hold when controlling</a:t>
            </a:r>
          </a:p>
        </p:txBody>
      </p:sp>
    </p:spTree>
    <p:extLst>
      <p:ext uri="{BB962C8B-B14F-4D97-AF65-F5344CB8AC3E}">
        <p14:creationId xmlns:p14="http://schemas.microsoft.com/office/powerpoint/2010/main" val="1524113494"/>
      </p:ext>
    </p:extLst>
  </p:cSld>
  <p:clrMapOvr>
    <a:masterClrMapping/>
  </p:clrMapOvr>
  <p:extLst>
    <p:ext uri="{6950BFC3-D8DA-4A85-94F7-54DA5524770B}">
      <p188:commentRel xmlns:p188="http://schemas.microsoft.com/office/powerpoint/2018/8/main" r:id="rId3"/>
    </p:ext>
  </p:extLs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5C5FD9-85ED-CCA2-BAF1-6263508F1B9C}"/>
              </a:ext>
            </a:extLst>
          </p:cNvPr>
          <p:cNvSpPr>
            <a:spLocks noGrp="1"/>
          </p:cNvSpPr>
          <p:nvPr>
            <p:ph type="title"/>
          </p:nvPr>
        </p:nvSpPr>
        <p:spPr>
          <a:xfrm>
            <a:off x="783466" y="0"/>
            <a:ext cx="10515600" cy="1325563"/>
          </a:xfrm>
        </p:spPr>
        <p:txBody>
          <a:bodyPr>
            <a:normAutofit fontScale="90000"/>
          </a:bodyPr>
          <a:lstStyle/>
          <a:p>
            <a:r>
              <a:rPr lang="en-US" dirty="0"/>
              <a:t>Positive migration selection on education: </a:t>
            </a:r>
            <a:br>
              <a:rPr lang="en-US" dirty="0"/>
            </a:br>
            <a:r>
              <a:rPr lang="en-US" sz="3100" dirty="0"/>
              <a:t>US migrants are more likely to have completed secondary school compared to those in their birth country – but varies by country</a:t>
            </a:r>
          </a:p>
        </p:txBody>
      </p:sp>
      <p:pic>
        <p:nvPicPr>
          <p:cNvPr id="3" name="Picture 2" descr="American Community Survey (ACS) – Roadmap to the 2030 Census">
            <a:extLst>
              <a:ext uri="{FF2B5EF4-FFF2-40B4-BE49-F238E27FC236}">
                <a16:creationId xmlns:a16="http://schemas.microsoft.com/office/drawing/2014/main" id="{1AB0DB2F-CB8C-91E1-D126-06DB0E17987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3095429-EC7D-7597-4756-D76333466F9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pic>
        <p:nvPicPr>
          <p:cNvPr id="8" name="Picture 7">
            <a:extLst>
              <a:ext uri="{FF2B5EF4-FFF2-40B4-BE49-F238E27FC236}">
                <a16:creationId xmlns:a16="http://schemas.microsoft.com/office/drawing/2014/main" id="{71F6E215-0D96-FE55-FFE1-9FEE5F28ED8A}"/>
              </a:ext>
            </a:extLst>
          </p:cNvPr>
          <p:cNvPicPr>
            <a:picLocks noChangeAspect="1"/>
          </p:cNvPicPr>
          <p:nvPr/>
        </p:nvPicPr>
        <p:blipFill>
          <a:blip r:embed="rId5"/>
          <a:srcRect/>
          <a:stretch/>
        </p:blipFill>
        <p:spPr>
          <a:xfrm>
            <a:off x="487680" y="1384432"/>
            <a:ext cx="11216640" cy="5608320"/>
          </a:xfrm>
          <a:prstGeom prst="rect">
            <a:avLst/>
          </a:prstGeom>
        </p:spPr>
      </p:pic>
      <p:sp>
        <p:nvSpPr>
          <p:cNvPr id="5" name="Rectangle 4">
            <a:extLst>
              <a:ext uri="{FF2B5EF4-FFF2-40B4-BE49-F238E27FC236}">
                <a16:creationId xmlns:a16="http://schemas.microsoft.com/office/drawing/2014/main" id="{162C53BF-858A-CEE0-46C1-E5566514E84C}"/>
              </a:ext>
            </a:extLst>
          </p:cNvPr>
          <p:cNvSpPr/>
          <p:nvPr/>
        </p:nvSpPr>
        <p:spPr>
          <a:xfrm>
            <a:off x="487680" y="1384433"/>
            <a:ext cx="8436187"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899039D3-811E-2349-D5DA-C35FCBE184EA}"/>
              </a:ext>
            </a:extLst>
          </p:cNvPr>
          <p:cNvSpPr/>
          <p:nvPr/>
        </p:nvSpPr>
        <p:spPr>
          <a:xfrm>
            <a:off x="3115734" y="1384433"/>
            <a:ext cx="5808134" cy="5473568"/>
          </a:xfrm>
          <a:prstGeom prst="rect">
            <a:avLst/>
          </a:prstGeom>
          <a:solidFill>
            <a:schemeClr val="bg1">
              <a:alpha val="71935"/>
            </a:schemeClr>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6CBC9478-E516-1A51-1928-38EC2D10353A}"/>
              </a:ext>
            </a:extLst>
          </p:cNvPr>
          <p:cNvSpPr/>
          <p:nvPr/>
        </p:nvSpPr>
        <p:spPr>
          <a:xfrm>
            <a:off x="6091230" y="1249678"/>
            <a:ext cx="5873797" cy="5608321"/>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105378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dissolve">
                                      <p:cBhvr>
                                        <p:cTn id="7" dur="500"/>
                                        <p:tgtEl>
                                          <p:spTgt spid="5"/>
                                        </p:tgtEl>
                                      </p:cBhvr>
                                    </p:animEffect>
                                  </p:childTnLst>
                                </p:cTn>
                              </p:par>
                              <p:par>
                                <p:cTn id="8" presetID="1" presetClass="entr" presetSubtype="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5"/>
                                        </p:tgtEl>
                                        <p:attrNameLst>
                                          <p:attrName>style.visibility</p:attrName>
                                        </p:attrNameLst>
                                      </p:cBhvr>
                                      <p:to>
                                        <p:strVal val="hidden"/>
                                      </p:to>
                                    </p:set>
                                  </p:childTnLst>
                                </p:cTn>
                              </p:par>
                            </p:childTnLst>
                          </p:cTn>
                        </p:par>
                      </p:childTnLst>
                    </p:cTn>
                  </p:par>
                  <p:par>
                    <p:cTn id="12" fill="hold">
                      <p:stCondLst>
                        <p:cond delay="indefinite"/>
                      </p:stCondLst>
                      <p:childTnLst>
                        <p:par>
                          <p:cTn id="13" fill="hold">
                            <p:stCondLst>
                              <p:cond delay="0"/>
                            </p:stCondLst>
                            <p:childTnLst>
                              <p:par>
                                <p:cTn id="14" presetID="9" presetClass="exit" presetSubtype="0" fill="hold" grpId="1" nodeType="clickEffect">
                                  <p:stCondLst>
                                    <p:cond delay="0"/>
                                  </p:stCondLst>
                                  <p:childTnLst>
                                    <p:animEffect transition="out" filter="dissolve">
                                      <p:cBhvr>
                                        <p:cTn id="15" dur="500"/>
                                        <p:tgtEl>
                                          <p:spTgt spid="6"/>
                                        </p:tgtEl>
                                      </p:cBhvr>
                                    </p:animEffect>
                                    <p:set>
                                      <p:cBhvr>
                                        <p:cTn id="16" dur="1" fill="hold">
                                          <p:stCondLst>
                                            <p:cond delay="499"/>
                                          </p:stCondLst>
                                        </p:cTn>
                                        <p:tgtEl>
                                          <p:spTgt spid="6"/>
                                        </p:tgtEl>
                                        <p:attrNameLst>
                                          <p:attrName>style.visibility</p:attrName>
                                        </p:attrNameLst>
                                      </p:cBhvr>
                                      <p:to>
                                        <p:strVal val="hidden"/>
                                      </p:to>
                                    </p:set>
                                  </p:childTnLst>
                                </p:cTn>
                              </p:par>
                            </p:childTnLst>
                          </p:cTn>
                        </p:par>
                      </p:childTnLst>
                    </p:cTn>
                  </p:par>
                  <p:par>
                    <p:cTn id="17" fill="hold">
                      <p:stCondLst>
                        <p:cond delay="indefinite"/>
                      </p:stCondLst>
                      <p:childTnLst>
                        <p:par>
                          <p:cTn id="18" fill="hold">
                            <p:stCondLst>
                              <p:cond delay="0"/>
                            </p:stCondLst>
                            <p:childTnLst>
                              <p:par>
                                <p:cTn id="19" presetID="9" presetClass="exit" presetSubtype="0" fill="hold" grpId="2" nodeType="clickEffect">
                                  <p:stCondLst>
                                    <p:cond delay="0"/>
                                  </p:stCondLst>
                                  <p:childTnLst>
                                    <p:animEffect transition="out" filter="dissolve">
                                      <p:cBhvr>
                                        <p:cTn id="20" dur="500"/>
                                        <p:tgtEl>
                                          <p:spTgt spid="5"/>
                                        </p:tgtEl>
                                      </p:cBhvr>
                                    </p:animEffect>
                                    <p:set>
                                      <p:cBhvr>
                                        <p:cTn id="21" dur="1" fill="hold">
                                          <p:stCondLst>
                                            <p:cond delay="499"/>
                                          </p:stCondLst>
                                        </p:cTn>
                                        <p:tgtEl>
                                          <p:spTgt spid="5"/>
                                        </p:tgtEl>
                                        <p:attrNameLst>
                                          <p:attrName>style.visibility</p:attrName>
                                        </p:attrNameLst>
                                      </p:cBhvr>
                                      <p:to>
                                        <p:strVal val="hidden"/>
                                      </p:to>
                                    </p:set>
                                  </p:childTnLst>
                                </p:cTn>
                              </p:par>
                              <p:par>
                                <p:cTn id="22" presetID="1" presetClass="entr" presetSubtype="0" fill="hold" grpId="0" nodeType="withEffect">
                                  <p:stCondLst>
                                    <p:cond delay="0"/>
                                  </p:stCondLst>
                                  <p:childTnLst>
                                    <p:set>
                                      <p:cBhvr>
                                        <p:cTn id="23"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5" grpId="2"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5AD4C8-FC7F-FAF9-58AE-0B69EE0E60A9}"/>
              </a:ext>
            </a:extLst>
          </p:cNvPr>
          <p:cNvSpPr>
            <a:spLocks noGrp="1"/>
          </p:cNvSpPr>
          <p:nvPr>
            <p:ph type="title"/>
          </p:nvPr>
        </p:nvSpPr>
        <p:spPr/>
        <p:txBody>
          <a:bodyPr/>
          <a:lstStyle/>
          <a:p>
            <a:r>
              <a:rPr lang="en-US" dirty="0"/>
              <a:t>Mexican migrants are the least likely to live alone and most likely to be married</a:t>
            </a:r>
          </a:p>
        </p:txBody>
      </p:sp>
      <p:sp>
        <p:nvSpPr>
          <p:cNvPr id="3" name="TextBox 2">
            <a:extLst>
              <a:ext uri="{FF2B5EF4-FFF2-40B4-BE49-F238E27FC236}">
                <a16:creationId xmlns:a16="http://schemas.microsoft.com/office/drawing/2014/main" id="{F4E8B89B-5144-FA07-A89B-7A47D7E1F706}"/>
              </a:ext>
            </a:extLst>
          </p:cNvPr>
          <p:cNvSpPr txBox="1"/>
          <p:nvPr/>
        </p:nvSpPr>
        <p:spPr>
          <a:xfrm>
            <a:off x="1994776" y="1756718"/>
            <a:ext cx="3816096" cy="369332"/>
          </a:xfrm>
          <a:prstGeom prst="rect">
            <a:avLst/>
          </a:prstGeom>
          <a:noFill/>
        </p:spPr>
        <p:txBody>
          <a:bodyPr wrap="square" rtlCol="0">
            <a:spAutoFit/>
          </a:bodyPr>
          <a:lstStyle/>
          <a:p>
            <a:r>
              <a:rPr lang="en-US" dirty="0"/>
              <a:t>Proportion Living Alone</a:t>
            </a:r>
          </a:p>
        </p:txBody>
      </p:sp>
      <p:sp>
        <p:nvSpPr>
          <p:cNvPr id="4" name="TextBox 3">
            <a:extLst>
              <a:ext uri="{FF2B5EF4-FFF2-40B4-BE49-F238E27FC236}">
                <a16:creationId xmlns:a16="http://schemas.microsoft.com/office/drawing/2014/main" id="{2C37541C-B7FE-5FC4-8466-8ABA4BD0E9B9}"/>
              </a:ext>
            </a:extLst>
          </p:cNvPr>
          <p:cNvSpPr txBox="1"/>
          <p:nvPr/>
        </p:nvSpPr>
        <p:spPr>
          <a:xfrm>
            <a:off x="8289177" y="1691760"/>
            <a:ext cx="3816096" cy="369332"/>
          </a:xfrm>
          <a:prstGeom prst="rect">
            <a:avLst/>
          </a:prstGeom>
          <a:noFill/>
        </p:spPr>
        <p:txBody>
          <a:bodyPr wrap="square" rtlCol="0">
            <a:spAutoFit/>
          </a:bodyPr>
          <a:lstStyle/>
          <a:p>
            <a:r>
              <a:rPr lang="en-US" dirty="0"/>
              <a:t>Proportion Married</a:t>
            </a:r>
          </a:p>
        </p:txBody>
      </p:sp>
      <p:pic>
        <p:nvPicPr>
          <p:cNvPr id="10" name="Picture 9">
            <a:extLst>
              <a:ext uri="{FF2B5EF4-FFF2-40B4-BE49-F238E27FC236}">
                <a16:creationId xmlns:a16="http://schemas.microsoft.com/office/drawing/2014/main" id="{FE02F409-2D7B-8138-8751-7DE5A754EDAF}"/>
              </a:ext>
            </a:extLst>
          </p:cNvPr>
          <p:cNvPicPr>
            <a:picLocks noChangeAspect="1"/>
          </p:cNvPicPr>
          <p:nvPr/>
        </p:nvPicPr>
        <p:blipFill>
          <a:blip r:embed="rId4"/>
          <a:srcRect/>
          <a:stretch/>
        </p:blipFill>
        <p:spPr>
          <a:xfrm>
            <a:off x="165406" y="2123868"/>
            <a:ext cx="5851915" cy="4551490"/>
          </a:xfrm>
          <a:prstGeom prst="rect">
            <a:avLst/>
          </a:prstGeom>
        </p:spPr>
      </p:pic>
      <p:pic>
        <p:nvPicPr>
          <p:cNvPr id="11" name="Picture 10">
            <a:extLst>
              <a:ext uri="{FF2B5EF4-FFF2-40B4-BE49-F238E27FC236}">
                <a16:creationId xmlns:a16="http://schemas.microsoft.com/office/drawing/2014/main" id="{4B30DD27-E1A1-1370-C3DF-FA3BF8F8F358}"/>
              </a:ext>
            </a:extLst>
          </p:cNvPr>
          <p:cNvPicPr>
            <a:picLocks noChangeAspect="1"/>
          </p:cNvPicPr>
          <p:nvPr/>
        </p:nvPicPr>
        <p:blipFill>
          <a:blip r:embed="rId5"/>
          <a:srcRect/>
          <a:stretch/>
        </p:blipFill>
        <p:spPr>
          <a:xfrm>
            <a:off x="6174678" y="2123868"/>
            <a:ext cx="5851915" cy="4551489"/>
          </a:xfrm>
          <a:prstGeom prst="rect">
            <a:avLst/>
          </a:prstGeom>
        </p:spPr>
      </p:pic>
      <p:grpSp>
        <p:nvGrpSpPr>
          <p:cNvPr id="12" name="Group 11">
            <a:extLst>
              <a:ext uri="{FF2B5EF4-FFF2-40B4-BE49-F238E27FC236}">
                <a16:creationId xmlns:a16="http://schemas.microsoft.com/office/drawing/2014/main" id="{7C9E2573-BFD8-07E0-20B8-CA31BC968332}"/>
              </a:ext>
            </a:extLst>
          </p:cNvPr>
          <p:cNvGrpSpPr/>
          <p:nvPr/>
        </p:nvGrpSpPr>
        <p:grpSpPr>
          <a:xfrm>
            <a:off x="11296650" y="182642"/>
            <a:ext cx="904830" cy="1090894"/>
            <a:chOff x="11296650" y="182642"/>
            <a:chExt cx="904830" cy="1090894"/>
          </a:xfrm>
        </p:grpSpPr>
        <p:pic>
          <p:nvPicPr>
            <p:cNvPr id="13" name="Picture 2" descr="American Community Survey (ACS) – Roadmap to the 2030 Census">
              <a:extLst>
                <a:ext uri="{FF2B5EF4-FFF2-40B4-BE49-F238E27FC236}">
                  <a16:creationId xmlns:a16="http://schemas.microsoft.com/office/drawing/2014/main" id="{B77A0F5B-AAC8-8410-AAC9-4D104BCE1852}"/>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13">
              <a:extLst>
                <a:ext uri="{FF2B5EF4-FFF2-40B4-BE49-F238E27FC236}">
                  <a16:creationId xmlns:a16="http://schemas.microsoft.com/office/drawing/2014/main" id="{04AE5A0F-8EB3-F818-1D23-B783E7DE5079}"/>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5" name="Right Arrow 4">
            <a:extLst>
              <a:ext uri="{FF2B5EF4-FFF2-40B4-BE49-F238E27FC236}">
                <a16:creationId xmlns:a16="http://schemas.microsoft.com/office/drawing/2014/main" id="{47932770-547F-D096-F00F-F66BE76FC650}"/>
              </a:ext>
            </a:extLst>
          </p:cNvPr>
          <p:cNvSpPr/>
          <p:nvPr/>
        </p:nvSpPr>
        <p:spPr>
          <a:xfrm rot="5400000">
            <a:off x="1010323" y="35989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ight Arrow 5">
            <a:extLst>
              <a:ext uri="{FF2B5EF4-FFF2-40B4-BE49-F238E27FC236}">
                <a16:creationId xmlns:a16="http://schemas.microsoft.com/office/drawing/2014/main" id="{1605E0C3-CE5B-04B2-4E81-7CDA9D353E33}"/>
              </a:ext>
            </a:extLst>
          </p:cNvPr>
          <p:cNvSpPr/>
          <p:nvPr/>
        </p:nvSpPr>
        <p:spPr>
          <a:xfrm rot="5400000">
            <a:off x="2280323" y="317714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9512FA4D-0362-5676-37CA-6A5934F5532D}"/>
              </a:ext>
            </a:extLst>
          </p:cNvPr>
          <p:cNvSpPr/>
          <p:nvPr/>
        </p:nvSpPr>
        <p:spPr>
          <a:xfrm rot="5400000">
            <a:off x="7046357" y="189626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64007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5"/>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6"/>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6" grpId="0" animBg="1"/>
      <p:bldP spid="6" grpId="1" animBg="1"/>
      <p:bldP spid="7" grpId="0" animBg="1"/>
    </p:bldLst>
  </p:timing>
  <p:extLst>
    <p:ext uri="{6950BFC3-D8DA-4A85-94F7-54DA5524770B}">
      <p188:commentRel xmlns:p188="http://schemas.microsoft.com/office/powerpoint/2018/8/main" r:id="rId3"/>
    </p:ext>
  </p:extLs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11CDC5-51F6-8FE4-933B-0BCBCEEF80D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195A3EC-1084-769B-38BC-0210DCD22F6E}"/>
              </a:ext>
            </a:extLst>
          </p:cNvPr>
          <p:cNvSpPr>
            <a:spLocks noGrp="1"/>
          </p:cNvSpPr>
          <p:nvPr>
            <p:ph type="title"/>
          </p:nvPr>
        </p:nvSpPr>
        <p:spPr>
          <a:xfrm>
            <a:off x="838200" y="0"/>
            <a:ext cx="10515600" cy="1325563"/>
          </a:xfrm>
        </p:spPr>
        <p:txBody>
          <a:bodyPr/>
          <a:lstStyle/>
          <a:p>
            <a:r>
              <a:rPr lang="en-US" dirty="0"/>
              <a:t>Native country residents are less likely to live alone</a:t>
            </a:r>
          </a:p>
        </p:txBody>
      </p:sp>
      <p:sp>
        <p:nvSpPr>
          <p:cNvPr id="4" name="TextBox 3">
            <a:extLst>
              <a:ext uri="{FF2B5EF4-FFF2-40B4-BE49-F238E27FC236}">
                <a16:creationId xmlns:a16="http://schemas.microsoft.com/office/drawing/2014/main" id="{DCF17342-4CCC-1BC7-C682-CBE8569B1930}"/>
              </a:ext>
            </a:extLst>
          </p:cNvPr>
          <p:cNvSpPr txBox="1"/>
          <p:nvPr/>
        </p:nvSpPr>
        <p:spPr>
          <a:xfrm>
            <a:off x="5119878" y="956231"/>
            <a:ext cx="2572512" cy="369332"/>
          </a:xfrm>
          <a:prstGeom prst="rect">
            <a:avLst/>
          </a:prstGeom>
          <a:noFill/>
        </p:spPr>
        <p:txBody>
          <a:bodyPr wrap="square" rtlCol="0">
            <a:spAutoFit/>
          </a:bodyPr>
          <a:lstStyle/>
          <a:p>
            <a:r>
              <a:rPr lang="en-US" dirty="0"/>
              <a:t>Proportion Living Alone</a:t>
            </a:r>
          </a:p>
        </p:txBody>
      </p:sp>
      <p:pic>
        <p:nvPicPr>
          <p:cNvPr id="5" name="Picture 4">
            <a:extLst>
              <a:ext uri="{FF2B5EF4-FFF2-40B4-BE49-F238E27FC236}">
                <a16:creationId xmlns:a16="http://schemas.microsoft.com/office/drawing/2014/main" id="{FC7BA6C4-6BCA-C866-E993-C058622F85A1}"/>
              </a:ext>
            </a:extLst>
          </p:cNvPr>
          <p:cNvPicPr>
            <a:picLocks noChangeAspect="1"/>
          </p:cNvPicPr>
          <p:nvPr/>
        </p:nvPicPr>
        <p:blipFill>
          <a:blip r:embed="rId4"/>
          <a:srcRect/>
          <a:stretch/>
        </p:blipFill>
        <p:spPr>
          <a:xfrm>
            <a:off x="487680" y="1384432"/>
            <a:ext cx="11216640" cy="5608320"/>
          </a:xfrm>
          <a:prstGeom prst="rect">
            <a:avLst/>
          </a:prstGeom>
        </p:spPr>
      </p:pic>
      <p:pic>
        <p:nvPicPr>
          <p:cNvPr id="6" name="Picture 5" descr="American Community Survey (ACS) – Roadmap to the 2030 Census">
            <a:extLst>
              <a:ext uri="{FF2B5EF4-FFF2-40B4-BE49-F238E27FC236}">
                <a16:creationId xmlns:a16="http://schemas.microsoft.com/office/drawing/2014/main" id="{0F94385F-C9BD-A804-C948-F31FB2B738B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AD79318-2819-87CA-1944-9C203CA65AFB}"/>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
        <p:nvSpPr>
          <p:cNvPr id="12" name="Rectangle 11">
            <a:extLst>
              <a:ext uri="{FF2B5EF4-FFF2-40B4-BE49-F238E27FC236}">
                <a16:creationId xmlns:a16="http://schemas.microsoft.com/office/drawing/2014/main" id="{4ADFFC58-83A5-2E98-96F9-640466D3E223}"/>
              </a:ext>
            </a:extLst>
          </p:cNvPr>
          <p:cNvSpPr/>
          <p:nvPr/>
        </p:nvSpPr>
        <p:spPr>
          <a:xfrm>
            <a:off x="2912534" y="1312109"/>
            <a:ext cx="9052494" cy="5545890"/>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595536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Lst>
  </p:timing>
  <p:extLst>
    <p:ext uri="{6950BFC3-D8DA-4A85-94F7-54DA5524770B}">
      <p188:commentRel xmlns:p188="http://schemas.microsoft.com/office/powerpoint/2018/8/main" r:id="rId3"/>
    </p:ext>
  </p:extLs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700E63-B081-2016-3D25-C73C1CF5E971}"/>
              </a:ext>
            </a:extLst>
          </p:cNvPr>
          <p:cNvSpPr>
            <a:spLocks noGrp="1"/>
          </p:cNvSpPr>
          <p:nvPr>
            <p:ph type="title"/>
          </p:nvPr>
        </p:nvSpPr>
        <p:spPr/>
        <p:txBody>
          <a:bodyPr/>
          <a:lstStyle/>
          <a:p>
            <a:r>
              <a:rPr lang="en-US" dirty="0"/>
              <a:t>Takeaways and Discussion</a:t>
            </a:r>
          </a:p>
        </p:txBody>
      </p:sp>
      <p:sp>
        <p:nvSpPr>
          <p:cNvPr id="3" name="Content Placeholder 2">
            <a:extLst>
              <a:ext uri="{FF2B5EF4-FFF2-40B4-BE49-F238E27FC236}">
                <a16:creationId xmlns:a16="http://schemas.microsoft.com/office/drawing/2014/main" id="{32B5C5B2-670C-EBE9-2315-3D178C996534}"/>
              </a:ext>
            </a:extLst>
          </p:cNvPr>
          <p:cNvSpPr>
            <a:spLocks noGrp="1"/>
          </p:cNvSpPr>
          <p:nvPr>
            <p:ph idx="1"/>
          </p:nvPr>
        </p:nvSpPr>
        <p:spPr>
          <a:xfrm>
            <a:off x="838200" y="1825625"/>
            <a:ext cx="10515600" cy="4784402"/>
          </a:xfrm>
        </p:spPr>
        <p:txBody>
          <a:bodyPr>
            <a:normAutofit/>
          </a:bodyPr>
          <a:lstStyle/>
          <a:p>
            <a:r>
              <a:rPr lang="en-US" dirty="0"/>
              <a:t>Hispanic migrants have differing </a:t>
            </a:r>
            <a:r>
              <a:rPr lang="en-US" dirty="0" err="1"/>
              <a:t>sociodemographics</a:t>
            </a:r>
            <a:r>
              <a:rPr lang="en-US" dirty="0"/>
              <a:t> by Caribbean birth country</a:t>
            </a:r>
            <a:br>
              <a:rPr lang="en-US" dirty="0"/>
            </a:br>
            <a:endParaRPr lang="en-US" dirty="0"/>
          </a:p>
          <a:p>
            <a:r>
              <a:rPr lang="en-US" dirty="0"/>
              <a:t>Compared to Mexican migrants: Caribbean migrants have higher education and acculturation rates, but are more likely to live alone</a:t>
            </a:r>
            <a:br>
              <a:rPr lang="en-US" dirty="0"/>
            </a:br>
            <a:endParaRPr lang="en-US" dirty="0"/>
          </a:p>
          <a:p>
            <a:r>
              <a:rPr lang="en-US" dirty="0"/>
              <a:t>Dominican and Cuban education selectivity is the strongest</a:t>
            </a:r>
          </a:p>
          <a:p>
            <a:endParaRPr lang="en-US" dirty="0"/>
          </a:p>
          <a:p>
            <a:r>
              <a:rPr lang="en-US" dirty="0"/>
              <a:t>These patterns are rapidly changing</a:t>
            </a:r>
          </a:p>
        </p:txBody>
      </p:sp>
    </p:spTree>
    <p:extLst>
      <p:ext uri="{BB962C8B-B14F-4D97-AF65-F5344CB8AC3E}">
        <p14:creationId xmlns:p14="http://schemas.microsoft.com/office/powerpoint/2010/main" val="1051148825"/>
      </p:ext>
    </p:extLst>
  </p:cSld>
  <p:clrMapOvr>
    <a:masterClrMapping/>
  </p:clrMapOvr>
  <p:extLst>
    <p:ext uri="{6950BFC3-D8DA-4A85-94F7-54DA5524770B}">
      <p188:commentRel xmlns:p188="http://schemas.microsoft.com/office/powerpoint/2018/8/main" r:id="rId3"/>
    </p:ext>
  </p:extLs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482EED-8987-2339-D0D0-5A975F3A5D42}"/>
              </a:ext>
            </a:extLst>
          </p:cNvPr>
          <p:cNvSpPr>
            <a:spLocks noGrp="1"/>
          </p:cNvSpPr>
          <p:nvPr>
            <p:ph type="title"/>
          </p:nvPr>
        </p:nvSpPr>
        <p:spPr>
          <a:xfrm>
            <a:off x="838200" y="58869"/>
            <a:ext cx="10515600" cy="1325563"/>
          </a:xfrm>
        </p:spPr>
        <p:txBody>
          <a:bodyPr/>
          <a:lstStyle/>
          <a:p>
            <a:r>
              <a:rPr lang="en-US" dirty="0"/>
              <a:t>Strong cohort increases in migrant education, even from 2010 to 2020</a:t>
            </a:r>
          </a:p>
        </p:txBody>
      </p:sp>
      <p:pic>
        <p:nvPicPr>
          <p:cNvPr id="3" name="Picture 2">
            <a:extLst>
              <a:ext uri="{FF2B5EF4-FFF2-40B4-BE49-F238E27FC236}">
                <a16:creationId xmlns:a16="http://schemas.microsoft.com/office/drawing/2014/main" id="{989D680E-9D4E-8B1D-39E9-0D7ED6DFDD26}"/>
              </a:ext>
            </a:extLst>
          </p:cNvPr>
          <p:cNvPicPr>
            <a:picLocks noChangeAspect="1"/>
          </p:cNvPicPr>
          <p:nvPr/>
        </p:nvPicPr>
        <p:blipFill>
          <a:blip r:embed="rId4"/>
          <a:srcRect/>
          <a:stretch/>
        </p:blipFill>
        <p:spPr>
          <a:xfrm>
            <a:off x="487680" y="1384432"/>
            <a:ext cx="11216640" cy="5608320"/>
          </a:xfrm>
          <a:prstGeom prst="rect">
            <a:avLst/>
          </a:prstGeom>
        </p:spPr>
      </p:pic>
    </p:spTree>
    <p:extLst>
      <p:ext uri="{BB962C8B-B14F-4D97-AF65-F5344CB8AC3E}">
        <p14:creationId xmlns:p14="http://schemas.microsoft.com/office/powerpoint/2010/main" val="2286707971"/>
      </p:ext>
    </p:extLst>
  </p:cSld>
  <p:clrMapOvr>
    <a:masterClrMapping/>
  </p:clrMapOvr>
  <p:extLst>
    <p:ext uri="{6950BFC3-D8DA-4A85-94F7-54DA5524770B}">
      <p188:commentRel xmlns:p188="http://schemas.microsoft.com/office/powerpoint/2018/8/main" r:id="rId3"/>
    </p:ext>
  </p:extLs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8EBADB-2573-F099-CEAE-5F8C0D18A47F}"/>
              </a:ext>
            </a:extLst>
          </p:cNvPr>
          <p:cNvSpPr>
            <a:spLocks noGrp="1"/>
          </p:cNvSpPr>
          <p:nvPr>
            <p:ph type="title"/>
          </p:nvPr>
        </p:nvSpPr>
        <p:spPr/>
        <p:txBody>
          <a:bodyPr/>
          <a:lstStyle/>
          <a:p>
            <a:r>
              <a:rPr lang="en-US" dirty="0"/>
              <a:t>Limitations</a:t>
            </a:r>
          </a:p>
        </p:txBody>
      </p:sp>
      <p:sp>
        <p:nvSpPr>
          <p:cNvPr id="3" name="Content Placeholder 2">
            <a:extLst>
              <a:ext uri="{FF2B5EF4-FFF2-40B4-BE49-F238E27FC236}">
                <a16:creationId xmlns:a16="http://schemas.microsoft.com/office/drawing/2014/main" id="{1F0242AD-66E8-CDB3-9D29-CEFF36C7B5B4}"/>
              </a:ext>
            </a:extLst>
          </p:cNvPr>
          <p:cNvSpPr>
            <a:spLocks noGrp="1"/>
          </p:cNvSpPr>
          <p:nvPr>
            <p:ph idx="1"/>
          </p:nvPr>
        </p:nvSpPr>
        <p:spPr/>
        <p:txBody>
          <a:bodyPr/>
          <a:lstStyle/>
          <a:p>
            <a:r>
              <a:rPr lang="en-US" dirty="0"/>
              <a:t>Limitations</a:t>
            </a:r>
          </a:p>
          <a:p>
            <a:pPr lvl="1"/>
            <a:r>
              <a:rPr lang="en-US" dirty="0"/>
              <a:t>Return migration not accounted for: need better birth country survey data</a:t>
            </a:r>
          </a:p>
          <a:p>
            <a:pPr lvl="1"/>
            <a:r>
              <a:rPr lang="en-US" dirty="0"/>
              <a:t>Census data has large sample sizes, but does not directly measure health </a:t>
            </a:r>
            <a:br>
              <a:rPr lang="en-US" dirty="0"/>
            </a:br>
            <a:r>
              <a:rPr lang="en-US" dirty="0"/>
              <a:t> </a:t>
            </a:r>
          </a:p>
          <a:p>
            <a:pPr marL="0" indent="0">
              <a:buNone/>
            </a:pPr>
            <a:r>
              <a:rPr lang="en-US" dirty="0"/>
              <a:t>=&gt; We need better nationally representative data in the Caribbean sending countries, e.g. similar to the Mexican Health and Aging Survey (MHAS)</a:t>
            </a:r>
          </a:p>
          <a:p>
            <a:endParaRPr lang="en-US" dirty="0"/>
          </a:p>
        </p:txBody>
      </p:sp>
    </p:spTree>
    <p:extLst>
      <p:ext uri="{BB962C8B-B14F-4D97-AF65-F5344CB8AC3E}">
        <p14:creationId xmlns:p14="http://schemas.microsoft.com/office/powerpoint/2010/main" val="25085601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51139E-DAC4-45BC-ACC3-6C7BB3D30C08}"/>
              </a:ext>
            </a:extLst>
          </p:cNvPr>
          <p:cNvSpPr>
            <a:spLocks noGrp="1"/>
          </p:cNvSpPr>
          <p:nvPr>
            <p:ph idx="1"/>
          </p:nvPr>
        </p:nvSpPr>
        <p:spPr>
          <a:xfrm>
            <a:off x="1024824" y="1528338"/>
            <a:ext cx="7886700" cy="5502827"/>
          </a:xfrm>
        </p:spPr>
        <p:txBody>
          <a:bodyPr>
            <a:normAutofit/>
          </a:bodyPr>
          <a:lstStyle/>
          <a:p>
            <a:r>
              <a:rPr lang="en-US" dirty="0"/>
              <a:t>New Hispanic Caribbean healthy aging surveys:</a:t>
            </a:r>
          </a:p>
          <a:p>
            <a:pPr lvl="1"/>
            <a:r>
              <a:rPr lang="en-US" dirty="0"/>
              <a:t>Our team is collecting nationally representative CADAS surveys in Puerto Rico and Dominican Republic</a:t>
            </a:r>
          </a:p>
          <a:p>
            <a:pPr lvl="1"/>
            <a:r>
              <a:rPr lang="en-US" dirty="0"/>
              <a:t>Harmonized data in Cuba</a:t>
            </a:r>
          </a:p>
          <a:p>
            <a:r>
              <a:rPr lang="en-US" dirty="0"/>
              <a:t>Harmonized with global family of Health and Retirement Surveys (HRS) and Mexican MHAS</a:t>
            </a:r>
          </a:p>
          <a:p>
            <a:pPr lvl="1"/>
            <a:r>
              <a:rPr lang="en-US" dirty="0"/>
              <a:t>Includes Harmonized Cognitive Assessment Protocol (HCAP)</a:t>
            </a:r>
          </a:p>
          <a:p>
            <a:r>
              <a:rPr lang="en-US" dirty="0"/>
              <a:t>This presentation provides background for future CADAS analysis of US Caribbean migrant selectivity</a:t>
            </a:r>
          </a:p>
          <a:p>
            <a:r>
              <a:rPr lang="en-US" dirty="0"/>
              <a:t>Stay tuned for data release next year</a:t>
            </a:r>
          </a:p>
        </p:txBody>
      </p:sp>
      <p:sp>
        <p:nvSpPr>
          <p:cNvPr id="5" name="Title 4">
            <a:extLst>
              <a:ext uri="{FF2B5EF4-FFF2-40B4-BE49-F238E27FC236}">
                <a16:creationId xmlns:a16="http://schemas.microsoft.com/office/drawing/2014/main" id="{6103106A-4A1D-913B-4BFD-42C63DE40250}"/>
              </a:ext>
            </a:extLst>
          </p:cNvPr>
          <p:cNvSpPr>
            <a:spLocks noGrp="1"/>
          </p:cNvSpPr>
          <p:nvPr>
            <p:ph type="title"/>
          </p:nvPr>
        </p:nvSpPr>
        <p:spPr>
          <a:xfrm>
            <a:off x="196932" y="365125"/>
            <a:ext cx="10515600" cy="1325563"/>
          </a:xfrm>
        </p:spPr>
        <p:txBody>
          <a:bodyPr/>
          <a:lstStyle/>
          <a:p>
            <a:r>
              <a:rPr lang="en-US" dirty="0"/>
              <a:t>Caribbean Dementia and Aging Study</a:t>
            </a:r>
          </a:p>
        </p:txBody>
      </p:sp>
      <p:pic>
        <p:nvPicPr>
          <p:cNvPr id="7" name="Picture 6" descr="A blue and white logo&#10;&#10;AI-generated content may be incorrect.">
            <a:extLst>
              <a:ext uri="{FF2B5EF4-FFF2-40B4-BE49-F238E27FC236}">
                <a16:creationId xmlns:a16="http://schemas.microsoft.com/office/drawing/2014/main" id="{67145CE1-6992-8E83-8C5A-E552309063B1}"/>
              </a:ext>
            </a:extLst>
          </p:cNvPr>
          <p:cNvPicPr>
            <a:picLocks noChangeAspect="1"/>
          </p:cNvPicPr>
          <p:nvPr/>
        </p:nvPicPr>
        <p:blipFill>
          <a:blip r:embed="rId4"/>
          <a:stretch>
            <a:fillRect/>
          </a:stretch>
        </p:blipFill>
        <p:spPr>
          <a:xfrm>
            <a:off x="8911524" y="365125"/>
            <a:ext cx="2964481" cy="983410"/>
          </a:xfrm>
          <a:prstGeom prst="rect">
            <a:avLst/>
          </a:prstGeom>
        </p:spPr>
      </p:pic>
      <p:pic>
        <p:nvPicPr>
          <p:cNvPr id="4098" name="Picture 2">
            <a:extLst>
              <a:ext uri="{FF2B5EF4-FFF2-40B4-BE49-F238E27FC236}">
                <a16:creationId xmlns:a16="http://schemas.microsoft.com/office/drawing/2014/main" id="{3D281A34-C1CE-C077-2E95-2B6276097F88}"/>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965768" y="1528338"/>
            <a:ext cx="2845274" cy="19006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68717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13FB0-0AF5-666F-8C0B-A3E4643F6F25}"/>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1C515CA9-E8A9-1BDB-213A-D7825457F68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6828494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991BFA-688A-1B77-2B27-47770ECFBA6F}"/>
              </a:ext>
            </a:extLst>
          </p:cNvPr>
          <p:cNvSpPr>
            <a:spLocks noGrp="1"/>
          </p:cNvSpPr>
          <p:nvPr>
            <p:ph type="title"/>
          </p:nvPr>
        </p:nvSpPr>
        <p:spPr/>
        <p:txBody>
          <a:bodyPr/>
          <a:lstStyle/>
          <a:p>
            <a:r>
              <a:rPr lang="en-US" dirty="0"/>
              <a:t>30% of US Hispanic Immigrant Older Adults are from the Caribbean</a:t>
            </a:r>
          </a:p>
        </p:txBody>
      </p:sp>
      <p:sp>
        <p:nvSpPr>
          <p:cNvPr id="3" name="Content Placeholder 2">
            <a:extLst>
              <a:ext uri="{FF2B5EF4-FFF2-40B4-BE49-F238E27FC236}">
                <a16:creationId xmlns:a16="http://schemas.microsoft.com/office/drawing/2014/main" id="{026C2AD2-6646-CCCC-D14E-395C9DDBC3ED}"/>
              </a:ext>
            </a:extLst>
          </p:cNvPr>
          <p:cNvSpPr>
            <a:spLocks noGrp="1"/>
          </p:cNvSpPr>
          <p:nvPr>
            <p:ph idx="1"/>
          </p:nvPr>
        </p:nvSpPr>
        <p:spPr>
          <a:xfrm>
            <a:off x="838200" y="1614518"/>
            <a:ext cx="10515600" cy="4351338"/>
          </a:xfrm>
        </p:spPr>
        <p:txBody>
          <a:bodyPr/>
          <a:lstStyle/>
          <a:p>
            <a:r>
              <a:rPr lang="en-US" dirty="0"/>
              <a:t>Hispanic migrant health is often focused on Mexican immigrants</a:t>
            </a:r>
          </a:p>
          <a:p>
            <a:r>
              <a:rPr lang="en-US" dirty="0"/>
              <a:t>Caribbean </a:t>
            </a:r>
            <a:r>
              <a:rPr lang="en-US" dirty="0" err="1"/>
              <a:t>sociodemographics</a:t>
            </a:r>
            <a:r>
              <a:rPr lang="en-US" dirty="0"/>
              <a:t> are very different </a:t>
            </a:r>
          </a:p>
          <a:p>
            <a:endParaRPr lang="en-US" dirty="0"/>
          </a:p>
        </p:txBody>
      </p:sp>
      <p:grpSp>
        <p:nvGrpSpPr>
          <p:cNvPr id="9" name="Group 8">
            <a:extLst>
              <a:ext uri="{FF2B5EF4-FFF2-40B4-BE49-F238E27FC236}">
                <a16:creationId xmlns:a16="http://schemas.microsoft.com/office/drawing/2014/main" id="{B213C897-FD9D-30A0-ACE7-5B255667BA78}"/>
              </a:ext>
            </a:extLst>
          </p:cNvPr>
          <p:cNvGrpSpPr/>
          <p:nvPr/>
        </p:nvGrpSpPr>
        <p:grpSpPr>
          <a:xfrm>
            <a:off x="2175391" y="2770988"/>
            <a:ext cx="8020373" cy="4010186"/>
            <a:chOff x="254000" y="3652007"/>
            <a:chExt cx="6238067" cy="2874497"/>
          </a:xfrm>
        </p:grpSpPr>
        <p:pic>
          <p:nvPicPr>
            <p:cNvPr id="5" name="Picture 4">
              <a:extLst>
                <a:ext uri="{FF2B5EF4-FFF2-40B4-BE49-F238E27FC236}">
                  <a16:creationId xmlns:a16="http://schemas.microsoft.com/office/drawing/2014/main" id="{29F97403-C0CE-B640-F61A-FFF0CA2E81B7}"/>
                </a:ext>
              </a:extLst>
            </p:cNvPr>
            <p:cNvPicPr>
              <a:picLocks noChangeAspect="1"/>
            </p:cNvPicPr>
            <p:nvPr/>
          </p:nvPicPr>
          <p:blipFill>
            <a:blip r:embed="rId3"/>
            <a:srcRect/>
            <a:stretch/>
          </p:blipFill>
          <p:spPr>
            <a:xfrm>
              <a:off x="254000" y="3652007"/>
              <a:ext cx="6238067" cy="2874497"/>
            </a:xfrm>
            <a:prstGeom prst="rect">
              <a:avLst/>
            </a:prstGeom>
          </p:spPr>
        </p:pic>
        <p:sp>
          <p:nvSpPr>
            <p:cNvPr id="6" name="Right Brace 5">
              <a:extLst>
                <a:ext uri="{FF2B5EF4-FFF2-40B4-BE49-F238E27FC236}">
                  <a16:creationId xmlns:a16="http://schemas.microsoft.com/office/drawing/2014/main" id="{DCC6923D-0B04-6B3B-1428-2E01FC808EC4}"/>
                </a:ext>
              </a:extLst>
            </p:cNvPr>
            <p:cNvSpPr/>
            <p:nvPr/>
          </p:nvSpPr>
          <p:spPr>
            <a:xfrm rot="16200000">
              <a:off x="4148705" y="3552018"/>
              <a:ext cx="366148" cy="2820692"/>
            </a:xfrm>
            <a:prstGeom prst="rightBrace">
              <a:avLst>
                <a:gd name="adj1" fmla="val 8333"/>
                <a:gd name="adj2" fmla="val 49658"/>
              </a:avLst>
            </a:prstGeom>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B3F5CF8D-3075-8684-CC8A-FC0D7300EB30}"/>
                </a:ext>
              </a:extLst>
            </p:cNvPr>
            <p:cNvSpPr txBox="1"/>
            <p:nvPr/>
          </p:nvSpPr>
          <p:spPr>
            <a:xfrm>
              <a:off x="4016819" y="4425375"/>
              <a:ext cx="914400" cy="369332"/>
            </a:xfrm>
            <a:prstGeom prst="rect">
              <a:avLst/>
            </a:prstGeom>
            <a:noFill/>
          </p:spPr>
          <p:txBody>
            <a:bodyPr wrap="square" rtlCol="0">
              <a:spAutoFit/>
            </a:bodyPr>
            <a:lstStyle/>
            <a:p>
              <a:r>
                <a:rPr lang="en-US" dirty="0"/>
                <a:t>~30%</a:t>
              </a:r>
            </a:p>
          </p:txBody>
        </p:sp>
        <p:sp>
          <p:nvSpPr>
            <p:cNvPr id="8" name="TextBox 7">
              <a:extLst>
                <a:ext uri="{FF2B5EF4-FFF2-40B4-BE49-F238E27FC236}">
                  <a16:creationId xmlns:a16="http://schemas.microsoft.com/office/drawing/2014/main" id="{CE896DEA-036A-3351-E212-9268FD99C738}"/>
                </a:ext>
              </a:extLst>
            </p:cNvPr>
            <p:cNvSpPr txBox="1"/>
            <p:nvPr/>
          </p:nvSpPr>
          <p:spPr>
            <a:xfrm>
              <a:off x="1095666" y="4425375"/>
              <a:ext cx="914400" cy="369332"/>
            </a:xfrm>
            <a:prstGeom prst="rect">
              <a:avLst/>
            </a:prstGeom>
            <a:noFill/>
          </p:spPr>
          <p:txBody>
            <a:bodyPr wrap="square" rtlCol="0">
              <a:spAutoFit/>
            </a:bodyPr>
            <a:lstStyle/>
            <a:p>
              <a:r>
                <a:rPr lang="en-US" dirty="0"/>
                <a:t>~44%</a:t>
              </a:r>
            </a:p>
          </p:txBody>
        </p:sp>
      </p:grpSp>
    </p:spTree>
    <p:extLst>
      <p:ext uri="{BB962C8B-B14F-4D97-AF65-F5344CB8AC3E}">
        <p14:creationId xmlns:p14="http://schemas.microsoft.com/office/powerpoint/2010/main" val="102175034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F75750-7BC1-DC9E-0D1B-C64EFF1141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74B2CEB-DA02-82A0-0078-96AEC9AD6536}"/>
              </a:ext>
            </a:extLst>
          </p:cNvPr>
          <p:cNvSpPr>
            <a:spLocks noGrp="1"/>
          </p:cNvSpPr>
          <p:nvPr>
            <p:ph type="title"/>
          </p:nvPr>
        </p:nvSpPr>
        <p:spPr>
          <a:xfrm>
            <a:off x="838200" y="0"/>
            <a:ext cx="10515600" cy="1325563"/>
          </a:xfrm>
        </p:spPr>
        <p:txBody>
          <a:bodyPr/>
          <a:lstStyle/>
          <a:p>
            <a:r>
              <a:rPr lang="en-US" dirty="0"/>
              <a:t>Native country residents are more likely to be married</a:t>
            </a:r>
          </a:p>
        </p:txBody>
      </p:sp>
      <p:sp>
        <p:nvSpPr>
          <p:cNvPr id="6" name="TextBox 5">
            <a:extLst>
              <a:ext uri="{FF2B5EF4-FFF2-40B4-BE49-F238E27FC236}">
                <a16:creationId xmlns:a16="http://schemas.microsoft.com/office/drawing/2014/main" id="{51E97FB0-B51A-ADFE-D70A-7DEEB40CB6CA}"/>
              </a:ext>
            </a:extLst>
          </p:cNvPr>
          <p:cNvSpPr txBox="1"/>
          <p:nvPr/>
        </p:nvSpPr>
        <p:spPr>
          <a:xfrm>
            <a:off x="5004816" y="985666"/>
            <a:ext cx="2182368" cy="369332"/>
          </a:xfrm>
          <a:prstGeom prst="rect">
            <a:avLst/>
          </a:prstGeom>
          <a:noFill/>
        </p:spPr>
        <p:txBody>
          <a:bodyPr wrap="square" rtlCol="0">
            <a:spAutoFit/>
          </a:bodyPr>
          <a:lstStyle/>
          <a:p>
            <a:r>
              <a:rPr lang="en-US" dirty="0"/>
              <a:t>Proportion Married</a:t>
            </a:r>
          </a:p>
        </p:txBody>
      </p:sp>
      <p:pic>
        <p:nvPicPr>
          <p:cNvPr id="3" name="Picture 2">
            <a:extLst>
              <a:ext uri="{FF2B5EF4-FFF2-40B4-BE49-F238E27FC236}">
                <a16:creationId xmlns:a16="http://schemas.microsoft.com/office/drawing/2014/main" id="{89D0066F-205B-51FA-635E-4181FE10E8EC}"/>
              </a:ext>
            </a:extLst>
          </p:cNvPr>
          <p:cNvPicPr>
            <a:picLocks noChangeAspect="1"/>
          </p:cNvPicPr>
          <p:nvPr/>
        </p:nvPicPr>
        <p:blipFill>
          <a:blip r:embed="rId4"/>
          <a:srcRect/>
          <a:stretch/>
        </p:blipFill>
        <p:spPr>
          <a:xfrm>
            <a:off x="487680" y="1384432"/>
            <a:ext cx="11216640" cy="5608320"/>
          </a:xfrm>
          <a:prstGeom prst="rect">
            <a:avLst/>
          </a:prstGeom>
        </p:spPr>
      </p:pic>
      <p:pic>
        <p:nvPicPr>
          <p:cNvPr id="5" name="Picture 4" descr="American Community Survey (ACS) – Roadmap to the 2030 Census">
            <a:extLst>
              <a:ext uri="{FF2B5EF4-FFF2-40B4-BE49-F238E27FC236}">
                <a16:creationId xmlns:a16="http://schemas.microsoft.com/office/drawing/2014/main" id="{0C5151A4-C2C1-0D33-928D-4509A0193BA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214652" y="13239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B974C7A4-D242-2E3C-C372-378718665824}"/>
              </a:ext>
            </a:extLst>
          </p:cNvPr>
          <p:cNvSpPr txBox="1"/>
          <p:nvPr/>
        </p:nvSpPr>
        <p:spPr>
          <a:xfrm>
            <a:off x="11180362" y="914686"/>
            <a:ext cx="904830" cy="338554"/>
          </a:xfrm>
          <a:prstGeom prst="rect">
            <a:avLst/>
          </a:prstGeom>
          <a:noFill/>
        </p:spPr>
        <p:txBody>
          <a:bodyPr wrap="square" rtlCol="0">
            <a:spAutoFit/>
          </a:bodyPr>
          <a:lstStyle/>
          <a:p>
            <a:r>
              <a:rPr lang="en-US" sz="1600" dirty="0">
                <a:latin typeface="Abadi MT Condensed Light" panose="020B0306030101010103" pitchFamily="34" charset="77"/>
              </a:rPr>
              <a:t>2008-10</a:t>
            </a:r>
            <a:endParaRPr lang="en-US" dirty="0">
              <a:latin typeface="Abadi MT Condensed Light" panose="020B0306030101010103" pitchFamily="34" charset="77"/>
            </a:endParaRPr>
          </a:p>
        </p:txBody>
      </p:sp>
    </p:spTree>
    <p:extLst>
      <p:ext uri="{BB962C8B-B14F-4D97-AF65-F5344CB8AC3E}">
        <p14:creationId xmlns:p14="http://schemas.microsoft.com/office/powerpoint/2010/main" val="3894427938"/>
      </p:ext>
    </p:extLst>
  </p:cSld>
  <p:clrMapOvr>
    <a:masterClrMapping/>
  </p:clrMapOvr>
  <p:extLst>
    <p:ext uri="{6950BFC3-D8DA-4A85-94F7-54DA5524770B}">
      <p188:commentRel xmlns:p188="http://schemas.microsoft.com/office/powerpoint/2018/8/main" r:id="rId3"/>
    </p:ext>
  </p:extLs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8497F2-34DA-1450-85A3-4A30A9E26C46}"/>
              </a:ext>
            </a:extLst>
          </p:cNvPr>
          <p:cNvSpPr>
            <a:spLocks noGrp="1"/>
          </p:cNvSpPr>
          <p:nvPr>
            <p:ph type="title"/>
          </p:nvPr>
        </p:nvSpPr>
        <p:spPr/>
        <p:txBody>
          <a:bodyPr/>
          <a:lstStyle/>
          <a:p>
            <a:r>
              <a:rPr lang="en-US" dirty="0"/>
              <a:t>Our Contributions</a:t>
            </a:r>
          </a:p>
        </p:txBody>
      </p:sp>
      <p:sp>
        <p:nvSpPr>
          <p:cNvPr id="3" name="Content Placeholder 2">
            <a:extLst>
              <a:ext uri="{FF2B5EF4-FFF2-40B4-BE49-F238E27FC236}">
                <a16:creationId xmlns:a16="http://schemas.microsoft.com/office/drawing/2014/main" id="{5ECBDA1C-7543-105B-EE88-8BA9B608B0F8}"/>
              </a:ext>
            </a:extLst>
          </p:cNvPr>
          <p:cNvSpPr>
            <a:spLocks noGrp="1"/>
          </p:cNvSpPr>
          <p:nvPr>
            <p:ph idx="1"/>
          </p:nvPr>
        </p:nvSpPr>
        <p:spPr/>
        <p:txBody>
          <a:bodyPr/>
          <a:lstStyle/>
          <a:p>
            <a:pPr marL="514350" indent="-514350">
              <a:buFont typeface="+mj-lt"/>
              <a:buAutoNum type="arabicPeriod"/>
            </a:pPr>
            <a:r>
              <a:rPr lang="en-US" dirty="0"/>
              <a:t>US Immigrants from Mexico compared to those from the Hispanic Caribbean (60+)</a:t>
            </a:r>
          </a:p>
          <a:p>
            <a:pPr marL="514350" indent="-514350">
              <a:buFont typeface="+mj-lt"/>
              <a:buAutoNum type="arabicPeriod"/>
            </a:pPr>
            <a:r>
              <a:rPr lang="en-US" dirty="0"/>
              <a:t>US Immigrants from these countries compared to their native country resident counterparts</a:t>
            </a:r>
          </a:p>
          <a:p>
            <a:pPr marL="514350" indent="-514350">
              <a:buFont typeface="+mj-lt"/>
              <a:buAutoNum type="arabicPeriod"/>
            </a:pPr>
            <a:r>
              <a:rPr lang="en-US" dirty="0"/>
              <a:t>US Immigrants from these countries sociodemographic profiles over time</a:t>
            </a:r>
          </a:p>
          <a:p>
            <a:endParaRPr lang="en-US" dirty="0"/>
          </a:p>
        </p:txBody>
      </p:sp>
      <p:sp>
        <p:nvSpPr>
          <p:cNvPr id="4" name="Content Placeholder 2">
            <a:extLst>
              <a:ext uri="{FF2B5EF4-FFF2-40B4-BE49-F238E27FC236}">
                <a16:creationId xmlns:a16="http://schemas.microsoft.com/office/drawing/2014/main" id="{576E2AA2-35C5-A32C-DA38-ED51F44B32F9}"/>
              </a:ext>
            </a:extLst>
          </p:cNvPr>
          <p:cNvSpPr txBox="1">
            <a:spLocks/>
          </p:cNvSpPr>
          <p:nvPr/>
        </p:nvSpPr>
        <p:spPr>
          <a:xfrm>
            <a:off x="3975635" y="5779545"/>
            <a:ext cx="5375331" cy="1126462"/>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lvl="1"/>
            <a:r>
              <a:rPr lang="en-US" dirty="0"/>
              <a:t>Migrant characteristics</a:t>
            </a:r>
          </a:p>
          <a:p>
            <a:pPr lvl="1"/>
            <a:r>
              <a:rPr lang="en-US" dirty="0"/>
              <a:t>Differences in Selection</a:t>
            </a:r>
          </a:p>
          <a:p>
            <a:pPr lvl="1"/>
            <a:r>
              <a:rPr lang="en-US" dirty="0"/>
              <a:t>Change over time</a:t>
            </a:r>
          </a:p>
          <a:p>
            <a:pPr marL="0" indent="0">
              <a:buFont typeface="Arial" panose="020B0604020202020204" pitchFamily="34" charset="0"/>
              <a:buNone/>
            </a:pPr>
            <a:endParaRPr lang="en-US" dirty="0"/>
          </a:p>
        </p:txBody>
      </p:sp>
      <p:sp>
        <p:nvSpPr>
          <p:cNvPr id="13" name="TextBox 12">
            <a:extLst>
              <a:ext uri="{FF2B5EF4-FFF2-40B4-BE49-F238E27FC236}">
                <a16:creationId xmlns:a16="http://schemas.microsoft.com/office/drawing/2014/main" id="{9EACBB95-EE5E-ABF8-B748-4CBD55AE4021}"/>
              </a:ext>
            </a:extLst>
          </p:cNvPr>
          <p:cNvSpPr txBox="1"/>
          <p:nvPr/>
        </p:nvSpPr>
        <p:spPr>
          <a:xfrm>
            <a:off x="1896849" y="4521321"/>
            <a:ext cx="1704813" cy="369332"/>
          </a:xfrm>
          <a:prstGeom prst="rect">
            <a:avLst/>
          </a:prstGeom>
          <a:noFill/>
        </p:spPr>
        <p:txBody>
          <a:bodyPr wrap="square" rtlCol="0">
            <a:spAutoFit/>
          </a:bodyPr>
          <a:lstStyle/>
          <a:p>
            <a:r>
              <a:rPr lang="en-US" dirty="0"/>
              <a:t>Mexico</a:t>
            </a:r>
          </a:p>
        </p:txBody>
      </p:sp>
      <p:sp>
        <p:nvSpPr>
          <p:cNvPr id="14" name="TextBox 13">
            <a:extLst>
              <a:ext uri="{FF2B5EF4-FFF2-40B4-BE49-F238E27FC236}">
                <a16:creationId xmlns:a16="http://schemas.microsoft.com/office/drawing/2014/main" id="{5D829240-A8AF-6A24-9F3F-B74D527EC3C5}"/>
              </a:ext>
            </a:extLst>
          </p:cNvPr>
          <p:cNvSpPr txBox="1"/>
          <p:nvPr/>
        </p:nvSpPr>
        <p:spPr>
          <a:xfrm>
            <a:off x="3872882" y="4521321"/>
            <a:ext cx="1704813" cy="369332"/>
          </a:xfrm>
          <a:prstGeom prst="rect">
            <a:avLst/>
          </a:prstGeom>
          <a:noFill/>
        </p:spPr>
        <p:txBody>
          <a:bodyPr wrap="square" rtlCol="0">
            <a:spAutoFit/>
          </a:bodyPr>
          <a:lstStyle/>
          <a:p>
            <a:r>
              <a:rPr lang="en-US" dirty="0"/>
              <a:t>Puerto Rico</a:t>
            </a:r>
          </a:p>
        </p:txBody>
      </p:sp>
      <p:sp>
        <p:nvSpPr>
          <p:cNvPr id="15" name="TextBox 14">
            <a:extLst>
              <a:ext uri="{FF2B5EF4-FFF2-40B4-BE49-F238E27FC236}">
                <a16:creationId xmlns:a16="http://schemas.microsoft.com/office/drawing/2014/main" id="{47DE911D-7293-3F68-E895-EF4EC84B1579}"/>
              </a:ext>
            </a:extLst>
          </p:cNvPr>
          <p:cNvSpPr txBox="1"/>
          <p:nvPr/>
        </p:nvSpPr>
        <p:spPr>
          <a:xfrm>
            <a:off x="6148551" y="4518146"/>
            <a:ext cx="2335077" cy="369332"/>
          </a:xfrm>
          <a:prstGeom prst="rect">
            <a:avLst/>
          </a:prstGeom>
          <a:noFill/>
        </p:spPr>
        <p:txBody>
          <a:bodyPr wrap="square" rtlCol="0">
            <a:spAutoFit/>
          </a:bodyPr>
          <a:lstStyle/>
          <a:p>
            <a:r>
              <a:rPr lang="en-US" dirty="0"/>
              <a:t>Dominican Republic</a:t>
            </a:r>
          </a:p>
        </p:txBody>
      </p:sp>
      <p:sp>
        <p:nvSpPr>
          <p:cNvPr id="16" name="Oval 15">
            <a:extLst>
              <a:ext uri="{FF2B5EF4-FFF2-40B4-BE49-F238E27FC236}">
                <a16:creationId xmlns:a16="http://schemas.microsoft.com/office/drawing/2014/main" id="{C1EE83A5-C027-C4E3-2987-F7EF39CC5832}"/>
              </a:ext>
            </a:extLst>
          </p:cNvPr>
          <p:cNvSpPr/>
          <p:nvPr/>
        </p:nvSpPr>
        <p:spPr>
          <a:xfrm>
            <a:off x="2085412" y="5179659"/>
            <a:ext cx="526942" cy="464949"/>
          </a:xfrm>
          <a:prstGeom prst="ellipse">
            <a:avLst/>
          </a:prstGeom>
          <a:solidFill>
            <a:srgbClr val="E6A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BB19206C-A6F9-95F3-7863-E247EF338515}"/>
              </a:ext>
            </a:extLst>
          </p:cNvPr>
          <p:cNvSpPr/>
          <p:nvPr/>
        </p:nvSpPr>
        <p:spPr>
          <a:xfrm>
            <a:off x="4323625" y="5179659"/>
            <a:ext cx="526942" cy="464949"/>
          </a:xfrm>
          <a:prstGeom prst="ellipse">
            <a:avLst/>
          </a:prstGeom>
          <a:solidFill>
            <a:srgbClr val="58B4E9"/>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Oval 17">
            <a:extLst>
              <a:ext uri="{FF2B5EF4-FFF2-40B4-BE49-F238E27FC236}">
                <a16:creationId xmlns:a16="http://schemas.microsoft.com/office/drawing/2014/main" id="{3789FD4F-5843-4C15-C783-792A3CEEFF76}"/>
              </a:ext>
            </a:extLst>
          </p:cNvPr>
          <p:cNvSpPr/>
          <p:nvPr/>
        </p:nvSpPr>
        <p:spPr>
          <a:xfrm>
            <a:off x="7052618" y="5179659"/>
            <a:ext cx="526942" cy="464949"/>
          </a:xfrm>
          <a:prstGeom prst="ellipse">
            <a:avLst/>
          </a:prstGeom>
          <a:solidFill>
            <a:srgbClr val="009F73"/>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B7DBE6A4-62DC-0D58-512F-A7F9A7FE4A6D}"/>
              </a:ext>
            </a:extLst>
          </p:cNvPr>
          <p:cNvSpPr/>
          <p:nvPr/>
        </p:nvSpPr>
        <p:spPr>
          <a:xfrm>
            <a:off x="9390279" y="5179659"/>
            <a:ext cx="526942" cy="464949"/>
          </a:xfrm>
          <a:prstGeom prst="ellipse">
            <a:avLst/>
          </a:prstGeom>
          <a:solidFill>
            <a:srgbClr val="CD79A7"/>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TextBox 19">
            <a:extLst>
              <a:ext uri="{FF2B5EF4-FFF2-40B4-BE49-F238E27FC236}">
                <a16:creationId xmlns:a16="http://schemas.microsoft.com/office/drawing/2014/main" id="{211870F8-6977-9C23-AD40-0DAB234736EF}"/>
              </a:ext>
            </a:extLst>
          </p:cNvPr>
          <p:cNvSpPr txBox="1"/>
          <p:nvPr/>
        </p:nvSpPr>
        <p:spPr>
          <a:xfrm>
            <a:off x="9193805" y="4518146"/>
            <a:ext cx="919889" cy="369332"/>
          </a:xfrm>
          <a:prstGeom prst="rect">
            <a:avLst/>
          </a:prstGeom>
          <a:noFill/>
        </p:spPr>
        <p:txBody>
          <a:bodyPr wrap="square" rtlCol="0">
            <a:spAutoFit/>
          </a:bodyPr>
          <a:lstStyle/>
          <a:p>
            <a:r>
              <a:rPr lang="en-US" dirty="0"/>
              <a:t>Cuba</a:t>
            </a:r>
          </a:p>
        </p:txBody>
      </p:sp>
    </p:spTree>
    <p:extLst>
      <p:ext uri="{BB962C8B-B14F-4D97-AF65-F5344CB8AC3E}">
        <p14:creationId xmlns:p14="http://schemas.microsoft.com/office/powerpoint/2010/main" val="6305609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10379-237F-7A6F-E10F-77A63CBFE5D4}"/>
              </a:ext>
            </a:extLst>
          </p:cNvPr>
          <p:cNvSpPr>
            <a:spLocks noGrp="1"/>
          </p:cNvSpPr>
          <p:nvPr>
            <p:ph type="title"/>
          </p:nvPr>
        </p:nvSpPr>
        <p:spPr>
          <a:xfrm>
            <a:off x="464949" y="365125"/>
            <a:ext cx="11329261" cy="1325563"/>
          </a:xfrm>
        </p:spPr>
        <p:txBody>
          <a:bodyPr/>
          <a:lstStyle/>
          <a:p>
            <a:r>
              <a:rPr lang="en-US" dirty="0"/>
              <a:t>Research on Hispanic groups finds heterogeneity </a:t>
            </a:r>
          </a:p>
        </p:txBody>
      </p:sp>
      <p:sp>
        <p:nvSpPr>
          <p:cNvPr id="6" name="AutoShape 4">
            <a:extLst>
              <a:ext uri="{FF2B5EF4-FFF2-40B4-BE49-F238E27FC236}">
                <a16:creationId xmlns:a16="http://schemas.microsoft.com/office/drawing/2014/main" id="{3C3ACE8C-D8CA-F83A-12D0-D4194D94569C}"/>
              </a:ext>
            </a:extLst>
          </p:cNvPr>
          <p:cNvSpPr>
            <a:spLocks noChangeAspect="1" noChangeArrowheads="1"/>
          </p:cNvSpPr>
          <p:nvPr/>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9" name="Picture 8">
            <a:extLst>
              <a:ext uri="{FF2B5EF4-FFF2-40B4-BE49-F238E27FC236}">
                <a16:creationId xmlns:a16="http://schemas.microsoft.com/office/drawing/2014/main" id="{C4B8D538-6CC9-AC0C-0011-46E254CFFE1F}"/>
              </a:ext>
            </a:extLst>
          </p:cNvPr>
          <p:cNvPicPr>
            <a:picLocks noChangeAspect="1"/>
          </p:cNvPicPr>
          <p:nvPr/>
        </p:nvPicPr>
        <p:blipFill>
          <a:blip r:embed="rId3"/>
          <a:stretch>
            <a:fillRect/>
          </a:stretch>
        </p:blipFill>
        <p:spPr>
          <a:xfrm>
            <a:off x="1722782" y="1545521"/>
            <a:ext cx="8451453" cy="3944013"/>
          </a:xfrm>
          <a:prstGeom prst="rect">
            <a:avLst/>
          </a:prstGeom>
        </p:spPr>
      </p:pic>
      <p:sp>
        <p:nvSpPr>
          <p:cNvPr id="10" name="Text Box 6">
            <a:extLst>
              <a:ext uri="{FF2B5EF4-FFF2-40B4-BE49-F238E27FC236}">
                <a16:creationId xmlns:a16="http://schemas.microsoft.com/office/drawing/2014/main" id="{F839D726-FF38-003B-E4FC-9573B9FF0299}"/>
              </a:ext>
            </a:extLst>
          </p:cNvPr>
          <p:cNvSpPr txBox="1">
            <a:spLocks noChangeArrowheads="1"/>
          </p:cNvSpPr>
          <p:nvPr/>
        </p:nvSpPr>
        <p:spPr bwMode="auto">
          <a:xfrm>
            <a:off x="2341222" y="6427076"/>
            <a:ext cx="5899752" cy="2769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27" tIns="45713" rIns="91427" bIns="45713">
            <a:spAutoFit/>
          </a:bodyPr>
          <a:lstStyle>
            <a:lvl1pPr>
              <a:spcBef>
                <a:spcPct val="20000"/>
              </a:spcBef>
              <a:buFont typeface="Arial" panose="020B0604020202020204" pitchFamily="34" charset="0"/>
              <a:buChar char="•"/>
              <a:defRPr sz="3200">
                <a:solidFill>
                  <a:schemeClr val="tx1"/>
                </a:solidFill>
                <a:latin typeface="Arial" panose="020B0604020202020204" pitchFamily="34" charset="0"/>
              </a:defRPr>
            </a:lvl1pPr>
            <a:lvl2pPr marL="742950" indent="-285750">
              <a:spcBef>
                <a:spcPct val="20000"/>
              </a:spcBef>
              <a:buFont typeface="Arial" panose="020B0604020202020204" pitchFamily="34" charset="0"/>
              <a:buChar char="–"/>
              <a:defRPr sz="2800">
                <a:solidFill>
                  <a:schemeClr val="tx1"/>
                </a:solidFill>
                <a:latin typeface="Arial" panose="020B0604020202020204" pitchFamily="34" charset="0"/>
              </a:defRPr>
            </a:lvl2pPr>
            <a:lvl3pPr marL="1143000" indent="-228600">
              <a:spcBef>
                <a:spcPct val="20000"/>
              </a:spcBef>
              <a:buFont typeface="Arial" panose="020B0604020202020204" pitchFamily="34" charset="0"/>
              <a:buChar char="•"/>
              <a:defRPr sz="2400">
                <a:solidFill>
                  <a:schemeClr val="tx1"/>
                </a:solidFill>
                <a:latin typeface="Arial" panose="020B0604020202020204" pitchFamily="34" charset="0"/>
              </a:defRPr>
            </a:lvl3pPr>
            <a:lvl4pPr marL="1600200" indent="-228600">
              <a:spcBef>
                <a:spcPct val="20000"/>
              </a:spcBef>
              <a:buFont typeface="Arial" panose="020B0604020202020204" pitchFamily="34" charset="0"/>
              <a:buChar char="–"/>
              <a:defRPr sz="2000">
                <a:solidFill>
                  <a:schemeClr val="tx1"/>
                </a:solidFill>
                <a:latin typeface="Arial" panose="020B0604020202020204" pitchFamily="34" charset="0"/>
              </a:defRPr>
            </a:lvl4pPr>
            <a:lvl5pPr marL="2057400" indent="-228600">
              <a:spcBef>
                <a:spcPct val="20000"/>
              </a:spcBef>
              <a:buFont typeface="Arial" panose="020B0604020202020204" pitchFamily="34" charset="0"/>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Arial" panose="020B0604020202020204" pitchFamily="34" charset="0"/>
              </a:defRPr>
            </a:lvl9pPr>
          </a:lstStyle>
          <a:p>
            <a:pPr>
              <a:spcBef>
                <a:spcPct val="0"/>
              </a:spcBef>
              <a:buClr>
                <a:srgbClr val="0563C1"/>
              </a:buClr>
              <a:buSzPct val="120000"/>
              <a:buNone/>
              <a:defRPr/>
            </a:pPr>
            <a:r>
              <a:rPr lang="en-US" altLang="en-US" sz="1200" dirty="0">
                <a:solidFill>
                  <a:prstClr val="black"/>
                </a:solidFill>
                <a:latin typeface="+mn-lt"/>
                <a:cs typeface="Times New Roman" panose="02020603050405020304" pitchFamily="18" charset="0"/>
              </a:rPr>
              <a:t>Llibre Rodriguez J, et al. The Lancet, 2008; 372: 464</a:t>
            </a:r>
          </a:p>
        </p:txBody>
      </p:sp>
    </p:spTree>
    <p:extLst>
      <p:ext uri="{BB962C8B-B14F-4D97-AF65-F5344CB8AC3E}">
        <p14:creationId xmlns:p14="http://schemas.microsoft.com/office/powerpoint/2010/main" val="33269699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82CFC8-CA98-3E5E-33C0-812737A145C6}"/>
              </a:ext>
            </a:extLst>
          </p:cNvPr>
          <p:cNvSpPr>
            <a:spLocks noGrp="1"/>
          </p:cNvSpPr>
          <p:nvPr>
            <p:ph type="title"/>
          </p:nvPr>
        </p:nvSpPr>
        <p:spPr/>
        <p:txBody>
          <a:bodyPr/>
          <a:lstStyle/>
          <a:p>
            <a:r>
              <a:rPr lang="en-US" dirty="0"/>
              <a:t>Additional slides</a:t>
            </a:r>
          </a:p>
        </p:txBody>
      </p:sp>
      <p:sp>
        <p:nvSpPr>
          <p:cNvPr id="3" name="Content Placeholder 2">
            <a:extLst>
              <a:ext uri="{FF2B5EF4-FFF2-40B4-BE49-F238E27FC236}">
                <a16:creationId xmlns:a16="http://schemas.microsoft.com/office/drawing/2014/main" id="{5090D830-DC34-4D42-FF52-896677D7DEF0}"/>
              </a:ext>
            </a:extLst>
          </p:cNvPr>
          <p:cNvSpPr>
            <a:spLocks noGrp="1"/>
          </p:cNvSpPr>
          <p:nvPr>
            <p:ph idx="1"/>
          </p:nvPr>
        </p:nvSpPr>
        <p:spPr/>
        <p:txBody>
          <a:bodyPr/>
          <a:lstStyle/>
          <a:p>
            <a:r>
              <a:rPr lang="en-US" dirty="0"/>
              <a:t>Although migration within </a:t>
            </a:r>
            <a:r>
              <a:rPr lang="en-US" dirty="0" err="1"/>
              <a:t>latin</a:t>
            </a:r>
            <a:r>
              <a:rPr lang="en-US" dirty="0"/>
              <a:t> America is increasing</a:t>
            </a:r>
          </a:p>
          <a:p>
            <a:pPr lvl="1"/>
            <a:r>
              <a:rPr lang="en-US" dirty="0"/>
              <a:t>Only about 1% of the population in Mexico is foreign</a:t>
            </a:r>
          </a:p>
          <a:p>
            <a:pPr lvl="2"/>
            <a:r>
              <a:rPr lang="en-US" dirty="0">
                <a:hlinkClick r:id="rId2"/>
              </a:rPr>
              <a:t>https://www.oecd.org/en/publications/international-migration-outlook-2024_50b0353e-en/full-report/mexico_d1b0bd46.html</a:t>
            </a:r>
            <a:endParaRPr lang="en-US" dirty="0"/>
          </a:p>
          <a:p>
            <a:pPr lvl="1"/>
            <a:r>
              <a:rPr lang="en-US" dirty="0"/>
              <a:t>3% of Puerto Rico is foreign</a:t>
            </a:r>
          </a:p>
          <a:p>
            <a:pPr lvl="2"/>
            <a:r>
              <a:rPr lang="en-US" dirty="0"/>
              <a:t>https://</a:t>
            </a:r>
            <a:r>
              <a:rPr lang="en-US" dirty="0" err="1"/>
              <a:t>www.census.gov</a:t>
            </a:r>
            <a:r>
              <a:rPr lang="en-US" dirty="0"/>
              <a:t>/library/stories/2024/05/foreign-born-population-</a:t>
            </a:r>
            <a:r>
              <a:rPr lang="en-US" dirty="0" err="1"/>
              <a:t>puerto</a:t>
            </a:r>
            <a:r>
              <a:rPr lang="en-US" dirty="0"/>
              <a:t>-</a:t>
            </a:r>
            <a:r>
              <a:rPr lang="en-US" dirty="0" err="1"/>
              <a:t>rico.html</a:t>
            </a:r>
            <a:endParaRPr lang="en-US" dirty="0"/>
          </a:p>
          <a:p>
            <a:pPr lvl="1"/>
            <a:r>
              <a:rPr lang="en-US" dirty="0"/>
              <a:t>4% of the Dominican republic is foreign</a:t>
            </a:r>
          </a:p>
          <a:p>
            <a:pPr lvl="2"/>
            <a:r>
              <a:rPr lang="en-US" dirty="0"/>
              <a:t>https://</a:t>
            </a:r>
            <a:r>
              <a:rPr lang="en-US" dirty="0" err="1"/>
              <a:t>www.macrotrends.net</a:t>
            </a:r>
            <a:r>
              <a:rPr lang="en-US" dirty="0"/>
              <a:t>/global-metrics/countries/DOM/</a:t>
            </a:r>
            <a:r>
              <a:rPr lang="en-US" dirty="0" err="1"/>
              <a:t>dominican</a:t>
            </a:r>
            <a:r>
              <a:rPr lang="en-US" dirty="0"/>
              <a:t>-republic/net-migration</a:t>
            </a:r>
          </a:p>
          <a:p>
            <a:pPr lvl="1"/>
            <a:r>
              <a:rPr lang="en-US" dirty="0"/>
              <a:t>.1% of Cuba is foreign</a:t>
            </a:r>
          </a:p>
          <a:p>
            <a:pPr lvl="2"/>
            <a:r>
              <a:rPr lang="en-US" dirty="0"/>
              <a:t>https://</a:t>
            </a:r>
            <a:r>
              <a:rPr lang="en-US" dirty="0" err="1"/>
              <a:t>www.macrotrends.net</a:t>
            </a:r>
            <a:r>
              <a:rPr lang="en-US" dirty="0"/>
              <a:t>/global-metrics/countries/CUB/</a:t>
            </a:r>
            <a:r>
              <a:rPr lang="en-US" dirty="0" err="1"/>
              <a:t>cuba</a:t>
            </a:r>
            <a:r>
              <a:rPr lang="en-US" dirty="0"/>
              <a:t>/net-migration</a:t>
            </a:r>
          </a:p>
        </p:txBody>
      </p:sp>
    </p:spTree>
    <p:extLst>
      <p:ext uri="{BB962C8B-B14F-4D97-AF65-F5344CB8AC3E}">
        <p14:creationId xmlns:p14="http://schemas.microsoft.com/office/powerpoint/2010/main" val="2823595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42658D9B-AD13-22AA-657B-1A8E2E0B70A8}"/>
              </a:ext>
            </a:extLst>
          </p:cNvPr>
          <p:cNvPicPr>
            <a:picLocks noChangeAspect="1"/>
          </p:cNvPicPr>
          <p:nvPr/>
        </p:nvPicPr>
        <p:blipFill>
          <a:blip r:embed="rId4"/>
          <a:srcRect/>
          <a:stretch/>
        </p:blipFill>
        <p:spPr>
          <a:xfrm>
            <a:off x="1019176" y="1690688"/>
            <a:ext cx="10334624" cy="5167312"/>
          </a:xfrm>
          <a:prstGeom prst="rect">
            <a:avLst/>
          </a:prstGeom>
        </p:spPr>
      </p:pic>
      <p:sp>
        <p:nvSpPr>
          <p:cNvPr id="2" name="Title 1">
            <a:extLst>
              <a:ext uri="{FF2B5EF4-FFF2-40B4-BE49-F238E27FC236}">
                <a16:creationId xmlns:a16="http://schemas.microsoft.com/office/drawing/2014/main" id="{D1F9E53A-1A3B-44D0-55FA-41C9B900A45A}"/>
              </a:ext>
            </a:extLst>
          </p:cNvPr>
          <p:cNvSpPr>
            <a:spLocks noGrp="1"/>
          </p:cNvSpPr>
          <p:nvPr>
            <p:ph type="title"/>
          </p:nvPr>
        </p:nvSpPr>
        <p:spPr/>
        <p:txBody>
          <a:bodyPr>
            <a:normAutofit/>
          </a:bodyPr>
          <a:lstStyle/>
          <a:p>
            <a:r>
              <a:rPr lang="en-US" dirty="0"/>
              <a:t>Infant Mortality Rates Show Very Different Early Childhood Conditions</a:t>
            </a:r>
          </a:p>
        </p:txBody>
      </p:sp>
      <p:sp>
        <p:nvSpPr>
          <p:cNvPr id="4" name="Right Arrow 3">
            <a:extLst>
              <a:ext uri="{FF2B5EF4-FFF2-40B4-BE49-F238E27FC236}">
                <a16:creationId xmlns:a16="http://schemas.microsoft.com/office/drawing/2014/main" id="{36BCCB21-0F33-EF5A-01B1-0BE08A1C2BB0}"/>
              </a:ext>
            </a:extLst>
          </p:cNvPr>
          <p:cNvSpPr/>
          <p:nvPr/>
        </p:nvSpPr>
        <p:spPr>
          <a:xfrm rot="16200000">
            <a:off x="2391521" y="5183622"/>
            <a:ext cx="877746" cy="845126"/>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813300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extLst>
    <p:ext uri="{6950BFC3-D8DA-4A85-94F7-54DA5524770B}">
      <p188:commentRel xmlns:p188="http://schemas.microsoft.com/office/powerpoint/2018/8/main" r:id="rId3"/>
    </p:ext>
  </p:extLs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1F5B6B-DABA-03DC-4CC4-3919B3B57888}"/>
              </a:ext>
            </a:extLst>
          </p:cNvPr>
          <p:cNvSpPr>
            <a:spLocks noGrp="1"/>
          </p:cNvSpPr>
          <p:nvPr>
            <p:ph type="title"/>
          </p:nvPr>
        </p:nvSpPr>
        <p:spPr/>
        <p:txBody>
          <a:bodyPr/>
          <a:lstStyle/>
          <a:p>
            <a:r>
              <a:rPr lang="en-US" dirty="0"/>
              <a:t>Immigrant Health Differs by Birth Country</a:t>
            </a:r>
          </a:p>
        </p:txBody>
      </p:sp>
      <p:sp>
        <p:nvSpPr>
          <p:cNvPr id="3" name="Content Placeholder 2">
            <a:extLst>
              <a:ext uri="{FF2B5EF4-FFF2-40B4-BE49-F238E27FC236}">
                <a16:creationId xmlns:a16="http://schemas.microsoft.com/office/drawing/2014/main" id="{DA531385-67C5-A489-E34A-2D6E8D37FEF0}"/>
              </a:ext>
            </a:extLst>
          </p:cNvPr>
          <p:cNvSpPr>
            <a:spLocks noGrp="1"/>
          </p:cNvSpPr>
          <p:nvPr>
            <p:ph idx="1"/>
          </p:nvPr>
        </p:nvSpPr>
        <p:spPr>
          <a:xfrm>
            <a:off x="838200" y="1825624"/>
            <a:ext cx="10515600" cy="4782993"/>
          </a:xfrm>
        </p:spPr>
        <p:txBody>
          <a:bodyPr>
            <a:normAutofit/>
          </a:bodyPr>
          <a:lstStyle/>
          <a:p>
            <a:r>
              <a:rPr lang="en-US" dirty="0"/>
              <a:t>Growing literature documents heterogeneity in immigrant health by birth country</a:t>
            </a:r>
          </a:p>
          <a:p>
            <a:pPr lvl="1"/>
            <a:r>
              <a:rPr lang="en-US" dirty="0"/>
              <a:t>E.g., using NHIS, but small immigrant samples by birth country requires pooling across 15-20 years</a:t>
            </a:r>
          </a:p>
          <a:p>
            <a:r>
              <a:rPr lang="en-US" dirty="0"/>
              <a:t>We’re going to look at ACS (2016-20) for larger sample</a:t>
            </a:r>
          </a:p>
          <a:p>
            <a:r>
              <a:rPr lang="en-US" dirty="0"/>
              <a:t>Sociodemographic determinants of healthy aging in the ACS</a:t>
            </a:r>
          </a:p>
          <a:p>
            <a:pPr lvl="1"/>
            <a:r>
              <a:rPr lang="en-US" dirty="0"/>
              <a:t>Migration Timing: Year / Age</a:t>
            </a:r>
          </a:p>
          <a:p>
            <a:pPr lvl="1"/>
            <a:r>
              <a:rPr lang="en-US" dirty="0"/>
              <a:t>Education</a:t>
            </a:r>
          </a:p>
          <a:p>
            <a:pPr lvl="1"/>
            <a:r>
              <a:rPr lang="en-US" dirty="0"/>
              <a:t>Social Isolation: Marital Status / Living alone</a:t>
            </a:r>
          </a:p>
          <a:p>
            <a:pPr lvl="1"/>
            <a:r>
              <a:rPr lang="en-US" dirty="0"/>
              <a:t>Acculturation: English Speaking / Citizenship</a:t>
            </a:r>
          </a:p>
          <a:p>
            <a:endParaRPr lang="en-US" dirty="0"/>
          </a:p>
        </p:txBody>
      </p:sp>
    </p:spTree>
    <p:extLst>
      <p:ext uri="{BB962C8B-B14F-4D97-AF65-F5344CB8AC3E}">
        <p14:creationId xmlns:p14="http://schemas.microsoft.com/office/powerpoint/2010/main" val="3697951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1307EF-5EA4-9A0D-AD17-555F96E4FBA5}"/>
              </a:ext>
            </a:extLst>
          </p:cNvPr>
          <p:cNvSpPr>
            <a:spLocks noGrp="1"/>
          </p:cNvSpPr>
          <p:nvPr>
            <p:ph type="title"/>
          </p:nvPr>
        </p:nvSpPr>
        <p:spPr/>
        <p:txBody>
          <a:bodyPr>
            <a:normAutofit fontScale="90000"/>
          </a:bodyPr>
          <a:lstStyle/>
          <a:p>
            <a:r>
              <a:rPr lang="en-US" dirty="0"/>
              <a:t>Migrant Selectivity Differs by Country: Comparisons with Older Adults in Birth Countries </a:t>
            </a:r>
          </a:p>
        </p:txBody>
      </p:sp>
      <p:sp>
        <p:nvSpPr>
          <p:cNvPr id="3" name="Content Placeholder 2">
            <a:extLst>
              <a:ext uri="{FF2B5EF4-FFF2-40B4-BE49-F238E27FC236}">
                <a16:creationId xmlns:a16="http://schemas.microsoft.com/office/drawing/2014/main" id="{E1DAA6DA-67BF-21A2-9A1C-742D249E4CE5}"/>
              </a:ext>
            </a:extLst>
          </p:cNvPr>
          <p:cNvSpPr>
            <a:spLocks noGrp="1"/>
          </p:cNvSpPr>
          <p:nvPr>
            <p:ph idx="1"/>
          </p:nvPr>
        </p:nvSpPr>
        <p:spPr/>
        <p:txBody>
          <a:bodyPr>
            <a:normAutofit/>
          </a:bodyPr>
          <a:lstStyle/>
          <a:p>
            <a:r>
              <a:rPr lang="en-US" dirty="0"/>
              <a:t>International Census Data from IPUMS</a:t>
            </a:r>
          </a:p>
          <a:p>
            <a:pPr lvl="1"/>
            <a:r>
              <a:rPr lang="en-US" dirty="0"/>
              <a:t>Mexico: 2010</a:t>
            </a:r>
          </a:p>
          <a:p>
            <a:pPr lvl="1"/>
            <a:r>
              <a:rPr lang="en-US" dirty="0"/>
              <a:t>Puerto Rico: 2010</a:t>
            </a:r>
          </a:p>
          <a:p>
            <a:pPr lvl="1"/>
            <a:r>
              <a:rPr lang="en-US" dirty="0"/>
              <a:t>Dominican Republic: 2010</a:t>
            </a:r>
          </a:p>
          <a:p>
            <a:pPr lvl="1"/>
            <a:r>
              <a:rPr lang="en-US" dirty="0"/>
              <a:t>Cuba: 2012</a:t>
            </a:r>
          </a:p>
          <a:p>
            <a:pPr lvl="1"/>
            <a:r>
              <a:rPr lang="en-US" dirty="0"/>
              <a:t>US American Community Survey (2008-10)</a:t>
            </a:r>
          </a:p>
          <a:p>
            <a:r>
              <a:rPr lang="en-US" dirty="0"/>
              <a:t>Across all samples we select for ages 60+</a:t>
            </a:r>
          </a:p>
        </p:txBody>
      </p:sp>
      <p:pic>
        <p:nvPicPr>
          <p:cNvPr id="3074" name="Picture 2" descr="Homepage | IPUMS">
            <a:extLst>
              <a:ext uri="{FF2B5EF4-FFF2-40B4-BE49-F238E27FC236}">
                <a16:creationId xmlns:a16="http://schemas.microsoft.com/office/drawing/2014/main" id="{0170D470-E360-7106-D32B-7F631C9A17C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032300" y="1758517"/>
            <a:ext cx="3535860" cy="7363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53938008"/>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E3580C-3D8D-C991-962B-FACF83EBEDE5}"/>
              </a:ext>
            </a:extLst>
          </p:cNvPr>
          <p:cNvSpPr>
            <a:spLocks noGrp="1"/>
          </p:cNvSpPr>
          <p:nvPr>
            <p:ph type="title"/>
          </p:nvPr>
        </p:nvSpPr>
        <p:spPr>
          <a:xfrm>
            <a:off x="838200" y="18255"/>
            <a:ext cx="10515600" cy="1325563"/>
          </a:xfrm>
        </p:spPr>
        <p:txBody>
          <a:bodyPr>
            <a:normAutofit/>
          </a:bodyPr>
          <a:lstStyle/>
          <a:p>
            <a:r>
              <a:rPr lang="en-US" dirty="0"/>
              <a:t>Migration Decade varies by Country</a:t>
            </a:r>
          </a:p>
        </p:txBody>
      </p:sp>
      <p:sp>
        <p:nvSpPr>
          <p:cNvPr id="3" name="Content Placeholder 2">
            <a:extLst>
              <a:ext uri="{FF2B5EF4-FFF2-40B4-BE49-F238E27FC236}">
                <a16:creationId xmlns:a16="http://schemas.microsoft.com/office/drawing/2014/main" id="{FC49462B-EE3C-BD2A-77BD-20EB696D497A}"/>
              </a:ext>
            </a:extLst>
          </p:cNvPr>
          <p:cNvSpPr>
            <a:spLocks noGrp="1"/>
          </p:cNvSpPr>
          <p:nvPr>
            <p:ph idx="1"/>
          </p:nvPr>
        </p:nvSpPr>
        <p:spPr/>
        <p:txBody>
          <a:bodyPr>
            <a:normAutofit/>
          </a:bodyPr>
          <a:lstStyle/>
          <a:p>
            <a:pPr marL="0" indent="0">
              <a:buNone/>
            </a:pPr>
            <a:br>
              <a:rPr lang="en-US" dirty="0"/>
            </a:br>
            <a:endParaRPr lang="en-US" dirty="0"/>
          </a:p>
        </p:txBody>
      </p:sp>
      <p:pic>
        <p:nvPicPr>
          <p:cNvPr id="5" name="Picture 4">
            <a:extLst>
              <a:ext uri="{FF2B5EF4-FFF2-40B4-BE49-F238E27FC236}">
                <a16:creationId xmlns:a16="http://schemas.microsoft.com/office/drawing/2014/main" id="{90827380-6E80-BBE5-3FE2-7C2381FEC479}"/>
              </a:ext>
            </a:extLst>
          </p:cNvPr>
          <p:cNvPicPr>
            <a:picLocks noChangeAspect="1"/>
          </p:cNvPicPr>
          <p:nvPr/>
        </p:nvPicPr>
        <p:blipFill>
          <a:blip r:embed="rId4"/>
          <a:srcRect/>
          <a:stretch/>
        </p:blipFill>
        <p:spPr>
          <a:xfrm>
            <a:off x="487680" y="1249680"/>
            <a:ext cx="11216640" cy="5608320"/>
          </a:xfrm>
          <a:prstGeom prst="rect">
            <a:avLst/>
          </a:prstGeom>
        </p:spPr>
      </p:pic>
      <p:grpSp>
        <p:nvGrpSpPr>
          <p:cNvPr id="9" name="Group 8">
            <a:extLst>
              <a:ext uri="{FF2B5EF4-FFF2-40B4-BE49-F238E27FC236}">
                <a16:creationId xmlns:a16="http://schemas.microsoft.com/office/drawing/2014/main" id="{4312DEAB-D003-C39D-6527-102D9FD213EF}"/>
              </a:ext>
            </a:extLst>
          </p:cNvPr>
          <p:cNvGrpSpPr/>
          <p:nvPr/>
        </p:nvGrpSpPr>
        <p:grpSpPr>
          <a:xfrm>
            <a:off x="11296650" y="182642"/>
            <a:ext cx="904830" cy="1090894"/>
            <a:chOff x="11296650" y="182642"/>
            <a:chExt cx="904830" cy="1090894"/>
          </a:xfrm>
        </p:grpSpPr>
        <p:pic>
          <p:nvPicPr>
            <p:cNvPr id="6" name="Picture 2" descr="American Community Survey (ACS) – Roadmap to the 2030 Census">
              <a:extLst>
                <a:ext uri="{FF2B5EF4-FFF2-40B4-BE49-F238E27FC236}">
                  <a16:creationId xmlns:a16="http://schemas.microsoft.com/office/drawing/2014/main" id="{D4250FAF-4A00-729A-BFBF-0CC257D406F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8" name="TextBox 7">
              <a:extLst>
                <a:ext uri="{FF2B5EF4-FFF2-40B4-BE49-F238E27FC236}">
                  <a16:creationId xmlns:a16="http://schemas.microsoft.com/office/drawing/2014/main" id="{486FFC01-6145-D124-06D1-95BAAB7E447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ectangle 3">
            <a:extLst>
              <a:ext uri="{FF2B5EF4-FFF2-40B4-BE49-F238E27FC236}">
                <a16:creationId xmlns:a16="http://schemas.microsoft.com/office/drawing/2014/main" id="{82D35D23-9FDE-755F-C7E2-D20D837BC9E5}"/>
              </a:ext>
            </a:extLst>
          </p:cNvPr>
          <p:cNvSpPr/>
          <p:nvPr/>
        </p:nvSpPr>
        <p:spPr>
          <a:xfrm>
            <a:off x="3216543" y="902773"/>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ACA31D56-BF71-C2D6-C17A-9CBF09871FF6}"/>
              </a:ext>
            </a:extLst>
          </p:cNvPr>
          <p:cNvSpPr/>
          <p:nvPr/>
        </p:nvSpPr>
        <p:spPr>
          <a:xfrm>
            <a:off x="6091231" y="93301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6A6D2222-D290-546D-970F-59CC1677F7FD}"/>
              </a:ext>
            </a:extLst>
          </p:cNvPr>
          <p:cNvSpPr/>
          <p:nvPr/>
        </p:nvSpPr>
        <p:spPr>
          <a:xfrm>
            <a:off x="444656" y="872528"/>
            <a:ext cx="2844800" cy="592498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5319210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grpId="1" nodeType="clickEffect">
                                  <p:stCondLst>
                                    <p:cond delay="0"/>
                                  </p:stCondLst>
                                  <p:childTnLst>
                                    <p:set>
                                      <p:cBhvr>
                                        <p:cTn id="10" dur="1" fill="hold">
                                          <p:stCondLst>
                                            <p:cond delay="0"/>
                                          </p:stCondLst>
                                        </p:cTn>
                                        <p:tgtEl>
                                          <p:spTgt spid="4"/>
                                        </p:tgtEl>
                                        <p:attrNameLst>
                                          <p:attrName>style.visibility</p:attrName>
                                        </p:attrNameLst>
                                      </p:cBhvr>
                                      <p:to>
                                        <p:strVal val="hidden"/>
                                      </p:to>
                                    </p:set>
                                  </p:childTnLst>
                                </p:cTn>
                              </p:par>
                              <p:par>
                                <p:cTn id="11" presetID="1"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4" grpId="1" animBg="1"/>
      <p:bldP spid="7" grpId="0" animBg="1"/>
      <p:bldP spid="10" grpId="0" animBg="1"/>
    </p:bldLst>
  </p:timing>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ED6923-DBBB-8C4B-3A52-ACB2C05CE431}"/>
              </a:ext>
            </a:extLst>
          </p:cNvPr>
          <p:cNvSpPr>
            <a:spLocks noGrp="1"/>
          </p:cNvSpPr>
          <p:nvPr>
            <p:ph type="title"/>
          </p:nvPr>
        </p:nvSpPr>
        <p:spPr>
          <a:xfrm>
            <a:off x="419125" y="-11774"/>
            <a:ext cx="11640065" cy="1325563"/>
          </a:xfrm>
        </p:spPr>
        <p:txBody>
          <a:bodyPr>
            <a:normAutofit/>
          </a:bodyPr>
          <a:lstStyle/>
          <a:p>
            <a:r>
              <a:rPr lang="en-US" dirty="0"/>
              <a:t>Most people migrated at working ages</a:t>
            </a:r>
          </a:p>
        </p:txBody>
      </p:sp>
      <p:pic>
        <p:nvPicPr>
          <p:cNvPr id="8" name="Picture 7">
            <a:extLst>
              <a:ext uri="{FF2B5EF4-FFF2-40B4-BE49-F238E27FC236}">
                <a16:creationId xmlns:a16="http://schemas.microsoft.com/office/drawing/2014/main" id="{4497AAAA-15E1-3643-4B70-8F75550F6E48}"/>
              </a:ext>
            </a:extLst>
          </p:cNvPr>
          <p:cNvPicPr>
            <a:picLocks noChangeAspect="1"/>
          </p:cNvPicPr>
          <p:nvPr/>
        </p:nvPicPr>
        <p:blipFill>
          <a:blip r:embed="rId4"/>
          <a:srcRect/>
          <a:stretch/>
        </p:blipFill>
        <p:spPr>
          <a:xfrm>
            <a:off x="487680" y="1249680"/>
            <a:ext cx="11216640" cy="5608320"/>
          </a:xfrm>
          <a:prstGeom prst="rect">
            <a:avLst/>
          </a:prstGeom>
        </p:spPr>
      </p:pic>
      <p:grpSp>
        <p:nvGrpSpPr>
          <p:cNvPr id="3" name="Group 2">
            <a:extLst>
              <a:ext uri="{FF2B5EF4-FFF2-40B4-BE49-F238E27FC236}">
                <a16:creationId xmlns:a16="http://schemas.microsoft.com/office/drawing/2014/main" id="{6EBBC8D8-50C1-DEB4-0B1A-0FC770EEA1A2}"/>
              </a:ext>
            </a:extLst>
          </p:cNvPr>
          <p:cNvGrpSpPr/>
          <p:nvPr/>
        </p:nvGrpSpPr>
        <p:grpSpPr>
          <a:xfrm>
            <a:off x="11296650" y="182642"/>
            <a:ext cx="904830" cy="1090894"/>
            <a:chOff x="11296650" y="182642"/>
            <a:chExt cx="904830" cy="1090894"/>
          </a:xfrm>
        </p:grpSpPr>
        <p:pic>
          <p:nvPicPr>
            <p:cNvPr id="4" name="Picture 2" descr="American Community Survey (ACS) – Roadmap to the 2030 Census">
              <a:extLst>
                <a:ext uri="{FF2B5EF4-FFF2-40B4-BE49-F238E27FC236}">
                  <a16:creationId xmlns:a16="http://schemas.microsoft.com/office/drawing/2014/main" id="{606D3571-7630-812D-857E-DFC6B8A88F9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AEBA771-EF82-DC00-5A85-73BD8F0B8998}"/>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6" name="Right Arrow 5">
            <a:extLst>
              <a:ext uri="{FF2B5EF4-FFF2-40B4-BE49-F238E27FC236}">
                <a16:creationId xmlns:a16="http://schemas.microsoft.com/office/drawing/2014/main" id="{71D74472-336E-EDEC-6B56-4ED42558BA64}"/>
              </a:ext>
            </a:extLst>
          </p:cNvPr>
          <p:cNvSpPr/>
          <p:nvPr/>
        </p:nvSpPr>
        <p:spPr>
          <a:xfrm rot="5400000">
            <a:off x="1873923" y="174981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ight Arrow 6">
            <a:extLst>
              <a:ext uri="{FF2B5EF4-FFF2-40B4-BE49-F238E27FC236}">
                <a16:creationId xmlns:a16="http://schemas.microsoft.com/office/drawing/2014/main" id="{CC4F49C3-6032-A9A9-792F-02621FC359BD}"/>
              </a:ext>
            </a:extLst>
          </p:cNvPr>
          <p:cNvSpPr/>
          <p:nvPr/>
        </p:nvSpPr>
        <p:spPr>
          <a:xfrm rot="5400000">
            <a:off x="4498589" y="238212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ight Arrow 8">
            <a:extLst>
              <a:ext uri="{FF2B5EF4-FFF2-40B4-BE49-F238E27FC236}">
                <a16:creationId xmlns:a16="http://schemas.microsoft.com/office/drawing/2014/main" id="{E316CAF6-BED1-55E2-CC9E-6DB3C99B776D}"/>
              </a:ext>
            </a:extLst>
          </p:cNvPr>
          <p:cNvSpPr/>
          <p:nvPr/>
        </p:nvSpPr>
        <p:spPr>
          <a:xfrm rot="5400000">
            <a:off x="7275656" y="1837368"/>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ight Arrow 9">
            <a:extLst>
              <a:ext uri="{FF2B5EF4-FFF2-40B4-BE49-F238E27FC236}">
                <a16:creationId xmlns:a16="http://schemas.microsoft.com/office/drawing/2014/main" id="{5FE88D23-57DB-F664-63D9-11628360F69F}"/>
              </a:ext>
            </a:extLst>
          </p:cNvPr>
          <p:cNvSpPr/>
          <p:nvPr/>
        </p:nvSpPr>
        <p:spPr>
          <a:xfrm rot="5400000">
            <a:off x="10073525" y="2382122"/>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ight Arrow 10">
            <a:extLst>
              <a:ext uri="{FF2B5EF4-FFF2-40B4-BE49-F238E27FC236}">
                <a16:creationId xmlns:a16="http://schemas.microsoft.com/office/drawing/2014/main" id="{149E7BEB-A3E6-13C9-FD55-3FF443395F63}"/>
              </a:ext>
            </a:extLst>
          </p:cNvPr>
          <p:cNvSpPr/>
          <p:nvPr/>
        </p:nvSpPr>
        <p:spPr>
          <a:xfrm rot="5400000">
            <a:off x="3685789" y="346396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1614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xit" presetSubtype="0" fill="hold" grpId="1" nodeType="click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7"/>
                                        </p:tgtEl>
                                        <p:attrNameLst>
                                          <p:attrName>style.visibility</p:attrName>
                                        </p:attrNameLst>
                                      </p:cBhvr>
                                      <p:to>
                                        <p:strVal val="hidden"/>
                                      </p:to>
                                    </p:set>
                                  </p:childTnLst>
                                </p:cTn>
                              </p:par>
                              <p:par>
                                <p:cTn id="21" presetID="1" presetClass="exit" presetSubtype="0" fill="hold" grpId="1" nodeType="withEffect">
                                  <p:stCondLst>
                                    <p:cond delay="0"/>
                                  </p:stCondLst>
                                  <p:childTnLst>
                                    <p:set>
                                      <p:cBhvr>
                                        <p:cTn id="22" dur="1" fill="hold">
                                          <p:stCondLst>
                                            <p:cond delay="0"/>
                                          </p:stCondLst>
                                        </p:cTn>
                                        <p:tgtEl>
                                          <p:spTgt spid="6"/>
                                        </p:tgtEl>
                                        <p:attrNameLst>
                                          <p:attrName>style.visibility</p:attrName>
                                        </p:attrNameLst>
                                      </p:cBhvr>
                                      <p:to>
                                        <p:strVal val="hidden"/>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1" nodeType="withEffect">
                                  <p:stCondLst>
                                    <p:cond delay="0"/>
                                  </p:stCondLst>
                                  <p:childTnLst>
                                    <p:set>
                                      <p:cBhvr>
                                        <p:cTn id="26"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7" grpId="0" animBg="1"/>
      <p:bldP spid="7" grpId="1" animBg="1"/>
      <p:bldP spid="9" grpId="0" animBg="1"/>
      <p:bldP spid="9" grpId="1" animBg="1"/>
      <p:bldP spid="10" grpId="0" animBg="1"/>
      <p:bldP spid="10" grpId="1" animBg="1"/>
      <p:bldP spid="11" grpId="0" animBg="1"/>
      <p:bldP spid="11" grpId="1" animBg="1"/>
    </p:bldLst>
  </p:timing>
  <p:extLst>
    <p:ext uri="{6950BFC3-D8DA-4A85-94F7-54DA5524770B}">
      <p188:commentRel xmlns:p188="http://schemas.microsoft.com/office/powerpoint/2018/8/main" r:id="rId3"/>
    </p:ext>
  </p:extLs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F662A-EFB3-1F08-4B38-4BF6A5ECA54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DAFCB4B-8A68-7EF5-7E0F-4C431CAF8488}"/>
              </a:ext>
            </a:extLst>
          </p:cNvPr>
          <p:cNvSpPr>
            <a:spLocks noGrp="1"/>
          </p:cNvSpPr>
          <p:nvPr>
            <p:ph type="title"/>
          </p:nvPr>
        </p:nvSpPr>
        <p:spPr>
          <a:xfrm>
            <a:off x="838200" y="365125"/>
            <a:ext cx="10150098" cy="1325563"/>
          </a:xfrm>
        </p:spPr>
        <p:txBody>
          <a:bodyPr/>
          <a:lstStyle/>
          <a:p>
            <a:r>
              <a:rPr lang="en-US" dirty="0"/>
              <a:t>Mexican and Dominican migrants are the least likely to acculturate </a:t>
            </a:r>
          </a:p>
        </p:txBody>
      </p:sp>
      <p:pic>
        <p:nvPicPr>
          <p:cNvPr id="5" name="Picture 4">
            <a:extLst>
              <a:ext uri="{FF2B5EF4-FFF2-40B4-BE49-F238E27FC236}">
                <a16:creationId xmlns:a16="http://schemas.microsoft.com/office/drawing/2014/main" id="{EB6E1121-E85C-A585-D8D6-5DB5F8DC1351}"/>
              </a:ext>
            </a:extLst>
          </p:cNvPr>
          <p:cNvPicPr>
            <a:picLocks noChangeAspect="1"/>
          </p:cNvPicPr>
          <p:nvPr/>
        </p:nvPicPr>
        <p:blipFill>
          <a:blip r:embed="rId4"/>
          <a:srcRect/>
          <a:stretch/>
        </p:blipFill>
        <p:spPr>
          <a:xfrm>
            <a:off x="86728" y="2123868"/>
            <a:ext cx="6009272" cy="4551490"/>
          </a:xfrm>
          <a:prstGeom prst="rect">
            <a:avLst/>
          </a:prstGeom>
        </p:spPr>
      </p:pic>
      <p:sp>
        <p:nvSpPr>
          <p:cNvPr id="3" name="TextBox 2">
            <a:extLst>
              <a:ext uri="{FF2B5EF4-FFF2-40B4-BE49-F238E27FC236}">
                <a16:creationId xmlns:a16="http://schemas.microsoft.com/office/drawing/2014/main" id="{48F72186-7AC9-2145-0A35-E038C814B241}"/>
              </a:ext>
            </a:extLst>
          </p:cNvPr>
          <p:cNvSpPr txBox="1"/>
          <p:nvPr/>
        </p:nvSpPr>
        <p:spPr>
          <a:xfrm>
            <a:off x="1792224" y="1631371"/>
            <a:ext cx="3816096" cy="369332"/>
          </a:xfrm>
          <a:prstGeom prst="rect">
            <a:avLst/>
          </a:prstGeom>
          <a:noFill/>
        </p:spPr>
        <p:txBody>
          <a:bodyPr wrap="square" rtlCol="0">
            <a:spAutoFit/>
          </a:bodyPr>
          <a:lstStyle/>
          <a:p>
            <a:r>
              <a:rPr lang="en-US" dirty="0"/>
              <a:t>Proportion English Speakers</a:t>
            </a:r>
          </a:p>
        </p:txBody>
      </p:sp>
      <p:sp>
        <p:nvSpPr>
          <p:cNvPr id="4" name="TextBox 3">
            <a:extLst>
              <a:ext uri="{FF2B5EF4-FFF2-40B4-BE49-F238E27FC236}">
                <a16:creationId xmlns:a16="http://schemas.microsoft.com/office/drawing/2014/main" id="{9266F502-D694-ECA0-115E-8C5373A7CC2A}"/>
              </a:ext>
            </a:extLst>
          </p:cNvPr>
          <p:cNvSpPr txBox="1"/>
          <p:nvPr/>
        </p:nvSpPr>
        <p:spPr>
          <a:xfrm>
            <a:off x="7610856" y="1594080"/>
            <a:ext cx="3816096" cy="369332"/>
          </a:xfrm>
          <a:prstGeom prst="rect">
            <a:avLst/>
          </a:prstGeom>
          <a:noFill/>
        </p:spPr>
        <p:txBody>
          <a:bodyPr wrap="square" rtlCol="0">
            <a:spAutoFit/>
          </a:bodyPr>
          <a:lstStyle/>
          <a:p>
            <a:r>
              <a:rPr lang="en-US" dirty="0"/>
              <a:t>Proportion Naturalized Citizen</a:t>
            </a:r>
          </a:p>
        </p:txBody>
      </p:sp>
      <p:pic>
        <p:nvPicPr>
          <p:cNvPr id="10" name="Picture 9">
            <a:extLst>
              <a:ext uri="{FF2B5EF4-FFF2-40B4-BE49-F238E27FC236}">
                <a16:creationId xmlns:a16="http://schemas.microsoft.com/office/drawing/2014/main" id="{DEF8C3E0-2D5A-9362-9990-E515B527CE21}"/>
              </a:ext>
            </a:extLst>
          </p:cNvPr>
          <p:cNvPicPr>
            <a:picLocks noChangeAspect="1"/>
          </p:cNvPicPr>
          <p:nvPr/>
        </p:nvPicPr>
        <p:blipFill>
          <a:blip r:embed="rId5"/>
          <a:srcRect/>
          <a:stretch/>
        </p:blipFill>
        <p:spPr>
          <a:xfrm>
            <a:off x="6174678" y="2123868"/>
            <a:ext cx="5851915" cy="4551490"/>
          </a:xfrm>
          <a:prstGeom prst="rect">
            <a:avLst/>
          </a:prstGeom>
        </p:spPr>
      </p:pic>
      <p:grpSp>
        <p:nvGrpSpPr>
          <p:cNvPr id="11" name="Group 10">
            <a:extLst>
              <a:ext uri="{FF2B5EF4-FFF2-40B4-BE49-F238E27FC236}">
                <a16:creationId xmlns:a16="http://schemas.microsoft.com/office/drawing/2014/main" id="{6F31834E-7325-72CB-B60B-A36735DDB993}"/>
              </a:ext>
            </a:extLst>
          </p:cNvPr>
          <p:cNvGrpSpPr/>
          <p:nvPr/>
        </p:nvGrpSpPr>
        <p:grpSpPr>
          <a:xfrm>
            <a:off x="11296650" y="182642"/>
            <a:ext cx="904830" cy="1090894"/>
            <a:chOff x="11296650" y="182642"/>
            <a:chExt cx="904830" cy="1090894"/>
          </a:xfrm>
        </p:grpSpPr>
        <p:pic>
          <p:nvPicPr>
            <p:cNvPr id="12" name="Picture 2" descr="American Community Survey (ACS) – Roadmap to the 2030 Census">
              <a:extLst>
                <a:ext uri="{FF2B5EF4-FFF2-40B4-BE49-F238E27FC236}">
                  <a16:creationId xmlns:a16="http://schemas.microsoft.com/office/drawing/2014/main" id="{43DEA240-C76D-1AFE-5E4D-5BEE1D9474A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0B7D3204-4F11-9675-34C4-AE14B9346F65}"/>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7" name="Rectangle 6">
            <a:extLst>
              <a:ext uri="{FF2B5EF4-FFF2-40B4-BE49-F238E27FC236}">
                <a16:creationId xmlns:a16="http://schemas.microsoft.com/office/drawing/2014/main" id="{7460A594-25F3-26EA-6F7C-CC17EF999D16}"/>
              </a:ext>
            </a:extLst>
          </p:cNvPr>
          <p:cNvSpPr/>
          <p:nvPr/>
        </p:nvSpPr>
        <p:spPr>
          <a:xfrm>
            <a:off x="6174678" y="1963412"/>
            <a:ext cx="5851914" cy="4827052"/>
          </a:xfrm>
          <a:prstGeom prst="rect">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ight Arrow 13">
            <a:extLst>
              <a:ext uri="{FF2B5EF4-FFF2-40B4-BE49-F238E27FC236}">
                <a16:creationId xmlns:a16="http://schemas.microsoft.com/office/drawing/2014/main" id="{3939FF9C-F8BB-B987-5B67-D423342CD1A6}"/>
              </a:ext>
            </a:extLst>
          </p:cNvPr>
          <p:cNvSpPr/>
          <p:nvPr/>
        </p:nvSpPr>
        <p:spPr>
          <a:xfrm rot="5400000">
            <a:off x="1010323"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a:extLst>
              <a:ext uri="{FF2B5EF4-FFF2-40B4-BE49-F238E27FC236}">
                <a16:creationId xmlns:a16="http://schemas.microsoft.com/office/drawing/2014/main" id="{AA83A53B-A727-1750-D6A0-7663A7EB3FEB}"/>
              </a:ext>
            </a:extLst>
          </p:cNvPr>
          <p:cNvSpPr/>
          <p:nvPr/>
        </p:nvSpPr>
        <p:spPr>
          <a:xfrm rot="5400000">
            <a:off x="3693347" y="2318827"/>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a:extLst>
              <a:ext uri="{FF2B5EF4-FFF2-40B4-BE49-F238E27FC236}">
                <a16:creationId xmlns:a16="http://schemas.microsoft.com/office/drawing/2014/main" id="{E47FB030-605A-F3ED-3227-0BD1B77A38C7}"/>
              </a:ext>
            </a:extLst>
          </p:cNvPr>
          <p:cNvSpPr/>
          <p:nvPr/>
        </p:nvSpPr>
        <p:spPr>
          <a:xfrm rot="5400000">
            <a:off x="4917234" y="2223946"/>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497046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xit" presetSubtype="0" fill="hold" grpId="1" nodeType="withEffect">
                                  <p:stCondLst>
                                    <p:cond delay="0"/>
                                  </p:stCondLst>
                                  <p:childTnLst>
                                    <p:set>
                                      <p:cBhvr>
                                        <p:cTn id="16" dur="1" fill="hold">
                                          <p:stCondLst>
                                            <p:cond delay="0"/>
                                          </p:stCondLst>
                                        </p:cTn>
                                        <p:tgtEl>
                                          <p:spTgt spid="14"/>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6"/>
                                        </p:tgtEl>
                                        <p:attrNameLst>
                                          <p:attrName>style.visibility</p:attrName>
                                        </p:attrNameLst>
                                      </p:cBhvr>
                                      <p:to>
                                        <p:strVal val="hidden"/>
                                      </p:to>
                                    </p:set>
                                  </p:childTnLst>
                                </p:cTn>
                              </p:par>
                              <p:par>
                                <p:cTn id="19" presetID="1" presetClass="exit" presetSubtype="0" fill="hold" grpId="1" nodeType="withEffect">
                                  <p:stCondLst>
                                    <p:cond delay="0"/>
                                  </p:stCondLst>
                                  <p:childTnLst>
                                    <p:set>
                                      <p:cBhvr>
                                        <p:cTn id="20" dur="1" fill="hold">
                                          <p:stCondLst>
                                            <p:cond delay="0"/>
                                          </p:stCondLst>
                                        </p:cTn>
                                        <p:tgtEl>
                                          <p:spTgt spid="1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4" grpId="0" animBg="1"/>
      <p:bldP spid="14" grpId="1" animBg="1"/>
      <p:bldP spid="15" grpId="0" animBg="1"/>
      <p:bldP spid="15" grpId="1" animBg="1"/>
      <p:bldP spid="16" grpId="0" animBg="1"/>
      <p:bldP spid="16" grpId="1" animBg="1"/>
    </p:bldLst>
  </p:timing>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86CC49-E7AD-D661-1679-040DEA26A606}"/>
              </a:ext>
            </a:extLst>
          </p:cNvPr>
          <p:cNvSpPr>
            <a:spLocks noGrp="1"/>
          </p:cNvSpPr>
          <p:nvPr>
            <p:ph type="title"/>
          </p:nvPr>
        </p:nvSpPr>
        <p:spPr>
          <a:xfrm>
            <a:off x="646176" y="1"/>
            <a:ext cx="10680192" cy="1690688"/>
          </a:xfrm>
        </p:spPr>
        <p:txBody>
          <a:bodyPr>
            <a:normAutofit/>
          </a:bodyPr>
          <a:lstStyle/>
          <a:p>
            <a:r>
              <a:rPr lang="en-US" dirty="0"/>
              <a:t>Caribbean Hispanic immigrants tend to be more educated than Mexican immigrants</a:t>
            </a:r>
          </a:p>
        </p:txBody>
      </p:sp>
      <p:sp>
        <p:nvSpPr>
          <p:cNvPr id="3" name="TextBox 2">
            <a:extLst>
              <a:ext uri="{FF2B5EF4-FFF2-40B4-BE49-F238E27FC236}">
                <a16:creationId xmlns:a16="http://schemas.microsoft.com/office/drawing/2014/main" id="{FF76BD7F-42F5-DE1F-C298-925197D64223}"/>
              </a:ext>
            </a:extLst>
          </p:cNvPr>
          <p:cNvSpPr txBox="1"/>
          <p:nvPr/>
        </p:nvSpPr>
        <p:spPr>
          <a:xfrm>
            <a:off x="3547872" y="1440143"/>
            <a:ext cx="4876800" cy="369332"/>
          </a:xfrm>
          <a:prstGeom prst="rect">
            <a:avLst/>
          </a:prstGeom>
          <a:noFill/>
        </p:spPr>
        <p:txBody>
          <a:bodyPr wrap="square" rtlCol="0">
            <a:spAutoFit/>
          </a:bodyPr>
          <a:lstStyle/>
          <a:p>
            <a:r>
              <a:rPr lang="en-US" dirty="0"/>
              <a:t>Proportion With At Least Secondary Degree</a:t>
            </a:r>
          </a:p>
        </p:txBody>
      </p:sp>
      <p:pic>
        <p:nvPicPr>
          <p:cNvPr id="10" name="Picture 9" descr="A graph with different colored squares&#10;&#10;AI-generated content may be incorrect.">
            <a:extLst>
              <a:ext uri="{FF2B5EF4-FFF2-40B4-BE49-F238E27FC236}">
                <a16:creationId xmlns:a16="http://schemas.microsoft.com/office/drawing/2014/main" id="{4D2FC79A-AA1A-DAF3-6B89-F750E3C132CB}"/>
              </a:ext>
            </a:extLst>
          </p:cNvPr>
          <p:cNvPicPr>
            <a:picLocks noChangeAspect="1"/>
          </p:cNvPicPr>
          <p:nvPr/>
        </p:nvPicPr>
        <p:blipFill>
          <a:blip r:embed="rId4"/>
          <a:stretch>
            <a:fillRect/>
          </a:stretch>
        </p:blipFill>
        <p:spPr>
          <a:xfrm>
            <a:off x="1020278" y="1928260"/>
            <a:ext cx="9859478" cy="4929739"/>
          </a:xfrm>
          <a:prstGeom prst="rect">
            <a:avLst/>
          </a:prstGeom>
        </p:spPr>
      </p:pic>
      <p:grpSp>
        <p:nvGrpSpPr>
          <p:cNvPr id="17" name="Group 16">
            <a:extLst>
              <a:ext uri="{FF2B5EF4-FFF2-40B4-BE49-F238E27FC236}">
                <a16:creationId xmlns:a16="http://schemas.microsoft.com/office/drawing/2014/main" id="{C92D5170-78D1-8ED5-A793-9C4D8CF37793}"/>
              </a:ext>
            </a:extLst>
          </p:cNvPr>
          <p:cNvGrpSpPr/>
          <p:nvPr/>
        </p:nvGrpSpPr>
        <p:grpSpPr>
          <a:xfrm>
            <a:off x="11296650" y="182642"/>
            <a:ext cx="904830" cy="1090894"/>
            <a:chOff x="11296650" y="182642"/>
            <a:chExt cx="904830" cy="1090894"/>
          </a:xfrm>
        </p:grpSpPr>
        <p:pic>
          <p:nvPicPr>
            <p:cNvPr id="18" name="Picture 2" descr="American Community Survey (ACS) – Roadmap to the 2030 Census">
              <a:extLst>
                <a:ext uri="{FF2B5EF4-FFF2-40B4-BE49-F238E27FC236}">
                  <a16:creationId xmlns:a16="http://schemas.microsoft.com/office/drawing/2014/main" id="{4EA59C40-4A3E-39F3-9E7D-4D48A8D763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308814" y="182642"/>
              <a:ext cx="750376" cy="750376"/>
            </a:xfrm>
            <a:prstGeom prst="rect">
              <a:avLst/>
            </a:prstGeom>
            <a:noFill/>
            <a:extLst>
              <a:ext uri="{909E8E84-426E-40DD-AFC4-6F175D3DCCD1}">
                <a14:hiddenFill xmlns:a14="http://schemas.microsoft.com/office/drawing/2010/main">
                  <a:solidFill>
                    <a:srgbClr val="FFFFFF"/>
                  </a:solidFill>
                </a14:hiddenFill>
              </a:ext>
            </a:extLst>
          </p:spPr>
        </p:pic>
        <p:sp>
          <p:nvSpPr>
            <p:cNvPr id="19" name="TextBox 18">
              <a:extLst>
                <a:ext uri="{FF2B5EF4-FFF2-40B4-BE49-F238E27FC236}">
                  <a16:creationId xmlns:a16="http://schemas.microsoft.com/office/drawing/2014/main" id="{59541BD6-F40D-C5E4-4B20-96D8D2F311E4}"/>
                </a:ext>
              </a:extLst>
            </p:cNvPr>
            <p:cNvSpPr txBox="1"/>
            <p:nvPr/>
          </p:nvSpPr>
          <p:spPr>
            <a:xfrm>
              <a:off x="11296650" y="934982"/>
              <a:ext cx="904830" cy="338554"/>
            </a:xfrm>
            <a:prstGeom prst="rect">
              <a:avLst/>
            </a:prstGeom>
            <a:noFill/>
          </p:spPr>
          <p:txBody>
            <a:bodyPr wrap="square" rtlCol="0">
              <a:spAutoFit/>
            </a:bodyPr>
            <a:lstStyle/>
            <a:p>
              <a:r>
                <a:rPr lang="en-US" sz="1600" dirty="0">
                  <a:latin typeface="Abadi MT Condensed Light" panose="020B0306030101010103" pitchFamily="34" charset="77"/>
                </a:rPr>
                <a:t>2016-20</a:t>
              </a:r>
              <a:endParaRPr lang="en-US" dirty="0">
                <a:latin typeface="Abadi MT Condensed Light" panose="020B0306030101010103" pitchFamily="34" charset="77"/>
              </a:endParaRPr>
            </a:p>
          </p:txBody>
        </p:sp>
      </p:grpSp>
      <p:sp>
        <p:nvSpPr>
          <p:cNvPr id="4" name="Right Arrow 3">
            <a:extLst>
              <a:ext uri="{FF2B5EF4-FFF2-40B4-BE49-F238E27FC236}">
                <a16:creationId xmlns:a16="http://schemas.microsoft.com/office/drawing/2014/main" id="{028E1BB0-9310-6723-310A-38FC1C5A623C}"/>
              </a:ext>
            </a:extLst>
          </p:cNvPr>
          <p:cNvSpPr/>
          <p:nvPr/>
        </p:nvSpPr>
        <p:spPr>
          <a:xfrm rot="5400000">
            <a:off x="2534323" y="2735383"/>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ight Arrow 4">
            <a:extLst>
              <a:ext uri="{FF2B5EF4-FFF2-40B4-BE49-F238E27FC236}">
                <a16:creationId xmlns:a16="http://schemas.microsoft.com/office/drawing/2014/main" id="{1F58DED6-FA87-AEED-A228-308F61173CBA}"/>
              </a:ext>
            </a:extLst>
          </p:cNvPr>
          <p:cNvSpPr/>
          <p:nvPr/>
        </p:nvSpPr>
        <p:spPr>
          <a:xfrm rot="5400000">
            <a:off x="9285642" y="1373189"/>
            <a:ext cx="544755" cy="634999"/>
          </a:xfrm>
          <a:prstGeom prst="rightArrow">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0342206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extLst>
    <p:ext uri="{6950BFC3-D8DA-4A85-94F7-54DA5524770B}">
      <p188:commentRel xmlns:p188="http://schemas.microsoft.com/office/powerpoint/2018/8/main" r:id="rId3"/>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9744</TotalTime>
  <Words>2700</Words>
  <Application>Microsoft Macintosh PowerPoint</Application>
  <PresentationFormat>Widescreen</PresentationFormat>
  <Paragraphs>271</Paragraphs>
  <Slides>23</Slides>
  <Notes>21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23</vt:i4>
      </vt:variant>
    </vt:vector>
  </HeadingPairs>
  <TitlesOfParts>
    <vt:vector size="31" baseType="lpstr">
      <vt:lpstr>Abadi MT Condensed Light</vt:lpstr>
      <vt:lpstr>Aptos</vt:lpstr>
      <vt:lpstr>Aptos Display</vt:lpstr>
      <vt:lpstr>Arial</vt:lpstr>
      <vt:lpstr>fkGroteskNeue</vt:lpstr>
      <vt:lpstr>Helvetica</vt:lpstr>
      <vt:lpstr>Roboto</vt:lpstr>
      <vt:lpstr>Office Theme</vt:lpstr>
      <vt:lpstr>Caribbean Hispanic Sociodemographic Heterogeneity: Comparing Older Adults by Country and U.S. Migration Status</vt:lpstr>
      <vt:lpstr>30% of US Hispanic Immigrant Older Adults are from the Caribbean</vt:lpstr>
      <vt:lpstr>Infant Mortality Rates Show Very Different Early Childhood Conditions</vt:lpstr>
      <vt:lpstr>Immigrant Health Differs by Birth Country</vt:lpstr>
      <vt:lpstr>Migrant Selectivity Differs by Country: Comparisons with Older Adults in Birth Countries </vt:lpstr>
      <vt:lpstr>Migration Decade varies by Country</vt:lpstr>
      <vt:lpstr>Most people migrated at working ages</vt:lpstr>
      <vt:lpstr>Mexican and Dominican migrants are the least likely to acculturate </vt:lpstr>
      <vt:lpstr>Caribbean Hispanic immigrants tend to be more educated than Mexican immigrants</vt:lpstr>
      <vt:lpstr>What’s driving the lower education among Mexican Immigrants?</vt:lpstr>
      <vt:lpstr>Education Differences are Not Explained by age at Migration</vt:lpstr>
      <vt:lpstr>Positive migration selection on education:  US migrants are more likely to have completed secondary school compared to those in their birth country – but varies by country</vt:lpstr>
      <vt:lpstr>Mexican migrants are the least likely to live alone and most likely to be married</vt:lpstr>
      <vt:lpstr>Native country residents are less likely to live alone</vt:lpstr>
      <vt:lpstr>Takeaways and Discussion</vt:lpstr>
      <vt:lpstr>Strong cohort increases in migrant education, even from 2010 to 2020</vt:lpstr>
      <vt:lpstr>Limitations</vt:lpstr>
      <vt:lpstr>Caribbean Dementia and Aging Study</vt:lpstr>
      <vt:lpstr>Additional Slides</vt:lpstr>
      <vt:lpstr>Native country residents are more likely to be married</vt:lpstr>
      <vt:lpstr>Our Contributions</vt:lpstr>
      <vt:lpstr>Research on Hispanic groups finds heterogeneity </vt:lpstr>
      <vt:lpstr>Additional slides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 Soria</dc:creator>
  <cp:lastModifiedBy>Chris Soria</cp:lastModifiedBy>
  <cp:revision>151</cp:revision>
  <dcterms:created xsi:type="dcterms:W3CDTF">2025-04-01T22:15:04Z</dcterms:created>
  <dcterms:modified xsi:type="dcterms:W3CDTF">2025-04-11T18:43:49Z</dcterms:modified>
</cp:coreProperties>
</file>