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7_3CE6AC4A.xml" ContentType="application/vnd.ms-powerpoint.comments+xml"/>
  <Override PartName="/ppt/notesSlides/notesSlide3.xml" ContentType="application/vnd.openxmlformats-officedocument.presentationml.notesSlide+xml"/>
  <Override PartName="/ppt/comments/modernComment_104_F3442793.xml" ContentType="application/vnd.ms-powerpoint.comments+xml"/>
  <Override PartName="/ppt/notesSlides/notesSlide4.xml" ContentType="application/vnd.openxmlformats-officedocument.presentationml.notesSlide+xml"/>
  <Override PartName="/ppt/comments/modernComment_101_160AA05C.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0D_F4B31A49.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72" r:id="rId18"/>
    <p:sldId id="283" r:id="rId19"/>
    <p:sldId id="278" r:id="rId20"/>
    <p:sldId id="284"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8"/>
    <p:restoredTop sz="71214"/>
  </p:normalViewPr>
  <p:slideViewPr>
    <p:cSldViewPr snapToGrid="0">
      <p:cViewPr varScale="1">
        <p:scale>
          <a:sx n="132" d="100"/>
          <a:sy n="132" d="100"/>
        </p:scale>
        <p:origin x="2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1_160AA05C.xml><?xml version="1.0" encoding="utf-8"?>
<p188:cmLst xmlns:a="http://schemas.openxmlformats.org/drawingml/2006/main" xmlns:r="http://schemas.openxmlformats.org/officeDocument/2006/relationships" xmlns:p188="http://schemas.microsoft.com/office/powerpoint/2018/8/main">
  <p188:cm id="{87490955-8441-F444-885C-14D09A9B3C66}" authorId="{AFA1B2A6-432F-BDAD-8948-8605949700F2}" created="2025-04-09T17:24:25.921">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87" len="72">
        <ac:context len="407" hash="3965670693"/>
      </ac:txMk>
    </ac:txMkLst>
    <p188:pos x="10346356" y="1158208"/>
    <p188:txBody>
      <a:bodyPr/>
      <a:lstStyle/>
      <a:p>
        <a:r>
          <a:rPr lang="en-US"/>
          <a:t>Look for the specific citation to have in handy</a:t>
        </a:r>
      </a:p>
    </p188:txBody>
  </p188:cm>
</p188:cmLst>
</file>

<file path=ppt/comments/modernComment_104_F3442793.xml><?xml version="1.0" encoding="utf-8"?>
<p188:cmLst xmlns:a="http://schemas.openxmlformats.org/drawingml/2006/main" xmlns:r="http://schemas.openxmlformats.org/officeDocument/2006/relationships" xmlns:p188="http://schemas.microsoft.com/office/powerpoint/2018/8/main">
  <p188:cm id="{2766AD07-B150-6449-9FE7-997F7C4E4519}" authorId="{AFA1B2A6-432F-BDAD-8948-8605949700F2}" created="2025-04-09T17:05:39.368">
    <ac:deMkLst xmlns:ac="http://schemas.microsoft.com/office/drawing/2013/main/command">
      <pc:docMk xmlns:pc="http://schemas.microsoft.com/office/powerpoint/2013/main/command"/>
      <pc:sldMk xmlns:pc="http://schemas.microsoft.com/office/powerpoint/2013/main/command" cId="4081330067" sldId="260"/>
      <ac:picMk id="7" creationId="{3BC4F2D5-3076-696E-92CA-1261689E7432}"/>
    </ac:deMkLst>
    <p188:txBody>
      <a:bodyPr/>
      <a:lstStyle/>
      <a:p>
        <a:r>
          <a:rPr lang="en-US"/>
          <a:t>Change legend so that order is consistent with other plots</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4EBDC47E-9160-CD41-8601-CE99BC3D6A59}" authorId="{AFA1B2A6-432F-BDAD-8948-8605949700F2}" created="2025-04-07T22:21:57.209">
    <ac:deMkLst xmlns:ac="http://schemas.microsoft.com/office/drawing/2013/main/command">
      <pc:docMk xmlns:pc="http://schemas.microsoft.com/office/powerpoint/2013/main/command"/>
      <pc:sldMk xmlns:pc="http://schemas.microsoft.com/office/powerpoint/2013/main/command" cId="4105378377" sldId="269"/>
      <ac:picMk id="6" creationId="{69A9CC41-5B7D-2033-49D5-27821595BB79}"/>
    </ac:deMkLst>
    <p188:txBody>
      <a:bodyPr/>
      <a:lstStyle/>
      <a:p>
        <a:r>
          <a:rPr lang="en-US"/>
          <a:t>Two bars for country right next to each other</a:t>
        </a:r>
      </a:p>
    </p188:txBody>
  </p188:cm>
</p188:cmLst>
</file>

<file path=ppt/comments/modernComment_117_3CE6AC4A.xml><?xml version="1.0" encoding="utf-8"?>
<p188:cmLst xmlns:a="http://schemas.openxmlformats.org/drawingml/2006/main" xmlns:r="http://schemas.openxmlformats.org/officeDocument/2006/relationships" xmlns:p188="http://schemas.microsoft.com/office/powerpoint/2018/8/main">
  <p188:cm id="{80B5E051-04BE-F34A-ACB4-3439CE548953}" authorId="{AFA1B2A6-432F-BDAD-8948-8605949700F2}" created="2025-04-09T16:46:38.798">
    <ac:deMkLst xmlns:ac="http://schemas.microsoft.com/office/drawing/2013/main/command">
      <pc:docMk xmlns:pc="http://schemas.microsoft.com/office/powerpoint/2013/main/command"/>
      <pc:sldMk xmlns:pc="http://schemas.microsoft.com/office/powerpoint/2013/main/command" cId="1021750346" sldId="279"/>
      <ac:picMk id="5" creationId="{29F97403-C0CE-B640-F61A-FFF0CA2E81B7}"/>
    </ac:deMkLst>
    <p188:txBody>
      <a:bodyPr/>
      <a:lstStyle/>
      <a:p>
        <a:r>
          <a:rPr lang="en-US"/>
          <a:t>Change to make same color as other plots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endParaRPr lang="en-US" dirty="0"/>
          </a:p>
          <a:p>
            <a:r>
              <a:rPr lang="en-US" b="0" i="0" dirty="0">
                <a:effectLst/>
                <a:latin typeface="fkGroteskNeue"/>
              </a:rPr>
              <a:t>Today I'm going to present research in collaboration with William and Henry Dow on sociodemographic heterogeneity among older Hispanic adults in the United States, with a particular focus on comparing immigrants from different countries of origin.</a:t>
            </a:r>
          </a:p>
          <a:p>
            <a:endParaRPr lang="en-US" b="0" i="0" dirty="0">
              <a:effectLst/>
              <a:latin typeface="fkGroteskNeue"/>
            </a:endParaRPr>
          </a:p>
          <a:p>
            <a:r>
              <a:rPr lang="en-US" b="0" i="0" dirty="0">
                <a:effectLst/>
                <a:latin typeface="fkGroteskNeue"/>
              </a:rPr>
              <a:t>Our goal is to highlight that these Hispanic migrant groups are different enough from each other to deserve their own spotlight in research and policy discussions.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a:t>
            </a:fld>
            <a:endParaRPr lang="en-US"/>
          </a:p>
        </p:txBody>
      </p:sp>
    </p:spTree>
    <p:extLst>
      <p:ext uri="{BB962C8B-B14F-4D97-AF65-F5344CB8AC3E}">
        <p14:creationId xmlns:p14="http://schemas.microsoft.com/office/powerpoint/2010/main" val="9091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are statistically significant </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going to combine the previously shown education bars with bars bars of people only age 24 and above</a:t>
            </a:r>
          </a:p>
          <a:p>
            <a:endParaRPr lang="en-US" dirty="0"/>
          </a:p>
          <a:p>
            <a:r>
              <a:rPr lang="en-US" dirty="0"/>
              <a:t>Education difference remains among those migrants who migrated after age 24 (also robust to regression controls)</a:t>
            </a:r>
          </a:p>
          <a:p>
            <a:endParaRPr lang="en-US" dirty="0"/>
          </a:p>
          <a:p>
            <a:r>
              <a:rPr lang="en-US" dirty="0"/>
              <a:t>It’s not that certain groups are arriving at younger ages that explains the relationship</a:t>
            </a:r>
          </a:p>
          <a:p>
            <a:endParaRPr lang="en-US" dirty="0"/>
          </a:p>
          <a:p>
            <a:r>
              <a:rPr lang="en-US" dirty="0"/>
              <a:t>Subtitle to the graph, results are changes when controlling </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less than primary DR is the most selective</a:t>
            </a:r>
          </a:p>
          <a:p>
            <a:r>
              <a:rPr lang="en-US" dirty="0"/>
              <a:t>Looking at secondary, CU is bigger selection</a:t>
            </a:r>
          </a:p>
          <a:p>
            <a:endParaRPr lang="en-US" dirty="0"/>
          </a:p>
          <a:p>
            <a:r>
              <a:rPr lang="en-US" dirty="0"/>
              <a:t>1 Mexicans in Mexica have lower education</a:t>
            </a:r>
          </a:p>
          <a:p>
            <a:r>
              <a:rPr lang="en-US" dirty="0"/>
              <a:t>2. But Dominicans have lower education in their home country </a:t>
            </a:r>
          </a:p>
          <a:p>
            <a:r>
              <a:rPr lang="en-US" dirty="0"/>
              <a:t>3. Dominican migrants have more education than Mexican Migrants</a:t>
            </a:r>
          </a:p>
          <a:p>
            <a:r>
              <a:rPr lang="en-US" dirty="0"/>
              <a:t>4. Therefore education selectivity varies hugely across countries </a:t>
            </a:r>
          </a:p>
          <a:p>
            <a:r>
              <a:rPr lang="en-US" dirty="0"/>
              <a:t>5. Same thing about Cuba</a:t>
            </a:r>
          </a:p>
          <a:p>
            <a:r>
              <a:rPr lang="en-US" dirty="0"/>
              <a:t>6. Puerto Rico is opposite </a:t>
            </a:r>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factors</a:t>
            </a:r>
          </a:p>
          <a:p>
            <a:endParaRPr lang="en-US" dirty="0"/>
          </a:p>
          <a:p>
            <a:r>
              <a:rPr lang="en-US" dirty="0"/>
              <a:t>When it comes to household composition, Mexican migrants again stand out compared to Caribbean migrants.</a:t>
            </a:r>
          </a:p>
          <a:p>
            <a:endParaRPr lang="en-US" dirty="0"/>
          </a:p>
          <a:p>
            <a:r>
              <a:rPr lang="en-US" dirty="0"/>
              <a:t>Only 16% of Mexican migrants above the age of 60 live alone. For comparison, Puerto Ricans are twice as likely to live alone.</a:t>
            </a:r>
          </a:p>
          <a:p>
            <a:endParaRPr lang="en-US" dirty="0"/>
          </a:p>
          <a:p>
            <a:r>
              <a:rPr lang="en-US" dirty="0"/>
              <a:t>And a similar pattern shows for proportion married. The majority of Mexican migrants report being married, which is less common amongst the Caribbean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biggest difference here is between Dominicans and Cubans</a:t>
            </a:r>
          </a:p>
          <a:p>
            <a:endParaRPr lang="en-US" dirty="0"/>
          </a:p>
          <a:p>
            <a:r>
              <a:rPr lang="en-US" dirty="0"/>
              <a:t>These are averages for men and women combined, if we look at women separately we see they’re more likely to live alone, but the overall pattern is the same</a:t>
            </a:r>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there’s marriage and whether people are more likely to live with a partner. </a:t>
            </a:r>
          </a:p>
          <a:p>
            <a:endParaRPr lang="en-US" dirty="0"/>
          </a:p>
          <a:p>
            <a:r>
              <a:rPr lang="en-US" dirty="0"/>
              <a:t>Again, the biggest difference is between Dominican migrants in the US compared to Dominicans still residing in their country. </a:t>
            </a:r>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Caribbean Hispanics very different migration patterns</a:t>
            </a:r>
          </a:p>
          <a:p>
            <a:r>
              <a:rPr lang="en-US" dirty="0"/>
              <a:t>Different Education and Social Isolation Patterns</a:t>
            </a:r>
          </a:p>
          <a:p>
            <a:r>
              <a:rPr lang="en-US" dirty="0"/>
              <a:t>Different Selectivity on Education Patterns</a:t>
            </a:r>
          </a:p>
          <a:p>
            <a:endParaRPr lang="en-US" dirty="0"/>
          </a:p>
          <a:p>
            <a:r>
              <a:rPr lang="en-US" dirty="0"/>
              <a:t>Implication is that we need to acknowledge these as separate groups because we would expect immigrant health to be very different</a:t>
            </a:r>
          </a:p>
          <a:p>
            <a:endParaRPr lang="en-US" dirty="0"/>
          </a:p>
          <a:p>
            <a:r>
              <a:rPr lang="en-US" dirty="0"/>
              <a:t>The next step is to analyze a nationally representative sample that combines both these very important sociodemographic </a:t>
            </a:r>
          </a:p>
          <a:p>
            <a:endParaRPr lang="en-US" dirty="0"/>
          </a:p>
          <a:p>
            <a:r>
              <a:rPr lang="en-US" dirty="0"/>
              <a:t>MHAS (Mexican Healthy Aging Survey)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If education is this selective, then probably big selection on </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Things are rapidly changing. When we compare these migrant groups in 2010 to 2020, we generally see that they’re becoming more educated. </a:t>
            </a:r>
          </a:p>
          <a:p>
            <a:endParaRPr lang="en-US" dirty="0"/>
          </a:p>
          <a:p>
            <a:r>
              <a:rPr lang="en-US" dirty="0"/>
              <a:t>Again, this matters because education is such a strong predictor of dementia</a:t>
            </a:r>
          </a:p>
          <a:p>
            <a:endParaRPr lang="en-US" dirty="0"/>
          </a:p>
          <a:p>
            <a:r>
              <a:rPr lang="en-US" dirty="0"/>
              <a:t>This implies that studies that use data that’s not up to date might not reflect the true state of current migrant health given how quickly things are changing </a:t>
            </a:r>
          </a:p>
          <a:p>
            <a:endParaRPr lang="en-US" dirty="0"/>
          </a:p>
          <a:p>
            <a:r>
              <a:rPr lang="en-US" dirty="0"/>
              <a:t>In other words, if we want to understand the migrant population, we need current data not just on migrants but also on their native country resident counterparts</a:t>
            </a:r>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sng" dirty="0">
                <a:effectLst/>
                <a:latin typeface="Roboto" panose="02000000000000000000" pitchFamily="2" charset="0"/>
                <a:hlinkClick r:id="rId3"/>
              </a:rPr>
              <a:t>HCAP Network | Harmonized Cognitive Assessment Protocol</a:t>
            </a:r>
          </a:p>
          <a:p>
            <a:endParaRPr lang="en-US" dirty="0"/>
          </a:p>
          <a:p>
            <a:r>
              <a:rPr lang="en-US" dirty="0"/>
              <a:t>Information on return migration</a:t>
            </a:r>
          </a:p>
          <a:p>
            <a:r>
              <a:rPr lang="en-US" dirty="0"/>
              <a:t>We don’t have information on health (in a nationally representative) </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While research on Hispanic migrant health has primarily focused on Mexican immigrants, who represent 44 percent of older US Hispanic immigrants, much less attention has been given to Hispanic Caribbean migrants. Migrants from Puerto Rico, Dominican Republic, and Cuba collectively make up about 30 percent of all older US Hispanic immigrants.</a:t>
            </a:r>
          </a:p>
          <a:p>
            <a:endParaRPr lang="en-US" b="0" i="0" dirty="0">
              <a:effectLst/>
              <a:latin typeface="fkGroteskNeue"/>
            </a:endParaRPr>
          </a:p>
          <a:p>
            <a:r>
              <a:rPr lang="en-US" b="0" i="0" dirty="0">
                <a:effectLst/>
                <a:latin typeface="fkGroteskNeue"/>
              </a:rPr>
              <a:t>However, it’s not just important to highlight these groups because of their size, but also because they’re so different from each other other along the </a:t>
            </a:r>
            <a:r>
              <a:rPr lang="en-US" b="0" i="0" dirty="0" err="1">
                <a:effectLst/>
                <a:latin typeface="fkGroteskNeue"/>
              </a:rPr>
              <a:t>sociodemographics</a:t>
            </a:r>
            <a:r>
              <a:rPr lang="en-US" b="0" i="0" dirty="0">
                <a:effectLst/>
                <a:latin typeface="fkGroteskNeue"/>
              </a:rPr>
              <a:t> that are so important for healthy aging.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These sociodemographic differences stem largely from distinct home country conditions. </a:t>
            </a:r>
          </a:p>
          <a:p>
            <a:endParaRPr lang="en-US" b="0" i="0" dirty="0">
              <a:effectLst/>
              <a:latin typeface="fkGroteskNeue"/>
            </a:endParaRPr>
          </a:p>
          <a:p>
            <a:r>
              <a:rPr lang="en-US" b="0" i="0" dirty="0">
                <a:effectLst/>
                <a:latin typeface="fkGroteskNeue"/>
              </a:rPr>
              <a:t>Historical infant mortality rates clearly illustrate these disparities.</a:t>
            </a:r>
          </a:p>
          <a:p>
            <a:endParaRPr lang="en-US" b="0" i="0" dirty="0">
              <a:effectLst/>
              <a:latin typeface="fkGroteskNeue"/>
            </a:endParaRPr>
          </a:p>
          <a:p>
            <a:pPr algn="l">
              <a:buNone/>
            </a:pPr>
            <a:r>
              <a:rPr lang="en-US" b="0" i="0" dirty="0">
                <a:effectLst/>
                <a:latin typeface="fkGroteskNeue"/>
              </a:rPr>
              <a:t>Looking at this graph, where the x-axis shows time and the y-axis shows infant mortality rates, we see that in 1950, when many people in our study were born, we see dramatically different early childhood environments across these countries.</a:t>
            </a:r>
          </a:p>
          <a:p>
            <a:pPr algn="l">
              <a:buNone/>
            </a:pPr>
            <a:endParaRPr lang="en-US" b="0" i="0" dirty="0">
              <a:effectLst/>
              <a:latin typeface="fkGroteskNeue"/>
            </a:endParaRPr>
          </a:p>
          <a:p>
            <a:pPr algn="l"/>
            <a:r>
              <a:rPr lang="en-US" b="0" i="0" dirty="0">
                <a:effectLst/>
                <a:latin typeface="fkGroteskNeue"/>
              </a:rPr>
              <a:t>These early life conditions are important because they will have significant implications for health in later life.</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While I mentioned these groups are understudied, there is a growing literature showing these Hispanic populations do differ significantly in health outcomes. </a:t>
            </a:r>
          </a:p>
          <a:p>
            <a:pPr algn="l">
              <a:buNone/>
            </a:pPr>
            <a:endParaRPr lang="en-US" b="0" i="0" dirty="0">
              <a:effectLst/>
              <a:latin typeface="fkGroteskNeue"/>
            </a:endParaRPr>
          </a:p>
          <a:p>
            <a:pPr algn="l">
              <a:buNone/>
            </a:pPr>
            <a:r>
              <a:rPr lang="en-US" b="0" i="0" dirty="0">
                <a:effectLst/>
                <a:latin typeface="fkGroteskNeue"/>
              </a:rPr>
              <a:t>Researchers like our chair Marc Garcia (who ended up being quite influential to our research) have used the National Health Interview Survey to document important morbidity differences between these groups.</a:t>
            </a:r>
          </a:p>
          <a:p>
            <a:pPr algn="l">
              <a:buNone/>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However, the NHIS offers a relatively small sample size for these populations, requiring researchers to pool data across many years to obtain sufficient numbers - for example, just over 100 Dominican migrants even after pooling.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That's why we chose to analyze data from the 2016-20 American Community Survey, which gives us a much larger sample size and helps us support the health documented in previous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More specifically</a:t>
            </a:r>
            <a:r>
              <a:rPr lang="en-US" b="0" i="0">
                <a:effectLst/>
                <a:latin typeface="fkGroteskNeue"/>
              </a:rPr>
              <a:t>, in </a:t>
            </a:r>
            <a:r>
              <a:rPr lang="en-US" b="0" i="0" dirty="0">
                <a:effectLst/>
                <a:latin typeface="fkGroteskNeue"/>
              </a:rPr>
              <a:t>our analysis, we focus on key sociodemographic factors in the ACS that influence healthy </a:t>
            </a:r>
            <a:r>
              <a:rPr lang="en-US" b="0" i="0">
                <a:effectLst/>
                <a:latin typeface="fkGroteskNeue"/>
              </a:rPr>
              <a:t>aging:</a:t>
            </a:r>
          </a:p>
          <a:p>
            <a:pPr algn="l">
              <a:buNone/>
            </a:pPr>
            <a:endParaRPr lang="en-US" b="0" i="0" dirty="0">
              <a:effectLst/>
              <a:latin typeface="fkGroteskNeue"/>
            </a:endParaRPr>
          </a:p>
          <a:p>
            <a:pPr algn="l">
              <a:buFont typeface="Arial" panose="020B0604020202020204" pitchFamily="34" charset="0"/>
              <a:buChar char="•"/>
            </a:pPr>
            <a:r>
              <a:rPr lang="en-US" b="0" i="0" dirty="0">
                <a:effectLst/>
                <a:latin typeface="fkGroteskNeue"/>
              </a:rPr>
              <a:t>Migration timing (year and age of migration)</a:t>
            </a:r>
          </a:p>
          <a:p>
            <a:pPr algn="l">
              <a:buFont typeface="Arial" panose="020B0604020202020204" pitchFamily="34" charset="0"/>
              <a:buChar char="•"/>
            </a:pPr>
            <a:r>
              <a:rPr lang="en-US" b="0" i="0" dirty="0">
                <a:effectLst/>
                <a:latin typeface="fkGroteskNeue"/>
              </a:rPr>
              <a:t>Educational attainment</a:t>
            </a:r>
          </a:p>
          <a:p>
            <a:pPr algn="l">
              <a:buFont typeface="Arial" panose="020B0604020202020204" pitchFamily="34" charset="0"/>
              <a:buChar char="•"/>
            </a:pPr>
            <a:r>
              <a:rPr lang="en-US" b="0" i="0" dirty="0">
                <a:effectLst/>
                <a:latin typeface="fkGroteskNeue"/>
              </a:rPr>
              <a:t>Social isolation (marital status and living arrangements)</a:t>
            </a:r>
          </a:p>
          <a:p>
            <a:pPr algn="l">
              <a:buFont typeface="Arial" panose="020B0604020202020204" pitchFamily="34" charset="0"/>
              <a:buChar char="•"/>
            </a:pPr>
            <a:r>
              <a:rPr lang="en-US" b="0" i="0" dirty="0">
                <a:effectLst/>
                <a:latin typeface="fkGroteskNeue"/>
              </a:rPr>
              <a:t>Acculturation (English speaking ability and citizenship status)</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International </a:t>
            </a: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Say these verbally</a:t>
            </a:r>
          </a:p>
          <a:p>
            <a:pPr marL="0" indent="0">
              <a:buNone/>
            </a:pPr>
            <a:endParaRPr lang="en-US" dirty="0"/>
          </a:p>
          <a:p>
            <a:r>
              <a:rPr lang="en-US" dirty="0"/>
              <a:t>Puerto Rico became a US territory in 1898. In 1917 they were granted US citizenship.</a:t>
            </a:r>
            <a:br>
              <a:rPr lang="en-US" dirty="0"/>
            </a:br>
            <a:endParaRPr lang="en-US" dirty="0"/>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endParaRPr lang="en-US" dirty="0"/>
          </a:p>
          <a:p>
            <a:r>
              <a:rPr lang="en-US" dirty="0"/>
              <a:t>Most are not likely to migrate after age 50, except Cuba</a:t>
            </a:r>
          </a:p>
          <a:p>
            <a:r>
              <a:rPr lang="en-US" dirty="0"/>
              <a:t>Most are migration in working ages</a:t>
            </a:r>
          </a:p>
          <a:p>
            <a:r>
              <a:rPr lang="en-US" dirty="0"/>
              <a:t>Less than 15 at Puerto Rican</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dirty="0"/>
              <a:t>When it comes to acculturation, we find once again that Caribbean migrants are distinct. </a:t>
            </a:r>
          </a:p>
          <a:p>
            <a:endParaRPr lang="en-US" dirty="0"/>
          </a:p>
          <a:p>
            <a:r>
              <a:rPr lang="en-US" dirty="0"/>
              <a:t>Although all groups tend to speak English at similar rates, except for Puerto Ricans who speak English over 90% of the time, </a:t>
            </a:r>
            <a:r>
              <a:rPr lang="en-US" dirty="0" err="1"/>
              <a:t>Carribean</a:t>
            </a:r>
            <a:r>
              <a:rPr lang="en-US" dirty="0"/>
              <a:t> migrants </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really different groups, then how much of that is related to what’s going in their home countries </a:t>
            </a:r>
          </a:p>
          <a:p>
            <a:endParaRPr lang="en-US" dirty="0"/>
          </a:p>
          <a:p>
            <a:r>
              <a:rPr lang="en-US" dirty="0"/>
              <a:t>What stands out</a:t>
            </a:r>
            <a:br>
              <a:rPr lang="en-US" dirty="0"/>
            </a:br>
            <a:r>
              <a:rPr lang="en-US" dirty="0"/>
              <a:t>- Mexican migrants are the least likely to get at least a secondary degree, which is lower than the average for migrant from the Caribbean</a:t>
            </a:r>
          </a:p>
          <a:p>
            <a:r>
              <a:rPr lang="en-US" dirty="0"/>
              <a:t>- Specifically, Cuban migrants are the most likely to have at least a high school degree followed by Puerto Ricans, and lastly Dominicans</a:t>
            </a:r>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4/8/25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4/8/25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microsoft.com/office/2018/10/relationships/comments" Target="../comments/modernComment_117_3CE6AC4A.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F344279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p:txBody>
          <a:bodyPr>
            <a:normAutofit/>
          </a:bodyPr>
          <a:lstStyle/>
          <a:p>
            <a:r>
              <a:rPr lang="en-US" dirty="0"/>
              <a:t>William H. Dow</a:t>
            </a:r>
          </a:p>
          <a:p>
            <a:r>
              <a:rPr lang="en-US" dirty="0"/>
              <a:t>Chris Soria</a:t>
            </a:r>
          </a:p>
          <a:p>
            <a:r>
              <a:rPr lang="en-US" dirty="0"/>
              <a:t>Henry T. Dow</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r>
              <a:rPr lang="en-US" dirty="0"/>
              <a:t>Older so need to age adjust?</a:t>
            </a:r>
          </a:p>
          <a:p>
            <a:r>
              <a:rPr lang="en-US" dirty="0"/>
              <a:t>Age at Migration?</a:t>
            </a:r>
          </a:p>
          <a:p>
            <a:r>
              <a:rPr lang="en-US" dirty="0"/>
              <a:t>Birth country education levels?</a:t>
            </a:r>
          </a:p>
          <a:p>
            <a:r>
              <a:rPr lang="en-US" dirty="0"/>
              <a:t>Migrant selectivity?</a:t>
            </a:r>
          </a:p>
        </p:txBody>
      </p:sp>
    </p:spTree>
    <p:extLst>
      <p:ext uri="{BB962C8B-B14F-4D97-AF65-F5344CB8AC3E}">
        <p14:creationId xmlns:p14="http://schemas.microsoft.com/office/powerpoint/2010/main" val="82915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3"/>
          <a:srcRect/>
          <a:stretch/>
        </p:blipFill>
        <p:spPr>
          <a:xfrm>
            <a:off x="487680" y="1384432"/>
            <a:ext cx="11216640" cy="5608320"/>
          </a:xfrm>
          <a:prstGeom prst="rect">
            <a:avLst/>
          </a:prstGeom>
        </p:spPr>
      </p:pic>
      <p:grpSp>
        <p:nvGrpSpPr>
          <p:cNvPr id="9" name="Group 8">
            <a:extLst>
              <a:ext uri="{FF2B5EF4-FFF2-40B4-BE49-F238E27FC236}">
                <a16:creationId xmlns:a16="http://schemas.microsoft.com/office/drawing/2014/main" id="{1F5F76A4-293C-D908-2052-E3426A0C13BF}"/>
              </a:ext>
            </a:extLst>
          </p:cNvPr>
          <p:cNvGrpSpPr/>
          <p:nvPr/>
        </p:nvGrpSpPr>
        <p:grpSpPr>
          <a:xfrm>
            <a:off x="11296650" y="182642"/>
            <a:ext cx="904830" cy="1090894"/>
            <a:chOff x="11296650" y="182642"/>
            <a:chExt cx="904830" cy="1090894"/>
          </a:xfrm>
        </p:grpSpPr>
        <p:pic>
          <p:nvPicPr>
            <p:cNvPr id="10" name="Picture 2" descr="American Community Survey (ACS) – Roadmap to the 2030 Census">
              <a:extLst>
                <a:ext uri="{FF2B5EF4-FFF2-40B4-BE49-F238E27FC236}">
                  <a16:creationId xmlns:a16="http://schemas.microsoft.com/office/drawing/2014/main" id="{BBF3C708-A389-1325-B859-8D8400A97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681A25-A2B8-53D1-2193-561225C9BA41}"/>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15241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lstStyle/>
          <a:p>
            <a:r>
              <a:rPr lang="en-US" dirty="0"/>
              <a:t>Migrants to the US are far more likely to have at least a secondary degree</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5"/>
          <a:srcRect/>
          <a:stretch/>
        </p:blipFill>
        <p:spPr>
          <a:xfrm>
            <a:off x="487680" y="1384432"/>
            <a:ext cx="11216640" cy="5608320"/>
          </a:xfrm>
          <a:prstGeom prst="rect">
            <a:avLst/>
          </a:prstGeom>
        </p:spPr>
      </p:pic>
    </p:spTree>
    <p:extLst>
      <p:ext uri="{BB962C8B-B14F-4D97-AF65-F5344CB8AC3E}">
        <p14:creationId xmlns:p14="http://schemas.microsoft.com/office/powerpoint/2010/main" val="410537837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3"/>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4"/>
          <a:srcRect/>
          <a:stretch/>
        </p:blipFill>
        <p:spPr>
          <a:xfrm>
            <a:off x="6174678" y="2123868"/>
            <a:ext cx="5851915" cy="4551489"/>
          </a:xfrm>
          <a:prstGeom prst="rect">
            <a:avLst/>
          </a:prstGeom>
        </p:spPr>
      </p:pic>
      <p:grpSp>
        <p:nvGrpSpPr>
          <p:cNvPr id="12" name="Group 11">
            <a:extLst>
              <a:ext uri="{FF2B5EF4-FFF2-40B4-BE49-F238E27FC236}">
                <a16:creationId xmlns:a16="http://schemas.microsoft.com/office/drawing/2014/main" id="{7C9E2573-BFD8-07E0-20B8-CA31BC968332}"/>
              </a:ext>
            </a:extLst>
          </p:cNvPr>
          <p:cNvGrpSpPr/>
          <p:nvPr/>
        </p:nvGrpSpPr>
        <p:grpSpPr>
          <a:xfrm>
            <a:off x="11296650" y="182642"/>
            <a:ext cx="904830" cy="1090894"/>
            <a:chOff x="11296650" y="182642"/>
            <a:chExt cx="904830" cy="1090894"/>
          </a:xfrm>
        </p:grpSpPr>
        <p:pic>
          <p:nvPicPr>
            <p:cNvPr id="13" name="Picture 2" descr="American Community Survey (ACS) – Roadmap to the 2030 Census">
              <a:extLst>
                <a:ext uri="{FF2B5EF4-FFF2-40B4-BE49-F238E27FC236}">
                  <a16:creationId xmlns:a16="http://schemas.microsoft.com/office/drawing/2014/main" id="{B77A0F5B-AAC8-8410-AAC9-4D104BCE1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AE5A0F-8EB3-F818-1D23-B783E7DE5079}"/>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24640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3"/>
          <a:srcRect/>
          <a:stretch/>
        </p:blipFill>
        <p:spPr>
          <a:xfrm>
            <a:off x="487680" y="1384432"/>
            <a:ext cx="11216640" cy="5608320"/>
          </a:xfrm>
          <a:prstGeom prst="rect">
            <a:avLst/>
          </a:prstGeom>
        </p:spPr>
      </p:pic>
      <p:pic>
        <p:nvPicPr>
          <p:cNvPr id="6" name="Picture 5" descr="American Community Survey (ACS) – Roadmap to the 2030 Census">
            <a:extLst>
              <a:ext uri="{FF2B5EF4-FFF2-40B4-BE49-F238E27FC236}">
                <a16:creationId xmlns:a16="http://schemas.microsoft.com/office/drawing/2014/main" id="{0F94385F-C9BD-A804-C948-F31FB2B73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79318-2819-87CA-1944-9C203CA65AF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55955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985666"/>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3"/>
          <a:srcRect/>
          <a:stretch/>
        </p:blipFill>
        <p:spPr>
          <a:xfrm>
            <a:off x="487680" y="1384432"/>
            <a:ext cx="11216640" cy="5608320"/>
          </a:xfrm>
          <a:prstGeom prst="rect">
            <a:avLst/>
          </a:prstGeom>
        </p:spPr>
      </p:pic>
      <p:pic>
        <p:nvPicPr>
          <p:cNvPr id="5" name="Picture 4" descr="American Community Survey (ACS) – Roadmap to the 2030 Census">
            <a:extLst>
              <a:ext uri="{FF2B5EF4-FFF2-40B4-BE49-F238E27FC236}">
                <a16:creationId xmlns:a16="http://schemas.microsoft.com/office/drawing/2014/main" id="{0C5151A4-C2C1-0D33-928D-4509A0193B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C7A4-D242-2E3C-C372-378718665824}"/>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389442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We have unique comparison of migrants to people in their home countries using nationally representative data</a:t>
            </a:r>
            <a:br>
              <a:rPr lang="en-US" dirty="0"/>
            </a:br>
            <a:endParaRPr lang="en-US" dirty="0"/>
          </a:p>
          <a:p>
            <a:r>
              <a:rPr lang="en-US" dirty="0"/>
              <a:t>Mexican migrants are the least likely to acculturate and the least likely to live alone</a:t>
            </a:r>
          </a:p>
          <a:p>
            <a:r>
              <a:rPr lang="en-US" dirty="0"/>
              <a:t>Dominican and Cuban education selectivity is the strongest</a:t>
            </a:r>
          </a:p>
          <a:p>
            <a:r>
              <a:rPr lang="en-US" dirty="0"/>
              <a:t>Education profiles are rapidly changing</a:t>
            </a:r>
            <a:br>
              <a:rPr lang="en-US" dirty="0"/>
            </a:br>
            <a:endParaRPr lang="en-US" dirty="0"/>
          </a:p>
        </p:txBody>
      </p:sp>
    </p:spTree>
    <p:extLst>
      <p:ext uri="{BB962C8B-B14F-4D97-AF65-F5344CB8AC3E}">
        <p14:creationId xmlns:p14="http://schemas.microsoft.com/office/powerpoint/2010/main" val="105114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3"/>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a:t>
            </a:r>
          </a:p>
          <a:p>
            <a:pPr lvl="1"/>
            <a:r>
              <a:rPr lang="en-US" dirty="0"/>
              <a:t>Health behaviors throughout the life course</a:t>
            </a:r>
            <a:br>
              <a:rPr lang="en-US" dirty="0"/>
            </a:br>
            <a:r>
              <a:rPr lang="en-US" dirty="0"/>
              <a:t> </a:t>
            </a:r>
          </a:p>
          <a:p>
            <a:r>
              <a:rPr lang="en-US" dirty="0"/>
              <a:t>We need nationally representative data that can be compared to the US population</a:t>
            </a:r>
          </a:p>
          <a:p>
            <a:endParaRPr lang="en-US" dirty="0"/>
          </a:p>
        </p:txBody>
      </p:sp>
    </p:spTree>
    <p:extLst>
      <p:ext uri="{BB962C8B-B14F-4D97-AF65-F5344CB8AC3E}">
        <p14:creationId xmlns:p14="http://schemas.microsoft.com/office/powerpoint/2010/main" val="250856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Compare with U.S. Caribbean immigrant population</a:t>
            </a:r>
          </a:p>
          <a:p>
            <a:r>
              <a:rPr lang="en-US" dirty="0"/>
              <a:t>New </a:t>
            </a:r>
            <a:r>
              <a:rPr lang="en-US" b="1" dirty="0"/>
              <a:t>nationally representative </a:t>
            </a:r>
            <a:r>
              <a:rPr lang="en-US" dirty="0"/>
              <a:t>samples of N=1500 adults ages 65+</a:t>
            </a:r>
          </a:p>
          <a:p>
            <a:r>
              <a:rPr lang="en-US" dirty="0"/>
              <a:t>Detailed cutting-edge surveys cross-harmonized with:</a:t>
            </a:r>
          </a:p>
          <a:p>
            <a:pPr lvl="1"/>
            <a:r>
              <a:rPr lang="en-US" dirty="0"/>
              <a:t>10/66 </a:t>
            </a:r>
          </a:p>
          <a:p>
            <a:pPr lvl="1"/>
            <a:r>
              <a:rPr lang="en-US" dirty="0"/>
              <a:t>newer Harmonized Cognitive Assessment Protocol (HCAP) in U.S. Health and Retirement Study (HRS) and sister studies in Mexico, Chile, China, India, South Africa, Europe, etc.</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p:txBody>
          <a:bodyPr/>
          <a:lstStyle/>
          <a:p>
            <a:r>
              <a:rPr lang="en-US" dirty="0"/>
              <a:t>Future Direction</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3"/>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a:xfrm>
            <a:off x="838200" y="1604244"/>
            <a:ext cx="10515600" cy="4351338"/>
          </a:xfrm>
        </p:spPr>
        <p:txBody>
          <a:bodyPr/>
          <a:lstStyle/>
          <a:p>
            <a:r>
              <a:rPr lang="en-US" dirty="0"/>
              <a:t>Hispanic migrant health is often focused on Mexican immigrants</a:t>
            </a:r>
          </a:p>
          <a:p>
            <a:r>
              <a:rPr lang="en-US" dirty="0"/>
              <a:t>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75391" y="2600415"/>
            <a:ext cx="8020373" cy="4351337"/>
            <a:chOff x="254000" y="3529739"/>
            <a:chExt cx="6238067" cy="3119033"/>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4"/>
            <a:srcRect/>
            <a:stretch/>
          </p:blipFill>
          <p:spPr>
            <a:xfrm>
              <a:off x="254000" y="3529739"/>
              <a:ext cx="6238067" cy="3119033"/>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4016819" y="4425375"/>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1029814" y="4432133"/>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fontScale="90000"/>
          </a:bodyPr>
          <a:lstStyle/>
          <a:p>
            <a:r>
              <a:rPr lang="en-US" dirty="0"/>
              <a:t>Infant Mortality Rates Represent Health Implies Very Different Early Childhood Conditions</a:t>
            </a:r>
          </a:p>
        </p:txBody>
      </p:sp>
      <p:pic>
        <p:nvPicPr>
          <p:cNvPr id="7" name="Picture 6" descr="A graph of colored lines&#10;&#10;AI-generated content may be incorrect.">
            <a:extLst>
              <a:ext uri="{FF2B5EF4-FFF2-40B4-BE49-F238E27FC236}">
                <a16:creationId xmlns:a16="http://schemas.microsoft.com/office/drawing/2014/main" id="{3BC4F2D5-3076-696E-92CA-1261689E7432}"/>
              </a:ext>
            </a:extLst>
          </p:cNvPr>
          <p:cNvPicPr>
            <a:picLocks noChangeAspect="1"/>
          </p:cNvPicPr>
          <p:nvPr/>
        </p:nvPicPr>
        <p:blipFill>
          <a:blip r:embed="rId4"/>
          <a:stretch>
            <a:fillRect/>
          </a:stretch>
        </p:blipFill>
        <p:spPr>
          <a:xfrm>
            <a:off x="2467232" y="1433382"/>
            <a:ext cx="7232822" cy="5424617"/>
          </a:xfrm>
          <a:prstGeom prst="rect">
            <a:avLst/>
          </a:prstGeom>
        </p:spPr>
      </p:pic>
      <p:sp>
        <p:nvSpPr>
          <p:cNvPr id="4" name="Right Arrow 3">
            <a:extLst>
              <a:ext uri="{FF2B5EF4-FFF2-40B4-BE49-F238E27FC236}">
                <a16:creationId xmlns:a16="http://schemas.microsoft.com/office/drawing/2014/main" id="{36BCCB21-0F33-EF5A-01B1-0BE08A1C2BB0}"/>
              </a:ext>
            </a:extLst>
          </p:cNvPr>
          <p:cNvSpPr/>
          <p:nvPr/>
        </p:nvSpPr>
        <p:spPr>
          <a:xfrm rot="16200000">
            <a:off x="3322854" y="5002055"/>
            <a:ext cx="877746" cy="845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health outcomes for these migrant groups</a:t>
            </a:r>
          </a:p>
          <a:p>
            <a:pPr lvl="1"/>
            <a:r>
              <a:rPr lang="en-US" dirty="0"/>
              <a:t>E.g., using NHIS to look at morbidity differences smaller samples though</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First Results: Migration Cohorts</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3"/>
          <a:srcRect/>
          <a:stretch/>
        </p:blipFill>
        <p:spPr>
          <a:xfrm>
            <a:off x="487680" y="1249680"/>
            <a:ext cx="11216640" cy="5608320"/>
          </a:xfrm>
          <a:prstGeom prst="rect">
            <a:avLst/>
          </a:prstGeom>
        </p:spPr>
      </p:pic>
      <p:grpSp>
        <p:nvGrpSpPr>
          <p:cNvPr id="9" name="Group 8">
            <a:extLst>
              <a:ext uri="{FF2B5EF4-FFF2-40B4-BE49-F238E27FC236}">
                <a16:creationId xmlns:a16="http://schemas.microsoft.com/office/drawing/2014/main" id="{4312DEAB-D003-C39D-6527-102D9FD213EF}"/>
              </a:ext>
            </a:extLst>
          </p:cNvPr>
          <p:cNvGrpSpPr/>
          <p:nvPr/>
        </p:nvGrpSpPr>
        <p:grpSpPr>
          <a:xfrm>
            <a:off x="11296650" y="182642"/>
            <a:ext cx="904830" cy="1090894"/>
            <a:chOff x="11296650" y="182642"/>
            <a:chExt cx="904830" cy="1090894"/>
          </a:xfrm>
        </p:grpSpPr>
        <p:pic>
          <p:nvPicPr>
            <p:cNvPr id="6" name="Picture 2" descr="American Community Survey (ACS) – Roadmap to the 2030 Census">
              <a:extLst>
                <a:ext uri="{FF2B5EF4-FFF2-40B4-BE49-F238E27FC236}">
                  <a16:creationId xmlns:a16="http://schemas.microsoft.com/office/drawing/2014/main" id="{D4250FAF-4A00-729A-BFBF-0CC257D40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FFC01-6145-D124-06D1-95BAAB7E447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53192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345989" y="85993"/>
            <a:ext cx="11640065" cy="1325563"/>
          </a:xfrm>
        </p:spPr>
        <p:txBody>
          <a:bodyPr>
            <a:normAutofit/>
          </a:bodyPr>
          <a:lstStyle/>
          <a:p>
            <a:r>
              <a:rPr lang="en-US" dirty="0"/>
              <a:t>Most people migrated at working ages</a:t>
            </a:r>
          </a:p>
        </p:txBody>
      </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3"/>
          <a:srcRect/>
          <a:stretch/>
        </p:blipFill>
        <p:spPr>
          <a:xfrm>
            <a:off x="487680" y="1249680"/>
            <a:ext cx="11216640" cy="5608320"/>
          </a:xfrm>
          <a:prstGeom prst="rect">
            <a:avLst/>
          </a:prstGeom>
        </p:spPr>
      </p:pic>
      <p:grpSp>
        <p:nvGrpSpPr>
          <p:cNvPr id="3" name="Group 2">
            <a:extLst>
              <a:ext uri="{FF2B5EF4-FFF2-40B4-BE49-F238E27FC236}">
                <a16:creationId xmlns:a16="http://schemas.microsoft.com/office/drawing/2014/main" id="{6EBBC8D8-50C1-DEB4-0B1A-0FC770EEA1A2}"/>
              </a:ext>
            </a:extLst>
          </p:cNvPr>
          <p:cNvGrpSpPr/>
          <p:nvPr/>
        </p:nvGrpSpPr>
        <p:grpSpPr>
          <a:xfrm>
            <a:off x="11296650" y="182642"/>
            <a:ext cx="904830" cy="1090894"/>
            <a:chOff x="11296650" y="182642"/>
            <a:chExt cx="904830" cy="1090894"/>
          </a:xfrm>
        </p:grpSpPr>
        <p:pic>
          <p:nvPicPr>
            <p:cNvPr id="4" name="Picture 2" descr="American Community Survey (ACS) – Roadmap to the 2030 Census">
              <a:extLst>
                <a:ext uri="{FF2B5EF4-FFF2-40B4-BE49-F238E27FC236}">
                  <a16:creationId xmlns:a16="http://schemas.microsoft.com/office/drawing/2014/main" id="{606D3571-7630-812D-857E-DFC6B8A88F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BA771-EF82-DC00-5A85-73BD8F0B899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73161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3"/>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4"/>
          <a:srcRect/>
          <a:stretch/>
        </p:blipFill>
        <p:spPr>
          <a:xfrm>
            <a:off x="6174678" y="2123868"/>
            <a:ext cx="5851915" cy="4551490"/>
          </a:xfrm>
          <a:prstGeom prst="rect">
            <a:avLst/>
          </a:prstGeom>
        </p:spPr>
      </p:pic>
      <p:grpSp>
        <p:nvGrpSpPr>
          <p:cNvPr id="11" name="Group 10">
            <a:extLst>
              <a:ext uri="{FF2B5EF4-FFF2-40B4-BE49-F238E27FC236}">
                <a16:creationId xmlns:a16="http://schemas.microsoft.com/office/drawing/2014/main" id="{6F31834E-7325-72CB-B60B-A36735DDB993}"/>
              </a:ext>
            </a:extLst>
          </p:cNvPr>
          <p:cNvGrpSpPr/>
          <p:nvPr/>
        </p:nvGrpSpPr>
        <p:grpSpPr>
          <a:xfrm>
            <a:off x="11296650" y="182642"/>
            <a:ext cx="904830" cy="1090894"/>
            <a:chOff x="11296650" y="182642"/>
            <a:chExt cx="904830" cy="1090894"/>
          </a:xfrm>
        </p:grpSpPr>
        <p:pic>
          <p:nvPicPr>
            <p:cNvPr id="12" name="Picture 2" descr="American Community Survey (ACS) – Roadmap to the 2030 Census">
              <a:extLst>
                <a:ext uri="{FF2B5EF4-FFF2-40B4-BE49-F238E27FC236}">
                  <a16:creationId xmlns:a16="http://schemas.microsoft.com/office/drawing/2014/main" id="{43DEA240-C76D-1AFE-5E4D-5BEE1D947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7D3204-4F11-9675-34C4-AE14B9346F65}"/>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49704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4072128" y="1506022"/>
            <a:ext cx="4876800" cy="369332"/>
          </a:xfrm>
          <a:prstGeom prst="rect">
            <a:avLst/>
          </a:prstGeom>
          <a:noFill/>
        </p:spPr>
        <p:txBody>
          <a:bodyPr wrap="square" rtlCol="0">
            <a:spAutoFit/>
          </a:bodyPr>
          <a:lstStyle/>
          <a:p>
            <a:r>
              <a:rPr lang="en-US" dirty="0"/>
              <a:t>Proportion With At Least Secondary Degree</a:t>
            </a:r>
          </a:p>
        </p:txBody>
      </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3"/>
          <a:stretch>
            <a:fillRect/>
          </a:stretch>
        </p:blipFill>
        <p:spPr>
          <a:xfrm>
            <a:off x="1020278" y="1928260"/>
            <a:ext cx="9859478" cy="4929739"/>
          </a:xfrm>
          <a:prstGeom prst="rect">
            <a:avLst/>
          </a:prstGeom>
        </p:spPr>
      </p:pic>
      <p:grpSp>
        <p:nvGrpSpPr>
          <p:cNvPr id="17" name="Group 16">
            <a:extLst>
              <a:ext uri="{FF2B5EF4-FFF2-40B4-BE49-F238E27FC236}">
                <a16:creationId xmlns:a16="http://schemas.microsoft.com/office/drawing/2014/main" id="{C92D5170-78D1-8ED5-A793-9C4D8CF37793}"/>
              </a:ext>
            </a:extLst>
          </p:cNvPr>
          <p:cNvGrpSpPr/>
          <p:nvPr/>
        </p:nvGrpSpPr>
        <p:grpSpPr>
          <a:xfrm>
            <a:off x="11296650" y="182642"/>
            <a:ext cx="904830" cy="1090894"/>
            <a:chOff x="11296650" y="182642"/>
            <a:chExt cx="904830" cy="1090894"/>
          </a:xfrm>
        </p:grpSpPr>
        <p:pic>
          <p:nvPicPr>
            <p:cNvPr id="18" name="Picture 2" descr="American Community Survey (ACS) – Roadmap to the 2030 Census">
              <a:extLst>
                <a:ext uri="{FF2B5EF4-FFF2-40B4-BE49-F238E27FC236}">
                  <a16:creationId xmlns:a16="http://schemas.microsoft.com/office/drawing/2014/main" id="{4EA59C40-4A3E-39F3-9E7D-4D48A8D76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9541BD6-F40D-C5E4-4B20-96D8D2F311E4}"/>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03422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6873</TotalTime>
  <Words>1948</Words>
  <Application>Microsoft Macintosh PowerPoint</Application>
  <PresentationFormat>Widescreen</PresentationFormat>
  <Paragraphs>230</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 MT Condensed Light</vt:lpstr>
      <vt:lpstr>Aptos</vt:lpstr>
      <vt:lpstr>Aptos Display</vt:lpstr>
      <vt:lpstr>Arial</vt:lpstr>
      <vt:lpstr>fkGroteskNeue</vt:lpstr>
      <vt:lpstr>Roboto</vt:lpstr>
      <vt:lpstr>Office Theme</vt:lpstr>
      <vt:lpstr>Caribbean Hispanic Sociodemographic Heterogeneity: Comparing Older Adults by Country and U.S. Migration Status</vt:lpstr>
      <vt:lpstr>30% of US Hispanic Immigrants are From the Caribbean</vt:lpstr>
      <vt:lpstr>Infant Mortality Rates Represent Health Implies Very Different Early Childhood Conditions</vt:lpstr>
      <vt:lpstr>Immigrant Health Differs by Birth Country</vt:lpstr>
      <vt:lpstr>Migrant Selectivity Differs by Country: Comparisons with Older Adults in Birth Countries </vt:lpstr>
      <vt:lpstr>First Results: Migration Cohorts</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Migrants to the US are far more likely to have at least a secondary degree</vt:lpstr>
      <vt:lpstr>Mexican migrants are the least likely to live alone and most likely to be married</vt:lpstr>
      <vt:lpstr>Native country residents are less likely to live alone</vt:lpstr>
      <vt:lpstr>Native country residents are more likely to be married</vt:lpstr>
      <vt:lpstr>Discussion</vt:lpstr>
      <vt:lpstr>Strong cohort increases in migrant education, even from 2010 to 2020</vt:lpstr>
      <vt:lpstr>Limitations</vt:lpstr>
      <vt:lpstr>Future Direction</vt:lpstr>
      <vt:lpstr>Additional Slides</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79</cp:revision>
  <dcterms:created xsi:type="dcterms:W3CDTF">2025-04-01T22:15:04Z</dcterms:created>
  <dcterms:modified xsi:type="dcterms:W3CDTF">2025-04-09T17:53:06Z</dcterms:modified>
</cp:coreProperties>
</file>