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ZwvDaUYR/0L85XOp4ltsgGtOS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1828875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ed182887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1828875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ed1828875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87b147386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e87b1473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7b14738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e87b147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7b14738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e87b1473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7b147386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e87b1473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7b147386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e87b14738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7b147386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87b1473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7b14738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e87b14738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bg>
      <p:bgPr>
        <a:solidFill>
          <a:srgbClr val="343437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spb/PCOO/tree/main/Introduc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doudoux.fr/java/dej/chap-poo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4623371" y="222885"/>
            <a:ext cx="6323519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r-FR" sz="4000" dirty="0"/>
              <a:t>Conception et programmation objet avancées	</a:t>
            </a:r>
            <a:br>
              <a:rPr lang="fr-FR" sz="5000" dirty="0"/>
            </a:br>
            <a:br>
              <a:rPr lang="fr-FR" sz="5000" dirty="0"/>
            </a:br>
            <a:r>
              <a:rPr lang="fr-FR" sz="5000" b="1" dirty="0"/>
              <a:t>Introduction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4651946" y="5038725"/>
            <a:ext cx="63235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fr-FR"/>
              <a:t>Christian Pagh-Birk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fr-FR"/>
              <a:t>IUT de Nice – 2021-2022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rgbClr val="535357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18288756_0_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77" name="Google Shape;177;ged18288756_0_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Static </a:t>
            </a:r>
            <a:r>
              <a:rPr lang="fr-FR"/>
              <a:t>: </a:t>
            </a:r>
            <a:endParaRPr/>
          </a:p>
          <a:p>
            <a:pPr marL="457200" lvl="1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devant un </a:t>
            </a:r>
            <a:r>
              <a:rPr lang="fr-FR" b="1"/>
              <a:t>attribut </a:t>
            </a:r>
            <a:r>
              <a:rPr lang="fr-FR"/>
              <a:t>=&gt; il est partagé par toutes les instances de la classe,</a:t>
            </a:r>
            <a:endParaRPr/>
          </a:p>
          <a:p>
            <a:pPr marL="457200" lvl="1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devant une </a:t>
            </a:r>
            <a:r>
              <a:rPr lang="fr-FR" b="1"/>
              <a:t>méthode </a:t>
            </a:r>
            <a:r>
              <a:rPr lang="fr-FR"/>
              <a:t>=&gt; peut être appelée sans avoir besoin de créer un objet,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9144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8" name="Google Shape;178;ged18288756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pic>
        <p:nvPicPr>
          <p:cNvPr id="179" name="Google Shape;179;ged182887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125" y="3897038"/>
            <a:ext cx="6962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d18288756_0_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85" name="Google Shape;185;ged18288756_0_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Static </a:t>
            </a:r>
            <a:r>
              <a:rPr lang="fr-FR"/>
              <a:t>: </a:t>
            </a:r>
            <a:endParaRPr/>
          </a:p>
          <a:p>
            <a:pPr marL="457200" lvl="1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devant un </a:t>
            </a:r>
            <a:r>
              <a:rPr lang="fr-FR" b="1"/>
              <a:t>attribut </a:t>
            </a:r>
            <a:r>
              <a:rPr lang="fr-FR"/>
              <a:t>=&gt; il est partagé par toutes les instances de la classe,</a:t>
            </a:r>
            <a:endParaRPr/>
          </a:p>
          <a:p>
            <a:pPr marL="457200" lvl="1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devant une </a:t>
            </a:r>
            <a:r>
              <a:rPr lang="fr-FR" b="1"/>
              <a:t>méthode </a:t>
            </a:r>
            <a:r>
              <a:rPr lang="fr-FR"/>
              <a:t>=&gt; peut être appelée sans avoir besoin de créer un objet,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9144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86" name="Google Shape;186;ged18288756_0_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187" name="Google Shape;187;ged1828875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125" y="3897038"/>
            <a:ext cx="6962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7b147386_0_4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93" name="Google Shape;193;ge87b147386_0_45"/>
          <p:cNvSpPr txBox="1">
            <a:spLocks noGrp="1"/>
          </p:cNvSpPr>
          <p:nvPr>
            <p:ph type="body" idx="1"/>
          </p:nvPr>
        </p:nvSpPr>
        <p:spPr>
          <a:xfrm>
            <a:off x="1261875" y="1821000"/>
            <a:ext cx="8595300" cy="49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182880" lvl="0" indent="-91440" algn="l" rtl="0"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182880" lvl="0" indent="-9144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b="1"/>
          </a:p>
          <a:p>
            <a:pPr marL="182880" lvl="0" indent="-9144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b="1"/>
          </a:p>
          <a:p>
            <a:pPr marL="182880" lvl="0" indent="-9144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b="1"/>
          </a:p>
          <a:p>
            <a:pPr marL="182880" lvl="0" indent="-9144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b="1"/>
          </a:p>
          <a:p>
            <a:pPr marL="182880" lvl="0" indent="-9144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b="1"/>
          </a:p>
          <a:p>
            <a:pPr marL="9144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b="1"/>
          </a:p>
          <a:p>
            <a:pPr marL="9144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fr-FR" b="1" u="sng">
                <a:solidFill>
                  <a:schemeClr val="hlink"/>
                </a:solidFill>
                <a:hlinkClick r:id="rId3"/>
              </a:rPr>
              <a:t>https://github.com/chrisspb/PCOO/tree/main/Introduction</a:t>
            </a: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94" name="Google Shape;194;ge87b147386_0_4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195" name="Google Shape;195;ge87b147386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875" y="1862125"/>
            <a:ext cx="65722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/>
              <a:t>Modalités d’évaluations	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1 QCM de mi-semestre (20%)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1 TP noté (20%)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Partiel de fin de semestre (60%)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/>
              <a:t>Contenu du cours	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Rappels généraux et en Java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Les exceptions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Les entrées / sorties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La généricité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Le principe SOLID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7b147386_0_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30" name="Google Shape;130;ge87b147386_0_0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-FR" b="1" u="sng">
                <a:solidFill>
                  <a:schemeClr val="hlink"/>
                </a:solidFill>
                <a:hlinkClick r:id="rId3"/>
              </a:rPr>
              <a:t>https://www.jmdoudoux.fr/java/dej/chap-poo.htm</a:t>
            </a:r>
            <a:endParaRPr b="1"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Classe </a:t>
            </a:r>
            <a:r>
              <a:rPr lang="fr-FR"/>
              <a:t>: modélisation d’une chose, d’un concept sous la forme d’un couple propriétés / fonctionnalités,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Attribut </a:t>
            </a:r>
            <a:r>
              <a:rPr lang="fr-FR"/>
              <a:t>: une propriété d’une classe,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Méthode </a:t>
            </a:r>
            <a:r>
              <a:rPr lang="fr-FR"/>
              <a:t>: une fonctionnalité d’une classe,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Membre </a:t>
            </a:r>
            <a:r>
              <a:rPr lang="fr-FR"/>
              <a:t>d’une classe : un attribut ou une méthode :</a:t>
            </a:r>
            <a:endParaRPr/>
          </a:p>
          <a:p>
            <a:pPr marL="457200" lvl="1" indent="-14859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112500"/>
              <a:buChar char="●"/>
            </a:pPr>
            <a:r>
              <a:rPr lang="fr-FR"/>
              <a:t>public : n’importe quel autre objet peut les manipuler (à utiliser le moins possible),</a:t>
            </a:r>
            <a:endParaRPr/>
          </a:p>
          <a:p>
            <a:pPr marL="457200" lvl="1" indent="-14859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112500"/>
              <a:buChar char="●"/>
            </a:pPr>
            <a:r>
              <a:rPr lang="fr-FR"/>
              <a:t>protégé (protected) : seul un objet de la même classe ou d’une sous-classe peut les manipuler,</a:t>
            </a:r>
            <a:endParaRPr/>
          </a:p>
          <a:p>
            <a:pPr marL="457200" lvl="1" indent="-14859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112500"/>
              <a:buChar char="●"/>
            </a:pPr>
            <a:r>
              <a:rPr lang="fr-FR"/>
              <a:t>privé : seul un objet de la même classe peut les manipuler (getter/setter pour les rendre publics),</a:t>
            </a:r>
            <a:endParaRPr/>
          </a:p>
          <a:p>
            <a:pPr marL="457200" lvl="1" indent="-14859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112500"/>
              <a:buChar char="●"/>
            </a:pPr>
            <a:r>
              <a:rPr lang="fr-FR"/>
              <a:t>package : seul un objet du même package peut les manipuler/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Sous-classe</a:t>
            </a:r>
            <a:r>
              <a:rPr lang="fr-FR"/>
              <a:t> : classe qui hérite de tout ou partie des propriétés / fonctionnalités d’une autre classe, dite super-classe,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Héritage </a:t>
            </a:r>
            <a:r>
              <a:rPr lang="fr-FR"/>
              <a:t>: principe permettant à une sous-classe de manipuler des membres déclarés dans une super-classe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  <p:sp>
        <p:nvSpPr>
          <p:cNvPr id="131" name="Google Shape;131;ge87b147386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7b147386_0_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37" name="Google Shape;137;ge87b147386_0_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Exemple</a:t>
            </a:r>
            <a:endParaRPr b="1"/>
          </a:p>
          <a:p>
            <a:pPr marL="18288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38" name="Google Shape;138;ge87b147386_0_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39" name="Google Shape;139;ge87b14738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450" y="2921503"/>
            <a:ext cx="4129150" cy="28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7b147386_0_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45" name="Google Shape;145;ge87b147386_0_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Objet </a:t>
            </a:r>
            <a:r>
              <a:rPr lang="fr-FR"/>
              <a:t>: instance (=exemplaire) particulière à une classe,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Instanciation</a:t>
            </a:r>
            <a:r>
              <a:rPr lang="fr-FR"/>
              <a:t>: processus pour obtenir une instance d’une classe =&gt; revient à créer un objet (</a:t>
            </a:r>
            <a:r>
              <a:rPr lang="fr-FR" sz="145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nom_de_classe nom_d_objet </a:t>
            </a:r>
            <a:r>
              <a:rPr lang="fr-FR" sz="145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45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5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fr-FR" sz="145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5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nom_de_classe</a:t>
            </a:r>
            <a:r>
              <a:rPr lang="fr-FR" sz="145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45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5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fr-FR" sz="145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45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);)</a:t>
            </a:r>
            <a:r>
              <a:rPr lang="fr-FR"/>
              <a:t> =&gt; permet de réserver un espace mémoire pour contenir les données d’un objet,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Constructeur </a:t>
            </a:r>
            <a:r>
              <a:rPr lang="fr-FR"/>
              <a:t>: méthode particulière utilisée pour créer un objet (initialisation des attributs soit avec une valeur par défaut soit à partir des paramètres - plusieurs constructeurs possibles),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Destructeur</a:t>
            </a:r>
            <a:r>
              <a:rPr lang="fr-FR"/>
              <a:t> : méthode particulière pour détruire un objet (implicite en Java).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46" name="Google Shape;146;ge87b147386_0_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87b147386_0_3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52" name="Google Shape;152;ge87b147386_0_3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Exemple</a:t>
            </a:r>
            <a:endParaRPr b="1"/>
          </a:p>
          <a:p>
            <a:pPr marL="18288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53" name="Google Shape;153;ge87b147386_0_3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54" name="Google Shape;154;ge87b14738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50" y="2298073"/>
            <a:ext cx="7856225" cy="39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7b147386_0_3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60" name="Google Shape;160;ge87b147386_0_38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Extends </a:t>
            </a:r>
            <a:r>
              <a:rPr lang="fr-FR"/>
              <a:t>: déclaration d’un héritage,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Implements </a:t>
            </a:r>
            <a:r>
              <a:rPr lang="fr-FR"/>
              <a:t>: déclaration d’implémentation d’une classe interface, 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/>
              <a:t>!!! Héritage d’une seule et unique classe et implémentation possible de plusieurs interfaces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8288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This </a:t>
            </a:r>
            <a:r>
              <a:rPr lang="fr-FR"/>
              <a:t>: référence l’objet courant</a:t>
            </a:r>
            <a:endParaRPr/>
          </a:p>
          <a:p>
            <a:pPr marL="182880" lvl="0" indent="-15544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fr-FR" b="1"/>
              <a:t>Super </a:t>
            </a:r>
            <a:r>
              <a:rPr lang="fr-FR"/>
              <a:t>: appel au constructeur d’une super-classe (obligatoirement en première ligne d’un constructeur d’une sous-classe</a:t>
            </a:r>
            <a:endParaRPr/>
          </a:p>
          <a:p>
            <a:pPr marL="45720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-FR"/>
              <a:t>Manipulation d’un membre de la super classe </a:t>
            </a:r>
            <a:endParaRPr/>
          </a:p>
          <a:p>
            <a:pPr marL="45720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-FR"/>
              <a:t>dans la sous classe par super.nom-membre =&gt; 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b="1"/>
          </a:p>
          <a:p>
            <a:pPr marL="9144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  <p:sp>
        <p:nvSpPr>
          <p:cNvPr id="161" name="Google Shape;161;ge87b147386_0_3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162" name="Google Shape;162;ge87b14738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375" y="5004476"/>
            <a:ext cx="5502198" cy="15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e87b14738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375" y="3089700"/>
            <a:ext cx="3477513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87b147386_0_5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Rappels généraux et en Java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 sz="3200"/>
              <a:t>Définitions</a:t>
            </a:r>
            <a:endParaRPr sz="3200"/>
          </a:p>
        </p:txBody>
      </p:sp>
      <p:sp>
        <p:nvSpPr>
          <p:cNvPr id="169" name="Google Shape;169;ge87b147386_0_5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Final </a:t>
            </a:r>
            <a:r>
              <a:rPr lang="fr-FR"/>
              <a:t>: empêche la modification de l’élément (attribut, méthode, classe) devant lequel il est utilisé,</a:t>
            </a:r>
            <a:endParaRPr/>
          </a:p>
          <a:p>
            <a:pPr marL="457200" lvl="1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class =&gt; impossible de créer une sous-classe,</a:t>
            </a:r>
            <a:endParaRPr/>
          </a:p>
          <a:p>
            <a:pPr marL="457200" lvl="1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attribut =&gt; valeur non modifiable (aussi appelé constante),</a:t>
            </a:r>
            <a:endParaRPr/>
          </a:p>
          <a:p>
            <a:pPr marL="457200" lvl="1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méthode =&gt; impossible à redéfinir dans une sous-classe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9144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0" name="Google Shape;170;ge87b147386_0_5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171" name="Google Shape;171;ge87b147386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00" y="4552147"/>
            <a:ext cx="6887000" cy="16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Macintosh PowerPoint</Application>
  <PresentationFormat>Grand écran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Century Schoolbook</vt:lpstr>
      <vt:lpstr>Vue</vt:lpstr>
      <vt:lpstr>Vue</vt:lpstr>
      <vt:lpstr>Conception et programmation objet avancées   Introduction</vt:lpstr>
      <vt:lpstr>Modalités d’évaluations </vt:lpstr>
      <vt:lpstr>Contenu du cours </vt:lpstr>
      <vt:lpstr>Rappels généraux et en Java Définitions</vt:lpstr>
      <vt:lpstr>Rappels généraux et en Java Définitions</vt:lpstr>
      <vt:lpstr>Rappels généraux et en Java Définitions</vt:lpstr>
      <vt:lpstr>Rappels généraux et en Java Définitions</vt:lpstr>
      <vt:lpstr>Rappels généraux et en Java Définitions</vt:lpstr>
      <vt:lpstr>Rappels généraux et en Java Définitions</vt:lpstr>
      <vt:lpstr>Rappels généraux et en Java Définitions</vt:lpstr>
      <vt:lpstr>Rappels généraux et en Java Définitions</vt:lpstr>
      <vt:lpstr>Rappels généraux et en Java Définitions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programmation objet avancées   Introduction</dc:title>
  <dc:creator>Christian Pagh-Birk</dc:creator>
  <cp:lastModifiedBy>Christian Pagh-Birk</cp:lastModifiedBy>
  <cp:revision>1</cp:revision>
  <dcterms:created xsi:type="dcterms:W3CDTF">2021-08-23T11:17:10Z</dcterms:created>
  <dcterms:modified xsi:type="dcterms:W3CDTF">2021-09-07T18:47:10Z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0x010100C72CBF4107416042A48F72792F99AFF4</vt:lpwstr>
  </property>
</Properties>
</file>