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313" r:id="rId4"/>
    <p:sldId id="288" r:id="rId5"/>
    <p:sldId id="273" r:id="rId6"/>
    <p:sldId id="274" r:id="rId7"/>
    <p:sldId id="275" r:id="rId8"/>
    <p:sldId id="279" r:id="rId9"/>
    <p:sldId id="285" r:id="rId10"/>
    <p:sldId id="281" r:id="rId11"/>
    <p:sldId id="310" r:id="rId12"/>
    <p:sldId id="297" r:id="rId13"/>
    <p:sldId id="298" r:id="rId14"/>
    <p:sldId id="299" r:id="rId15"/>
    <p:sldId id="300" r:id="rId16"/>
    <p:sldId id="301" r:id="rId17"/>
    <p:sldId id="311" r:id="rId18"/>
    <p:sldId id="303" r:id="rId19"/>
    <p:sldId id="304" r:id="rId20"/>
    <p:sldId id="305" r:id="rId21"/>
    <p:sldId id="312" r:id="rId22"/>
    <p:sldId id="307" r:id="rId23"/>
    <p:sldId id="308" r:id="rId24"/>
    <p:sldId id="30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7" d="100"/>
          <a:sy n="87" d="100"/>
        </p:scale>
        <p:origin x="966" y="9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11/24/2020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11/24/2020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11/24/2020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11/24/2020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11/24/2020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11/24/2020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Week 3: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1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484784"/>
            <a:ext cx="7881938" cy="715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(or continue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as from last week)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Markdown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Slichtenhorststraat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perhaps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it.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05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172200" cy="1077218"/>
          </a:xfrm>
        </p:spPr>
        <p:txBody>
          <a:bodyPr/>
          <a:lstStyle/>
          <a:p>
            <a:r>
              <a:rPr lang="nl-NL" dirty="0" err="1" smtClean="0"/>
              <a:t>Assumptions</a:t>
            </a:r>
            <a:r>
              <a:rPr lang="nl-NL" dirty="0" smtClean="0"/>
              <a:t> of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63888" y="1916832"/>
            <a:ext cx="3816424" cy="46720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Linearity</a:t>
            </a:r>
            <a:r>
              <a:rPr lang="nl-NL" sz="1800" dirty="0" smtClean="0"/>
              <a:t> (the points are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straight line, </a:t>
            </a:r>
            <a:r>
              <a:rPr lang="nl-NL" sz="1800" dirty="0" err="1" smtClean="0"/>
              <a:t>not</a:t>
            </a:r>
            <a:r>
              <a:rPr lang="nl-NL" sz="1800" dirty="0" smtClean="0"/>
              <a:t> on a </a:t>
            </a:r>
            <a:r>
              <a:rPr lang="nl-NL" sz="1800" dirty="0" err="1" smtClean="0"/>
              <a:t>curved</a:t>
            </a:r>
            <a:r>
              <a:rPr lang="nl-NL" sz="1800" dirty="0" smtClean="0"/>
              <a:t> line)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Equal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(the 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the points </a:t>
            </a:r>
            <a:r>
              <a:rPr lang="nl-NL" sz="1800" dirty="0" err="1" smtClean="0"/>
              <a:t>and</a:t>
            </a:r>
            <a:r>
              <a:rPr lang="nl-NL" sz="1800" dirty="0" smtClean="0"/>
              <a:t> the line does </a:t>
            </a:r>
            <a:r>
              <a:rPr lang="nl-NL" sz="1800" dirty="0" err="1" smtClean="0"/>
              <a:t>not</a:t>
            </a:r>
            <a:r>
              <a:rPr lang="nl-NL" sz="1800" dirty="0" smtClean="0"/>
              <a:t> change </a:t>
            </a:r>
            <a:r>
              <a:rPr lang="nl-NL" sz="1800" dirty="0" err="1" smtClean="0"/>
              <a:t>very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>
                <a:solidFill>
                  <a:srgbClr val="949494"/>
                </a:solidFill>
              </a:rPr>
              <a:t>Residuals</a:t>
            </a:r>
            <a:r>
              <a:rPr lang="nl-NL" sz="1800" dirty="0" smtClean="0">
                <a:solidFill>
                  <a:srgbClr val="949494"/>
                </a:solidFill>
              </a:rPr>
              <a:t> are </a:t>
            </a:r>
            <a:r>
              <a:rPr lang="nl-NL" sz="1800" dirty="0" err="1" smtClean="0">
                <a:solidFill>
                  <a:srgbClr val="949494"/>
                </a:solidFill>
              </a:rPr>
              <a:t>normally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distributed</a:t>
            </a:r>
            <a:r>
              <a:rPr lang="nl-NL" sz="1800" dirty="0" smtClean="0">
                <a:solidFill>
                  <a:srgbClr val="949494"/>
                </a:solidFill>
              </a:rPr>
              <a:t> (</a:t>
            </a:r>
            <a:r>
              <a:rPr lang="nl-NL" sz="1800" dirty="0" err="1" smtClean="0">
                <a:solidFill>
                  <a:srgbClr val="949494"/>
                </a:solidFill>
              </a:rPr>
              <a:t>ignore</a:t>
            </a:r>
            <a:r>
              <a:rPr lang="nl-NL" sz="1800" dirty="0" smtClean="0">
                <a:solidFill>
                  <a:srgbClr val="949494"/>
                </a:solidFill>
              </a:rPr>
              <a:t> this </a:t>
            </a:r>
            <a:r>
              <a:rPr lang="nl-NL" sz="1800" dirty="0" err="1" smtClean="0">
                <a:solidFill>
                  <a:srgbClr val="949494"/>
                </a:solidFill>
              </a:rPr>
              <a:t>one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for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now</a:t>
            </a:r>
            <a:r>
              <a:rPr lang="nl-NL" sz="1800" dirty="0" smtClean="0">
                <a:solidFill>
                  <a:srgbClr val="94949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endParaRPr lang="nl-NL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1238016" cy="1073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124744" cy="1124744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95" y="2132856"/>
            <a:ext cx="328199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residuals</a:t>
            </a:r>
            <a:r>
              <a:rPr lang="nl-NL" dirty="0" smtClean="0"/>
              <a:t>/</a:t>
            </a:r>
            <a:r>
              <a:rPr lang="nl-NL" dirty="0" err="1" smtClean="0"/>
              <a:t>errors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827584" y="218527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/>
              <a:t>Linear</a:t>
            </a:r>
            <a:r>
              <a:rPr lang="nl-NL" sz="1800" dirty="0" smtClean="0"/>
              <a:t> model</a:t>
            </a:r>
            <a:endParaRPr lang="nl-NL" sz="1800" dirty="0"/>
          </a:p>
        </p:txBody>
      </p:sp>
      <p:sp>
        <p:nvSpPr>
          <p:cNvPr id="8" name="Tekstvak 7"/>
          <p:cNvSpPr txBox="1"/>
          <p:nvPr/>
        </p:nvSpPr>
        <p:spPr>
          <a:xfrm>
            <a:off x="827584" y="4800490"/>
            <a:ext cx="16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Residuals</a:t>
            </a:r>
            <a:r>
              <a:rPr lang="nl-NL" sz="1800" dirty="0" smtClean="0"/>
              <a:t> (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from the line)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6588224" y="285293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This means </a:t>
            </a:r>
            <a:r>
              <a:rPr lang="nl-NL" sz="1800" dirty="0" err="1" smtClean="0"/>
              <a:t>our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predictions</a:t>
            </a:r>
            <a:r>
              <a:rPr lang="nl-NL" sz="1800" dirty="0" smtClean="0"/>
              <a:t> are </a:t>
            </a:r>
            <a:r>
              <a:rPr lang="nl-NL" sz="1800" dirty="0" err="1" smtClean="0"/>
              <a:t>poor</a:t>
            </a:r>
            <a:r>
              <a:rPr lang="nl-NL" sz="1800" dirty="0" smtClean="0"/>
              <a:t> </a:t>
            </a:r>
            <a:r>
              <a:rPr lang="nl-NL" sz="1800" dirty="0" err="1" smtClean="0"/>
              <a:t>for</a:t>
            </a:r>
            <a:r>
              <a:rPr lang="nl-NL" sz="1800" dirty="0" smtClean="0"/>
              <a:t> high </a:t>
            </a:r>
            <a:r>
              <a:rPr lang="nl-NL" sz="1800" dirty="0" err="1" smtClean="0"/>
              <a:t>numbers</a:t>
            </a:r>
            <a:r>
              <a:rPr lang="nl-NL" sz="1800" dirty="0" smtClean="0"/>
              <a:t> of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!</a:t>
            </a:r>
            <a:endParaRPr lang="nl-NL" sz="18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91" y="1089904"/>
            <a:ext cx="2847087" cy="2810971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97" y="4078741"/>
            <a:ext cx="3756983" cy="23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</a:t>
            </a:r>
            <a:r>
              <a:rPr lang="nl-NL" baseline="30000" dirty="0" smtClean="0"/>
              <a:t>2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𝑑𝑒𝑝𝑒𝑛𝑑𝑒𝑛𝑡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𝑣𝑎𝑟𝑖𝑎𝑏𝑙𝑒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2000" dirty="0"/>
              </a:p>
              <a:p>
                <a:r>
                  <a:rPr lang="nl-NL" sz="2000" dirty="0" err="1" smtClean="0"/>
                  <a:t>Varies</a:t>
                </a:r>
                <a:r>
                  <a:rPr lang="nl-NL" sz="2000" dirty="0" smtClean="0"/>
                  <a:t> from 0 </a:t>
                </a:r>
                <a:r>
                  <a:rPr lang="nl-NL" sz="2000" dirty="0" err="1" smtClean="0"/>
                  <a:t>to</a:t>
                </a:r>
                <a:r>
                  <a:rPr lang="nl-NL" sz="2000" dirty="0" smtClean="0"/>
                  <a:t> 1</a:t>
                </a:r>
              </a:p>
              <a:p>
                <a:endParaRPr lang="nl-NL" sz="2000" dirty="0"/>
              </a:p>
              <a:p>
                <a:r>
                  <a:rPr lang="nl-NL" sz="2000" dirty="0" smtClean="0"/>
                  <a:t>The </a:t>
                </a:r>
                <a:r>
                  <a:rPr lang="nl-NL" sz="2000" dirty="0" err="1" smtClean="0"/>
                  <a:t>proportion</a:t>
                </a:r>
                <a:r>
                  <a:rPr lang="nl-NL" sz="2000" dirty="0" smtClean="0"/>
                  <a:t> of </a:t>
                </a:r>
                <a:r>
                  <a:rPr lang="nl-NL" sz="2000" dirty="0" err="1" smtClean="0"/>
                  <a:t>variance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that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can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explain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with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your</a:t>
                </a:r>
                <a:r>
                  <a:rPr lang="nl-NL" sz="2000" dirty="0" smtClean="0"/>
                  <a:t> model</a:t>
                </a:r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  <a:blipFill>
                <a:blip r:embed="rId2"/>
                <a:stretch>
                  <a:fillRect r="-107813" b="-24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al 3"/>
          <p:cNvSpPr/>
          <p:nvPr/>
        </p:nvSpPr>
        <p:spPr>
          <a:xfrm>
            <a:off x="3707904" y="2924944"/>
            <a:ext cx="3744416" cy="338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variation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that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exists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YouTube views (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have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many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views,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little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407696" y="1880828"/>
            <a:ext cx="2736304" cy="27363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R</a:t>
            </a:r>
            <a:r>
              <a:rPr lang="nl-NL" sz="1800" baseline="30000" dirty="0" smtClean="0"/>
              <a:t>2 </a:t>
            </a:r>
            <a:r>
              <a:rPr lang="nl-NL" sz="1800" dirty="0" smtClean="0"/>
              <a:t>=0.62</a:t>
            </a:r>
          </a:p>
          <a:p>
            <a:pPr algn="ctr"/>
            <a:r>
              <a:rPr lang="nl-NL" sz="1800" dirty="0" smtClean="0"/>
              <a:t>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we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r>
              <a:rPr lang="nl-NL" sz="1800" dirty="0"/>
              <a:t>:</a:t>
            </a:r>
            <a:r>
              <a:rPr lang="nl-NL" sz="1800" dirty="0" smtClean="0"/>
              <a:t> 62%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8535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RMSE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48224" cy="4154984"/>
          </a:xfrm>
        </p:spPr>
        <p:txBody>
          <a:bodyPr/>
          <a:lstStyle/>
          <a:p>
            <a:r>
              <a:rPr lang="nl-NL" sz="2400" b="1" dirty="0" smtClean="0"/>
              <a:t>R</a:t>
            </a:r>
            <a:r>
              <a:rPr lang="nl-NL" sz="2400" dirty="0" smtClean="0"/>
              <a:t>oot </a:t>
            </a:r>
            <a:r>
              <a:rPr lang="nl-NL" sz="2400" b="1" dirty="0" smtClean="0"/>
              <a:t>M</a:t>
            </a:r>
            <a:r>
              <a:rPr lang="nl-NL" sz="2400" dirty="0" smtClean="0"/>
              <a:t>ean </a:t>
            </a:r>
            <a:r>
              <a:rPr lang="nl-NL" sz="2400" b="1" dirty="0" err="1" smtClean="0"/>
              <a:t>S</a:t>
            </a:r>
            <a:r>
              <a:rPr lang="nl-NL" sz="2400" dirty="0" err="1" smtClean="0"/>
              <a:t>quared</a:t>
            </a:r>
            <a:r>
              <a:rPr lang="nl-NL" sz="2400" dirty="0" smtClean="0"/>
              <a:t> </a:t>
            </a:r>
            <a:r>
              <a:rPr lang="nl-NL" sz="2400" b="1" dirty="0" smtClean="0"/>
              <a:t>E</a:t>
            </a:r>
            <a:r>
              <a:rPr lang="nl-NL" sz="2400" dirty="0" smtClean="0"/>
              <a:t>rror</a:t>
            </a:r>
          </a:p>
          <a:p>
            <a:endParaRPr lang="nl-NL" sz="2400" dirty="0"/>
          </a:p>
          <a:p>
            <a:r>
              <a:rPr lang="nl-NL" sz="2400" dirty="0" smtClean="0"/>
              <a:t>Take the mean of 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</a:t>
            </a:r>
            <a:r>
              <a:rPr lang="nl-NL" sz="2400" dirty="0" err="1" smtClean="0"/>
              <a:t>squared</a:t>
            </a:r>
            <a:r>
              <a:rPr lang="nl-NL" sz="2400" dirty="0" smtClean="0"/>
              <a:t> </a:t>
            </a:r>
            <a:r>
              <a:rPr lang="nl-NL" sz="2400" dirty="0" err="1" smtClean="0"/>
              <a:t>errors</a:t>
            </a:r>
            <a:r>
              <a:rPr lang="nl-NL" sz="2400" dirty="0" smtClean="0"/>
              <a:t>/</a:t>
            </a:r>
            <a:r>
              <a:rPr lang="nl-NL" sz="2400" dirty="0" err="1" smtClean="0"/>
              <a:t>residuals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‘sticks’)</a:t>
            </a:r>
            <a:endParaRPr lang="nl-NL" sz="2200" dirty="0" smtClean="0"/>
          </a:p>
          <a:p>
            <a:pPr lvl="1"/>
            <a:r>
              <a:rPr lang="nl-NL" sz="2400" dirty="0" err="1" smtClean="0"/>
              <a:t>Then</a:t>
            </a:r>
            <a:r>
              <a:rPr lang="nl-NL" sz="2400" dirty="0" smtClean="0"/>
              <a:t> take the root (√) of </a:t>
            </a:r>
            <a:r>
              <a:rPr lang="nl-NL" sz="2400" dirty="0" err="1" smtClean="0"/>
              <a:t>that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smtClean="0"/>
              <a:t>≈ “How </a:t>
            </a:r>
            <a:r>
              <a:rPr lang="nl-NL" sz="2400" dirty="0" err="1" smtClean="0"/>
              <a:t>much</a:t>
            </a:r>
            <a:r>
              <a:rPr lang="nl-NL" sz="2400" dirty="0" smtClean="0"/>
              <a:t> is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 </a:t>
            </a:r>
            <a:r>
              <a:rPr lang="nl-NL" sz="2400" dirty="0" err="1" smtClean="0"/>
              <a:t>typically</a:t>
            </a:r>
            <a:r>
              <a:rPr lang="nl-NL" sz="2400" dirty="0" smtClean="0"/>
              <a:t> off”</a:t>
            </a:r>
            <a:endParaRPr lang="nl-NL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628800"/>
            <a:ext cx="3453904" cy="32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model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7584" y="1722552"/>
            <a:ext cx="7881938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Notebook. 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 of the model,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in m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dataframe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(Y, Y’) (Y’ means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(X, e) 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root mean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error (RMSE)?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house?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1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Overfitting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46" y="1772816"/>
            <a:ext cx="4877978" cy="331236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1331640" y="4581128"/>
            <a:ext cx="7303304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endParaRPr lang="nl-NL" sz="1800" kern="0" dirty="0" smtClean="0"/>
          </a:p>
          <a:p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 smtClean="0"/>
              <a:t>Even </a:t>
            </a:r>
            <a:r>
              <a:rPr lang="nl-NL" sz="2400" kern="0" dirty="0" err="1" smtClean="0"/>
              <a:t>though</a:t>
            </a:r>
            <a:r>
              <a:rPr lang="nl-NL" sz="2400" kern="0" dirty="0" smtClean="0"/>
              <a:t> the </a:t>
            </a:r>
            <a:r>
              <a:rPr lang="nl-NL" sz="2400" kern="0" dirty="0" err="1" smtClean="0"/>
              <a:t>curved</a:t>
            </a:r>
            <a:r>
              <a:rPr lang="nl-NL" sz="2400" kern="0" dirty="0" smtClean="0"/>
              <a:t> line fits the sample data well, </a:t>
            </a:r>
            <a:r>
              <a:rPr lang="nl-NL" sz="2400" kern="0" dirty="0" err="1" smtClean="0"/>
              <a:t>it’s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probably</a:t>
            </a:r>
            <a:r>
              <a:rPr lang="nl-NL" sz="2400" kern="0" dirty="0" smtClean="0"/>
              <a:t> a </a:t>
            </a:r>
            <a:r>
              <a:rPr lang="nl-NL" sz="2400" kern="0" dirty="0" err="1" smtClean="0"/>
              <a:t>poor</a:t>
            </a:r>
            <a:r>
              <a:rPr lang="nl-NL" sz="2400" kern="0" dirty="0" smtClean="0"/>
              <a:t> model for the </a:t>
            </a:r>
            <a:r>
              <a:rPr lang="nl-NL" sz="2400" kern="0" dirty="0" err="1" smtClean="0"/>
              <a:t>population</a:t>
            </a:r>
            <a:r>
              <a:rPr lang="nl-NL" sz="2400" kern="0" dirty="0" smtClean="0"/>
              <a:t>! The line fits the </a:t>
            </a:r>
            <a:r>
              <a:rPr lang="nl-NL" sz="2400" kern="0" dirty="0" err="1" smtClean="0"/>
              <a:t>population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much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better</a:t>
            </a:r>
            <a:r>
              <a:rPr lang="nl-NL" sz="2400" kern="0" dirty="0" smtClean="0"/>
              <a:t>.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25064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4509120"/>
            <a:ext cx="7303304" cy="3564053"/>
          </a:xfrm>
        </p:spPr>
        <p:txBody>
          <a:bodyPr/>
          <a:lstStyle/>
          <a:p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models</a:t>
            </a:r>
            <a:r>
              <a:rPr lang="nl-NL" sz="1800" dirty="0" smtClean="0"/>
              <a:t> </a:t>
            </a:r>
            <a:r>
              <a:rPr lang="nl-NL" sz="1800" dirty="0" err="1" smtClean="0"/>
              <a:t>trained</a:t>
            </a:r>
            <a:r>
              <a:rPr lang="nl-NL" sz="1800" dirty="0" smtClean="0"/>
              <a:t> on the training data set</a:t>
            </a:r>
          </a:p>
          <a:p>
            <a:pPr lvl="1"/>
            <a:r>
              <a:rPr lang="nl-NL" sz="1600" dirty="0" smtClean="0"/>
              <a:t>Simple model in green</a:t>
            </a:r>
          </a:p>
          <a:p>
            <a:pPr lvl="1"/>
            <a:r>
              <a:rPr lang="nl-NL" sz="1600" dirty="0" smtClean="0"/>
              <a:t>Complex model in </a:t>
            </a:r>
            <a:r>
              <a:rPr lang="nl-NL" sz="1600" dirty="0" err="1" smtClean="0"/>
              <a:t>orange</a:t>
            </a:r>
            <a:endParaRPr lang="nl-NL" sz="1600" dirty="0" smtClean="0"/>
          </a:p>
          <a:p>
            <a:pPr lvl="1"/>
            <a:endParaRPr lang="nl-NL" sz="1600" dirty="0"/>
          </a:p>
          <a:p>
            <a:r>
              <a:rPr lang="nl-NL" sz="1800" dirty="0" smtClean="0"/>
              <a:t>The test set is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only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smtClean="0"/>
              <a:t>test</a:t>
            </a:r>
            <a:r>
              <a:rPr lang="nl-NL" sz="1800" dirty="0" smtClean="0"/>
              <a:t> the data (</a:t>
            </a:r>
            <a:r>
              <a:rPr lang="nl-NL" sz="1800" dirty="0" err="1" smtClean="0"/>
              <a:t>not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</a:t>
            </a:r>
            <a:r>
              <a:rPr lang="nl-NL" sz="1800" dirty="0" err="1" smtClean="0"/>
              <a:t>coefficients</a:t>
            </a:r>
            <a:r>
              <a:rPr lang="nl-NL" sz="1800" dirty="0" smtClean="0"/>
              <a:t> / train the model).</a:t>
            </a:r>
          </a:p>
          <a:p>
            <a:pPr lvl="1"/>
            <a:r>
              <a:rPr lang="nl-NL" sz="1600" dirty="0" smtClean="0"/>
              <a:t>The </a:t>
            </a:r>
            <a:r>
              <a:rPr lang="nl-NL" sz="1600" dirty="0" err="1" smtClean="0"/>
              <a:t>orange</a:t>
            </a:r>
            <a:r>
              <a:rPr lang="nl-NL" sz="1600" dirty="0" smtClean="0"/>
              <a:t> model </a:t>
            </a:r>
            <a:r>
              <a:rPr lang="nl-NL" sz="1600" dirty="0" err="1" smtClean="0"/>
              <a:t>overfits</a:t>
            </a:r>
            <a:r>
              <a:rPr lang="nl-NL" sz="1600" dirty="0" smtClean="0"/>
              <a:t>: </a:t>
            </a:r>
            <a:r>
              <a:rPr lang="nl-NL" sz="1600" dirty="0" err="1" smtClean="0"/>
              <a:t>it</a:t>
            </a:r>
            <a:r>
              <a:rPr lang="nl-NL" sz="1600" dirty="0" smtClean="0"/>
              <a:t> fits the training set ‘</a:t>
            </a:r>
            <a:r>
              <a:rPr lang="nl-NL" sz="1600" dirty="0" err="1" smtClean="0"/>
              <a:t>too</a:t>
            </a:r>
            <a:r>
              <a:rPr lang="nl-NL" sz="1600" dirty="0" smtClean="0"/>
              <a:t> well’ </a:t>
            </a:r>
          </a:p>
          <a:p>
            <a:endParaRPr lang="nl-NL" sz="1800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792"/>
            <a:ext cx="7448072" cy="27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Grinning Face on WhatsApp 2.20.198.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950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tral Face on WhatsApp 2.20.198.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292950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cast Face with Sweat on WhatsApp 2.20.198.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2950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err="1" smtClean="0"/>
              <a:t>Usually</a:t>
            </a:r>
            <a:r>
              <a:rPr lang="nl-NL" sz="2400" dirty="0"/>
              <a:t> </a:t>
            </a:r>
            <a:r>
              <a:rPr lang="nl-NL" sz="2400" dirty="0" smtClean="0"/>
              <a:t>in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we split the data at the </a:t>
            </a:r>
            <a:r>
              <a:rPr lang="nl-NL" sz="2400" dirty="0" err="1" smtClean="0"/>
              <a:t>beginning</a:t>
            </a:r>
            <a:r>
              <a:rPr lang="nl-NL" sz="2400" dirty="0" smtClean="0"/>
              <a:t> </a:t>
            </a:r>
            <a:r>
              <a:rPr lang="nl-NL" sz="2400" dirty="0" err="1" smtClean="0"/>
              <a:t>into</a:t>
            </a:r>
            <a:r>
              <a:rPr lang="nl-NL" sz="2400" dirty="0" smtClean="0"/>
              <a:t> a training (70-80%) </a:t>
            </a:r>
            <a:r>
              <a:rPr lang="nl-NL" sz="2400" dirty="0" err="1" smtClean="0"/>
              <a:t>and</a:t>
            </a:r>
            <a:r>
              <a:rPr lang="nl-NL" sz="2400" dirty="0" smtClean="0"/>
              <a:t> test set (20-30%)</a:t>
            </a:r>
          </a:p>
          <a:p>
            <a:endParaRPr lang="nl-NL" sz="2400" dirty="0"/>
          </a:p>
          <a:p>
            <a:r>
              <a:rPr lang="nl-NL" sz="2400" dirty="0" smtClean="0"/>
              <a:t>We train the model on the training set</a:t>
            </a:r>
          </a:p>
          <a:p>
            <a:endParaRPr lang="nl-NL" sz="2400" dirty="0"/>
          </a:p>
          <a:p>
            <a:r>
              <a:rPr lang="nl-NL" sz="2400" dirty="0" err="1" smtClean="0"/>
              <a:t>Then</a:t>
            </a:r>
            <a:r>
              <a:rPr lang="nl-NL" sz="2400" dirty="0" smtClean="0"/>
              <a:t>, </a:t>
            </a:r>
            <a:r>
              <a:rPr lang="nl-NL" sz="2400" i="1" dirty="0" err="1" smtClean="0"/>
              <a:t>using</a:t>
            </a:r>
            <a:r>
              <a:rPr lang="nl-NL" sz="2400" i="1" dirty="0" smtClean="0"/>
              <a:t> the model </a:t>
            </a:r>
            <a:r>
              <a:rPr lang="nl-NL" sz="2400" i="1" dirty="0" err="1" smtClean="0"/>
              <a:t>coefficients</a:t>
            </a:r>
            <a:r>
              <a:rPr lang="nl-NL" sz="2400" i="1" dirty="0" smtClean="0"/>
              <a:t> from the training set,</a:t>
            </a:r>
            <a:r>
              <a:rPr lang="nl-NL" sz="2400" dirty="0" smtClean="0"/>
              <a:t> we report performance </a:t>
            </a:r>
            <a:r>
              <a:rPr lang="nl-NL" sz="2400" b="1" dirty="0" smtClean="0"/>
              <a:t>on the test set</a:t>
            </a:r>
          </a:p>
          <a:p>
            <a:endParaRPr lang="nl-NL" sz="2400" b="1" dirty="0"/>
          </a:p>
          <a:p>
            <a:r>
              <a:rPr lang="nl-NL" sz="2400" dirty="0" err="1" smtClean="0"/>
              <a:t>So</a:t>
            </a:r>
            <a:r>
              <a:rPr lang="nl-NL" sz="2400" dirty="0" smtClean="0"/>
              <a:t>, in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we take the line we found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train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plot the test data </a:t>
            </a:r>
            <a:r>
              <a:rPr lang="nl-NL" sz="2400" dirty="0" err="1" smtClean="0"/>
              <a:t>around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endParaRPr lang="nl-NL" sz="2400" dirty="0" smtClean="0"/>
          </a:p>
          <a:p>
            <a:pPr marL="0" indent="0">
              <a:buNone/>
            </a:pP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49949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27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Equation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=2+0.3 ∙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+0.2∙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𝑒𝑥𝑝𝑒𝑟𝑖𝑒𝑛𝑐𝑒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3419872" y="3594488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59365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Categorical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1999" y="1556792"/>
            <a:ext cx="7881938" cy="2899255"/>
          </a:xfrm>
        </p:spPr>
        <p:txBody>
          <a:bodyPr/>
          <a:lstStyle/>
          <a:p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accept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variables. </a:t>
            </a:r>
            <a:r>
              <a:rPr lang="nl-NL" sz="2400" dirty="0" err="1" smtClean="0"/>
              <a:t>So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we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variables?</a:t>
            </a:r>
          </a:p>
          <a:p>
            <a:endParaRPr lang="nl-NL" sz="2400" dirty="0"/>
          </a:p>
          <a:p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creating</a:t>
            </a:r>
            <a:r>
              <a:rPr lang="nl-NL" sz="2400" dirty="0" smtClean="0"/>
              <a:t> </a:t>
            </a:r>
            <a:r>
              <a:rPr lang="nl-NL" sz="2400" dirty="0" err="1" smtClean="0"/>
              <a:t>so-called</a:t>
            </a:r>
            <a:r>
              <a:rPr lang="nl-NL" sz="2400" dirty="0" smtClean="0"/>
              <a:t> ‘dummy variables’. </a:t>
            </a:r>
            <a:r>
              <a:rPr lang="nl-NL" sz="2400" dirty="0" err="1" smtClean="0"/>
              <a:t>Pandas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create</a:t>
            </a:r>
            <a:r>
              <a:rPr lang="nl-NL" sz="2400" dirty="0" smtClean="0"/>
              <a:t> </a:t>
            </a:r>
            <a:r>
              <a:rPr lang="nl-NL" sz="2400" dirty="0" err="1" smtClean="0"/>
              <a:t>them</a:t>
            </a:r>
            <a:r>
              <a:rPr lang="nl-NL" sz="2400" dirty="0" smtClean="0"/>
              <a:t> </a:t>
            </a:r>
            <a:r>
              <a:rPr lang="nl-NL" sz="2400" dirty="0" err="1" smtClean="0"/>
              <a:t>automically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pd.get_dummies</a:t>
            </a:r>
            <a:r>
              <a:rPr lang="nl-NL" sz="2400" dirty="0" smtClean="0"/>
              <a:t>()</a:t>
            </a:r>
          </a:p>
          <a:p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2" y="4292048"/>
            <a:ext cx="5765073" cy="20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5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multiple_linear_regression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of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set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this,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variables from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independent variables (X) for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(Y).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want variables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variables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b="1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b="1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 set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RMSE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plot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vs.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out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English.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6075509"/>
          </a:xfrm>
        </p:spPr>
        <p:txBody>
          <a:bodyPr/>
          <a:lstStyle/>
          <a:p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Markdown</a:t>
            </a:r>
            <a:r>
              <a:rPr lang="nl-NL" sz="2400" dirty="0" smtClean="0"/>
              <a:t> for (plenty of) </a:t>
            </a:r>
            <a:r>
              <a:rPr lang="nl-NL" sz="2400" dirty="0" err="1" smtClean="0"/>
              <a:t>comments</a:t>
            </a:r>
            <a:r>
              <a:rPr lang="nl-NL" sz="2400" dirty="0" smtClean="0"/>
              <a:t>, </a:t>
            </a:r>
            <a:r>
              <a:rPr lang="nl-NL" sz="2400" dirty="0" err="1" smtClean="0"/>
              <a:t>including</a:t>
            </a:r>
            <a:r>
              <a:rPr lang="nl-NL" sz="2400" dirty="0" smtClean="0"/>
              <a:t> </a:t>
            </a:r>
            <a:r>
              <a:rPr lang="nl-NL" sz="2400" dirty="0" smtClean="0"/>
              <a:t>headers: </a:t>
            </a:r>
            <a:r>
              <a:rPr lang="nl-NL" sz="2400" dirty="0" err="1" smtClean="0"/>
              <a:t>introduction</a:t>
            </a:r>
            <a:r>
              <a:rPr lang="nl-NL" sz="2400" dirty="0" smtClean="0"/>
              <a:t>, </a:t>
            </a:r>
            <a:r>
              <a:rPr lang="nl-NL" sz="2400" dirty="0" err="1" smtClean="0"/>
              <a:t>process</a:t>
            </a:r>
            <a:r>
              <a:rPr lang="nl-NL" sz="2400" dirty="0" smtClean="0"/>
              <a:t>, </a:t>
            </a:r>
            <a:r>
              <a:rPr lang="nl-NL" sz="2400" dirty="0" err="1" smtClean="0"/>
              <a:t>commenting</a:t>
            </a:r>
            <a:r>
              <a:rPr lang="nl-NL" sz="2400" dirty="0" smtClean="0"/>
              <a:t> on </a:t>
            </a:r>
            <a:r>
              <a:rPr lang="nl-NL" sz="2400" dirty="0" err="1" smtClean="0"/>
              <a:t>results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Make </a:t>
            </a:r>
            <a:r>
              <a:rPr lang="nl-NL" sz="2400" dirty="0" err="1" smtClean="0"/>
              <a:t>sure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title</a:t>
            </a:r>
            <a:r>
              <a:rPr lang="nl-NL" sz="2400" dirty="0" err="1" smtClean="0"/>
              <a:t>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clear</a:t>
            </a:r>
            <a:r>
              <a:rPr lang="nl-NL" sz="2400" dirty="0" smtClean="0"/>
              <a:t> </a:t>
            </a:r>
            <a:r>
              <a:rPr lang="nl-NL" sz="2400" dirty="0" err="1" smtClean="0"/>
              <a:t>axes</a:t>
            </a:r>
            <a:r>
              <a:rPr lang="nl-NL" sz="2400" dirty="0" smtClean="0"/>
              <a:t> labels (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just</a:t>
            </a:r>
            <a:r>
              <a:rPr lang="nl-NL" sz="2400" dirty="0" smtClean="0"/>
              <a:t> the name of the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in Pandas)</a:t>
            </a:r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074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1311128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endParaRPr lang="nl-NL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27300"/>
            <a:ext cx="3672408" cy="35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501008"/>
            <a:ext cx="7416824" cy="36933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</a:t>
            </a:r>
            <a:r>
              <a:rPr lang="nl-NL" sz="1800" dirty="0" smtClean="0"/>
              <a:t>0.046 </a:t>
            </a:r>
            <a:r>
              <a:rPr lang="nl-NL" sz="1800" dirty="0" err="1" smtClean="0"/>
              <a:t>billion</a:t>
            </a:r>
            <a:endParaRPr lang="nl-NL" sz="1800" dirty="0" smtClean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</a:t>
            </a:r>
            <a:r>
              <a:rPr lang="nl-NL" sz="1800" dirty="0" smtClean="0"/>
              <a:t>views </a:t>
            </a:r>
            <a:r>
              <a:rPr lang="nl-NL" sz="1800" dirty="0" smtClean="0"/>
              <a:t>per </a:t>
            </a:r>
            <a:r>
              <a:rPr lang="nl-NL" sz="1800" dirty="0" err="1" smtClean="0"/>
              <a:t>million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</a:t>
            </a:r>
            <a:r>
              <a:rPr lang="nl-NL" sz="1800" dirty="0" smtClean="0"/>
              <a:t>= </a:t>
            </a:r>
            <a:r>
              <a:rPr lang="nl-NL" sz="1800" dirty="0" smtClean="0"/>
              <a:t>0.417 </a:t>
            </a:r>
            <a:r>
              <a:rPr lang="nl-NL" sz="1800" dirty="0" err="1" smtClean="0"/>
              <a:t>billion</a:t>
            </a:r>
            <a:endParaRPr lang="nl-NL" sz="1800" dirty="0" smtClean="0"/>
          </a:p>
          <a:p>
            <a:r>
              <a:rPr lang="nl-NL" sz="1800" dirty="0" smtClean="0"/>
              <a:t>(=417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)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448" y="1238520"/>
            <a:ext cx="3453904" cy="32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48674"/>
              </p:ext>
            </p:extLst>
          </p:nvPr>
        </p:nvGraphicFramePr>
        <p:xfrm>
          <a:off x="467544" y="2484903"/>
          <a:ext cx="8496941" cy="238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</a:t>
                      </a:r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million</a:t>
                      </a:r>
                      <a:r>
                        <a:rPr lang="nl-NL" sz="1400" baseline="0" dirty="0" smtClean="0"/>
                        <a:t> 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</a:t>
                      </a:r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billion</a:t>
                      </a:r>
                      <a:r>
                        <a:rPr lang="nl-NL" sz="1400" dirty="0" smtClean="0"/>
                        <a:t> views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0.046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0.417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</a:t>
                      </a:r>
                      <a:r>
                        <a:rPr lang="nl-NL" sz="1600" dirty="0" smtClean="0"/>
                        <a:t>9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956060"/>
              </p:ext>
            </p:extLst>
          </p:nvPr>
        </p:nvGraphicFramePr>
        <p:xfrm>
          <a:off x="376067" y="2503191"/>
          <a:ext cx="8496941" cy="238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</a:t>
                      </a:r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million</a:t>
                      </a:r>
                      <a:r>
                        <a:rPr lang="nl-NL" sz="1400" dirty="0" smtClean="0"/>
                        <a:t> 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</a:t>
                      </a:r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billion</a:t>
                      </a:r>
                      <a:r>
                        <a:rPr lang="nl-NL" sz="1400" baseline="0" dirty="0" smtClean="0"/>
                        <a:t> </a:t>
                      </a:r>
                      <a:r>
                        <a:rPr lang="nl-NL" sz="1400" dirty="0" smtClean="0"/>
                        <a:t>views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0.046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0.416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</a:t>
                      </a:r>
                      <a:r>
                        <a:rPr lang="nl-NL" sz="1600" dirty="0" smtClean="0"/>
                        <a:t>9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</a:t>
                      </a:r>
                      <a:endParaRPr lang="nl-NL" sz="1600" dirty="0" smtClean="0"/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0.046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0.416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1233</Words>
  <Application>Microsoft Office PowerPoint</Application>
  <PresentationFormat>Diavoorstelling (4:3)</PresentationFormat>
  <Paragraphs>247</Paragraphs>
  <Slides>24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Courier New</vt:lpstr>
      <vt:lpstr>Wingdings</vt:lpstr>
      <vt:lpstr>Zapf Dingbats</vt:lpstr>
      <vt:lpstr>HUoverhead[1]</vt:lpstr>
      <vt:lpstr>Fundamentals of Machine Learning Week 3: linear regression</vt:lpstr>
      <vt:lpstr>Check-in</vt:lpstr>
      <vt:lpstr>Feedback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Exercise 1: linear regression</vt:lpstr>
      <vt:lpstr>Topics</vt:lpstr>
      <vt:lpstr>Assumptions of simple linear regression</vt:lpstr>
      <vt:lpstr>Inspect residuals/errors</vt:lpstr>
      <vt:lpstr>Model fit: R2</vt:lpstr>
      <vt:lpstr>Model fit: RMSE</vt:lpstr>
      <vt:lpstr>Exercise 2: model evaluation</vt:lpstr>
      <vt:lpstr>Topics</vt:lpstr>
      <vt:lpstr>Overfitting</vt:lpstr>
      <vt:lpstr>Training and test set</vt:lpstr>
      <vt:lpstr>Training and test set</vt:lpstr>
      <vt:lpstr>Topics</vt:lpstr>
      <vt:lpstr>Equation</vt:lpstr>
      <vt:lpstr>Categorical variables</vt:lpstr>
      <vt:lpstr>Exercise 3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84</cp:revision>
  <cp:lastPrinted>2005-06-13T08:01:16Z</cp:lastPrinted>
  <dcterms:created xsi:type="dcterms:W3CDTF">2007-11-06T09:59:11Z</dcterms:created>
  <dcterms:modified xsi:type="dcterms:W3CDTF">2020-11-24T20:37:55Z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