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76" r:id="rId2"/>
    <p:sldId id="280" r:id="rId3"/>
    <p:sldId id="320" r:id="rId4"/>
    <p:sldId id="321" r:id="rId5"/>
    <p:sldId id="298" r:id="rId6"/>
    <p:sldId id="297" r:id="rId7"/>
    <p:sldId id="305" r:id="rId8"/>
    <p:sldId id="306" r:id="rId9"/>
    <p:sldId id="317" r:id="rId10"/>
    <p:sldId id="307" r:id="rId11"/>
    <p:sldId id="310" r:id="rId12"/>
    <p:sldId id="308" r:id="rId13"/>
    <p:sldId id="300" r:id="rId14"/>
    <p:sldId id="318" r:id="rId15"/>
    <p:sldId id="292" r:id="rId16"/>
    <p:sldId id="294" r:id="rId17"/>
    <p:sldId id="290" r:id="rId18"/>
    <p:sldId id="312" r:id="rId19"/>
    <p:sldId id="311" r:id="rId20"/>
    <p:sldId id="319" r:id="rId21"/>
    <p:sldId id="313" r:id="rId22"/>
    <p:sldId id="314" r:id="rId23"/>
    <p:sldId id="315" r:id="rId24"/>
    <p:sldId id="30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>
      <p:cViewPr varScale="1">
        <p:scale>
          <a:sx n="87" d="100"/>
          <a:sy n="87" d="100"/>
        </p:scale>
        <p:origin x="966" y="6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-werkblad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452360"/>
        <c:axId val="365448096"/>
      </c:scatterChart>
      <c:valAx>
        <c:axId val="36545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48096"/>
        <c:crosses val="autoZero"/>
        <c:crossBetween val="midCat"/>
        <c:majorUnit val="1"/>
      </c:valAx>
      <c:valAx>
        <c:axId val="36544809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52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12/2/2020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12/2/2020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12/2/2020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17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xxxxxxxxxxxxxxx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87A7AA-DFE9-4771-BEDE-3294FCEBFB02}" type="datetime1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xxxxxxxxxxxxx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1151B4-4860-4597-8EFD-6A3C754346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12/2/2020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12/2/2020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12/2/2020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492990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4: recap linear regression</a:t>
            </a:r>
            <a:br>
              <a:rPr lang="en-US" sz="2400" dirty="0" smtClean="0"/>
            </a:br>
            <a:r>
              <a:rPr lang="en-US" sz="2400" dirty="0"/>
              <a:t>I</a:t>
            </a:r>
            <a:r>
              <a:rPr lang="en-US" sz="2400" dirty="0" smtClean="0"/>
              <a:t>ntroduction machine learning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4880" y="3284984"/>
            <a:ext cx="6583362" cy="1569660"/>
          </a:xfrm>
        </p:spPr>
        <p:txBody>
          <a:bodyPr/>
          <a:lstStyle/>
          <a:p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7443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 a data </a:t>
            </a:r>
            <a:r>
              <a:rPr lang="nl-NL" dirty="0" err="1" smtClean="0"/>
              <a:t>scientist</a:t>
            </a:r>
            <a:r>
              <a:rPr lang="nl-NL" dirty="0" smtClean="0"/>
              <a:t>, </a:t>
            </a:r>
            <a:r>
              <a:rPr lang="nl-NL" dirty="0" err="1" smtClean="0"/>
              <a:t>you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smtClean="0"/>
              <a:t>Clean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explore</a:t>
            </a:r>
            <a:r>
              <a:rPr lang="nl-NL" sz="2400" dirty="0" smtClean="0"/>
              <a:t> data</a:t>
            </a:r>
          </a:p>
          <a:p>
            <a:endParaRPr lang="nl-NL" sz="2400" dirty="0"/>
          </a:p>
          <a:p>
            <a:r>
              <a:rPr lang="nl-NL" sz="2400" dirty="0" smtClean="0"/>
              <a:t>Look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data, </a:t>
            </a:r>
            <a:r>
              <a:rPr lang="nl-NL" sz="2400" dirty="0" err="1" smtClean="0"/>
              <a:t>investigate</a:t>
            </a:r>
            <a:r>
              <a:rPr lang="nl-NL" sz="2400" dirty="0" smtClean="0"/>
              <a:t> relations, e.g.</a:t>
            </a:r>
          </a:p>
          <a:p>
            <a:pPr lvl="1"/>
            <a:r>
              <a:rPr lang="nl-NL" sz="2200" dirty="0" err="1" smtClean="0"/>
              <a:t>Find</a:t>
            </a:r>
            <a:r>
              <a:rPr lang="nl-NL" sz="2200" dirty="0" smtClean="0"/>
              <a:t> types of users </a:t>
            </a:r>
            <a:r>
              <a:rPr lang="nl-NL" sz="2200" dirty="0" err="1" smtClean="0"/>
              <a:t>that</a:t>
            </a:r>
            <a:r>
              <a:rPr lang="nl-NL" sz="2200" dirty="0" smtClean="0"/>
              <a:t> </a:t>
            </a:r>
            <a:r>
              <a:rPr lang="nl-NL" sz="2200" dirty="0" err="1" smtClean="0"/>
              <a:t>use</a:t>
            </a:r>
            <a:r>
              <a:rPr lang="nl-NL" sz="2200" dirty="0" smtClean="0"/>
              <a:t> </a:t>
            </a:r>
            <a:r>
              <a:rPr lang="nl-NL" sz="2200" dirty="0" err="1" smtClean="0"/>
              <a:t>your</a:t>
            </a:r>
            <a:r>
              <a:rPr lang="nl-NL" sz="2200" dirty="0" smtClean="0"/>
              <a:t> website </a:t>
            </a:r>
            <a:r>
              <a:rPr lang="nl-NL" sz="2200" dirty="0" err="1" smtClean="0"/>
              <a:t>differently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r>
              <a:rPr lang="nl-NL" sz="2400" dirty="0" err="1" smtClean="0"/>
              <a:t>Build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statistical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make </a:t>
            </a:r>
            <a:r>
              <a:rPr lang="nl-NL" sz="2400" dirty="0" err="1" smtClean="0"/>
              <a:t>predictions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add</a:t>
            </a:r>
            <a:r>
              <a:rPr lang="nl-NL" sz="2400" dirty="0" smtClean="0"/>
              <a:t> </a:t>
            </a:r>
            <a:r>
              <a:rPr lang="nl-NL" sz="2400" dirty="0" err="1" smtClean="0"/>
              <a:t>value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organization</a:t>
            </a:r>
            <a:r>
              <a:rPr lang="nl-NL" sz="2400" dirty="0" smtClean="0"/>
              <a:t>, e.g. </a:t>
            </a:r>
            <a:endParaRPr lang="nl-NL" sz="2400" dirty="0"/>
          </a:p>
          <a:p>
            <a:pPr lvl="1"/>
            <a:r>
              <a:rPr lang="nl-NL" sz="2200" dirty="0" err="1" smtClean="0"/>
              <a:t>Predict</a:t>
            </a:r>
            <a:r>
              <a:rPr lang="nl-NL" sz="2200" dirty="0" smtClean="0"/>
              <a:t> the </a:t>
            </a:r>
            <a:r>
              <a:rPr lang="nl-NL" sz="2200" dirty="0" err="1" smtClean="0"/>
              <a:t>success</a:t>
            </a:r>
            <a:r>
              <a:rPr lang="nl-NL" sz="2200" dirty="0" smtClean="0"/>
              <a:t> of a new video ad</a:t>
            </a:r>
          </a:p>
          <a:p>
            <a:pPr lvl="1"/>
            <a:r>
              <a:rPr lang="nl-NL" sz="2200" dirty="0" smtClean="0"/>
              <a:t>Approach the users most </a:t>
            </a:r>
            <a:r>
              <a:rPr lang="nl-NL" sz="2200" dirty="0" err="1" smtClean="0"/>
              <a:t>likely</a:t>
            </a:r>
            <a:r>
              <a:rPr lang="nl-NL" sz="2200" dirty="0" smtClean="0"/>
              <a:t> </a:t>
            </a:r>
            <a:r>
              <a:rPr lang="nl-NL" sz="2200" dirty="0" err="1" smtClean="0"/>
              <a:t>to</a:t>
            </a:r>
            <a:r>
              <a:rPr lang="nl-NL" sz="2200" dirty="0" smtClean="0"/>
              <a:t> make a </a:t>
            </a:r>
            <a:r>
              <a:rPr lang="nl-NL" sz="2200" dirty="0" err="1" smtClean="0"/>
              <a:t>purchase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40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exploration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375471" cy="314268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331640" y="5165576"/>
            <a:ext cx="336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Plot the </a:t>
            </a:r>
            <a:r>
              <a:rPr lang="nl-NL" sz="1600" dirty="0" err="1" smtClean="0"/>
              <a:t>distributions</a:t>
            </a:r>
            <a:r>
              <a:rPr lang="nl-NL" sz="1600" dirty="0" smtClean="0"/>
              <a:t> of </a:t>
            </a:r>
            <a:r>
              <a:rPr lang="nl-NL" sz="1600" dirty="0" err="1" smtClean="0"/>
              <a:t>qualitative</a:t>
            </a:r>
            <a:r>
              <a:rPr lang="nl-NL" sz="1600" dirty="0" smtClean="0"/>
              <a:t> variables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</a:t>
            </a:r>
            <a:r>
              <a:rPr lang="nl-NL" sz="1600" dirty="0" err="1" smtClean="0"/>
              <a:t>differences</a:t>
            </a:r>
            <a:endParaRPr lang="nl-NL" sz="1600" dirty="0"/>
          </a:p>
        </p:txBody>
      </p:sp>
      <p:sp>
        <p:nvSpPr>
          <p:cNvPr id="6" name="Tekstvak 5"/>
          <p:cNvSpPr txBox="1"/>
          <p:nvPr/>
        </p:nvSpPr>
        <p:spPr>
          <a:xfrm>
            <a:off x="5588496" y="5165576"/>
            <a:ext cx="3363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Scatterplots</a:t>
            </a:r>
            <a:r>
              <a:rPr lang="nl-NL" sz="1600" dirty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scatterplot</a:t>
            </a:r>
            <a:r>
              <a:rPr lang="nl-NL" sz="1600" dirty="0" smtClean="0"/>
              <a:t> matrices are a </a:t>
            </a:r>
            <a:r>
              <a:rPr lang="nl-NL" sz="1600" dirty="0" err="1" smtClean="0"/>
              <a:t>great</a:t>
            </a:r>
            <a:r>
              <a:rPr lang="nl-NL" sz="1600" dirty="0" smtClean="0"/>
              <a:t> way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relations </a:t>
            </a:r>
            <a:r>
              <a:rPr lang="nl-NL" sz="1600" dirty="0" err="1" smtClean="0"/>
              <a:t>between</a:t>
            </a:r>
            <a:r>
              <a:rPr lang="nl-NL" sz="1600" dirty="0" smtClean="0"/>
              <a:t> </a:t>
            </a:r>
            <a:r>
              <a:rPr lang="nl-NL" sz="1600" dirty="0" err="1" smtClean="0"/>
              <a:t>quantitative</a:t>
            </a:r>
            <a:r>
              <a:rPr lang="nl-NL" sz="1600" dirty="0" smtClean="0"/>
              <a:t> variables</a:t>
            </a:r>
            <a:endParaRPr lang="nl-NL" sz="16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603648"/>
            <a:ext cx="3293854" cy="31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model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echte verbindingslijn 6"/>
          <p:cNvCxnSpPr/>
          <p:nvPr/>
        </p:nvCxnSpPr>
        <p:spPr bwMode="auto">
          <a:xfrm>
            <a:off x="4644008" y="2014106"/>
            <a:ext cx="0" cy="396044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2" y="4509120"/>
            <a:ext cx="1578684" cy="1872208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2555776" y="1430225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Build</a:t>
            </a:r>
            <a:endParaRPr lang="nl-NL" sz="1800" b="1" dirty="0"/>
          </a:p>
        </p:txBody>
      </p:sp>
      <p:sp>
        <p:nvSpPr>
          <p:cNvPr id="12" name="Tekstvak 11"/>
          <p:cNvSpPr txBox="1"/>
          <p:nvPr/>
        </p:nvSpPr>
        <p:spPr>
          <a:xfrm>
            <a:off x="6634870" y="1415106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Evaluate</a:t>
            </a:r>
            <a:endParaRPr lang="nl-NL" sz="1800" b="1" dirty="0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27" y="4460037"/>
            <a:ext cx="1601191" cy="1872161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484008" y="1988840"/>
            <a:ext cx="198575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Select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Make dummy variables </a:t>
            </a:r>
            <a:r>
              <a:rPr lang="nl-NL" sz="1500" dirty="0" err="1" smtClean="0"/>
              <a:t>for</a:t>
            </a:r>
            <a:r>
              <a:rPr lang="nl-NL" sz="1500" dirty="0" smtClean="0"/>
              <a:t> </a:t>
            </a:r>
            <a:r>
              <a:rPr lang="nl-NL" sz="1500" dirty="0" err="1" smtClean="0"/>
              <a:t>qualitative</a:t>
            </a:r>
            <a:r>
              <a:rPr lang="nl-NL" sz="1500" dirty="0" smtClean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Check </a:t>
            </a:r>
            <a:r>
              <a:rPr lang="nl-NL" sz="1500" dirty="0" err="1" smtClean="0"/>
              <a:t>linearity</a:t>
            </a:r>
            <a:r>
              <a:rPr lang="nl-NL" sz="1500" dirty="0" smtClean="0"/>
              <a:t>, </a:t>
            </a:r>
            <a:r>
              <a:rPr lang="nl-NL" sz="1500" dirty="0" err="1" smtClean="0"/>
              <a:t>consider</a:t>
            </a:r>
            <a:r>
              <a:rPr lang="nl-NL" sz="1500" dirty="0" smtClean="0"/>
              <a:t> </a:t>
            </a:r>
            <a:r>
              <a:rPr lang="nl-NL" sz="1500" dirty="0" err="1" smtClean="0"/>
              <a:t>transformations</a:t>
            </a:r>
            <a:r>
              <a:rPr lang="nl-NL" sz="15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838200" y="631858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! </a:t>
            </a:r>
            <a:r>
              <a:rPr lang="nl-NL" sz="1800" dirty="0">
                <a:solidFill>
                  <a:srgbClr val="FFC000"/>
                </a:solidFill>
                <a:cs typeface="Courier New" panose="02070309020205020404" pitchFamily="49" charset="0"/>
              </a:rPr>
              <a:t>👍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2679654" y="631189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Consider</a:t>
            </a:r>
            <a:r>
              <a:rPr lang="nl-NL" dirty="0" smtClean="0"/>
              <a:t> log?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211" y="2348880"/>
            <a:ext cx="1780038" cy="1800200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5078474" y="1988840"/>
            <a:ext cx="374199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Create</a:t>
            </a:r>
            <a:r>
              <a:rPr lang="nl-NL" sz="1500" dirty="0" smtClean="0"/>
              <a:t> train </a:t>
            </a:r>
            <a:r>
              <a:rPr lang="nl-NL" sz="1500" dirty="0" err="1" smtClean="0"/>
              <a:t>and</a:t>
            </a:r>
            <a:r>
              <a:rPr lang="nl-NL" sz="1500" dirty="0" smtClean="0"/>
              <a:t> test data set. </a:t>
            </a:r>
            <a:r>
              <a:rPr lang="nl-NL" sz="1500" b="1" dirty="0" err="1" smtClean="0"/>
              <a:t>Evaluate</a:t>
            </a:r>
            <a:r>
              <a:rPr lang="nl-NL" sz="1500" b="1" dirty="0" smtClean="0"/>
              <a:t> on the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Calculate</a:t>
            </a:r>
            <a:r>
              <a:rPr lang="nl-NL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</a:t>
            </a:r>
            <a:r>
              <a:rPr lang="nl-NL" baseline="30000" dirty="0" smtClean="0"/>
              <a:t>2</a:t>
            </a:r>
            <a:r>
              <a:rPr lang="nl-NL" dirty="0" smtClean="0"/>
              <a:t>: </a:t>
            </a:r>
            <a:r>
              <a:rPr lang="nl-NL" dirty="0" err="1" smtClean="0"/>
              <a:t>proportion</a:t>
            </a:r>
            <a:r>
              <a:rPr lang="nl-NL" dirty="0" smtClean="0"/>
              <a:t> of </a:t>
            </a:r>
            <a:r>
              <a:rPr lang="nl-NL" dirty="0" err="1" smtClean="0"/>
              <a:t>variance</a:t>
            </a:r>
            <a:r>
              <a:rPr lang="nl-NL" dirty="0" smtClean="0"/>
              <a:t> </a:t>
            </a:r>
            <a:r>
              <a:rPr lang="nl-NL" dirty="0" err="1" smtClean="0"/>
              <a:t>explained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RMSE: </a:t>
            </a:r>
            <a:r>
              <a:rPr lang="nl-NL" dirty="0" err="1" smtClean="0"/>
              <a:t>typical</a:t>
            </a:r>
            <a:r>
              <a:rPr lang="nl-NL" dirty="0" smtClean="0"/>
              <a:t> error in </a:t>
            </a:r>
            <a:r>
              <a:rPr lang="nl-NL" dirty="0" err="1" smtClean="0"/>
              <a:t>prediction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Plots: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251" y="4226667"/>
            <a:ext cx="2210261" cy="1933100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358" y="4172202"/>
            <a:ext cx="2137898" cy="1977309"/>
          </a:xfrm>
          <a:prstGeom prst="rect">
            <a:avLst/>
          </a:prstGeom>
        </p:spPr>
      </p:pic>
      <p:sp>
        <p:nvSpPr>
          <p:cNvPr id="23" name="Tekstvak 22"/>
          <p:cNvSpPr txBox="1"/>
          <p:nvPr/>
        </p:nvSpPr>
        <p:spPr>
          <a:xfrm>
            <a:off x="5263880" y="626573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Residual</a:t>
            </a:r>
            <a:r>
              <a:rPr lang="nl-NL" dirty="0" smtClean="0"/>
              <a:t> plots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7105182" y="6265731"/>
            <a:ext cx="17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Y-Y’ (</a:t>
            </a:r>
            <a:r>
              <a:rPr lang="nl-NL" dirty="0" err="1" smtClean="0"/>
              <a:t>actual</a:t>
            </a:r>
            <a:r>
              <a:rPr lang="nl-NL" dirty="0" smtClean="0"/>
              <a:t> vs. </a:t>
            </a:r>
            <a:r>
              <a:rPr lang="nl-NL" dirty="0" err="1" smtClean="0"/>
              <a:t>predicted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6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195" y="404664"/>
            <a:ext cx="6172200" cy="579438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recap</a:t>
            </a:r>
            <a:r>
              <a:rPr lang="nl-NL" dirty="0" smtClean="0"/>
              <a:t> </a:t>
            </a:r>
            <a:r>
              <a:rPr lang="nl-NL" dirty="0" err="1" smtClean="0"/>
              <a:t>exercise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1475" y="1340768"/>
            <a:ext cx="7881938" cy="622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recap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 data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scientist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3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from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weeks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the </a:t>
            </a:r>
            <a:r>
              <a:rPr lang="nl-NL" sz="13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3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ookbook</a:t>
            </a:r>
            <a:r>
              <a:rPr lang="nl-NL" sz="13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nl-NL" sz="13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</a:t>
            </a: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3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300" b="1" kern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Notebook </a:t>
            </a:r>
            <a:r>
              <a:rPr lang="nl-NL" sz="1300" b="1" kern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b="1" kern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 </a:t>
            </a:r>
            <a:r>
              <a:rPr lang="nl-NL" sz="1300" b="1" kern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300" b="1" kern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</a:t>
            </a:r>
            <a:r>
              <a:rPr lang="nl-NL" sz="1300" b="1" kern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300" b="1" kern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found in </a:t>
            </a:r>
            <a:r>
              <a:rPr lang="nl-NL" sz="1300" b="1" i="1" kern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300" b="1" i="1" kern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300" b="1" i="1" kern="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recap_linear_regression</a:t>
            </a:r>
            <a:r>
              <a:rPr lang="nl-NL" sz="1300" b="1" i="1" kern="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can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found in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The data are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artificial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have been built in. The data are on frequent bol.com shoppers. </a:t>
            </a:r>
          </a:p>
          <a:p>
            <a:pPr marL="0" indent="0">
              <a:buFont typeface="Zapf Dingbats" charset="2"/>
              <a:buNone/>
            </a:pP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predicts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money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bol.com per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optimal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model. </a:t>
            </a:r>
          </a:p>
          <a:p>
            <a:pPr marL="0" indent="0">
              <a:buFont typeface="Zapf Dingbats" charset="2"/>
              <a:buNone/>
            </a:pP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spent_bol</a:t>
            </a:r>
            <a:r>
              <a:rPr lang="nl-NL" sz="13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hold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-out test in the folder.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no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longer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allowed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change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model,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this at the end!</a:t>
            </a:r>
          </a:p>
          <a:p>
            <a:pPr marL="0" indent="0">
              <a:buFont typeface="Zapf Dingbats" charset="2"/>
              <a:buNone/>
            </a:pP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tips:</a:t>
            </a: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snippets of code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endParaRPr lang="nl-NL" sz="13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graphs</a:t>
            </a:r>
            <a:r>
              <a:rPr lang="nl-NL" sz="1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</a:t>
            </a: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transformations</a:t>
            </a:r>
            <a:endParaRPr lang="nl-NL" sz="13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performance of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</a:p>
          <a:p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Beware of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overfitting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Best performance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prize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621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44075"/>
          </a:xfrm>
        </p:spPr>
        <p:txBody>
          <a:bodyPr/>
          <a:lstStyle/>
          <a:p>
            <a:r>
              <a:rPr lang="en-US" sz="2400" dirty="0" smtClean="0"/>
              <a:t>‘the </a:t>
            </a:r>
            <a:r>
              <a:rPr lang="en-US" sz="2400" dirty="0"/>
              <a:t>study of algorithms and statistical models that computer systems use to progressively improve their performance on a specific task</a:t>
            </a:r>
            <a:r>
              <a:rPr lang="en-US" sz="2400" dirty="0" smtClean="0"/>
              <a:t>.’ (Wikipedia)</a:t>
            </a:r>
          </a:p>
          <a:p>
            <a:endParaRPr lang="en-US" sz="2400" dirty="0"/>
          </a:p>
          <a:p>
            <a:r>
              <a:rPr lang="en-US" sz="2400" dirty="0" smtClean="0"/>
              <a:t>Like traditional statistics, but…</a:t>
            </a:r>
          </a:p>
          <a:p>
            <a:pPr lvl="1"/>
            <a:r>
              <a:rPr lang="en-US" sz="2200" dirty="0" smtClean="0"/>
              <a:t>More variables and cases </a:t>
            </a:r>
          </a:p>
          <a:p>
            <a:pPr lvl="1"/>
            <a:r>
              <a:rPr lang="en-US" sz="2200" dirty="0" smtClean="0"/>
              <a:t>Complicated and expensive (in terms of computing power) models/algorithms</a:t>
            </a:r>
          </a:p>
          <a:p>
            <a:pPr lvl="1"/>
            <a:r>
              <a:rPr lang="en-US" sz="2200" dirty="0" smtClean="0"/>
              <a:t>Fitting every ‘nook and cranny’ of the data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315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smtClean="0"/>
              <a:t>Spotify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9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r>
              <a:rPr lang="nl-NL" dirty="0" smtClean="0"/>
              <a:t> vs.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14056" cy="3342453"/>
          </a:xfrm>
        </p:spPr>
        <p:txBody>
          <a:bodyPr/>
          <a:lstStyle/>
          <a:p>
            <a:r>
              <a:rPr lang="nl-NL" sz="2400" dirty="0" err="1" smtClean="0"/>
              <a:t>Within</a:t>
            </a:r>
            <a:r>
              <a:rPr lang="nl-NL" sz="2400" dirty="0" smtClean="0"/>
              <a:t> </a:t>
            </a:r>
            <a:r>
              <a:rPr lang="nl-NL" sz="2400" dirty="0" err="1" smtClean="0"/>
              <a:t>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, </a:t>
            </a:r>
            <a:r>
              <a:rPr lang="nl-NL" sz="2400" dirty="0" err="1" smtClean="0"/>
              <a:t>there</a:t>
            </a:r>
            <a:r>
              <a:rPr lang="nl-NL" sz="2400" dirty="0" smtClean="0"/>
              <a:t> are </a:t>
            </a:r>
            <a:r>
              <a:rPr lang="nl-NL" sz="2400" dirty="0" err="1" smtClean="0"/>
              <a:t>two</a:t>
            </a:r>
            <a:r>
              <a:rPr lang="nl-NL" sz="2400" dirty="0" smtClean="0"/>
              <a:t> types: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: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Regression</a:t>
            </a:r>
            <a:r>
              <a:rPr lang="nl-NL" sz="2400" dirty="0" smtClean="0"/>
              <a:t>: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293096"/>
            <a:ext cx="2124470" cy="208823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2149178" cy="14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Weekly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703259"/>
            <a:ext cx="5217401" cy="10106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6" y="4586059"/>
            <a:ext cx="4862309" cy="94185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92" y="3490236"/>
            <a:ext cx="5204571" cy="100814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459234"/>
            <a:ext cx="4869929" cy="94332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1375569"/>
            <a:ext cx="4976994" cy="96406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1346089"/>
            <a:ext cx="2381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Excercise</a:t>
            </a:r>
            <a:r>
              <a:rPr lang="nl-NL" dirty="0" smtClean="0"/>
              <a:t> 2: Kaggle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www.kaggle.com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a look at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sets for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weekly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Discuss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52" y="2636912"/>
            <a:ext cx="743482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81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172200" cy="584775"/>
          </a:xfrm>
        </p:spPr>
        <p:txBody>
          <a:bodyPr/>
          <a:lstStyle/>
          <a:p>
            <a:r>
              <a:rPr lang="nl-NL" i="1" dirty="0" smtClean="0"/>
              <a:t>k-</a:t>
            </a:r>
            <a:r>
              <a:rPr lang="nl-NL" dirty="0" err="1" smtClean="0"/>
              <a:t>nearest</a:t>
            </a:r>
            <a:r>
              <a:rPr lang="nl-NL" dirty="0" smtClean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: </a:t>
            </a:r>
            <a:r>
              <a:rPr lang="nl-NL" dirty="0" err="1" smtClean="0"/>
              <a:t>intuition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56976"/>
            <a:ext cx="3663012" cy="259616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2941195" cy="288032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619672" y="5085184"/>
            <a:ext cx="594989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nl-NL" sz="2400" kern="0" dirty="0" err="1" smtClean="0"/>
              <a:t>Who</a:t>
            </a:r>
            <a:r>
              <a:rPr lang="nl-NL" sz="2400" kern="0" dirty="0" smtClean="0"/>
              <a:t> is </a:t>
            </a:r>
            <a:r>
              <a:rPr lang="nl-NL" sz="2400" kern="0" dirty="0" err="1" smtClean="0"/>
              <a:t>your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favorite</a:t>
            </a:r>
            <a:r>
              <a:rPr lang="nl-NL" sz="2400" kern="0" dirty="0" smtClean="0"/>
              <a:t>?</a:t>
            </a:r>
          </a:p>
          <a:p>
            <a:pPr marL="0" indent="0" algn="ctr">
              <a:buNone/>
            </a:pPr>
            <a:endParaRPr lang="nl-NL" sz="2400" kern="0" dirty="0"/>
          </a:p>
          <a:p>
            <a:pPr marL="0" indent="0" algn="ctr">
              <a:buNone/>
            </a:pPr>
            <a:r>
              <a:rPr lang="nl-NL" sz="2400" b="1" kern="0" dirty="0" smtClean="0"/>
              <a:t>Cristiano Ronaldo</a:t>
            </a:r>
            <a:r>
              <a:rPr lang="nl-NL" sz="2400" kern="0" dirty="0" smtClean="0"/>
              <a:t> or </a:t>
            </a:r>
            <a:r>
              <a:rPr lang="nl-NL" sz="2400" b="1" kern="0" dirty="0" smtClean="0"/>
              <a:t>Lionel Messi</a:t>
            </a:r>
            <a:endParaRPr lang="nl-NL" sz="2200" b="1" kern="0" dirty="0" smtClean="0"/>
          </a:p>
          <a:p>
            <a:pPr marL="0" indent="0" algn="ctr">
              <a:buNone/>
            </a:pPr>
            <a:endParaRPr lang="nl-NL" sz="2400" kern="0" dirty="0" smtClean="0"/>
          </a:p>
          <a:p>
            <a:pPr marL="0" indent="0" algn="ctr">
              <a:buNone/>
            </a:pPr>
            <a:r>
              <a:rPr lang="nl-NL" sz="24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61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462760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What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obvious</a:t>
            </a:r>
            <a:r>
              <a:rPr lang="nl-NL" sz="2400" dirty="0" smtClean="0"/>
              <a:t> ‘</a:t>
            </a:r>
            <a:r>
              <a:rPr lang="nl-NL" sz="2400" dirty="0" err="1" smtClean="0"/>
              <a:t>problem</a:t>
            </a:r>
            <a:r>
              <a:rPr lang="nl-NL" sz="2400" dirty="0" smtClean="0"/>
              <a:t>’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?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786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90853"/>
              </p:ext>
            </p:extLst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98892"/>
              </p:ext>
            </p:extLst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5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554545"/>
          </a:xfrm>
        </p:spPr>
        <p:txBody>
          <a:bodyPr/>
          <a:lstStyle/>
          <a:p>
            <a:r>
              <a:rPr lang="nl-NL" sz="2000" dirty="0"/>
              <a:t>GDP vs. </a:t>
            </a:r>
            <a:r>
              <a:rPr lang="nl-NL" sz="2000" dirty="0" err="1"/>
              <a:t>happiness</a:t>
            </a:r>
            <a:r>
              <a:rPr lang="nl-NL" sz="2000" dirty="0"/>
              <a:t> (data: </a:t>
            </a:r>
            <a:r>
              <a:rPr lang="nl-NL" sz="2000" dirty="0" err="1"/>
              <a:t>Worldbank</a:t>
            </a:r>
            <a:r>
              <a:rPr lang="nl-NL" sz="2000" dirty="0"/>
              <a:t>, </a:t>
            </a:r>
            <a:r>
              <a:rPr lang="nl-NL" sz="2000" dirty="0" err="1"/>
              <a:t>visualization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Max </a:t>
            </a:r>
            <a:r>
              <a:rPr lang="nl-NL" sz="2000" dirty="0" err="1"/>
              <a:t>Roser</a:t>
            </a:r>
            <a:r>
              <a:rPr lang="nl-NL" sz="2000" dirty="0"/>
              <a:t>, CC-BY-SA)</a:t>
            </a:r>
          </a:p>
          <a:p>
            <a:r>
              <a:rPr lang="nl-NL" sz="2000" dirty="0" smtClean="0"/>
              <a:t>MNIST data set </a:t>
            </a:r>
            <a:r>
              <a:rPr lang="nl-NL" sz="2000" dirty="0" err="1" smtClean="0"/>
              <a:t>by</a:t>
            </a:r>
            <a:r>
              <a:rPr lang="nl-NL" sz="2000" dirty="0" smtClean="0"/>
              <a:t> Josef </a:t>
            </a:r>
            <a:r>
              <a:rPr lang="nl-NL" sz="2000" dirty="0" err="1" smtClean="0"/>
              <a:t>Steppan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Spam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Etonic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Clusters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Chire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Cristiano Ronaldo </a:t>
            </a:r>
            <a:r>
              <a:rPr lang="nl-NL" sz="2000" dirty="0" err="1" smtClean="0"/>
              <a:t>by</a:t>
            </a:r>
            <a:r>
              <a:rPr lang="nl-NL" sz="2000" dirty="0" smtClean="0"/>
              <a:t> Ruben </a:t>
            </a:r>
            <a:r>
              <a:rPr lang="nl-NL" sz="2000" dirty="0" err="1" smtClean="0"/>
              <a:t>Ortega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Lionel Messi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az-Cyrl-AZ" sz="2000" dirty="0"/>
              <a:t>Кирилл </a:t>
            </a:r>
            <a:r>
              <a:rPr lang="az-Cyrl-AZ" sz="2000" dirty="0" smtClean="0"/>
              <a:t>Венедиктов</a:t>
            </a:r>
            <a:r>
              <a:rPr lang="nl-NL" sz="2000" dirty="0" smtClean="0"/>
              <a:t> (GNU </a:t>
            </a:r>
            <a:r>
              <a:rPr lang="nl-NL" sz="2000" dirty="0" err="1" smtClean="0"/>
              <a:t>license</a:t>
            </a:r>
            <a:r>
              <a:rPr lang="nl-NL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821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assignment</a:t>
            </a:r>
            <a:r>
              <a:rPr lang="nl-NL" dirty="0" smtClean="0"/>
              <a:t> #2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37919"/>
          </a:xfrm>
        </p:spPr>
        <p:txBody>
          <a:bodyPr/>
          <a:lstStyle/>
          <a:p>
            <a:r>
              <a:rPr lang="nl-NL" sz="2400" dirty="0" smtClean="0"/>
              <a:t>Keep on </a:t>
            </a:r>
            <a:r>
              <a:rPr lang="nl-NL" sz="2400" dirty="0" err="1" smtClean="0"/>
              <a:t>documenting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analysis:</a:t>
            </a:r>
          </a:p>
          <a:p>
            <a:pPr lvl="1"/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Markdown</a:t>
            </a:r>
            <a:endParaRPr lang="nl-NL" sz="2400" dirty="0" smtClean="0"/>
          </a:p>
          <a:p>
            <a:pPr lvl="1"/>
            <a:r>
              <a:rPr lang="nl-NL" sz="2400" dirty="0" err="1" smtClean="0"/>
              <a:t>Headings</a:t>
            </a:r>
            <a:endParaRPr lang="nl-NL" sz="2400" dirty="0" smtClean="0"/>
          </a:p>
          <a:p>
            <a:pPr lvl="1"/>
            <a:r>
              <a:rPr lang="nl-NL" sz="2400" dirty="0" err="1" smtClean="0"/>
              <a:t>Introductions</a:t>
            </a:r>
            <a:endParaRPr lang="nl-NL" sz="2400" dirty="0" smtClean="0"/>
          </a:p>
          <a:p>
            <a:pPr lvl="1"/>
            <a:r>
              <a:rPr lang="nl-NL" sz="2400" dirty="0" err="1" smtClean="0"/>
              <a:t>Intermediate</a:t>
            </a:r>
            <a:r>
              <a:rPr lang="nl-NL" sz="2400" dirty="0" smtClean="0"/>
              <a:t> steps / processing</a:t>
            </a:r>
          </a:p>
          <a:p>
            <a:pPr lvl="1"/>
            <a:r>
              <a:rPr lang="nl-NL" sz="2400" dirty="0" err="1" smtClean="0"/>
              <a:t>Conclusions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err="1" smtClean="0"/>
              <a:t>Don't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.</a:t>
            </a:r>
            <a:r>
              <a:rPr lang="nl-NL" sz="2400" dirty="0" err="1" smtClean="0"/>
              <a:t>fillna</a:t>
            </a:r>
            <a:r>
              <a:rPr lang="nl-NL" sz="2400" dirty="0" smtClean="0"/>
              <a:t>(0). </a:t>
            </a:r>
            <a:r>
              <a:rPr lang="nl-NL" sz="2400" dirty="0" err="1" smtClean="0"/>
              <a:t>Use</a:t>
            </a:r>
            <a:r>
              <a:rPr lang="nl-NL" sz="2400" dirty="0" smtClean="0"/>
              <a:t> .</a:t>
            </a:r>
            <a:r>
              <a:rPr lang="nl-NL" sz="2400" dirty="0" err="1" smtClean="0"/>
              <a:t>dropna</a:t>
            </a:r>
            <a:r>
              <a:rPr lang="nl-NL" sz="2400" dirty="0" smtClean="0"/>
              <a:t>() </a:t>
            </a:r>
            <a:r>
              <a:rPr lang="nl-NL" sz="2400" dirty="0" err="1" smtClean="0"/>
              <a:t>instead</a:t>
            </a:r>
            <a:r>
              <a:rPr lang="nl-NL" sz="2400" dirty="0" smtClean="0"/>
              <a:t>!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74956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398096" cy="1077218"/>
          </a:xfrm>
        </p:spPr>
        <p:txBody>
          <a:bodyPr/>
          <a:lstStyle/>
          <a:p>
            <a:r>
              <a:rPr lang="nl-NL" dirty="0" smtClean="0"/>
              <a:t>Research project </a:t>
            </a:r>
            <a:r>
              <a:rPr lang="nl-NL" dirty="0" err="1" smtClean="0"/>
              <a:t>with</a:t>
            </a:r>
            <a:r>
              <a:rPr lang="nl-NL" dirty="0" smtClean="0"/>
              <a:t> AI </a:t>
            </a:r>
            <a:r>
              <a:rPr lang="nl-NL" dirty="0" err="1" smtClean="0"/>
              <a:t>group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95021"/>
            <a:ext cx="7881938" cy="10525958"/>
          </a:xfrm>
        </p:spPr>
        <p:txBody>
          <a:bodyPr/>
          <a:lstStyle/>
          <a:p>
            <a:r>
              <a:rPr lang="nl-NL" sz="1800" dirty="0" smtClean="0"/>
              <a:t>Building on a project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</a:t>
            </a:r>
            <a:r>
              <a:rPr lang="nl-NL" sz="1800" dirty="0" smtClean="0"/>
              <a:t> fake </a:t>
            </a:r>
            <a:r>
              <a:rPr lang="nl-NL" sz="1800" dirty="0" err="1" smtClean="0"/>
              <a:t>news</a:t>
            </a:r>
            <a:r>
              <a:rPr lang="nl-NL" sz="1800" dirty="0" smtClean="0"/>
              <a:t> tweets</a:t>
            </a:r>
          </a:p>
          <a:p>
            <a:endParaRPr lang="nl-NL" sz="1800" dirty="0"/>
          </a:p>
          <a:p>
            <a:r>
              <a:rPr lang="nl-NL" sz="1800" dirty="0" err="1" smtClean="0"/>
              <a:t>Lecture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Q&amp;A from Stefan Leijnen, professor of the research </a:t>
            </a:r>
            <a:r>
              <a:rPr lang="nl-NL" sz="1800" dirty="0" err="1" smtClean="0"/>
              <a:t>group</a:t>
            </a:r>
            <a:r>
              <a:rPr lang="nl-NL" sz="1800" dirty="0" smtClean="0"/>
              <a:t>. 8 December 11:00-11:45</a:t>
            </a:r>
          </a:p>
          <a:p>
            <a:endParaRPr lang="nl-NL" sz="1800" dirty="0"/>
          </a:p>
          <a:p>
            <a:r>
              <a:rPr lang="nl-NL" sz="1800" dirty="0" err="1" smtClean="0"/>
              <a:t>Work</a:t>
            </a:r>
            <a:r>
              <a:rPr lang="nl-NL" sz="1800" dirty="0" smtClean="0"/>
              <a:t> </a:t>
            </a:r>
            <a:r>
              <a:rPr lang="nl-NL" sz="1800" dirty="0" err="1" smtClean="0"/>
              <a:t>individually</a:t>
            </a:r>
            <a:r>
              <a:rPr lang="nl-NL" sz="1800" dirty="0" smtClean="0"/>
              <a:t> but </a:t>
            </a:r>
            <a:r>
              <a:rPr lang="nl-NL" sz="1800" dirty="0" err="1" smtClean="0"/>
              <a:t>also</a:t>
            </a:r>
            <a:r>
              <a:rPr lang="nl-NL" sz="1800" dirty="0" smtClean="0"/>
              <a:t> as a team</a:t>
            </a:r>
          </a:p>
          <a:p>
            <a:endParaRPr lang="nl-NL" sz="1800" dirty="0"/>
          </a:p>
          <a:p>
            <a:r>
              <a:rPr lang="nl-NL" sz="1800" dirty="0" smtClean="0"/>
              <a:t>More (</a:t>
            </a:r>
            <a:r>
              <a:rPr lang="nl-NL" sz="1800" dirty="0" err="1" smtClean="0"/>
              <a:t>advanced</a:t>
            </a:r>
            <a:r>
              <a:rPr lang="nl-NL" sz="1800" dirty="0" smtClean="0"/>
              <a:t>) </a:t>
            </a:r>
            <a:r>
              <a:rPr lang="nl-NL" sz="1800" dirty="0" err="1" smtClean="0"/>
              <a:t>work</a:t>
            </a:r>
            <a:r>
              <a:rPr lang="nl-NL" sz="1800" dirty="0" smtClean="0"/>
              <a:t> on feature engineering &amp; model building</a:t>
            </a:r>
          </a:p>
          <a:p>
            <a:endParaRPr lang="nl-NL" sz="1800" dirty="0"/>
          </a:p>
          <a:p>
            <a:r>
              <a:rPr lang="nl-NL" sz="1800" dirty="0" err="1" smtClean="0"/>
              <a:t>Some</a:t>
            </a:r>
            <a:r>
              <a:rPr lang="nl-NL" sz="1800" dirty="0" smtClean="0"/>
              <a:t> more </a:t>
            </a:r>
            <a:r>
              <a:rPr lang="nl-NL" sz="1800" dirty="0" err="1" smtClean="0"/>
              <a:t>supervision</a:t>
            </a:r>
            <a:r>
              <a:rPr lang="nl-NL" sz="1800" dirty="0" smtClean="0"/>
              <a:t> from me</a:t>
            </a:r>
          </a:p>
          <a:p>
            <a:endParaRPr lang="nl-NL" sz="1800" dirty="0"/>
          </a:p>
          <a:p>
            <a:r>
              <a:rPr lang="nl-NL" sz="1800" dirty="0" smtClean="0"/>
              <a:t>Present </a:t>
            </a:r>
            <a:r>
              <a:rPr lang="nl-NL" sz="1800" dirty="0" err="1" smtClean="0"/>
              <a:t>your</a:t>
            </a:r>
            <a:r>
              <a:rPr lang="nl-NL" sz="1800" dirty="0" smtClean="0"/>
              <a:t> </a:t>
            </a:r>
            <a:r>
              <a:rPr lang="nl-NL" sz="1800" dirty="0" err="1" smtClean="0"/>
              <a:t>work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AI research </a:t>
            </a:r>
            <a:r>
              <a:rPr lang="nl-NL" sz="1800" dirty="0" err="1" smtClean="0"/>
              <a:t>group</a:t>
            </a:r>
            <a:r>
              <a:rPr lang="nl-NL" sz="1800" dirty="0" smtClean="0"/>
              <a:t> at the end</a:t>
            </a:r>
          </a:p>
          <a:p>
            <a:endParaRPr lang="nl-NL" sz="1800" dirty="0"/>
          </a:p>
          <a:p>
            <a:r>
              <a:rPr lang="nl-NL" sz="1800" dirty="0" smtClean="0"/>
              <a:t>Details on Canvas </a:t>
            </a:r>
            <a:r>
              <a:rPr lang="nl-NL" sz="1800" dirty="0" err="1" smtClean="0"/>
              <a:t>tomorrow</a:t>
            </a:r>
            <a:r>
              <a:rPr lang="nl-NL" sz="1800" dirty="0" smtClean="0"/>
              <a:t>. </a:t>
            </a:r>
            <a:r>
              <a:rPr lang="nl-NL" sz="1800" dirty="0" err="1" smtClean="0"/>
              <a:t>You</a:t>
            </a:r>
            <a:r>
              <a:rPr lang="nl-NL" sz="1800" dirty="0" smtClean="0"/>
              <a:t> can </a:t>
            </a:r>
            <a:r>
              <a:rPr lang="nl-NL" sz="1800" dirty="0" err="1" smtClean="0"/>
              <a:t>indicate</a:t>
            </a:r>
            <a:r>
              <a:rPr lang="nl-NL" sz="1800" dirty="0" smtClean="0"/>
              <a:t> </a:t>
            </a:r>
            <a:r>
              <a:rPr lang="nl-NL" sz="1800" dirty="0" err="1" smtClean="0"/>
              <a:t>if</a:t>
            </a:r>
            <a:r>
              <a:rPr lang="nl-NL" sz="1800" dirty="0" smtClean="0"/>
              <a:t> </a:t>
            </a:r>
            <a:r>
              <a:rPr lang="nl-NL" sz="1800" dirty="0" err="1" smtClean="0"/>
              <a:t>you</a:t>
            </a:r>
            <a:r>
              <a:rPr lang="nl-NL" sz="1800" dirty="0" smtClean="0"/>
              <a:t> want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join</a:t>
            </a:r>
            <a:r>
              <a:rPr lang="nl-NL" sz="1800" dirty="0" smtClean="0"/>
              <a:t> in </a:t>
            </a:r>
            <a:r>
              <a:rPr lang="nl-NL" sz="1800" dirty="0" err="1" smtClean="0"/>
              <a:t>your</a:t>
            </a:r>
            <a:r>
              <a:rPr lang="nl-NL" sz="1800" dirty="0" smtClean="0"/>
              <a:t> </a:t>
            </a:r>
            <a:r>
              <a:rPr lang="nl-NL" sz="1800" dirty="0" err="1" smtClean="0"/>
              <a:t>proposal</a:t>
            </a:r>
            <a:r>
              <a:rPr lang="nl-NL" sz="1800" smtClean="0"/>
              <a:t>.</a:t>
            </a:r>
            <a:endParaRPr lang="nl-NL" sz="1800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 smtClean="0"/>
              <a:t>Differences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regular </a:t>
            </a:r>
            <a:r>
              <a:rPr lang="nl-NL" dirty="0" err="1" smtClean="0"/>
              <a:t>assignment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It's more </a:t>
            </a:r>
            <a:r>
              <a:rPr lang="nl-NL" dirty="0" err="1" smtClean="0"/>
              <a:t>challenging</a:t>
            </a:r>
            <a:endParaRPr lang="nl-NL" dirty="0" smtClean="0"/>
          </a:p>
          <a:p>
            <a:pPr lvl="1"/>
            <a:r>
              <a:rPr lang="nl-NL" dirty="0" err="1" smtClean="0"/>
              <a:t>You</a:t>
            </a:r>
            <a:r>
              <a:rPr lang="nl-NL" dirty="0" smtClean="0"/>
              <a:t> get a </a:t>
            </a:r>
            <a:r>
              <a:rPr lang="nl-NL" dirty="0" err="1" smtClean="0"/>
              <a:t>little</a:t>
            </a:r>
            <a:r>
              <a:rPr lang="nl-NL" dirty="0" smtClean="0"/>
              <a:t> more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776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515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r>
              <a:rPr lang="nl-NL" sz="2400" dirty="0" smtClean="0"/>
              <a:t> are a kind of </a:t>
            </a:r>
            <a:r>
              <a:rPr lang="nl-NL" sz="2400" b="1" dirty="0" smtClean="0"/>
              <a:t>feature engineering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</a:t>
            </a:r>
            <a:r>
              <a:rPr lang="nl-NL" sz="2400" dirty="0" smtClean="0"/>
              <a:t> information the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</a:t>
            </a:r>
            <a:r>
              <a:rPr lang="nl-NL" sz="2400" dirty="0" err="1" smtClean="0"/>
              <a:t>can’t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very</a:t>
            </a:r>
            <a:r>
              <a:rPr lang="nl-NL" sz="2400" dirty="0" smtClean="0"/>
              <a:t> well </a:t>
            </a:r>
            <a:r>
              <a:rPr lang="nl-NL" sz="2400" dirty="0" err="1" smtClean="0"/>
              <a:t>into</a:t>
            </a:r>
            <a:r>
              <a:rPr lang="nl-NL" sz="2400" dirty="0" smtClean="0"/>
              <a:t> </a:t>
            </a:r>
            <a:r>
              <a:rPr lang="nl-NL" sz="2400" dirty="0" err="1" smtClean="0"/>
              <a:t>something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Example</a:t>
            </a:r>
            <a:r>
              <a:rPr lang="nl-NL" sz="2400" dirty="0" smtClean="0"/>
              <a:t>: in a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would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traffic jams (km/</a:t>
            </a:r>
            <a:r>
              <a:rPr lang="nl-NL" sz="2400" dirty="0" err="1" smtClean="0"/>
              <a:t>year</a:t>
            </a:r>
            <a:r>
              <a:rPr lang="nl-NL" sz="2400" dirty="0" smtClean="0"/>
              <a:t>) in a country from:</a:t>
            </a:r>
          </a:p>
          <a:p>
            <a:pPr lvl="1"/>
            <a:r>
              <a:rPr lang="nl-NL" sz="2200" dirty="0" err="1" smtClean="0"/>
              <a:t>Population</a:t>
            </a:r>
            <a:r>
              <a:rPr lang="nl-NL" sz="2200" dirty="0" smtClean="0"/>
              <a:t> (</a:t>
            </a:r>
            <a:r>
              <a:rPr lang="nl-NL" sz="2200" dirty="0" err="1" smtClean="0"/>
              <a:t>millions</a:t>
            </a:r>
            <a:r>
              <a:rPr lang="nl-NL" sz="2200" dirty="0" smtClean="0"/>
              <a:t> of </a:t>
            </a:r>
            <a:r>
              <a:rPr lang="nl-NL" sz="2200" dirty="0" err="1" smtClean="0"/>
              <a:t>inhabitants</a:t>
            </a:r>
            <a:r>
              <a:rPr lang="nl-NL" sz="2200" dirty="0" smtClean="0"/>
              <a:t>)</a:t>
            </a:r>
          </a:p>
          <a:p>
            <a:pPr lvl="1"/>
            <a:r>
              <a:rPr lang="nl-NL" sz="2200" dirty="0" smtClean="0"/>
              <a:t>Land area (km</a:t>
            </a:r>
            <a:r>
              <a:rPr lang="nl-NL" sz="2200" baseline="30000" dirty="0" smtClean="0"/>
              <a:t>2</a:t>
            </a:r>
            <a:r>
              <a:rPr lang="nl-NL" sz="2200" dirty="0"/>
              <a:t>)</a:t>
            </a:r>
            <a:r>
              <a:rPr lang="nl-NL" sz="2200" dirty="0" smtClean="0"/>
              <a:t>    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1473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5845144"/>
            <a:ext cx="6830888" cy="880241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/>
              <a:t>GDP/capita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self-reported</a:t>
            </a:r>
            <a:r>
              <a:rPr lang="nl-NL" sz="1600" dirty="0" smtClean="0"/>
              <a:t> life </a:t>
            </a:r>
            <a:r>
              <a:rPr lang="nl-NL" sz="1600" dirty="0" err="1" smtClean="0"/>
              <a:t>satisfaction</a:t>
            </a:r>
            <a:r>
              <a:rPr lang="nl-NL" sz="1600" dirty="0" smtClean="0"/>
              <a:t> </a:t>
            </a:r>
            <a:r>
              <a:rPr lang="nl-NL" sz="1600" dirty="0" err="1" smtClean="0"/>
              <a:t>don’t</a:t>
            </a:r>
            <a:r>
              <a:rPr lang="nl-NL" sz="1600" dirty="0" smtClean="0"/>
              <a:t> show a </a:t>
            </a:r>
            <a:r>
              <a:rPr lang="nl-NL" sz="1600" dirty="0" err="1" smtClean="0"/>
              <a:t>linear</a:t>
            </a:r>
            <a:r>
              <a:rPr lang="nl-NL" sz="1600" dirty="0" smtClean="0"/>
              <a:t> </a:t>
            </a:r>
            <a:r>
              <a:rPr lang="nl-NL" sz="1600" dirty="0" err="1" smtClean="0"/>
              <a:t>relation</a:t>
            </a:r>
            <a:r>
              <a:rPr lang="nl-NL" sz="1600" dirty="0" smtClean="0"/>
              <a:t> – </a:t>
            </a:r>
            <a:r>
              <a:rPr lang="nl-NL" sz="1600" dirty="0" err="1" smtClean="0"/>
              <a:t>instead</a:t>
            </a:r>
            <a:r>
              <a:rPr lang="nl-NL" sz="1600" dirty="0" smtClean="0"/>
              <a:t>, </a:t>
            </a:r>
            <a:r>
              <a:rPr lang="nl-NL" sz="1600" dirty="0" err="1" smtClean="0"/>
              <a:t>logarithmic</a:t>
            </a:r>
            <a:endParaRPr lang="nl-NL" sz="160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 smtClean="0"/>
              <a:t>, Max </a:t>
            </a:r>
            <a:r>
              <a:rPr lang="nl-NL" sz="1600" dirty="0" err="1" smtClean="0"/>
              <a:t>Roser</a:t>
            </a:r>
            <a:r>
              <a:rPr lang="nl-NL" sz="1600" dirty="0" smtClean="0"/>
              <a:t> (CC-BY-SA) </a:t>
            </a:r>
            <a:endParaRPr lang="nl-NL" sz="1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40768"/>
            <a:ext cx="7063138" cy="44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05" y="1352750"/>
            <a:ext cx="7138411" cy="4448786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178005" y="5949280"/>
            <a:ext cx="683088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/>
              <a:t>If</a:t>
            </a:r>
            <a:r>
              <a:rPr lang="nl-NL" sz="1600" kern="0" dirty="0" smtClean="0"/>
              <a:t> we take the </a:t>
            </a:r>
            <a:r>
              <a:rPr lang="nl-NL" sz="1600" kern="0" dirty="0" err="1" smtClean="0"/>
              <a:t>logarithm</a:t>
            </a:r>
            <a:r>
              <a:rPr lang="nl-NL" sz="1600" kern="0" dirty="0" smtClean="0"/>
              <a:t> of GDP/capita, we get a </a:t>
            </a:r>
            <a:r>
              <a:rPr lang="nl-NL" sz="1600" kern="0" dirty="0" err="1" smtClean="0"/>
              <a:t>linear</a:t>
            </a:r>
            <a:r>
              <a:rPr lang="nl-NL" sz="1600" kern="0" dirty="0" smtClean="0"/>
              <a:t> </a:t>
            </a:r>
            <a:r>
              <a:rPr lang="nl-NL" sz="1600" kern="0" dirty="0" err="1" smtClean="0"/>
              <a:t>relationship</a:t>
            </a:r>
            <a:endParaRPr lang="nl-NL" sz="1600" kern="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/>
              <a:t>, Max </a:t>
            </a:r>
            <a:r>
              <a:rPr lang="nl-NL" sz="1600" dirty="0" err="1"/>
              <a:t>Roser</a:t>
            </a:r>
            <a:r>
              <a:rPr lang="nl-NL" sz="1600" dirty="0"/>
              <a:t> (CC-BY-SA) </a:t>
            </a:r>
          </a:p>
          <a:p>
            <a:pPr marL="0" indent="0">
              <a:buNone/>
            </a:pPr>
            <a:endParaRPr lang="nl-NL" sz="1600" kern="0" dirty="0" smtClean="0"/>
          </a:p>
          <a:p>
            <a:pPr marL="0" indent="0">
              <a:buFont typeface="Zapf Dingbats" charset="2"/>
              <a:buNone/>
            </a:pPr>
            <a:endParaRPr lang="nl-NL" sz="1600" kern="0" dirty="0"/>
          </a:p>
        </p:txBody>
      </p:sp>
    </p:spTree>
    <p:extLst>
      <p:ext uri="{BB962C8B-B14F-4D97-AF65-F5344CB8AC3E}">
        <p14:creationId xmlns:p14="http://schemas.microsoft.com/office/powerpoint/2010/main" val="23787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585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</TotalTime>
  <Words>1087</Words>
  <Application>Microsoft Office PowerPoint</Application>
  <PresentationFormat>Diavoorstelling (4:3)</PresentationFormat>
  <Paragraphs>244</Paragraphs>
  <Slides>24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Courier New</vt:lpstr>
      <vt:lpstr>Zapf Dingbats</vt:lpstr>
      <vt:lpstr>HUoverhead[1]</vt:lpstr>
      <vt:lpstr>Fundamentals of Machine Learning Week 4: recap linear regression Introduction machine learning    </vt:lpstr>
      <vt:lpstr>Intro</vt:lpstr>
      <vt:lpstr>Feedback assignment #2</vt:lpstr>
      <vt:lpstr>Research project with AI group</vt:lpstr>
      <vt:lpstr>Topics</vt:lpstr>
      <vt:lpstr>Variable transformations</vt:lpstr>
      <vt:lpstr>Log transformation</vt:lpstr>
      <vt:lpstr>Log transformation</vt:lpstr>
      <vt:lpstr>Topics</vt:lpstr>
      <vt:lpstr>As a data scientist, you…</vt:lpstr>
      <vt:lpstr>Data exploration</vt:lpstr>
      <vt:lpstr>Linear model</vt:lpstr>
      <vt:lpstr>Exercise 1: recap exercise</vt:lpstr>
      <vt:lpstr>Topics</vt:lpstr>
      <vt:lpstr>Machine learning</vt:lpstr>
      <vt:lpstr>Supervised vs. unsupervised learning</vt:lpstr>
      <vt:lpstr>Classification vs. regression</vt:lpstr>
      <vt:lpstr>Weekly assignment</vt:lpstr>
      <vt:lpstr>Excercise 2: Kaggle</vt:lpstr>
      <vt:lpstr>Topics</vt:lpstr>
      <vt:lpstr>k-nearest neighbor: intuition</vt:lpstr>
      <vt:lpstr>k-nearest neighbor algorithm</vt:lpstr>
      <vt:lpstr>Distance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95</cp:revision>
  <cp:lastPrinted>2005-06-13T08:01:16Z</cp:lastPrinted>
  <dcterms:created xsi:type="dcterms:W3CDTF">2007-11-06T09:59:11Z</dcterms:created>
  <dcterms:modified xsi:type="dcterms:W3CDTF">2020-12-02T12:04:49Z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