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76" r:id="rId2"/>
    <p:sldId id="277" r:id="rId3"/>
    <p:sldId id="310" r:id="rId4"/>
    <p:sldId id="309" r:id="rId5"/>
    <p:sldId id="314" r:id="rId6"/>
    <p:sldId id="303" r:id="rId7"/>
    <p:sldId id="298" r:id="rId8"/>
    <p:sldId id="299" r:id="rId9"/>
    <p:sldId id="301" r:id="rId10"/>
    <p:sldId id="302" r:id="rId11"/>
    <p:sldId id="307" r:id="rId12"/>
    <p:sldId id="304" r:id="rId13"/>
    <p:sldId id="282" r:id="rId14"/>
    <p:sldId id="283" r:id="rId15"/>
    <p:sldId id="284" r:id="rId16"/>
    <p:sldId id="308" r:id="rId17"/>
    <p:sldId id="305" r:id="rId18"/>
    <p:sldId id="289" r:id="rId19"/>
    <p:sldId id="291" r:id="rId20"/>
    <p:sldId id="306" r:id="rId21"/>
    <p:sldId id="293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660"/>
  </p:normalViewPr>
  <p:slideViewPr>
    <p:cSldViewPr>
      <p:cViewPr varScale="1">
        <p:scale>
          <a:sx n="87" d="100"/>
          <a:sy n="87" d="100"/>
        </p:scale>
        <p:origin x="1572" y="9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158288"/>
        <c:axId val="366160248"/>
      </c:scatterChart>
      <c:valAx>
        <c:axId val="36615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60248"/>
        <c:crosses val="autoZero"/>
        <c:crossBetween val="midCat"/>
        <c:majorUnit val="1"/>
      </c:valAx>
      <c:valAx>
        <c:axId val="36616024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58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96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yperparameter-tuning-the-random-forest-in-python-using-scikit-learn-28d2aa77dd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smtClean="0"/>
              <a:t>Week 5: </a:t>
            </a:r>
            <a:r>
              <a:rPr lang="en-US" sz="2400" dirty="0" smtClean="0"/>
              <a:t>machine learning</a:t>
            </a:r>
            <a:br>
              <a:rPr lang="en-US" sz="2400" dirty="0" smtClean="0"/>
            </a:br>
            <a:r>
              <a:rPr lang="en-US" sz="2400" dirty="0" smtClean="0"/>
              <a:t>Decision trees and Random Forest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8447" y="1556792"/>
            <a:ext cx="7881938" cy="648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2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Notebook).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(Week 5).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(independent) variables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for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</a:p>
          <a:p>
            <a:pPr>
              <a:buFont typeface="Zapf Dingbats" charset="2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set.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1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556792"/>
            <a:ext cx="7881938" cy="4339650"/>
          </a:xfrm>
        </p:spPr>
        <p:txBody>
          <a:bodyPr/>
          <a:lstStyle/>
          <a:p>
            <a:r>
              <a:rPr lang="nl-NL" sz="2000" dirty="0" smtClean="0"/>
              <a:t>Every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</a:t>
            </a:r>
            <a:r>
              <a:rPr lang="nl-NL" sz="2000" dirty="0" smtClean="0"/>
              <a:t> has </a:t>
            </a:r>
            <a:r>
              <a:rPr lang="nl-NL" sz="2000" i="1" dirty="0" smtClean="0"/>
              <a:t>parameters</a:t>
            </a:r>
          </a:p>
          <a:p>
            <a:endParaRPr lang="nl-NL" sz="2000" i="1" dirty="0"/>
          </a:p>
          <a:p>
            <a:r>
              <a:rPr lang="nl-NL" sz="2000" dirty="0" smtClean="0"/>
              <a:t>For </a:t>
            </a:r>
            <a:r>
              <a:rPr lang="nl-NL" sz="2000" dirty="0" err="1" smtClean="0"/>
              <a:t>instance</a:t>
            </a:r>
            <a:r>
              <a:rPr lang="nl-NL" sz="2000" dirty="0" smtClean="0"/>
              <a:t>, </a:t>
            </a:r>
            <a:r>
              <a:rPr lang="nl-NL" sz="2000" dirty="0" err="1" smtClean="0"/>
              <a:t>with</a:t>
            </a:r>
            <a:r>
              <a:rPr lang="nl-NL" sz="2000" dirty="0" smtClean="0"/>
              <a:t> KNN the most important parameter is </a:t>
            </a:r>
            <a:r>
              <a:rPr lang="nl-NL" sz="2000" i="1" dirty="0" smtClean="0"/>
              <a:t>k</a:t>
            </a:r>
            <a:r>
              <a:rPr lang="nl-NL" sz="2000" dirty="0" smtClean="0"/>
              <a:t>: the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neighbors</a:t>
            </a:r>
            <a:endParaRPr lang="nl-NL" sz="2000" dirty="0" smtClean="0"/>
          </a:p>
          <a:p>
            <a:endParaRPr lang="nl-NL" sz="2000" i="1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can </a:t>
            </a:r>
            <a:r>
              <a:rPr lang="nl-NL" sz="2000" dirty="0" err="1" smtClean="0"/>
              <a:t>try</a:t>
            </a:r>
            <a:r>
              <a:rPr lang="nl-NL" sz="2000" dirty="0" smtClean="0"/>
              <a:t> different parameter </a:t>
            </a:r>
            <a:r>
              <a:rPr lang="nl-NL" sz="2000" dirty="0" err="1" smtClean="0"/>
              <a:t>settings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optimize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(</a:t>
            </a:r>
            <a:r>
              <a:rPr lang="nl-NL" sz="2000" dirty="0" err="1" smtClean="0"/>
              <a:t>use</a:t>
            </a:r>
            <a:r>
              <a:rPr lang="nl-NL" sz="2000" dirty="0" smtClean="0"/>
              <a:t> the test set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evaluate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err="1" smtClean="0"/>
              <a:t>One</a:t>
            </a:r>
            <a:r>
              <a:rPr lang="nl-NL" sz="2000" dirty="0" smtClean="0"/>
              <a:t> way </a:t>
            </a:r>
            <a:r>
              <a:rPr lang="nl-NL" sz="2000" dirty="0" err="1" smtClean="0"/>
              <a:t>to</a:t>
            </a:r>
            <a:r>
              <a:rPr lang="nl-NL" sz="2000" dirty="0" smtClean="0"/>
              <a:t> do </a:t>
            </a:r>
            <a:r>
              <a:rPr lang="nl-NL" sz="2000" dirty="0" err="1" smtClean="0"/>
              <a:t>so</a:t>
            </a:r>
            <a:r>
              <a:rPr lang="nl-NL" sz="2000" dirty="0" smtClean="0"/>
              <a:t> is a </a:t>
            </a:r>
            <a:r>
              <a:rPr lang="nl-NL" sz="2000" i="1" dirty="0" err="1" smtClean="0"/>
              <a:t>grid</a:t>
            </a:r>
            <a:r>
              <a:rPr lang="nl-NL" sz="2000" i="1" dirty="0" smtClean="0"/>
              <a:t> search</a:t>
            </a:r>
            <a:endParaRPr lang="nl-NL" sz="2000" dirty="0"/>
          </a:p>
          <a:p>
            <a:pPr lvl="1"/>
            <a:r>
              <a:rPr lang="nl-NL" sz="2000" dirty="0" smtClean="0"/>
              <a:t>Make a </a:t>
            </a:r>
            <a:r>
              <a:rPr lang="nl-NL" sz="2000" dirty="0" err="1" smtClean="0"/>
              <a:t>function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building, fitting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evaluation</a:t>
            </a:r>
            <a:endParaRPr lang="nl-NL" sz="2000" dirty="0" smtClean="0"/>
          </a:p>
          <a:p>
            <a:pPr lvl="1"/>
            <a:r>
              <a:rPr lang="nl-NL" sz="2000" dirty="0" err="1" smtClean="0"/>
              <a:t>Try</a:t>
            </a:r>
            <a:r>
              <a:rPr lang="nl-NL" sz="2000" dirty="0" smtClean="0"/>
              <a:t> out </a:t>
            </a:r>
            <a:r>
              <a:rPr lang="nl-NL" sz="2000" dirty="0" err="1" smtClean="0"/>
              <a:t>with</a:t>
            </a:r>
            <a:r>
              <a:rPr lang="nl-NL" sz="2000" dirty="0" smtClean="0"/>
              <a:t> for loops for </a:t>
            </a:r>
            <a:r>
              <a:rPr lang="nl-NL" sz="2000" dirty="0" err="1" smtClean="0"/>
              <a:t>all</a:t>
            </a:r>
            <a:r>
              <a:rPr lang="nl-NL" sz="2000" dirty="0" smtClean="0"/>
              <a:t> </a:t>
            </a:r>
            <a:r>
              <a:rPr lang="nl-NL" sz="2000" dirty="0" err="1" smtClean="0"/>
              <a:t>combinations</a:t>
            </a:r>
            <a:r>
              <a:rPr lang="nl-NL" sz="2000" dirty="0" smtClean="0"/>
              <a:t> of parameters</a:t>
            </a:r>
          </a:p>
          <a:p>
            <a:pPr lvl="1"/>
            <a:r>
              <a:rPr lang="nl-NL" sz="2000" dirty="0" err="1" smtClean="0"/>
              <a:t>However</a:t>
            </a:r>
            <a:r>
              <a:rPr lang="nl-NL" sz="2000" dirty="0" smtClean="0"/>
              <a:t>, leads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overfitting</a:t>
            </a:r>
            <a:r>
              <a:rPr lang="nl-NL" sz="2000" dirty="0" smtClean="0"/>
              <a:t>. More </a:t>
            </a:r>
            <a:r>
              <a:rPr lang="nl-NL" sz="2000" dirty="0" err="1" smtClean="0"/>
              <a:t>detailed</a:t>
            </a:r>
            <a:r>
              <a:rPr lang="nl-NL" sz="2000" dirty="0" smtClean="0"/>
              <a:t> </a:t>
            </a:r>
            <a:r>
              <a:rPr lang="nl-NL" sz="2000" dirty="0" err="1" smtClean="0"/>
              <a:t>discussion</a:t>
            </a:r>
            <a:r>
              <a:rPr lang="nl-NL" sz="2000" dirty="0" smtClean="0"/>
              <a:t> </a:t>
            </a:r>
            <a:r>
              <a:rPr lang="nl-NL" sz="2000" dirty="0" smtClean="0">
                <a:hlinkClick r:id="rId2"/>
              </a:rPr>
              <a:t>here</a:t>
            </a:r>
            <a:r>
              <a:rPr lang="nl-NL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2" descr="Grinning Face on WhatsApp 2.20.198.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95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utral Face on WhatsApp 2.20.198.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owncast Face with Sweat on WhatsApp 2.20.198.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04693" y="1340768"/>
            <a:ext cx="7881938" cy="794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The data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time,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Notebook from scratch. 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not-fraud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especially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assignment</a:t>
            </a:r>
            <a:r>
              <a:rPr lang="nl-NL" dirty="0" smtClean="0"/>
              <a:t> #3 (LR)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90405"/>
          </a:xfrm>
        </p:spPr>
        <p:txBody>
          <a:bodyPr/>
          <a:lstStyle/>
          <a:p>
            <a:r>
              <a:rPr lang="nl-NL" sz="2400" dirty="0" err="1" smtClean="0"/>
              <a:t>Note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many</a:t>
            </a:r>
            <a:r>
              <a:rPr lang="nl-NL" sz="2400" dirty="0" smtClean="0"/>
              <a:t> steps (</a:t>
            </a:r>
            <a:r>
              <a:rPr lang="nl-NL" sz="2400" dirty="0" err="1" smtClean="0"/>
              <a:t>splitting</a:t>
            </a:r>
            <a:r>
              <a:rPr lang="nl-NL" sz="2400" dirty="0" smtClean="0"/>
              <a:t> data,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) are 1 line in </a:t>
            </a:r>
            <a:r>
              <a:rPr lang="nl-NL" sz="2400" dirty="0" err="1" smtClean="0"/>
              <a:t>sklearn</a:t>
            </a:r>
            <a:r>
              <a:rPr lang="nl-NL" sz="2400" dirty="0" smtClean="0"/>
              <a:t> (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Notebooks)</a:t>
            </a:r>
          </a:p>
          <a:p>
            <a:pPr lvl="1"/>
            <a:r>
              <a:rPr lang="nl-NL" sz="2400" dirty="0" err="1" smtClean="0"/>
              <a:t>Though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program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yourself</a:t>
            </a:r>
            <a:r>
              <a:rPr lang="nl-NL" sz="2400" dirty="0" smtClean="0"/>
              <a:t> for </a:t>
            </a:r>
            <a:r>
              <a:rPr lang="nl-NL" sz="2400" dirty="0" err="1" smtClean="0"/>
              <a:t>practice</a:t>
            </a:r>
            <a:r>
              <a:rPr lang="nl-NL" sz="2400" dirty="0" smtClean="0"/>
              <a:t>, </a:t>
            </a:r>
            <a:r>
              <a:rPr lang="nl-NL" sz="2400" dirty="0" err="1" smtClean="0"/>
              <a:t>it's</a:t>
            </a:r>
            <a:r>
              <a:rPr lang="nl-NL" sz="2400" dirty="0" smtClean="0"/>
              <a:t> fine (but do </a:t>
            </a:r>
            <a:r>
              <a:rPr lang="nl-NL" sz="2400" dirty="0" err="1" smtClean="0"/>
              <a:t>both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compare</a:t>
            </a:r>
            <a:r>
              <a:rPr lang="nl-NL" sz="2400" dirty="0" smtClean="0"/>
              <a:t>)</a:t>
            </a:r>
          </a:p>
          <a:p>
            <a:pPr lvl="1"/>
            <a:endParaRPr lang="nl-NL" sz="2400" dirty="0"/>
          </a:p>
          <a:p>
            <a:r>
              <a:rPr lang="nl-NL" sz="2400" dirty="0" smtClean="0"/>
              <a:t>It was 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so</a:t>
            </a:r>
            <a:r>
              <a:rPr lang="nl-NL" sz="2400" dirty="0" smtClean="0"/>
              <a:t> multiple </a:t>
            </a:r>
            <a:r>
              <a:rPr lang="nl-NL" sz="2400" dirty="0" err="1" smtClean="0"/>
              <a:t>coefficients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Keep on </a:t>
            </a:r>
            <a:r>
              <a:rPr lang="nl-NL" sz="2400" dirty="0" err="1" smtClean="0"/>
              <a:t>using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r>
              <a:rPr lang="nl-NL" sz="2400" dirty="0" smtClean="0"/>
              <a:t> (headers,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, </a:t>
            </a:r>
            <a:r>
              <a:rPr lang="nl-NL" sz="2400" dirty="0" err="1" smtClean="0"/>
              <a:t>interpretation</a:t>
            </a:r>
            <a:r>
              <a:rPr lang="nl-NL" sz="2400" dirty="0" smtClean="0"/>
              <a:t>, steps)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913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tips #1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351961"/>
          </a:xfrm>
        </p:spPr>
        <p:txBody>
          <a:bodyPr/>
          <a:lstStyle/>
          <a:p>
            <a:r>
              <a:rPr lang="nl-NL" sz="2400" dirty="0" err="1" smtClean="0"/>
              <a:t>You</a:t>
            </a:r>
            <a:r>
              <a:rPr lang="nl-NL" sz="2400" dirty="0" smtClean="0"/>
              <a:t> can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submit</a:t>
            </a:r>
            <a:r>
              <a:rPr lang="nl-NL" sz="2400" dirty="0" smtClean="0"/>
              <a:t> for feedback!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Good</a:t>
            </a:r>
            <a:r>
              <a:rPr lang="nl-NL" sz="2400" dirty="0" smtClean="0"/>
              <a:t> </a:t>
            </a:r>
            <a:r>
              <a:rPr lang="nl-NL" sz="2400" dirty="0" err="1" smtClean="0"/>
              <a:t>idea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gather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clean the data straight </a:t>
            </a:r>
            <a:r>
              <a:rPr lang="nl-NL" sz="2400" dirty="0" err="1" smtClean="0"/>
              <a:t>away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Consider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in parallel (more </a:t>
            </a:r>
            <a:r>
              <a:rPr lang="nl-NL" sz="2400" dirty="0" err="1" smtClean="0"/>
              <a:t>fun</a:t>
            </a:r>
            <a:r>
              <a:rPr lang="nl-NL" sz="2400" dirty="0" smtClean="0"/>
              <a:t> / </a:t>
            </a:r>
            <a:r>
              <a:rPr lang="nl-NL" sz="2400" dirty="0" err="1" smtClean="0"/>
              <a:t>insightful</a:t>
            </a:r>
            <a:r>
              <a:rPr lang="nl-NL" sz="2400" dirty="0" smtClean="0"/>
              <a:t>):</a:t>
            </a:r>
          </a:p>
          <a:p>
            <a:pPr lvl="1"/>
            <a:r>
              <a:rPr lang="nl-NL" sz="2000" dirty="0" smtClean="0"/>
              <a:t>Make a small </a:t>
            </a:r>
            <a:r>
              <a:rPr lang="nl-NL" sz="2000" dirty="0" err="1" smtClean="0"/>
              <a:t>csv</a:t>
            </a:r>
            <a:r>
              <a:rPr lang="nl-NL" sz="2000" dirty="0" smtClean="0"/>
              <a:t> file (+/- 20 </a:t>
            </a:r>
            <a:r>
              <a:rPr lang="nl-NL" sz="2000" dirty="0" err="1" smtClean="0"/>
              <a:t>rows</a:t>
            </a:r>
            <a:r>
              <a:rPr lang="nl-NL" sz="2000" dirty="0" smtClean="0"/>
              <a:t>) </a:t>
            </a:r>
            <a:r>
              <a:rPr lang="nl-NL" sz="2000" dirty="0" err="1" smtClean="0"/>
              <a:t>with</a:t>
            </a:r>
            <a:r>
              <a:rPr lang="nl-NL" sz="2000" dirty="0" smtClean="0"/>
              <a:t> dummy data or hand </a:t>
            </a:r>
            <a:r>
              <a:rPr lang="nl-NL" sz="2000" dirty="0" err="1" smtClean="0"/>
              <a:t>copied</a:t>
            </a:r>
            <a:endParaRPr lang="nl-NL" sz="2000" dirty="0" smtClean="0"/>
          </a:p>
          <a:p>
            <a:pPr lvl="1"/>
            <a:r>
              <a:rPr lang="nl-NL" sz="2000" dirty="0" err="1" smtClean="0"/>
              <a:t>Build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</a:t>
            </a:r>
            <a:r>
              <a:rPr lang="nl-NL" sz="2000" dirty="0" err="1" smtClean="0"/>
              <a:t>and</a:t>
            </a:r>
            <a:r>
              <a:rPr lang="nl-NL" sz="2000" dirty="0" smtClean="0"/>
              <a:t> clean data in parallel</a:t>
            </a:r>
          </a:p>
          <a:p>
            <a:pPr lvl="1"/>
            <a:endParaRPr lang="nl-NL" sz="18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9469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tips #2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6044732"/>
          </a:xfrm>
        </p:spPr>
        <p:txBody>
          <a:bodyPr/>
          <a:lstStyle/>
          <a:p>
            <a:r>
              <a:rPr lang="nl-NL" sz="2000" dirty="0" err="1" smtClean="0"/>
              <a:t>Really</a:t>
            </a:r>
            <a:r>
              <a:rPr lang="nl-NL" sz="2000" dirty="0" smtClean="0"/>
              <a:t>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final</a:t>
            </a:r>
            <a:r>
              <a:rPr lang="nl-NL" sz="2000" dirty="0" smtClean="0"/>
              <a:t> data. Make a </a:t>
            </a:r>
            <a:r>
              <a:rPr lang="nl-NL" sz="2000" dirty="0" err="1" smtClean="0"/>
              <a:t>mock</a:t>
            </a:r>
            <a:r>
              <a:rPr lang="nl-NL" sz="2000" dirty="0" smtClean="0"/>
              <a:t> file in Excel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</a:t>
            </a:r>
            <a:r>
              <a:rPr lang="nl-NL" sz="2000" dirty="0" err="1" smtClean="0"/>
              <a:t>you</a:t>
            </a:r>
            <a:r>
              <a:rPr lang="nl-NL" sz="2000" dirty="0" smtClean="0"/>
              <a:t> are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</a:t>
            </a:r>
            <a:r>
              <a:rPr lang="nl-NL" sz="2000" dirty="0" err="1" smtClean="0"/>
              <a:t>towards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Unit of analysis =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row</a:t>
            </a:r>
            <a:r>
              <a:rPr lang="nl-NL" sz="2000" dirty="0" smtClean="0"/>
              <a:t>. Be as </a:t>
            </a:r>
            <a:r>
              <a:rPr lang="nl-NL" sz="2000" dirty="0" err="1" smtClean="0"/>
              <a:t>precise</a:t>
            </a:r>
            <a:r>
              <a:rPr lang="nl-NL" sz="2000" dirty="0" smtClean="0"/>
              <a:t> as </a:t>
            </a:r>
            <a:r>
              <a:rPr lang="nl-NL" sz="2000" dirty="0" err="1" smtClean="0"/>
              <a:t>possible</a:t>
            </a:r>
            <a:endParaRPr lang="nl-NL" sz="2000" dirty="0" smtClean="0"/>
          </a:p>
          <a:p>
            <a:pPr lvl="1"/>
            <a:r>
              <a:rPr lang="nl-NL" sz="1800" dirty="0" err="1" smtClean="0"/>
              <a:t>All</a:t>
            </a:r>
            <a:r>
              <a:rPr lang="nl-NL" sz="1800" dirty="0" smtClean="0"/>
              <a:t> </a:t>
            </a:r>
            <a:r>
              <a:rPr lang="nl-NL" sz="1800" dirty="0" err="1" smtClean="0"/>
              <a:t>rows</a:t>
            </a:r>
            <a:r>
              <a:rPr lang="nl-NL" sz="1800" dirty="0" smtClean="0"/>
              <a:t> have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the </a:t>
            </a:r>
            <a:r>
              <a:rPr lang="nl-NL" sz="1800" dirty="0" err="1" smtClean="0"/>
              <a:t>same</a:t>
            </a:r>
            <a:r>
              <a:rPr lang="nl-NL" sz="1800" dirty="0" smtClean="0"/>
              <a:t>!</a:t>
            </a:r>
          </a:p>
          <a:p>
            <a:pPr lvl="1"/>
            <a:r>
              <a:rPr lang="nl-NL" sz="1800" dirty="0" smtClean="0"/>
              <a:t>"</a:t>
            </a:r>
            <a:r>
              <a:rPr lang="nl-NL" sz="1800" dirty="0" err="1" smtClean="0"/>
              <a:t>When</a:t>
            </a:r>
            <a:r>
              <a:rPr lang="nl-NL" sz="1800" dirty="0" smtClean="0"/>
              <a:t>": is this date, </a:t>
            </a:r>
            <a:r>
              <a:rPr lang="nl-NL" sz="1800" dirty="0" err="1" smtClean="0"/>
              <a:t>year</a:t>
            </a:r>
            <a:r>
              <a:rPr lang="nl-NL" sz="1800" dirty="0" smtClean="0"/>
              <a:t>, </a:t>
            </a:r>
            <a:r>
              <a:rPr lang="nl-NL" sz="1800" dirty="0" err="1" smtClean="0"/>
              <a:t>hour</a:t>
            </a:r>
            <a:r>
              <a:rPr lang="nl-NL" sz="1800" dirty="0" smtClean="0"/>
              <a:t>, etc.?</a:t>
            </a:r>
          </a:p>
          <a:p>
            <a:pPr lvl="1"/>
            <a:endParaRPr lang="nl-NL" sz="1800" dirty="0"/>
          </a:p>
          <a:p>
            <a:r>
              <a:rPr lang="nl-NL" sz="2000" dirty="0" err="1"/>
              <a:t>Preferably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variables </a:t>
            </a:r>
            <a:r>
              <a:rPr lang="nl-NL" sz="2000" dirty="0" err="1"/>
              <a:t>that</a:t>
            </a:r>
            <a:r>
              <a:rPr lang="nl-NL" sz="2000" dirty="0"/>
              <a:t> can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used</a:t>
            </a:r>
            <a:r>
              <a:rPr lang="nl-NL" sz="2000" dirty="0"/>
              <a:t> in a ‘real’ scenario</a:t>
            </a:r>
          </a:p>
          <a:p>
            <a:pPr lvl="1"/>
            <a:r>
              <a:rPr lang="nl-NL" sz="1800" dirty="0"/>
              <a:t>E.g. movie rating from </a:t>
            </a:r>
            <a:r>
              <a:rPr lang="nl-NL" sz="1800" dirty="0" err="1"/>
              <a:t>duration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actors, but </a:t>
            </a:r>
            <a:r>
              <a:rPr lang="nl-NL" sz="1800" dirty="0" err="1"/>
              <a:t>not</a:t>
            </a:r>
            <a:r>
              <a:rPr lang="nl-NL" sz="1800" dirty="0"/>
              <a:t> from </a:t>
            </a:r>
            <a:r>
              <a:rPr lang="nl-NL" sz="1800" dirty="0" err="1"/>
              <a:t>critics</a:t>
            </a:r>
            <a:r>
              <a:rPr lang="nl-NL" sz="1800" dirty="0"/>
              <a:t> rating (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there</a:t>
            </a:r>
            <a:r>
              <a:rPr lang="nl-NL" sz="1800" dirty="0"/>
              <a:t> </a:t>
            </a:r>
            <a:r>
              <a:rPr lang="nl-NL" sz="1800" dirty="0" err="1"/>
              <a:t>when</a:t>
            </a:r>
            <a:r>
              <a:rPr lang="nl-NL" sz="1800" dirty="0"/>
              <a:t> movie is made)</a:t>
            </a:r>
          </a:p>
          <a:p>
            <a:endParaRPr lang="nl-NL" sz="2400" dirty="0"/>
          </a:p>
          <a:p>
            <a:r>
              <a:rPr lang="nl-NL" sz="2000" dirty="0"/>
              <a:t>From </a:t>
            </a:r>
            <a:r>
              <a:rPr lang="nl-NL" sz="2000" dirty="0" err="1"/>
              <a:t>some</a:t>
            </a:r>
            <a:r>
              <a:rPr lang="nl-NL" sz="2000" dirty="0"/>
              <a:t> variables </a:t>
            </a:r>
            <a:r>
              <a:rPr lang="nl-NL" sz="2000" dirty="0" err="1"/>
              <a:t>you</a:t>
            </a:r>
            <a:r>
              <a:rPr lang="nl-NL" sz="2000" dirty="0"/>
              <a:t> can extract multiple variables</a:t>
            </a:r>
          </a:p>
          <a:p>
            <a:pPr lvl="1"/>
            <a:r>
              <a:rPr lang="nl-NL" sz="1800" dirty="0"/>
              <a:t>Date -&gt; </a:t>
            </a:r>
            <a:r>
              <a:rPr lang="nl-NL" sz="1800" dirty="0" err="1"/>
              <a:t>day</a:t>
            </a:r>
            <a:r>
              <a:rPr lang="nl-NL" sz="1800" dirty="0"/>
              <a:t> of week, </a:t>
            </a:r>
            <a:r>
              <a:rPr lang="nl-NL" sz="1800" dirty="0" err="1"/>
              <a:t>working</a:t>
            </a:r>
            <a:r>
              <a:rPr lang="nl-NL" sz="1800" dirty="0"/>
              <a:t> </a:t>
            </a:r>
            <a:r>
              <a:rPr lang="nl-NL" sz="1800" dirty="0" err="1"/>
              <a:t>day</a:t>
            </a:r>
            <a:r>
              <a:rPr lang="nl-NL" sz="1800" dirty="0"/>
              <a:t> (y/n), </a:t>
            </a:r>
            <a:r>
              <a:rPr lang="nl-NL" sz="1800" dirty="0" err="1"/>
              <a:t>month</a:t>
            </a:r>
            <a:endParaRPr lang="nl-NL" sz="1800" dirty="0"/>
          </a:p>
          <a:p>
            <a:pPr marL="533400" lvl="1" indent="0">
              <a:buNone/>
            </a:pPr>
            <a:endParaRPr lang="nl-NL" sz="2000" dirty="0" smtClean="0"/>
          </a:p>
          <a:p>
            <a:pPr lvl="1"/>
            <a:endParaRPr lang="nl-NL" sz="18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1100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270833"/>
            <a:ext cx="6172200" cy="579438"/>
          </a:xfrm>
        </p:spPr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2065067" y="3489094"/>
                <a:ext cx="6678944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20+40+10+60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=0.62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67" y="3489094"/>
                <a:ext cx="6678944" cy="530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1885066" y="4635392"/>
                <a:ext cx="715811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066" y="4635392"/>
                <a:ext cx="7158113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2065067" y="5622553"/>
                <a:ext cx="68328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40+60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=0.60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67" y="5622553"/>
                <a:ext cx="683289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372899" y="3435064"/>
            <a:ext cx="1665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72899" y="4389171"/>
            <a:ext cx="169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7" y="5656179"/>
            <a:ext cx="1669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190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50502"/>
              </p:ext>
            </p:extLst>
          </p:nvPr>
        </p:nvGraphicFramePr>
        <p:xfrm>
          <a:off x="2339752" y="1167426"/>
          <a:ext cx="5904655" cy="207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238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36739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616012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  <a:gridCol w="1616012">
                  <a:extLst>
                    <a:ext uri="{9D8B030D-6E8A-4147-A177-3AD203B41FA5}">
                      <a16:colId xmlns:a16="http://schemas.microsoft.com/office/drawing/2014/main" val="4931238"/>
                    </a:ext>
                  </a:extLst>
                </a:gridCol>
              </a:tblGrid>
              <a:tr h="374630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Total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30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00086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100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67613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60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70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130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1321</Words>
  <Application>Microsoft Office PowerPoint</Application>
  <PresentationFormat>Diavoorstelling (4:3)</PresentationFormat>
  <Paragraphs>227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5: machine learning Decision trees and Random Forest  </vt:lpstr>
      <vt:lpstr>Check-in</vt:lpstr>
      <vt:lpstr>Feedback assignment #3 (LR)</vt:lpstr>
      <vt:lpstr>Final assignment tips #1</vt:lpstr>
      <vt:lpstr>Final assignment tips #2</vt:lpstr>
      <vt:lpstr>Topics</vt:lpstr>
      <vt:lpstr>k-nearest neighbor algorithm</vt:lpstr>
      <vt:lpstr>Distance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78</cp:revision>
  <cp:lastPrinted>2005-06-13T08:01:16Z</cp:lastPrinted>
  <dcterms:created xsi:type="dcterms:W3CDTF">2007-11-06T09:59:11Z</dcterms:created>
  <dcterms:modified xsi:type="dcterms:W3CDTF">2020-12-11T10:43:35Z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