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82" r:id="rId4"/>
    <p:sldId id="280" r:id="rId5"/>
    <p:sldId id="284" r:id="rId6"/>
    <p:sldId id="268" r:id="rId7"/>
    <p:sldId id="289" r:id="rId8"/>
    <p:sldId id="290" r:id="rId9"/>
    <p:sldId id="279" r:id="rId10"/>
    <p:sldId id="267" r:id="rId11"/>
    <p:sldId id="278" r:id="rId12"/>
    <p:sldId id="273" r:id="rId13"/>
    <p:sldId id="276" r:id="rId14"/>
    <p:sldId id="277" r:id="rId15"/>
    <p:sldId id="291" r:id="rId16"/>
    <p:sldId id="292" r:id="rId17"/>
    <p:sldId id="265" r:id="rId18"/>
    <p:sldId id="266" r:id="rId19"/>
    <p:sldId id="274" r:id="rId20"/>
    <p:sldId id="286" r:id="rId21"/>
    <p:sldId id="293" r:id="rId22"/>
    <p:sldId id="288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88" autoAdjust="0"/>
    <p:restoredTop sz="94660"/>
  </p:normalViewPr>
  <p:slideViewPr>
    <p:cSldViewPr>
      <p:cViewPr varScale="1">
        <p:scale>
          <a:sx n="87" d="100"/>
          <a:sy n="87" d="100"/>
        </p:scale>
        <p:origin x="966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19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12/16/2020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12/16/2020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12/16/2020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yticsindiamag.com/top-10-python-nlp-libraries-for-2019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naive_bayes.MultinomialNB.html#sklearn.naive_bayes.MultinomialN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dient.pub/the-benderrule-on-naming-the-languages-we-study-and-why-it-matt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200329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6: Text mining</a:t>
            </a:r>
            <a:br>
              <a:rPr lang="en-US" sz="24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8220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Bag of </a:t>
            </a:r>
            <a:r>
              <a:rPr lang="nl-NL" dirty="0" err="1" smtClean="0"/>
              <a:t>words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530080" cy="4450449"/>
          </a:xfrm>
        </p:spPr>
        <p:txBody>
          <a:bodyPr/>
          <a:lstStyle/>
          <a:p>
            <a:r>
              <a:rPr lang="nl-NL" sz="2400" dirty="0" smtClean="0"/>
              <a:t>The ‘bag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 model </a:t>
            </a:r>
            <a:r>
              <a:rPr lang="nl-NL" sz="2400" dirty="0" err="1" smtClean="0"/>
              <a:t>treats</a:t>
            </a:r>
            <a:r>
              <a:rPr lang="nl-NL" sz="2400" dirty="0" smtClean="0"/>
              <a:t> a document as a </a:t>
            </a:r>
            <a:r>
              <a:rPr lang="nl-NL" sz="2400" dirty="0" err="1" smtClean="0"/>
              <a:t>collection</a:t>
            </a:r>
            <a:r>
              <a:rPr lang="nl-NL" sz="2400" dirty="0" smtClean="0"/>
              <a:t> of </a:t>
            </a:r>
            <a:r>
              <a:rPr lang="nl-NL" sz="2400" dirty="0" err="1" smtClean="0"/>
              <a:t>words</a:t>
            </a:r>
            <a:r>
              <a:rPr lang="nl-NL" sz="2400" dirty="0" smtClean="0"/>
              <a:t>, </a:t>
            </a:r>
            <a:r>
              <a:rPr lang="nl-NL" sz="2400" dirty="0" err="1" smtClean="0"/>
              <a:t>and</a:t>
            </a:r>
            <a:r>
              <a:rPr lang="nl-NL" sz="2400" dirty="0" smtClean="0"/>
              <a:t> a </a:t>
            </a:r>
            <a:r>
              <a:rPr lang="nl-NL" sz="2400" dirty="0" err="1" smtClean="0"/>
              <a:t>count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It </a:t>
            </a:r>
            <a:r>
              <a:rPr lang="nl-NL" sz="2400" dirty="0" err="1" smtClean="0"/>
              <a:t>ignores</a:t>
            </a:r>
            <a:r>
              <a:rPr lang="nl-NL" sz="2400" dirty="0" smtClean="0"/>
              <a:t> </a:t>
            </a:r>
            <a:r>
              <a:rPr lang="nl-NL" sz="2400" dirty="0" err="1" smtClean="0"/>
              <a:t>semantics</a:t>
            </a:r>
            <a:r>
              <a:rPr lang="nl-NL" sz="2400" dirty="0" smtClean="0"/>
              <a:t>, syntax (word order), </a:t>
            </a:r>
            <a:r>
              <a:rPr lang="nl-NL" sz="2400" dirty="0" err="1" smtClean="0"/>
              <a:t>morphology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pragmatics</a:t>
            </a:r>
            <a:r>
              <a:rPr lang="nl-NL" sz="2400" dirty="0"/>
              <a:t> </a:t>
            </a:r>
            <a:r>
              <a:rPr lang="nl-NL" sz="2400" dirty="0" smtClean="0"/>
              <a:t>(e.g., </a:t>
            </a:r>
            <a:r>
              <a:rPr lang="nl-NL" sz="2400" dirty="0" err="1" smtClean="0"/>
              <a:t>irony</a:t>
            </a:r>
            <a:r>
              <a:rPr lang="nl-NL" sz="24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Very</a:t>
            </a:r>
            <a:r>
              <a:rPr lang="nl-NL" sz="2400" dirty="0" smtClean="0"/>
              <a:t> </a:t>
            </a:r>
            <a:r>
              <a:rPr lang="nl-NL" sz="2400" dirty="0" err="1" smtClean="0"/>
              <a:t>simple</a:t>
            </a:r>
            <a:r>
              <a:rPr lang="nl-NL" sz="2400" dirty="0" smtClean="0"/>
              <a:t> but </a:t>
            </a:r>
            <a:r>
              <a:rPr lang="nl-NL" sz="2400" dirty="0" err="1" smtClean="0"/>
              <a:t>often</a:t>
            </a:r>
            <a:r>
              <a:rPr lang="nl-NL" sz="2400" dirty="0" smtClean="0"/>
              <a:t> </a:t>
            </a:r>
            <a:r>
              <a:rPr lang="nl-NL" sz="2400" dirty="0" err="1" smtClean="0"/>
              <a:t>effective</a:t>
            </a:r>
            <a:r>
              <a:rPr lang="nl-NL" sz="2400" dirty="0" smtClean="0"/>
              <a:t> for </a:t>
            </a:r>
            <a:r>
              <a:rPr lang="nl-NL" sz="2400" dirty="0" err="1" smtClean="0"/>
              <a:t>many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endParaRPr lang="nl-NL" sz="2400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43460"/>
              </p:ext>
            </p:extLst>
          </p:nvPr>
        </p:nvGraphicFramePr>
        <p:xfrm>
          <a:off x="5580112" y="3645024"/>
          <a:ext cx="2543944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72">
                  <a:extLst>
                    <a:ext uri="{9D8B030D-6E8A-4147-A177-3AD203B41FA5}">
                      <a16:colId xmlns:a16="http://schemas.microsoft.com/office/drawing/2014/main" val="2772722430"/>
                    </a:ext>
                  </a:extLst>
                </a:gridCol>
                <a:gridCol w="1271972">
                  <a:extLst>
                    <a:ext uri="{9D8B030D-6E8A-4147-A177-3AD203B41FA5}">
                      <a16:colId xmlns:a16="http://schemas.microsoft.com/office/drawing/2014/main" val="3705205455"/>
                    </a:ext>
                  </a:extLst>
                </a:gridCol>
              </a:tblGrid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Word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Count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8583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You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2263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I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2068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And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85924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Will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13285"/>
                  </a:ext>
                </a:extLst>
              </a:tr>
              <a:tr h="410675">
                <a:tc>
                  <a:txBody>
                    <a:bodyPr/>
                    <a:lstStyle/>
                    <a:p>
                      <a:r>
                        <a:rPr lang="nl-NL" dirty="0" smtClean="0"/>
                        <a:t>Be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8617"/>
                  </a:ext>
                </a:extLst>
              </a:tr>
            </a:tbl>
          </a:graphicData>
        </a:graphic>
      </p:graphicFrame>
      <p:pic>
        <p:nvPicPr>
          <p:cNvPr id="5" name="Afbeelding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89038"/>
            <a:ext cx="213285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Tokenizing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416320"/>
          </a:xfrm>
        </p:spPr>
        <p:txBody>
          <a:bodyPr/>
          <a:lstStyle/>
          <a:p>
            <a:r>
              <a:rPr lang="nl-NL" sz="2400" dirty="0" err="1" smtClean="0"/>
              <a:t>Tokenizing</a:t>
            </a:r>
            <a:r>
              <a:rPr lang="nl-NL" sz="2400" dirty="0" smtClean="0"/>
              <a:t> is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breaking</a:t>
            </a:r>
            <a:r>
              <a:rPr lang="nl-NL" sz="2400" dirty="0" smtClean="0"/>
              <a:t> text up </a:t>
            </a:r>
            <a:r>
              <a:rPr lang="nl-NL" sz="2400" dirty="0" err="1" smtClean="0"/>
              <a:t>into</a:t>
            </a:r>
            <a:r>
              <a:rPr lang="nl-NL" sz="2400" dirty="0" smtClean="0"/>
              <a:t> units (‘</a:t>
            </a:r>
            <a:r>
              <a:rPr lang="nl-NL" sz="2400" dirty="0" err="1" smtClean="0"/>
              <a:t>words</a:t>
            </a:r>
            <a:r>
              <a:rPr lang="nl-NL" sz="2400" dirty="0" smtClean="0"/>
              <a:t>’)</a:t>
            </a:r>
          </a:p>
          <a:p>
            <a:endParaRPr lang="nl-NL" sz="2400" dirty="0"/>
          </a:p>
          <a:p>
            <a:r>
              <a:rPr lang="nl-NL" sz="2400" dirty="0" err="1" smtClean="0"/>
              <a:t>Relatively</a:t>
            </a:r>
            <a:r>
              <a:rPr lang="nl-NL" sz="2400" dirty="0" smtClean="0"/>
              <a:t> easy in English…</a:t>
            </a:r>
          </a:p>
          <a:p>
            <a:pPr marL="533400" lvl="1" indent="0">
              <a:buNone/>
            </a:pPr>
            <a:r>
              <a:rPr lang="nl-NL" sz="2400" dirty="0" smtClean="0"/>
              <a:t>(But </a:t>
            </a:r>
            <a:r>
              <a:rPr lang="nl-NL" sz="2400" dirty="0" err="1" smtClean="0"/>
              <a:t>what</a:t>
            </a:r>
            <a:r>
              <a:rPr lang="nl-NL" sz="2400" dirty="0" smtClean="0"/>
              <a:t> </a:t>
            </a:r>
            <a:r>
              <a:rPr lang="nl-NL" sz="2400" dirty="0" err="1" smtClean="0"/>
              <a:t>about</a:t>
            </a:r>
            <a:r>
              <a:rPr lang="nl-NL" sz="2400" dirty="0" smtClean="0"/>
              <a:t> ‘New York’, ‘ice cream’)</a:t>
            </a:r>
          </a:p>
          <a:p>
            <a:pPr lvl="1"/>
            <a:endParaRPr lang="nl-NL" sz="2400" dirty="0" smtClean="0"/>
          </a:p>
          <a:p>
            <a:r>
              <a:rPr lang="nl-NL" sz="2400" dirty="0" smtClean="0"/>
              <a:t>A lot harder in ‘</a:t>
            </a:r>
            <a:r>
              <a:rPr lang="nl-NL" sz="2400" dirty="0" err="1" smtClean="0"/>
              <a:t>agglutinative</a:t>
            </a:r>
            <a:r>
              <a:rPr lang="nl-NL" sz="2400" dirty="0" smtClean="0"/>
              <a:t>’ </a:t>
            </a:r>
            <a:r>
              <a:rPr lang="nl-NL" sz="2400" dirty="0" err="1" smtClean="0"/>
              <a:t>languages</a:t>
            </a:r>
            <a:r>
              <a:rPr lang="nl-NL" sz="2400" dirty="0" smtClean="0"/>
              <a:t> like </a:t>
            </a:r>
            <a:r>
              <a:rPr lang="nl-NL" sz="2400" dirty="0" err="1" smtClean="0"/>
              <a:t>Turkish</a:t>
            </a:r>
            <a:r>
              <a:rPr lang="nl-NL" sz="2400" dirty="0" smtClean="0"/>
              <a:t> or </a:t>
            </a:r>
            <a:r>
              <a:rPr lang="nl-NL" sz="2400" dirty="0" err="1" smtClean="0"/>
              <a:t>Finnish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4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Document-feature matrix</a:t>
            </a:r>
            <a:endParaRPr lang="nl-NL" dirty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963"/>
              </p:ext>
            </p:extLst>
          </p:nvPr>
        </p:nvGraphicFramePr>
        <p:xfrm>
          <a:off x="1232366" y="2060848"/>
          <a:ext cx="6696746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699">
                  <a:extLst>
                    <a:ext uri="{9D8B030D-6E8A-4147-A177-3AD203B41FA5}">
                      <a16:colId xmlns:a16="http://schemas.microsoft.com/office/drawing/2014/main" val="3316881083"/>
                    </a:ext>
                  </a:extLst>
                </a:gridCol>
                <a:gridCol w="909536">
                  <a:extLst>
                    <a:ext uri="{9D8B030D-6E8A-4147-A177-3AD203B41FA5}">
                      <a16:colId xmlns:a16="http://schemas.microsoft.com/office/drawing/2014/main" val="306565805"/>
                    </a:ext>
                  </a:extLst>
                </a:gridCol>
                <a:gridCol w="929739">
                  <a:extLst>
                    <a:ext uri="{9D8B030D-6E8A-4147-A177-3AD203B41FA5}">
                      <a16:colId xmlns:a16="http://schemas.microsoft.com/office/drawing/2014/main" val="807612761"/>
                    </a:ext>
                  </a:extLst>
                </a:gridCol>
                <a:gridCol w="808738">
                  <a:extLst>
                    <a:ext uri="{9D8B030D-6E8A-4147-A177-3AD203B41FA5}">
                      <a16:colId xmlns:a16="http://schemas.microsoft.com/office/drawing/2014/main" val="2263090308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350935630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2889941945"/>
                    </a:ext>
                  </a:extLst>
                </a:gridCol>
                <a:gridCol w="956678">
                  <a:extLst>
                    <a:ext uri="{9D8B030D-6E8A-4147-A177-3AD203B41FA5}">
                      <a16:colId xmlns:a16="http://schemas.microsoft.com/office/drawing/2014/main" val="1740416763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flouncy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flow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 smtClean="0"/>
                        <a:t>flower</a:t>
                      </a:r>
                      <a:endParaRPr lang="nl-NL" sz="1400" dirty="0" smtClean="0"/>
                    </a:p>
                    <a:p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flowery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flowey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err="1" smtClean="0"/>
                        <a:t>flowier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780009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2215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8199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963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674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nl-NL" dirty="0" smtClean="0"/>
                        <a:t>Doc5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425466"/>
                  </a:ext>
                </a:extLst>
              </a:tr>
            </a:tbl>
          </a:graphicData>
        </a:graphic>
      </p:graphicFrame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1247182" y="6021288"/>
            <a:ext cx="7881938" cy="461665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High-</a:t>
            </a:r>
            <a:r>
              <a:rPr lang="nl-NL" sz="2400" dirty="0" err="1" smtClean="0"/>
              <a:t>dimensional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sparse</a:t>
            </a:r>
            <a:r>
              <a:rPr lang="nl-NL" sz="2400" dirty="0" smtClean="0"/>
              <a:t>: </a:t>
            </a:r>
            <a:r>
              <a:rPr lang="nl-NL" sz="2400" dirty="0" err="1" smtClean="0"/>
              <a:t>almost</a:t>
            </a:r>
            <a:r>
              <a:rPr lang="nl-NL" sz="2400" dirty="0" smtClean="0"/>
              <a:t> </a:t>
            </a:r>
            <a:r>
              <a:rPr lang="nl-NL" sz="2400" dirty="0" err="1" smtClean="0"/>
              <a:t>entirely</a:t>
            </a:r>
            <a:r>
              <a:rPr lang="nl-NL" sz="2400" dirty="0" smtClean="0"/>
              <a:t> empty </a:t>
            </a: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2915816" y="1469032"/>
            <a:ext cx="7881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2000" kern="0" dirty="0" smtClean="0"/>
              <a:t>Features / </a:t>
            </a:r>
            <a:r>
              <a:rPr lang="nl-NL" sz="2000" kern="0" dirty="0" err="1" smtClean="0"/>
              <a:t>words</a:t>
            </a:r>
            <a:r>
              <a:rPr lang="nl-NL" sz="2000" kern="0" dirty="0" smtClean="0"/>
              <a:t> / variables</a:t>
            </a:r>
          </a:p>
        </p:txBody>
      </p:sp>
    </p:spTree>
    <p:extLst>
      <p:ext uri="{BB962C8B-B14F-4D97-AF65-F5344CB8AC3E}">
        <p14:creationId xmlns:p14="http://schemas.microsoft.com/office/powerpoint/2010/main" val="238436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building a text model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6207" y="1340768"/>
            <a:ext cx="7881938" cy="59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the Simpsons.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during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week 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model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distinguishes</a:t>
            </a:r>
            <a:r>
              <a:rPr lang="nl-NL" sz="1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from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text_mining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in the .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have a look at the data set.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challenging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predictive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Bart’s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Lisa’s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Make the relevant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the data set. Tip: this is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brackets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around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Pandas.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stuck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document-feature matrix of the text data.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a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features/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words</a:t>
            </a:r>
            <a:r>
              <a:rPr lang="nl-NL" sz="1400" kern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1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Lemmatization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stemming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893647"/>
          </a:xfrm>
        </p:spPr>
        <p:txBody>
          <a:bodyPr/>
          <a:lstStyle/>
          <a:p>
            <a:r>
              <a:rPr lang="nl-NL" sz="2000" dirty="0" err="1" smtClean="0"/>
              <a:t>Lemmatization</a:t>
            </a:r>
            <a:r>
              <a:rPr lang="nl-NL" sz="2000" dirty="0" smtClean="0"/>
              <a:t>: means </a:t>
            </a:r>
            <a:r>
              <a:rPr lang="nl-NL" sz="2000" dirty="0" err="1" smtClean="0"/>
              <a:t>reducing</a:t>
            </a:r>
            <a:r>
              <a:rPr lang="nl-NL" sz="2000" dirty="0" smtClean="0"/>
              <a:t> a word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its</a:t>
            </a:r>
            <a:r>
              <a:rPr lang="nl-NL" sz="2000" dirty="0" smtClean="0"/>
              <a:t> </a:t>
            </a:r>
            <a:r>
              <a:rPr lang="nl-NL" sz="2000" dirty="0" err="1" smtClean="0"/>
              <a:t>grammatical</a:t>
            </a:r>
            <a:r>
              <a:rPr lang="nl-NL" sz="2000" dirty="0" smtClean="0"/>
              <a:t> stem</a:t>
            </a:r>
          </a:p>
          <a:p>
            <a:endParaRPr lang="nl-NL" sz="2000" dirty="0"/>
          </a:p>
          <a:p>
            <a:r>
              <a:rPr lang="nl-NL" sz="2000" dirty="0" err="1" smtClean="0"/>
              <a:t>Removing</a:t>
            </a:r>
            <a:r>
              <a:rPr lang="nl-NL" sz="2000" dirty="0" smtClean="0"/>
              <a:t> pre-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suffixes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things</a:t>
            </a:r>
            <a:r>
              <a:rPr lang="nl-NL" sz="2000" dirty="0" smtClean="0"/>
              <a:t> like gender, </a:t>
            </a:r>
            <a:r>
              <a:rPr lang="nl-NL" sz="2000" dirty="0" err="1" smtClean="0"/>
              <a:t>number</a:t>
            </a:r>
            <a:r>
              <a:rPr lang="nl-NL" sz="2000" dirty="0" smtClean="0"/>
              <a:t>, </a:t>
            </a:r>
            <a:r>
              <a:rPr lang="nl-NL" sz="2000" dirty="0" err="1" smtClean="0"/>
              <a:t>tense</a:t>
            </a:r>
            <a:r>
              <a:rPr lang="nl-NL" sz="2000" dirty="0" smtClean="0"/>
              <a:t>, aspect, etc.</a:t>
            </a:r>
          </a:p>
          <a:p>
            <a:endParaRPr lang="nl-NL" sz="2000" dirty="0"/>
          </a:p>
          <a:p>
            <a:r>
              <a:rPr lang="nl-NL" sz="2000" dirty="0" err="1" smtClean="0"/>
              <a:t>Going</a:t>
            </a:r>
            <a:r>
              <a:rPr lang="nl-NL" sz="2000" dirty="0" smtClean="0"/>
              <a:t>, </a:t>
            </a:r>
            <a:r>
              <a:rPr lang="nl-NL" sz="2000" dirty="0" err="1" smtClean="0"/>
              <a:t>goes</a:t>
            </a:r>
            <a:r>
              <a:rPr lang="nl-NL" sz="2000" dirty="0" smtClean="0"/>
              <a:t>, </a:t>
            </a:r>
            <a:r>
              <a:rPr lang="nl-NL" sz="2000" dirty="0" err="1" smtClean="0"/>
              <a:t>gone</a:t>
            </a:r>
            <a:r>
              <a:rPr lang="nl-NL" sz="2000" dirty="0" smtClean="0"/>
              <a:t>, go → </a:t>
            </a:r>
            <a:r>
              <a:rPr lang="nl-NL" sz="2000" dirty="0" smtClean="0">
                <a:solidFill>
                  <a:srgbClr val="0070C0"/>
                </a:solidFill>
              </a:rPr>
              <a:t>go</a:t>
            </a:r>
          </a:p>
          <a:p>
            <a:endParaRPr lang="nl-NL" sz="2000" dirty="0"/>
          </a:p>
          <a:p>
            <a:r>
              <a:rPr lang="nl-NL" sz="2000" dirty="0" err="1" smtClean="0"/>
              <a:t>Falo</a:t>
            </a:r>
            <a:r>
              <a:rPr lang="nl-NL" sz="2000" dirty="0" smtClean="0"/>
              <a:t>, </a:t>
            </a:r>
            <a:r>
              <a:rPr lang="nl-NL" sz="2000" dirty="0" err="1" smtClean="0"/>
              <a:t>falas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</a:t>
            </a:r>
            <a:r>
              <a:rPr lang="nl-NL" sz="2000" dirty="0" smtClean="0"/>
              <a:t>, </a:t>
            </a:r>
            <a:r>
              <a:rPr lang="nl-NL" sz="2000" dirty="0" err="1" smtClean="0"/>
              <a:t>falamos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falavas</a:t>
            </a:r>
            <a:r>
              <a:rPr lang="nl-NL" sz="2000" dirty="0" smtClean="0"/>
              <a:t>, </a:t>
            </a:r>
            <a:r>
              <a:rPr lang="nl-NL" sz="2000" dirty="0" err="1" smtClean="0"/>
              <a:t>falávamos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falavam</a:t>
            </a:r>
            <a:r>
              <a:rPr lang="nl-NL" sz="2000" dirty="0" smtClean="0"/>
              <a:t>, </a:t>
            </a:r>
            <a:r>
              <a:rPr lang="nl-NL" sz="2000" dirty="0" err="1" smtClean="0"/>
              <a:t>falei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falaste</a:t>
            </a:r>
            <a:r>
              <a:rPr lang="nl-NL" sz="2000" dirty="0" smtClean="0"/>
              <a:t>, </a:t>
            </a:r>
            <a:r>
              <a:rPr lang="nl-NL" sz="2000" dirty="0" err="1" smtClean="0"/>
              <a:t>falou</a:t>
            </a:r>
            <a:r>
              <a:rPr lang="nl-NL" sz="2000" dirty="0" smtClean="0"/>
              <a:t>, </a:t>
            </a:r>
            <a:r>
              <a:rPr lang="nl-NL" sz="2000" dirty="0" err="1" smtClean="0"/>
              <a:t>falámos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falaram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falarei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falará</a:t>
            </a:r>
            <a:r>
              <a:rPr lang="nl-NL" sz="2000" dirty="0" smtClean="0"/>
              <a:t>, </a:t>
            </a:r>
            <a:r>
              <a:rPr lang="nl-NL" sz="2000" dirty="0" err="1" smtClean="0"/>
              <a:t>falaremos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falarão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</a:t>
            </a:r>
            <a:r>
              <a:rPr lang="nl-NL" sz="2000" dirty="0" smtClean="0"/>
              <a:t>, </a:t>
            </a:r>
            <a:r>
              <a:rPr lang="nl-NL" sz="2000" dirty="0" err="1" smtClean="0"/>
              <a:t>falaríamos</a:t>
            </a:r>
            <a:r>
              <a:rPr lang="nl-NL" sz="2000" dirty="0" smtClean="0"/>
              <a:t>, </a:t>
            </a:r>
            <a:r>
              <a:rPr lang="nl-NL" sz="2000" dirty="0" err="1" smtClean="0"/>
              <a:t>falariam</a:t>
            </a:r>
            <a:r>
              <a:rPr lang="nl-NL" sz="2000" dirty="0" smtClean="0"/>
              <a:t>,… → </a:t>
            </a:r>
            <a:r>
              <a:rPr lang="nl-NL" sz="2000" dirty="0" err="1" smtClean="0">
                <a:solidFill>
                  <a:srgbClr val="0070C0"/>
                </a:solidFill>
              </a:rPr>
              <a:t>falar</a:t>
            </a:r>
            <a:endParaRPr lang="nl-NL" sz="2000" dirty="0" smtClean="0">
              <a:solidFill>
                <a:srgbClr val="0070C0"/>
              </a:solidFill>
            </a:endParaRPr>
          </a:p>
          <a:p>
            <a:endParaRPr lang="nl-NL" sz="2000" dirty="0">
              <a:solidFill>
                <a:srgbClr val="0070C0"/>
              </a:solidFill>
            </a:endParaRPr>
          </a:p>
          <a:p>
            <a:r>
              <a:rPr lang="nl-NL" sz="2000" dirty="0" err="1" smtClean="0">
                <a:solidFill>
                  <a:schemeClr val="tx1"/>
                </a:solidFill>
              </a:rPr>
              <a:t>Not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included</a:t>
            </a:r>
            <a:r>
              <a:rPr lang="nl-NL" sz="2000" dirty="0" smtClean="0">
                <a:solidFill>
                  <a:schemeClr val="tx1"/>
                </a:solidFill>
              </a:rPr>
              <a:t> in </a:t>
            </a:r>
            <a:r>
              <a:rPr lang="nl-NL" sz="2000" i="1" dirty="0" err="1" smtClean="0">
                <a:solidFill>
                  <a:schemeClr val="tx1"/>
                </a:solidFill>
              </a:rPr>
              <a:t>sklearn</a:t>
            </a:r>
            <a:r>
              <a:rPr lang="nl-NL" sz="2000" i="1" dirty="0" smtClean="0">
                <a:solidFill>
                  <a:schemeClr val="tx1"/>
                </a:solidFill>
              </a:rPr>
              <a:t>. </a:t>
            </a:r>
            <a:r>
              <a:rPr lang="nl-NL" sz="2000" dirty="0" err="1" smtClean="0">
                <a:solidFill>
                  <a:schemeClr val="tx1"/>
                </a:solidFill>
              </a:rPr>
              <a:t>Some</a:t>
            </a:r>
            <a:r>
              <a:rPr lang="nl-NL" sz="2000" dirty="0" smtClean="0">
                <a:solidFill>
                  <a:schemeClr val="tx1"/>
                </a:solidFill>
              </a:rPr>
              <a:t> text </a:t>
            </a:r>
            <a:r>
              <a:rPr lang="nl-NL" sz="2000" dirty="0" err="1" smtClean="0">
                <a:solidFill>
                  <a:schemeClr val="tx1"/>
                </a:solidFill>
              </a:rPr>
              <a:t>mining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libraries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include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i="1" dirty="0" err="1" smtClean="0">
                <a:solidFill>
                  <a:schemeClr val="tx1"/>
                </a:solidFill>
              </a:rPr>
              <a:t>nltk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</a:rPr>
              <a:t>and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err="1" smtClean="0">
                <a:solidFill>
                  <a:schemeClr val="tx1"/>
                </a:solidFill>
                <a:hlinkClick r:id="rId2"/>
              </a:rPr>
              <a:t>others</a:t>
            </a:r>
            <a:endParaRPr lang="nl-NL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/>
              <a:t>Modeling</a:t>
            </a:r>
            <a:r>
              <a:rPr lang="nl-NL" sz="2400" dirty="0"/>
              <a:t> text in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10880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endParaRPr lang="nl-NL" dirty="0"/>
          </a:p>
        </p:txBody>
      </p:sp>
      <p:sp>
        <p:nvSpPr>
          <p:cNvPr id="5" name="Ovaal 4"/>
          <p:cNvSpPr/>
          <p:nvPr/>
        </p:nvSpPr>
        <p:spPr bwMode="auto">
          <a:xfrm>
            <a:off x="1223904" y="3671065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3642476" y="2653754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3611552" y="4791798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048440" y="1580692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5993211" y="6057836"/>
            <a:ext cx="349424" cy="36004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Rechte verbindingslijn 11"/>
          <p:cNvCxnSpPr/>
          <p:nvPr/>
        </p:nvCxnSpPr>
        <p:spPr bwMode="auto">
          <a:xfrm flipV="1">
            <a:off x="1584584" y="2901690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Rechte verbindingslijn 12"/>
          <p:cNvCxnSpPr>
            <a:stCxn id="5" idx="6"/>
            <a:endCxn id="7" idx="2"/>
          </p:cNvCxnSpPr>
          <p:nvPr/>
        </p:nvCxnSpPr>
        <p:spPr bwMode="auto">
          <a:xfrm>
            <a:off x="1573328" y="3851085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echte verbindingslijn 15"/>
          <p:cNvCxnSpPr/>
          <p:nvPr/>
        </p:nvCxnSpPr>
        <p:spPr bwMode="auto">
          <a:xfrm flipV="1">
            <a:off x="3960976" y="1830862"/>
            <a:ext cx="2089396" cy="9160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echte verbindingslijn 18"/>
          <p:cNvCxnSpPr/>
          <p:nvPr/>
        </p:nvCxnSpPr>
        <p:spPr bwMode="auto">
          <a:xfrm>
            <a:off x="3954987" y="5080980"/>
            <a:ext cx="2038224" cy="112073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kstvak 19"/>
          <p:cNvSpPr txBox="1"/>
          <p:nvPr/>
        </p:nvSpPr>
        <p:spPr>
          <a:xfrm>
            <a:off x="2435176" y="3405445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</a:t>
            </a:r>
            <a:r>
              <a:rPr lang="nl-NL" dirty="0" smtClean="0"/>
              <a:t>0 spam mails (30%)</a:t>
            </a:r>
            <a:endParaRPr lang="nl-NL" dirty="0"/>
          </a:p>
        </p:txBody>
      </p:sp>
      <p:sp>
        <p:nvSpPr>
          <p:cNvPr id="21" name="Tekstvak 20"/>
          <p:cNvSpPr txBox="1"/>
          <p:nvPr/>
        </p:nvSpPr>
        <p:spPr>
          <a:xfrm>
            <a:off x="2471190" y="4061597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70 </a:t>
            </a:r>
            <a:r>
              <a:rPr lang="nl-NL" dirty="0" err="1" smtClean="0"/>
              <a:t>normal</a:t>
            </a:r>
            <a:r>
              <a:rPr lang="nl-NL" dirty="0" smtClean="0"/>
              <a:t> mails (70%)</a:t>
            </a:r>
            <a:endParaRPr lang="nl-NL" dirty="0"/>
          </a:p>
        </p:txBody>
      </p:sp>
      <p:sp>
        <p:nvSpPr>
          <p:cNvPr id="26" name="Tekstvak 25"/>
          <p:cNvSpPr txBox="1"/>
          <p:nvPr/>
        </p:nvSpPr>
        <p:spPr>
          <a:xfrm>
            <a:off x="6574944" y="5915410"/>
            <a:ext cx="202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P(“offer” &amp; mail) = </a:t>
            </a:r>
          </a:p>
          <a:p>
            <a:r>
              <a:rPr lang="nl-NL" dirty="0" smtClean="0"/>
              <a:t>70% x 10% = 7%</a:t>
            </a:r>
            <a:endParaRPr lang="nl-NL" dirty="0"/>
          </a:p>
        </p:txBody>
      </p:sp>
      <p:sp>
        <p:nvSpPr>
          <p:cNvPr id="27" name="Tekstvak 26"/>
          <p:cNvSpPr txBox="1"/>
          <p:nvPr/>
        </p:nvSpPr>
        <p:spPr>
          <a:xfrm>
            <a:off x="6588225" y="15567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P(“offer” &amp; spam) = </a:t>
            </a:r>
            <a:r>
              <a:rPr lang="nl-NL" dirty="0"/>
              <a:t>3</a:t>
            </a:r>
            <a:r>
              <a:rPr lang="nl-NL" dirty="0" smtClean="0"/>
              <a:t>0% x 50% = 15% </a:t>
            </a:r>
            <a:endParaRPr lang="nl-NL" dirty="0"/>
          </a:p>
        </p:txBody>
      </p:sp>
      <p:sp>
        <p:nvSpPr>
          <p:cNvPr id="30" name="Tekstvak 29"/>
          <p:cNvSpPr txBox="1"/>
          <p:nvPr/>
        </p:nvSpPr>
        <p:spPr>
          <a:xfrm>
            <a:off x="1584584" y="4678794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The </a:t>
            </a:r>
            <a:r>
              <a:rPr lang="nl-NL" dirty="0" err="1" smtClean="0"/>
              <a:t>majority</a:t>
            </a:r>
            <a:r>
              <a:rPr lang="nl-NL" dirty="0" smtClean="0"/>
              <a:t> of e-mail is </a:t>
            </a:r>
            <a:r>
              <a:rPr lang="nl-NL" dirty="0" err="1" smtClean="0"/>
              <a:t>not</a:t>
            </a:r>
            <a:r>
              <a:rPr lang="nl-NL" dirty="0" smtClean="0"/>
              <a:t> spam</a:t>
            </a:r>
            <a:endParaRPr lang="nl-NL" dirty="0"/>
          </a:p>
        </p:txBody>
      </p:sp>
      <p:sp>
        <p:nvSpPr>
          <p:cNvPr id="31" name="Tekstvak 30"/>
          <p:cNvSpPr txBox="1"/>
          <p:nvPr/>
        </p:nvSpPr>
        <p:spPr>
          <a:xfrm>
            <a:off x="4774982" y="2485683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1</a:t>
            </a:r>
            <a:r>
              <a:rPr lang="nl-NL" dirty="0"/>
              <a:t>5</a:t>
            </a:r>
            <a:r>
              <a:rPr lang="nl-NL" dirty="0" smtClean="0"/>
              <a:t> spam mails </a:t>
            </a:r>
            <a:r>
              <a:rPr lang="nl-NL" dirty="0" err="1" smtClean="0"/>
              <a:t>contain</a:t>
            </a:r>
            <a:r>
              <a:rPr lang="nl-NL" dirty="0" smtClean="0"/>
              <a:t> "offer" (50%)</a:t>
            </a:r>
            <a:endParaRPr lang="nl-NL" dirty="0"/>
          </a:p>
        </p:txBody>
      </p:sp>
      <p:sp>
        <p:nvSpPr>
          <p:cNvPr id="32" name="Tekstvak 31"/>
          <p:cNvSpPr txBox="1"/>
          <p:nvPr/>
        </p:nvSpPr>
        <p:spPr>
          <a:xfrm>
            <a:off x="6360053" y="2736876"/>
            <a:ext cx="2544078" cy="1477328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1800" dirty="0" err="1" smtClean="0"/>
              <a:t>If</a:t>
            </a:r>
            <a:r>
              <a:rPr lang="nl-NL" sz="1800" dirty="0" smtClean="0"/>
              <a:t> we </a:t>
            </a:r>
            <a:r>
              <a:rPr lang="nl-NL" sz="1800" dirty="0" err="1" smtClean="0"/>
              <a:t>encounter</a:t>
            </a:r>
            <a:r>
              <a:rPr lang="nl-NL" sz="1800" dirty="0" smtClean="0"/>
              <a:t> the word “offer”, the e-mail is  </a:t>
            </a:r>
            <a:r>
              <a:rPr lang="nl-NL" sz="1800" dirty="0" err="1" smtClean="0"/>
              <a:t>about</a:t>
            </a:r>
            <a:r>
              <a:rPr lang="nl-NL" sz="1800" dirty="0" smtClean="0"/>
              <a:t> </a:t>
            </a:r>
            <a:r>
              <a:rPr lang="nl-NL" sz="1800" dirty="0" err="1" smtClean="0"/>
              <a:t>twice</a:t>
            </a:r>
            <a:r>
              <a:rPr lang="nl-NL" sz="1800" dirty="0" smtClean="0"/>
              <a:t> as </a:t>
            </a:r>
            <a:r>
              <a:rPr lang="nl-NL" sz="1800" dirty="0" err="1" smtClean="0"/>
              <a:t>likely</a:t>
            </a:r>
            <a:r>
              <a:rPr lang="nl-NL" sz="1800" dirty="0" smtClean="0"/>
              <a:t> (15/7)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spam </a:t>
            </a:r>
            <a:r>
              <a:rPr lang="nl-NL" sz="1800" dirty="0" err="1" smtClean="0"/>
              <a:t>than</a:t>
            </a:r>
            <a:r>
              <a:rPr lang="nl-NL" sz="1800" dirty="0" smtClean="0"/>
              <a:t> </a:t>
            </a:r>
            <a:r>
              <a:rPr lang="nl-NL" sz="1800" dirty="0" err="1" smtClean="0"/>
              <a:t>not</a:t>
            </a:r>
            <a:endParaRPr lang="nl-NL" sz="1800" dirty="0"/>
          </a:p>
        </p:txBody>
      </p:sp>
      <p:sp>
        <p:nvSpPr>
          <p:cNvPr id="29" name="Tekstvak 28"/>
          <p:cNvSpPr txBox="1"/>
          <p:nvPr/>
        </p:nvSpPr>
        <p:spPr>
          <a:xfrm>
            <a:off x="4774982" y="4791798"/>
            <a:ext cx="1279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7 </a:t>
            </a:r>
            <a:r>
              <a:rPr lang="nl-NL" dirty="0" err="1" smtClean="0"/>
              <a:t>normal</a:t>
            </a:r>
            <a:r>
              <a:rPr lang="nl-NL" dirty="0" smtClean="0"/>
              <a:t> mails </a:t>
            </a:r>
            <a:r>
              <a:rPr lang="nl-NL" dirty="0" err="1" smtClean="0"/>
              <a:t>contain</a:t>
            </a:r>
            <a:r>
              <a:rPr lang="nl-NL" dirty="0" smtClean="0"/>
              <a:t> "offer" (10%)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708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/>
      <p:bldP spid="27" grpId="0"/>
      <p:bldP spid="31" grpId="0"/>
      <p:bldP spid="32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Bayes’ </a:t>
            </a:r>
            <a:r>
              <a:rPr lang="nl-NL" dirty="0" err="1" smtClean="0"/>
              <a:t>theorem</a:t>
            </a:r>
            <a:r>
              <a:rPr lang="nl-NL" dirty="0" smtClean="0"/>
              <a:t> in text </a:t>
            </a:r>
            <a:r>
              <a:rPr lang="nl-NL" dirty="0" err="1" smtClean="0"/>
              <a:t>mining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28850"/>
          </a:xfrm>
        </p:spPr>
        <p:txBody>
          <a:bodyPr/>
          <a:lstStyle/>
          <a:p>
            <a:r>
              <a:rPr lang="nl-NL" sz="2400" dirty="0" smtClean="0"/>
              <a:t>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Bayes’ </a:t>
            </a:r>
            <a:r>
              <a:rPr lang="nl-NL" sz="2400" dirty="0" err="1" smtClean="0"/>
              <a:t>theorem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calculate</a:t>
            </a:r>
            <a:r>
              <a:rPr lang="nl-NL" sz="2400" dirty="0" smtClean="0"/>
              <a:t> a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a text </a:t>
            </a:r>
            <a:r>
              <a:rPr lang="nl-NL" sz="2400" dirty="0" err="1" smtClean="0"/>
              <a:t>belongs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a </a:t>
            </a:r>
            <a:r>
              <a:rPr lang="nl-NL" sz="2400" dirty="0" err="1" smtClean="0"/>
              <a:t>certain</a:t>
            </a:r>
            <a:r>
              <a:rPr lang="nl-NL" sz="2400" dirty="0" smtClean="0"/>
              <a:t> </a:t>
            </a:r>
            <a:r>
              <a:rPr lang="nl-NL" sz="2400" dirty="0" err="1" smtClean="0"/>
              <a:t>category</a:t>
            </a:r>
            <a:r>
              <a:rPr lang="nl-NL" sz="2400" dirty="0" smtClean="0"/>
              <a:t> (e.g., spam)</a:t>
            </a:r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frequency</a:t>
            </a:r>
            <a:r>
              <a:rPr lang="nl-NL" sz="2400" dirty="0" smtClean="0"/>
              <a:t> of </a:t>
            </a:r>
            <a:r>
              <a:rPr lang="nl-NL" sz="2400" dirty="0" err="1" smtClean="0"/>
              <a:t>each</a:t>
            </a:r>
            <a:r>
              <a:rPr lang="nl-NL" sz="2400" dirty="0" smtClean="0"/>
              <a:t> word </a:t>
            </a:r>
            <a:r>
              <a:rPr lang="nl-NL" sz="2400" dirty="0" err="1" smtClean="0"/>
              <a:t>determines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But </a:t>
            </a:r>
            <a:r>
              <a:rPr lang="nl-NL" sz="2400" dirty="0" err="1" smtClean="0"/>
              <a:t>how</a:t>
            </a:r>
            <a:r>
              <a:rPr lang="nl-NL" sz="2400" dirty="0" smtClean="0"/>
              <a:t> do we combine 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the different </a:t>
            </a:r>
            <a:r>
              <a:rPr lang="nl-NL" sz="2400" dirty="0" err="1" smtClean="0"/>
              <a:t>words</a:t>
            </a:r>
            <a:r>
              <a:rPr lang="nl-NL" sz="2400" dirty="0" smtClean="0"/>
              <a:t>?</a:t>
            </a:r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66620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711785"/>
          </a:xfrm>
        </p:spPr>
        <p:txBody>
          <a:bodyPr/>
          <a:lstStyle/>
          <a:p>
            <a:r>
              <a:rPr lang="nl-NL" sz="2400" dirty="0" err="1" smtClean="0"/>
              <a:t>If</a:t>
            </a:r>
            <a:r>
              <a:rPr lang="nl-NL" sz="2400" dirty="0" smtClean="0"/>
              <a:t> I flip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coins</a:t>
            </a:r>
            <a:r>
              <a:rPr lang="nl-NL" sz="2400" dirty="0" smtClean="0"/>
              <a:t>,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</a:t>
            </a:r>
            <a:r>
              <a:rPr lang="nl-NL" sz="2400" dirty="0" err="1" smtClean="0"/>
              <a:t>one</a:t>
            </a:r>
            <a:r>
              <a:rPr lang="nl-NL" sz="2400" dirty="0" smtClean="0"/>
              <a:t> </a:t>
            </a:r>
            <a:r>
              <a:rPr lang="nl-NL" sz="2400" dirty="0" err="1" smtClean="0"/>
              <a:t>coin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</a:t>
            </a:r>
            <a:r>
              <a:rPr lang="nl-NL" sz="2400" dirty="0" err="1" smtClean="0"/>
              <a:t>heads</a:t>
            </a:r>
            <a:r>
              <a:rPr lang="nl-NL" sz="2400" dirty="0" smtClean="0"/>
              <a:t> does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influence</a:t>
            </a:r>
            <a:r>
              <a:rPr lang="nl-NL" sz="2400" dirty="0" smtClean="0"/>
              <a:t> the </a:t>
            </a:r>
            <a:r>
              <a:rPr lang="nl-NL" sz="2400" dirty="0" err="1" smtClean="0"/>
              <a:t>other</a:t>
            </a:r>
            <a:r>
              <a:rPr lang="nl-NL" sz="2400" dirty="0" smtClean="0"/>
              <a:t>: </a:t>
            </a:r>
            <a:r>
              <a:rPr lang="nl-NL" sz="2400" dirty="0" err="1" smtClean="0"/>
              <a:t>they</a:t>
            </a:r>
            <a:r>
              <a:rPr lang="nl-NL" sz="2400" dirty="0" smtClean="0"/>
              <a:t> are independent. We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multiply</a:t>
            </a:r>
            <a:r>
              <a:rPr lang="nl-NL" sz="2400" dirty="0" smtClean="0"/>
              <a:t> the </a:t>
            </a:r>
            <a:r>
              <a:rPr lang="nl-NL" sz="2400" dirty="0" err="1" smtClean="0"/>
              <a:t>probabilities</a:t>
            </a:r>
            <a:r>
              <a:rPr lang="nl-NL" sz="2400" dirty="0"/>
              <a:t>.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of </a:t>
            </a:r>
            <a:r>
              <a:rPr lang="nl-NL" sz="2400" dirty="0" err="1" smtClean="0"/>
              <a:t>two</a:t>
            </a:r>
            <a:r>
              <a:rPr lang="nl-NL" sz="2400" dirty="0" smtClean="0"/>
              <a:t> </a:t>
            </a:r>
            <a:r>
              <a:rPr lang="nl-NL" sz="2400" dirty="0" err="1" smtClean="0"/>
              <a:t>words</a:t>
            </a:r>
            <a:r>
              <a:rPr lang="nl-NL" sz="2400" dirty="0" smtClean="0"/>
              <a:t> </a:t>
            </a:r>
            <a:r>
              <a:rPr lang="nl-NL" sz="2400" dirty="0" err="1" smtClean="0"/>
              <a:t>being</a:t>
            </a:r>
            <a:r>
              <a:rPr lang="nl-NL" sz="2400" dirty="0" smtClean="0"/>
              <a:t> in a text (e.g., ‘</a:t>
            </a:r>
            <a:r>
              <a:rPr lang="nl-NL" sz="2400" dirty="0" err="1" smtClean="0"/>
              <a:t>police</a:t>
            </a:r>
            <a:r>
              <a:rPr lang="nl-NL" sz="2400" dirty="0" smtClean="0"/>
              <a:t>’ </a:t>
            </a:r>
            <a:r>
              <a:rPr lang="nl-NL" sz="2400" dirty="0" err="1" smtClean="0"/>
              <a:t>and</a:t>
            </a:r>
            <a:r>
              <a:rPr lang="nl-NL" sz="2400" dirty="0" smtClean="0"/>
              <a:t> ‘crime’) are </a:t>
            </a:r>
            <a:r>
              <a:rPr lang="nl-NL" sz="2400" dirty="0" err="1" smtClean="0"/>
              <a:t>definitely</a:t>
            </a:r>
            <a:r>
              <a:rPr lang="nl-NL" sz="2400" dirty="0" smtClean="0"/>
              <a:t> </a:t>
            </a:r>
            <a:r>
              <a:rPr lang="nl-NL" sz="2400" b="1" dirty="0" err="1" smtClean="0"/>
              <a:t>not</a:t>
            </a:r>
            <a:r>
              <a:rPr lang="nl-NL" sz="2400" b="1" dirty="0" smtClean="0"/>
              <a:t> </a:t>
            </a:r>
            <a:r>
              <a:rPr lang="nl-NL" sz="2400" dirty="0" smtClean="0"/>
              <a:t>independent</a:t>
            </a:r>
          </a:p>
          <a:p>
            <a:endParaRPr lang="nl-NL" sz="2400" dirty="0"/>
          </a:p>
          <a:p>
            <a:r>
              <a:rPr lang="nl-NL" sz="2400" dirty="0" err="1" smtClean="0"/>
              <a:t>Yet</a:t>
            </a:r>
            <a:r>
              <a:rPr lang="nl-NL" sz="2400" dirty="0" smtClean="0"/>
              <a:t> this is </a:t>
            </a:r>
            <a:r>
              <a:rPr lang="nl-NL" sz="2400" dirty="0" err="1" smtClean="0"/>
              <a:t>exactly</a:t>
            </a:r>
            <a:r>
              <a:rPr lang="nl-NL" sz="2400" dirty="0" smtClean="0"/>
              <a:t> </a:t>
            </a:r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assumed</a:t>
            </a:r>
            <a:r>
              <a:rPr lang="nl-NL" sz="2400" dirty="0" smtClean="0"/>
              <a:t> in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 (</a:t>
            </a:r>
            <a:r>
              <a:rPr lang="nl-NL" sz="2400" dirty="0" err="1" smtClean="0"/>
              <a:t>hence</a:t>
            </a:r>
            <a:r>
              <a:rPr lang="nl-NL" sz="2400" dirty="0" smtClean="0"/>
              <a:t>: ‘</a:t>
            </a:r>
            <a:r>
              <a:rPr lang="nl-NL" sz="2400" dirty="0" err="1" smtClean="0"/>
              <a:t>naïve</a:t>
            </a:r>
            <a:r>
              <a:rPr lang="nl-NL" sz="2400" dirty="0" smtClean="0"/>
              <a:t>’),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works</a:t>
            </a:r>
            <a:r>
              <a:rPr lang="nl-NL" sz="2400" dirty="0" smtClean="0"/>
              <a:t> well in </a:t>
            </a:r>
            <a:r>
              <a:rPr lang="nl-NL" sz="2400" dirty="0" err="1" smtClean="0"/>
              <a:t>practice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173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686128" cy="584775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2: </a:t>
            </a:r>
            <a:r>
              <a:rPr lang="nl-NL" dirty="0" err="1" smtClean="0"/>
              <a:t>Naïve</a:t>
            </a:r>
            <a:r>
              <a:rPr lang="nl-NL" dirty="0" smtClean="0"/>
              <a:t> Bayes</a:t>
            </a:r>
            <a:endParaRPr lang="nl-NL" dirty="0"/>
          </a:p>
        </p:txBody>
      </p:sp>
      <p:sp>
        <p:nvSpPr>
          <p:cNvPr id="5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755576" y="1556792"/>
            <a:ext cx="7881938" cy="82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 bwMode="auto">
          <a:xfrm>
            <a:off x="838200" y="1521384"/>
            <a:ext cx="7881938" cy="728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this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code.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code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yourself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kind of code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wrote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See the </a:t>
            </a:r>
            <a:r>
              <a:rPr lang="nl-NL" sz="16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6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See the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documentation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sklearn.naive_bayes_MultinomialNB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Naive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Bayes model object.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Steps: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the relevant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libraries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variables – y is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colummn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is the document-feature matrix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a NB model on the training set</a:t>
            </a: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classes (Lisa or Bart) of the test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store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  <a:r>
              <a:rPr lang="nl-NL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this)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89038"/>
            <a:ext cx="3456384" cy="5184576"/>
          </a:xfrm>
        </p:spPr>
      </p:pic>
    </p:spTree>
    <p:extLst>
      <p:ext uri="{BB962C8B-B14F-4D97-AF65-F5344CB8AC3E}">
        <p14:creationId xmlns:p14="http://schemas.microsoft.com/office/powerpoint/2010/main" val="91971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smtClean="0"/>
              <a:t>Under the </a:t>
            </a:r>
            <a:r>
              <a:rPr lang="nl-NL" sz="2400" dirty="0" err="1" smtClean="0"/>
              <a:t>hood</a:t>
            </a:r>
            <a:r>
              <a:rPr lang="nl-NL" sz="2400" dirty="0"/>
              <a:t> </a:t>
            </a:r>
            <a:r>
              <a:rPr lang="nl-NL" sz="2400" dirty="0" smtClean="0"/>
              <a:t>(like 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) the output of the </a:t>
            </a:r>
            <a:r>
              <a:rPr lang="nl-NL" sz="2400" dirty="0" err="1" smtClean="0"/>
              <a:t>Naive</a:t>
            </a:r>
            <a:r>
              <a:rPr lang="nl-NL" sz="2400" dirty="0" smtClean="0"/>
              <a:t> Bayes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is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actually</a:t>
            </a:r>
            <a:r>
              <a:rPr lang="nl-NL" sz="2400" dirty="0" smtClean="0"/>
              <a:t> a class</a:t>
            </a:r>
          </a:p>
          <a:p>
            <a:endParaRPr lang="nl-NL" sz="2400" dirty="0"/>
          </a:p>
          <a:p>
            <a:r>
              <a:rPr lang="nl-NL" sz="2400" dirty="0" err="1" smtClean="0"/>
              <a:t>Instead</a:t>
            </a:r>
            <a:r>
              <a:rPr lang="nl-NL" sz="2400" dirty="0" smtClean="0"/>
              <a:t>,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gives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probabilities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each</a:t>
            </a:r>
            <a:r>
              <a:rPr lang="nl-NL" sz="2400" dirty="0" smtClean="0"/>
              <a:t> class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dirty="0" smtClean="0"/>
              <a:t>:</a:t>
            </a:r>
          </a:p>
          <a:p>
            <a:endParaRPr lang="nl-NL" sz="2400" dirty="0"/>
          </a:p>
          <a:p>
            <a:pPr marL="0" indent="0">
              <a:buNone/>
            </a:pPr>
            <a:r>
              <a:rPr lang="nl-NL" sz="2400" dirty="0" smtClean="0"/>
              <a:t>P(Y = </a:t>
            </a:r>
            <a:r>
              <a:rPr lang="nl-NL" sz="2400" dirty="0" err="1" smtClean="0"/>
              <a:t>C</a:t>
            </a:r>
            <a:r>
              <a:rPr lang="nl-NL" sz="2400" baseline="-25000" dirty="0" err="1" smtClean="0"/>
              <a:t>i</a:t>
            </a:r>
            <a:r>
              <a:rPr lang="nl-NL" sz="2400" baseline="-25000" dirty="0" smtClean="0"/>
              <a:t> </a:t>
            </a:r>
            <a:r>
              <a:rPr lang="nl-NL" sz="2400" dirty="0" smtClean="0"/>
              <a:t> | X): the </a:t>
            </a:r>
            <a:r>
              <a:rPr lang="nl-NL" sz="2400" dirty="0" err="1" smtClean="0"/>
              <a:t>probability</a:t>
            </a:r>
            <a:r>
              <a:rPr lang="nl-NL" sz="2400" dirty="0" smtClean="0"/>
              <a:t> of class C</a:t>
            </a:r>
          </a:p>
          <a:p>
            <a:pPr marL="0" indent="0">
              <a:buNone/>
            </a:pPr>
            <a:endParaRPr lang="nl-NL" sz="2400" dirty="0" smtClean="0"/>
          </a:p>
          <a:p>
            <a:r>
              <a:rPr lang="nl-NL" sz="2400" dirty="0" smtClean="0"/>
              <a:t>The </a:t>
            </a:r>
            <a:r>
              <a:rPr lang="nl-NL" sz="2400" dirty="0" err="1" smtClean="0"/>
              <a:t>classification</a:t>
            </a:r>
            <a:r>
              <a:rPr lang="nl-NL" sz="2400" dirty="0" smtClean="0"/>
              <a:t> is </a:t>
            </a:r>
            <a:r>
              <a:rPr lang="nl-NL" sz="2400" dirty="0" err="1" smtClean="0"/>
              <a:t>based</a:t>
            </a:r>
            <a:r>
              <a:rPr lang="nl-NL" sz="2400" dirty="0" smtClean="0"/>
              <a:t> on the class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the </a:t>
            </a:r>
            <a:r>
              <a:rPr lang="nl-NL" sz="2400" dirty="0" err="1" smtClean="0"/>
              <a:t>highest</a:t>
            </a:r>
            <a:r>
              <a:rPr lang="nl-NL" sz="2400" dirty="0" smtClean="0"/>
              <a:t> </a:t>
            </a:r>
            <a:r>
              <a:rPr lang="nl-NL" sz="2400" dirty="0" err="1" smtClean="0"/>
              <a:t>probability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949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820" y="270833"/>
            <a:ext cx="6172200" cy="579438"/>
          </a:xfrm>
        </p:spPr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𝑐𝑎𝑠𝑒𝑠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20+40+10+60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130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=0.62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3489094"/>
                <a:ext cx="6678944" cy="530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66" y="4635392"/>
                <a:ext cx="7158113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nl-NL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𝑐𝑜𝑟𝑟𝑒𝑐𝑡𝑙𝑦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.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sz="1800" i="1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nl-NL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40+60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=0.60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67" y="5622553"/>
                <a:ext cx="6832896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372899" y="3435064"/>
            <a:ext cx="16656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72899" y="4389171"/>
            <a:ext cx="169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7" y="5656179"/>
            <a:ext cx="1669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1906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/>
          </p:nvPr>
        </p:nvGraphicFramePr>
        <p:xfrm>
          <a:off x="2339752" y="1167426"/>
          <a:ext cx="5904655" cy="2072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238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36739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  <a:gridCol w="1616012">
                  <a:extLst>
                    <a:ext uri="{9D8B030D-6E8A-4147-A177-3AD203B41FA5}">
                      <a16:colId xmlns:a16="http://schemas.microsoft.com/office/drawing/2014/main" val="4931238"/>
                    </a:ext>
                  </a:extLst>
                </a:gridCol>
              </a:tblGrid>
              <a:tr h="374630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00086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40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60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100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6761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/>
                      <a:r>
                        <a:rPr lang="nl-NL" sz="16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60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70</a:t>
                      </a:r>
                      <a:endParaRPr lang="nl-NL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b="1" dirty="0" smtClean="0"/>
                        <a:t>130</a:t>
                      </a:r>
                      <a:endParaRPr lang="nl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4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3: </a:t>
            </a:r>
            <a:r>
              <a:rPr lang="nl-NL" dirty="0" err="1" smtClean="0"/>
              <a:t>evaluation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38200" y="1484784"/>
            <a:ext cx="7881938" cy="725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this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evaluate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model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delve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further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data.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code.</a:t>
            </a: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off.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confusion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matrix.</a:t>
            </a:r>
          </a:p>
          <a:p>
            <a:pPr>
              <a:buFont typeface="+mj-lt"/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the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certain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text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belonging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class (tip: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it’s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categorization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line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loop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prints out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dialogue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Lisa. Tip: the array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probabilities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2-dimensional.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 out the output. 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Simpsons)?</a:t>
            </a:r>
          </a:p>
          <a:p>
            <a:pPr>
              <a:buFont typeface="+mj-lt"/>
              <a:buAutoNum type="arabicPeriod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+mj-lt"/>
              <a:buAutoNum type="arabicPeriod"/>
            </a:pP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9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Simpons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20th </a:t>
            </a:r>
            <a:r>
              <a:rPr lang="nl-NL" sz="2400" dirty="0" err="1" smtClean="0"/>
              <a:t>century</a:t>
            </a:r>
            <a:r>
              <a:rPr lang="nl-NL" sz="2400" dirty="0" smtClean="0"/>
              <a:t> Fox,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err="1" smtClean="0"/>
              <a:t>Sloth</a:t>
            </a:r>
            <a:r>
              <a:rPr lang="nl-NL" sz="2400" dirty="0" smtClean="0"/>
              <a:t> </a:t>
            </a:r>
            <a:r>
              <a:rPr lang="nl-NL" sz="2400" dirty="0" err="1" smtClean="0"/>
              <a:t>meme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author</a:t>
            </a:r>
            <a:r>
              <a:rPr lang="nl-NL" sz="2400" dirty="0" smtClean="0"/>
              <a:t> </a:t>
            </a:r>
            <a:r>
              <a:rPr lang="nl-NL" sz="2400" dirty="0" err="1" smtClean="0"/>
              <a:t>unknown</a:t>
            </a:r>
            <a:r>
              <a:rPr lang="nl-NL" sz="2400" dirty="0" smtClean="0"/>
              <a:t>, fair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claimed</a:t>
            </a:r>
            <a:endParaRPr lang="nl-NL" sz="2400" dirty="0" smtClean="0"/>
          </a:p>
          <a:p>
            <a:r>
              <a:rPr lang="nl-NL" sz="2400" dirty="0" smtClean="0"/>
              <a:t>Bag </a:t>
            </a:r>
            <a:r>
              <a:rPr lang="nl-NL" sz="2400" dirty="0" err="1" smtClean="0"/>
              <a:t>by</a:t>
            </a:r>
            <a:r>
              <a:rPr lang="nl-NL" sz="2400" dirty="0" smtClean="0"/>
              <a:t> wixin_56: public domain</a:t>
            </a:r>
          </a:p>
          <a:p>
            <a:r>
              <a:rPr lang="nl-NL" sz="2400" dirty="0" err="1" smtClean="0"/>
              <a:t>Languages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world</a:t>
            </a:r>
            <a:r>
              <a:rPr lang="nl-NL" sz="2400" dirty="0" smtClean="0"/>
              <a:t> </a:t>
            </a:r>
            <a:r>
              <a:rPr lang="nl-NL" sz="2400" dirty="0" err="1" smtClean="0"/>
              <a:t>by</a:t>
            </a:r>
            <a:r>
              <a:rPr lang="nl-NL" sz="2400" dirty="0" smtClean="0"/>
              <a:t> </a:t>
            </a:r>
            <a:r>
              <a:rPr lang="nl-NL" sz="2400" dirty="0" err="1" smtClean="0"/>
              <a:t>Alumnum</a:t>
            </a:r>
            <a:r>
              <a:rPr lang="nl-NL" sz="2400" dirty="0" smtClean="0"/>
              <a:t>: CC-ASA 4.0</a:t>
            </a:r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9338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/>
              <a:t>Modeling</a:t>
            </a:r>
            <a:r>
              <a:rPr lang="nl-NL" sz="2400" dirty="0"/>
              <a:t> text in English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similar</a:t>
            </a:r>
            <a:r>
              <a:rPr lang="nl-NL" sz="2400" dirty="0"/>
              <a:t> </a:t>
            </a:r>
            <a:r>
              <a:rPr lang="nl-NL" sz="2400" dirty="0" err="1"/>
              <a:t>languages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40396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Natural </a:t>
            </a:r>
            <a:r>
              <a:rPr lang="nl-NL" dirty="0" err="1" smtClean="0"/>
              <a:t>language</a:t>
            </a:r>
            <a:r>
              <a:rPr lang="nl-NL" dirty="0" smtClean="0"/>
              <a:t> processing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721292"/>
          </a:xfrm>
        </p:spPr>
        <p:txBody>
          <a:bodyPr/>
          <a:lstStyle/>
          <a:p>
            <a:r>
              <a:rPr lang="nl-NL" sz="2000" dirty="0" err="1" smtClean="0"/>
              <a:t>Production</a:t>
            </a:r>
            <a:endParaRPr lang="nl-NL" sz="2000" dirty="0" smtClean="0"/>
          </a:p>
          <a:p>
            <a:pPr lvl="1"/>
            <a:r>
              <a:rPr lang="nl-NL" sz="1800" dirty="0" smtClean="0"/>
              <a:t>Natural </a:t>
            </a:r>
            <a:r>
              <a:rPr lang="nl-NL" sz="1800" dirty="0" err="1" smtClean="0"/>
              <a:t>language</a:t>
            </a:r>
            <a:r>
              <a:rPr lang="nl-NL" sz="1800" dirty="0" smtClean="0"/>
              <a:t> </a:t>
            </a:r>
            <a:r>
              <a:rPr lang="nl-NL" sz="1800" dirty="0" err="1" smtClean="0"/>
              <a:t>generation</a:t>
            </a:r>
            <a:endParaRPr lang="nl-NL" sz="1800" dirty="0" smtClean="0"/>
          </a:p>
          <a:p>
            <a:pPr lvl="1"/>
            <a:r>
              <a:rPr lang="nl-NL" sz="1800" dirty="0"/>
              <a:t>Text-</a:t>
            </a:r>
            <a:r>
              <a:rPr lang="nl-NL" sz="1800" dirty="0" err="1"/>
              <a:t>to</a:t>
            </a:r>
            <a:r>
              <a:rPr lang="nl-NL" sz="1800" dirty="0"/>
              <a:t>-speech</a:t>
            </a:r>
          </a:p>
          <a:p>
            <a:pPr lvl="1"/>
            <a:r>
              <a:rPr lang="nl-NL" sz="1800" dirty="0" smtClean="0"/>
              <a:t>Chatbots </a:t>
            </a:r>
          </a:p>
          <a:p>
            <a:pPr lvl="1"/>
            <a:endParaRPr lang="nl-NL" sz="2000" dirty="0"/>
          </a:p>
          <a:p>
            <a:r>
              <a:rPr lang="nl-NL" sz="2000" dirty="0" err="1" smtClean="0"/>
              <a:t>Recognition</a:t>
            </a:r>
            <a:endParaRPr lang="nl-NL" sz="2000" dirty="0" smtClean="0"/>
          </a:p>
          <a:p>
            <a:pPr lvl="1"/>
            <a:r>
              <a:rPr lang="nl-NL" sz="1800" dirty="0"/>
              <a:t>Speech </a:t>
            </a:r>
            <a:r>
              <a:rPr lang="nl-NL" sz="1800" dirty="0" err="1" smtClean="0"/>
              <a:t>recognition</a:t>
            </a:r>
            <a:endParaRPr lang="nl-NL" sz="1800" dirty="0" smtClean="0"/>
          </a:p>
          <a:p>
            <a:pPr lvl="1"/>
            <a:r>
              <a:rPr lang="nl-NL" sz="1800" dirty="0" smtClean="0"/>
              <a:t>Understanding </a:t>
            </a:r>
            <a:r>
              <a:rPr lang="nl-NL" sz="1800" dirty="0" err="1" smtClean="0"/>
              <a:t>written</a:t>
            </a:r>
            <a:r>
              <a:rPr lang="nl-NL" sz="1800" dirty="0" smtClean="0"/>
              <a:t> text</a:t>
            </a:r>
            <a:endParaRPr lang="nl-NL" sz="1800" dirty="0"/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 err="1" smtClean="0"/>
              <a:t>Translation</a:t>
            </a:r>
            <a:endParaRPr lang="nl-NL" sz="2000" dirty="0" smtClean="0"/>
          </a:p>
          <a:p>
            <a:pPr marL="0" indent="0">
              <a:buNone/>
            </a:pPr>
            <a:endParaRPr lang="nl-NL" sz="2400" dirty="0" smtClean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930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Challenges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7251"/>
          </a:xfrm>
        </p:spPr>
        <p:txBody>
          <a:bodyPr/>
          <a:lstStyle/>
          <a:p>
            <a:r>
              <a:rPr lang="nl-NL" sz="2400" dirty="0" err="1" smtClean="0"/>
              <a:t>Requires</a:t>
            </a:r>
            <a:r>
              <a:rPr lang="nl-NL" sz="2400" dirty="0" smtClean="0"/>
              <a:t> </a:t>
            </a:r>
            <a:r>
              <a:rPr lang="nl-NL" sz="2400" dirty="0" err="1" smtClean="0"/>
              <a:t>huge</a:t>
            </a:r>
            <a:r>
              <a:rPr lang="nl-NL" sz="2400" dirty="0" smtClean="0"/>
              <a:t> corpora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tagged</a:t>
            </a:r>
            <a:r>
              <a:rPr lang="nl-NL" sz="2400" dirty="0" smtClean="0"/>
              <a:t> databases</a:t>
            </a:r>
          </a:p>
          <a:p>
            <a:endParaRPr lang="nl-NL" sz="2400" dirty="0"/>
          </a:p>
          <a:p>
            <a:r>
              <a:rPr lang="nl-NL" sz="2400" dirty="0" err="1" smtClean="0"/>
              <a:t>Specialized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linguistic</a:t>
            </a:r>
            <a:r>
              <a:rPr lang="nl-NL" sz="2400" dirty="0" smtClean="0"/>
              <a:t> expertise</a:t>
            </a:r>
          </a:p>
          <a:p>
            <a:endParaRPr lang="nl-NL" sz="2400" dirty="0" smtClean="0"/>
          </a:p>
          <a:p>
            <a:r>
              <a:rPr lang="nl-NL" sz="2400" dirty="0" smtClean="0"/>
              <a:t>Context is </a:t>
            </a:r>
            <a:r>
              <a:rPr lang="nl-NL" sz="2400" dirty="0" err="1" smtClean="0"/>
              <a:t>everything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Diversity</a:t>
            </a:r>
            <a:r>
              <a:rPr lang="nl-NL" sz="2400" dirty="0"/>
              <a:t> </a:t>
            </a:r>
            <a:r>
              <a:rPr lang="nl-NL" sz="2400" dirty="0" smtClean="0"/>
              <a:t>of </a:t>
            </a:r>
            <a:r>
              <a:rPr lang="nl-NL" sz="2400" dirty="0" err="1" smtClean="0"/>
              <a:t>languages</a:t>
            </a:r>
            <a:endParaRPr lang="nl-NL" sz="2400" dirty="0"/>
          </a:p>
          <a:p>
            <a:endParaRPr lang="nl-NL" sz="2400" dirty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9728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Language is complex…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525856" y="1772816"/>
            <a:ext cx="52107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“</a:t>
            </a:r>
            <a:r>
              <a:rPr lang="nl-NL" sz="2400" dirty="0" err="1" smtClean="0"/>
              <a:t>What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doing</a:t>
            </a:r>
            <a:r>
              <a:rPr lang="nl-NL" sz="2400" dirty="0" smtClean="0"/>
              <a:t> in this classroom?”</a:t>
            </a:r>
          </a:p>
          <a:p>
            <a:endParaRPr lang="nl-NL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Morphology</a:t>
            </a:r>
            <a:r>
              <a:rPr lang="nl-NL" sz="1800" dirty="0" smtClean="0"/>
              <a:t> (</a:t>
            </a:r>
            <a:r>
              <a:rPr lang="nl-NL" sz="1800" dirty="0" err="1" smtClean="0"/>
              <a:t>how</a:t>
            </a:r>
            <a:r>
              <a:rPr lang="nl-NL" sz="1800" dirty="0" smtClean="0"/>
              <a:t> </a:t>
            </a:r>
            <a:r>
              <a:rPr lang="nl-NL" sz="1800" dirty="0" err="1" smtClean="0"/>
              <a:t>words</a:t>
            </a:r>
            <a:r>
              <a:rPr lang="nl-NL" sz="1800" dirty="0" smtClean="0"/>
              <a:t> are </a:t>
            </a:r>
            <a:r>
              <a:rPr lang="nl-NL" sz="1800" dirty="0" err="1" smtClean="0"/>
              <a:t>formed</a:t>
            </a:r>
            <a:r>
              <a:rPr lang="nl-NL" sz="1800" dirty="0" smtClean="0"/>
              <a:t>) </a:t>
            </a:r>
          </a:p>
          <a:p>
            <a:r>
              <a:rPr lang="nl-NL" sz="1800" dirty="0" smtClean="0"/>
              <a:t>	→ </a:t>
            </a:r>
            <a:r>
              <a:rPr lang="nl-NL" sz="1800" dirty="0"/>
              <a:t>‘do-</a:t>
            </a:r>
            <a:r>
              <a:rPr lang="nl-NL" sz="1800" dirty="0" err="1"/>
              <a:t>ing</a:t>
            </a:r>
            <a:r>
              <a:rPr lang="nl-NL" sz="1800" dirty="0"/>
              <a:t>’, ‘are</a:t>
            </a:r>
            <a:r>
              <a:rPr lang="nl-NL" sz="1800" dirty="0" smtClean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smtClean="0"/>
              <a:t>Syntax (</a:t>
            </a:r>
            <a:r>
              <a:rPr lang="nl-NL" sz="1800" dirty="0" err="1" smtClean="0"/>
              <a:t>sentence</a:t>
            </a:r>
            <a:r>
              <a:rPr lang="nl-NL" sz="1800" dirty="0" smtClean="0"/>
              <a:t> </a:t>
            </a:r>
            <a:r>
              <a:rPr lang="nl-NL" sz="1800" dirty="0" err="1" smtClean="0"/>
              <a:t>construction</a:t>
            </a:r>
            <a:r>
              <a:rPr lang="nl-NL" sz="1800" dirty="0" smtClean="0"/>
              <a:t>, word order)</a:t>
            </a:r>
          </a:p>
          <a:p>
            <a:r>
              <a:rPr lang="nl-NL" sz="1800" dirty="0" smtClean="0"/>
              <a:t>	→ </a:t>
            </a:r>
            <a:r>
              <a:rPr lang="nl-NL" sz="1800" dirty="0" err="1" smtClean="0"/>
              <a:t>what</a:t>
            </a:r>
            <a:r>
              <a:rPr lang="nl-NL" sz="1800" dirty="0" smtClean="0"/>
              <a:t> are </a:t>
            </a:r>
            <a:r>
              <a:rPr lang="nl-NL" sz="1800" dirty="0" err="1" smtClean="0"/>
              <a:t>you</a:t>
            </a:r>
            <a:r>
              <a:rPr lang="nl-NL" sz="1800" dirty="0" smtClean="0"/>
              <a:t>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Semantics</a:t>
            </a:r>
            <a:r>
              <a:rPr lang="nl-NL" sz="1800" dirty="0" smtClean="0"/>
              <a:t> </a:t>
            </a:r>
            <a:r>
              <a:rPr lang="nl-NL" sz="1800" dirty="0"/>
              <a:t>(</a:t>
            </a:r>
            <a:r>
              <a:rPr lang="nl-NL" sz="1800" dirty="0" err="1"/>
              <a:t>what</a:t>
            </a:r>
            <a:r>
              <a:rPr lang="nl-NL" sz="1800" dirty="0"/>
              <a:t> </a:t>
            </a:r>
            <a:r>
              <a:rPr lang="nl-NL" sz="1800" dirty="0" err="1"/>
              <a:t>words</a:t>
            </a:r>
            <a:r>
              <a:rPr lang="nl-NL" sz="1800" dirty="0"/>
              <a:t> mean</a:t>
            </a:r>
            <a:r>
              <a:rPr lang="nl-NL" sz="1800" dirty="0" smtClean="0"/>
              <a:t>) </a:t>
            </a:r>
          </a:p>
          <a:p>
            <a:pPr lvl="1"/>
            <a:r>
              <a:rPr lang="nl-NL" sz="1800" dirty="0"/>
              <a:t>	</a:t>
            </a:r>
            <a:r>
              <a:rPr lang="nl-NL" sz="1800" dirty="0" smtClean="0"/>
              <a:t>→ 'classroom': room in a school </a:t>
            </a:r>
            <a:endParaRPr lang="nl-N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 err="1" smtClean="0"/>
              <a:t>Pragmatics</a:t>
            </a:r>
            <a:r>
              <a:rPr lang="nl-NL" sz="1800" dirty="0" smtClean="0"/>
              <a:t> (</a:t>
            </a:r>
            <a:r>
              <a:rPr lang="nl-NL" sz="1800" dirty="0" err="1" smtClean="0"/>
              <a:t>meaning</a:t>
            </a:r>
            <a:r>
              <a:rPr lang="nl-NL" sz="1800" dirty="0" smtClean="0"/>
              <a:t> in context) </a:t>
            </a:r>
          </a:p>
          <a:p>
            <a:pPr lvl="1"/>
            <a:r>
              <a:rPr lang="nl-NL" sz="1800" dirty="0"/>
              <a:t>	</a:t>
            </a:r>
            <a:r>
              <a:rPr lang="nl-NL" sz="1800" dirty="0" smtClean="0"/>
              <a:t>→ ‘get out!’</a:t>
            </a:r>
          </a:p>
          <a:p>
            <a:endParaRPr lang="nl-NL" sz="1800" dirty="0"/>
          </a:p>
          <a:p>
            <a:endParaRPr lang="nl-NL" sz="1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68" y="1916832"/>
            <a:ext cx="295232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Languages</a:t>
            </a:r>
            <a:r>
              <a:rPr lang="nl-NL" dirty="0" smtClean="0"/>
              <a:t> of the </a:t>
            </a:r>
            <a:r>
              <a:rPr lang="nl-NL" dirty="0" err="1" smtClean="0"/>
              <a:t>world</a:t>
            </a:r>
            <a:endParaRPr lang="nl-NL" dirty="0"/>
          </a:p>
        </p:txBody>
      </p:sp>
      <p:pic>
        <p:nvPicPr>
          <p:cNvPr id="1026" name="Picture 2" descr="https://upload.wikimedia.org/wikipedia/commons/b/b7/Primary_Human_Languages_Improved_Vers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 bwMode="auto">
          <a:xfrm>
            <a:off x="323528" y="1988840"/>
            <a:ext cx="8694679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3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Diversity</a:t>
            </a:r>
            <a:r>
              <a:rPr lang="nl-NL" dirty="0" smtClean="0"/>
              <a:t> </a:t>
            </a:r>
            <a:r>
              <a:rPr lang="nl-NL" dirty="0" err="1" smtClean="0"/>
              <a:t>challenges</a:t>
            </a:r>
            <a:r>
              <a:rPr lang="nl-NL" dirty="0" smtClean="0"/>
              <a:t> for NLP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627736"/>
            <a:ext cx="7881938" cy="5238357"/>
          </a:xfrm>
        </p:spPr>
        <p:txBody>
          <a:bodyPr/>
          <a:lstStyle/>
          <a:p>
            <a:r>
              <a:rPr lang="nl-NL" sz="2000" dirty="0" smtClean="0"/>
              <a:t>Most </a:t>
            </a:r>
            <a:r>
              <a:rPr lang="nl-NL" sz="2000" dirty="0" err="1" smtClean="0"/>
              <a:t>work</a:t>
            </a:r>
            <a:r>
              <a:rPr lang="nl-NL" sz="2000" dirty="0" smtClean="0"/>
              <a:t> </a:t>
            </a:r>
            <a:r>
              <a:rPr lang="nl-NL" sz="2000" dirty="0" err="1" smtClean="0"/>
              <a:t>done</a:t>
            </a:r>
            <a:r>
              <a:rPr lang="nl-NL" sz="2000" dirty="0" smtClean="0"/>
              <a:t> on English</a:t>
            </a:r>
          </a:p>
          <a:p>
            <a:pPr lvl="1"/>
            <a:r>
              <a:rPr lang="nl-NL" sz="2000" dirty="0" err="1" smtClean="0"/>
              <a:t>Also</a:t>
            </a:r>
            <a:r>
              <a:rPr lang="nl-NL" sz="2000" dirty="0" smtClean="0"/>
              <a:t> </a:t>
            </a:r>
            <a:r>
              <a:rPr lang="nl-NL" sz="2000" dirty="0" err="1" smtClean="0"/>
              <a:t>some</a:t>
            </a:r>
            <a:r>
              <a:rPr lang="nl-NL" sz="2000" dirty="0" smtClean="0"/>
              <a:t> on </a:t>
            </a:r>
            <a:r>
              <a:rPr lang="nl-NL" sz="2000" dirty="0" err="1" smtClean="0"/>
              <a:t>Mandarin</a:t>
            </a:r>
            <a:r>
              <a:rPr lang="nl-NL" sz="2000" dirty="0" smtClean="0"/>
              <a:t> Chinese, </a:t>
            </a:r>
            <a:r>
              <a:rPr lang="nl-NL" sz="2000" dirty="0" err="1" smtClean="0"/>
              <a:t>Arabic</a:t>
            </a:r>
            <a:r>
              <a:rPr lang="nl-NL" sz="2000" dirty="0" smtClean="0"/>
              <a:t>, French, </a:t>
            </a:r>
            <a:r>
              <a:rPr lang="nl-NL" sz="2000" dirty="0" err="1" smtClean="0"/>
              <a:t>others</a:t>
            </a:r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Availability of corpora, text </a:t>
            </a:r>
            <a:r>
              <a:rPr lang="nl-NL" sz="2000" dirty="0" err="1" smtClean="0"/>
              <a:t>mining</a:t>
            </a:r>
            <a:r>
              <a:rPr lang="nl-NL" sz="2000" dirty="0" smtClean="0"/>
              <a:t> </a:t>
            </a:r>
            <a:r>
              <a:rPr lang="nl-NL" sz="2000" dirty="0" err="1" smtClean="0"/>
              <a:t>libraries</a:t>
            </a:r>
            <a:r>
              <a:rPr lang="nl-NL" sz="2000" dirty="0" smtClean="0"/>
              <a:t>, </a:t>
            </a:r>
            <a:r>
              <a:rPr lang="nl-NL" sz="2000" dirty="0" err="1" smtClean="0"/>
              <a:t>tagging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algorithms</a:t>
            </a:r>
            <a:r>
              <a:rPr lang="nl-NL" sz="2000" dirty="0" smtClean="0"/>
              <a:t>…</a:t>
            </a:r>
          </a:p>
          <a:p>
            <a:endParaRPr lang="nl-NL" sz="2000" dirty="0"/>
          </a:p>
          <a:p>
            <a:r>
              <a:rPr lang="nl-NL" sz="2000" dirty="0"/>
              <a:t>Different scripts</a:t>
            </a:r>
          </a:p>
          <a:p>
            <a:endParaRPr lang="nl-NL" sz="2000" dirty="0"/>
          </a:p>
          <a:p>
            <a:r>
              <a:rPr lang="nl-NL" sz="2000" dirty="0" err="1" smtClean="0"/>
              <a:t>Characteristics</a:t>
            </a:r>
            <a:r>
              <a:rPr lang="nl-NL" sz="2000" dirty="0" smtClean="0"/>
              <a:t> of English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many</a:t>
            </a:r>
            <a:r>
              <a:rPr lang="nl-NL" sz="2000" dirty="0" smtClean="0"/>
              <a:t> </a:t>
            </a:r>
            <a:r>
              <a:rPr lang="nl-NL" sz="2000" dirty="0" err="1" smtClean="0"/>
              <a:t>languages</a:t>
            </a:r>
            <a:r>
              <a:rPr lang="nl-NL" sz="2000" dirty="0" smtClean="0"/>
              <a:t> </a:t>
            </a:r>
            <a:r>
              <a:rPr lang="nl-NL" sz="2000" dirty="0" err="1" smtClean="0"/>
              <a:t>don't</a:t>
            </a:r>
            <a:r>
              <a:rPr lang="nl-NL" sz="2000" smtClean="0"/>
              <a:t> share</a:t>
            </a:r>
            <a:endParaRPr lang="nl-NL" sz="2000" dirty="0" smtClean="0"/>
          </a:p>
          <a:p>
            <a:pPr lvl="1"/>
            <a:r>
              <a:rPr lang="nl-NL" sz="2000" dirty="0" smtClean="0"/>
              <a:t>Easy </a:t>
            </a:r>
            <a:r>
              <a:rPr lang="nl-NL" sz="2000" dirty="0" err="1" smtClean="0"/>
              <a:t>phone-based</a:t>
            </a:r>
            <a:r>
              <a:rPr lang="nl-NL" sz="2000" dirty="0" smtClean="0"/>
              <a:t> </a:t>
            </a:r>
            <a:r>
              <a:rPr lang="nl-NL" sz="2000" dirty="0" err="1" smtClean="0"/>
              <a:t>writing</a:t>
            </a:r>
            <a:r>
              <a:rPr lang="nl-NL" sz="2000" dirty="0" smtClean="0"/>
              <a:t> system</a:t>
            </a:r>
          </a:p>
          <a:p>
            <a:pPr lvl="1"/>
            <a:r>
              <a:rPr lang="nl-NL" sz="2000" dirty="0" err="1" smtClean="0"/>
              <a:t>Clear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is a word from text (</a:t>
            </a:r>
            <a:r>
              <a:rPr lang="nl-NL" sz="2000" dirty="0" err="1" smtClean="0"/>
              <a:t>spaces</a:t>
            </a:r>
            <a:r>
              <a:rPr lang="nl-NL" sz="2000" dirty="0" smtClean="0"/>
              <a:t>)</a:t>
            </a:r>
          </a:p>
          <a:p>
            <a:pPr lvl="1"/>
            <a:r>
              <a:rPr lang="nl-NL" sz="2000" dirty="0" smtClean="0"/>
              <a:t>Simple </a:t>
            </a:r>
            <a:r>
              <a:rPr lang="nl-NL" sz="2000" dirty="0" err="1" smtClean="0"/>
              <a:t>morphology</a:t>
            </a:r>
            <a:r>
              <a:rPr lang="nl-NL" sz="2000" dirty="0" smtClean="0"/>
              <a:t> (word form)</a:t>
            </a:r>
          </a:p>
          <a:p>
            <a:pPr lvl="1"/>
            <a:endParaRPr lang="nl-NL" sz="2000" dirty="0"/>
          </a:p>
          <a:p>
            <a:r>
              <a:rPr lang="nl-NL" sz="2200" dirty="0" smtClean="0">
                <a:hlinkClick r:id="rId2"/>
              </a:rPr>
              <a:t>Bender </a:t>
            </a:r>
            <a:r>
              <a:rPr lang="nl-NL" sz="2200" dirty="0" err="1" smtClean="0">
                <a:hlinkClick r:id="rId2"/>
              </a:rPr>
              <a:t>rule</a:t>
            </a:r>
            <a:r>
              <a:rPr lang="nl-NL" sz="2200" dirty="0" smtClean="0"/>
              <a:t>: state </a:t>
            </a:r>
            <a:r>
              <a:rPr lang="nl-NL" sz="2200" dirty="0" err="1" smtClean="0"/>
              <a:t>which</a:t>
            </a:r>
            <a:r>
              <a:rPr lang="nl-NL" sz="2200" dirty="0" smtClean="0"/>
              <a:t> </a:t>
            </a:r>
            <a:r>
              <a:rPr lang="nl-NL" sz="2200" dirty="0" err="1" smtClean="0"/>
              <a:t>language</a:t>
            </a:r>
            <a:r>
              <a:rPr lang="nl-NL" sz="2200" dirty="0" smtClean="0"/>
              <a:t> </a:t>
            </a:r>
            <a:r>
              <a:rPr lang="nl-NL" sz="2200" dirty="0" err="1" smtClean="0"/>
              <a:t>you're</a:t>
            </a:r>
            <a:r>
              <a:rPr lang="nl-NL" sz="2200" dirty="0" smtClean="0"/>
              <a:t> </a:t>
            </a:r>
            <a:r>
              <a:rPr lang="nl-NL" sz="2200" dirty="0" err="1" smtClean="0"/>
              <a:t>working</a:t>
            </a:r>
            <a:r>
              <a:rPr lang="nl-NL" sz="2200" dirty="0" smtClean="0"/>
              <a:t> in</a:t>
            </a:r>
            <a:endParaRPr lang="nl-NL" sz="2200" dirty="0"/>
          </a:p>
          <a:p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264193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234458"/>
          </a:xfrm>
        </p:spPr>
        <p:txBody>
          <a:bodyPr/>
          <a:lstStyle/>
          <a:p>
            <a:r>
              <a:rPr lang="nl-NL" sz="2400" dirty="0"/>
              <a:t>Natural Language Processing (NLP)</a:t>
            </a:r>
          </a:p>
          <a:p>
            <a:endParaRPr lang="nl-NL" sz="2400" dirty="0"/>
          </a:p>
          <a:p>
            <a:r>
              <a:rPr lang="nl-NL" sz="2400" dirty="0" err="1" smtClean="0"/>
              <a:t>Modeling</a:t>
            </a:r>
            <a:r>
              <a:rPr lang="nl-NL" sz="2400" dirty="0" smtClean="0"/>
              <a:t> text in English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similar</a:t>
            </a:r>
            <a:r>
              <a:rPr lang="nl-NL" sz="2400" dirty="0" smtClean="0"/>
              <a:t> </a:t>
            </a:r>
            <a:r>
              <a:rPr lang="nl-NL" sz="2400" dirty="0" err="1" smtClean="0"/>
              <a:t>languages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Naïve</a:t>
            </a:r>
            <a:r>
              <a:rPr lang="nl-NL" sz="2400" dirty="0" smtClean="0"/>
              <a:t> Bayes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846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1409</Words>
  <Application>Microsoft Office PowerPoint</Application>
  <PresentationFormat>Diavoorstelling (4:3)</PresentationFormat>
  <Paragraphs>287</Paragraphs>
  <Slides>23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Courier New</vt:lpstr>
      <vt:lpstr>Zapf Dingbats</vt:lpstr>
      <vt:lpstr>HUoverhead[1]</vt:lpstr>
      <vt:lpstr>Fundamentals of Machine Learning Week 6: Text mining </vt:lpstr>
      <vt:lpstr>Intro</vt:lpstr>
      <vt:lpstr>Topics</vt:lpstr>
      <vt:lpstr>Natural language processing</vt:lpstr>
      <vt:lpstr>Challenges</vt:lpstr>
      <vt:lpstr>Language is complex…</vt:lpstr>
      <vt:lpstr>Languages of the world</vt:lpstr>
      <vt:lpstr>Diversity challenges for NLP</vt:lpstr>
      <vt:lpstr>Topics</vt:lpstr>
      <vt:lpstr>Bag of words</vt:lpstr>
      <vt:lpstr>Tokenizing</vt:lpstr>
      <vt:lpstr>Document-feature matrix</vt:lpstr>
      <vt:lpstr>Exercise 1: building a text model</vt:lpstr>
      <vt:lpstr>Lemmatization and stemming</vt:lpstr>
      <vt:lpstr>Topics</vt:lpstr>
      <vt:lpstr>Bayes’ theorem</vt:lpstr>
      <vt:lpstr>Bayes’ theorem in text mining</vt:lpstr>
      <vt:lpstr>Naïve Bayes</vt:lpstr>
      <vt:lpstr>Exercise 2: Naïve Bayes</vt:lpstr>
      <vt:lpstr>Classification</vt:lpstr>
      <vt:lpstr>Evaluation of classification</vt:lpstr>
      <vt:lpstr>Exercise 3: evaluation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77</cp:revision>
  <cp:lastPrinted>2005-06-13T08:01:16Z</cp:lastPrinted>
  <dcterms:created xsi:type="dcterms:W3CDTF">2007-11-06T09:59:11Z</dcterms:created>
  <dcterms:modified xsi:type="dcterms:W3CDTF">2020-12-16T15:43:08Z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