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76" r:id="rId2"/>
    <p:sldId id="308" r:id="rId3"/>
    <p:sldId id="304" r:id="rId4"/>
    <p:sldId id="292" r:id="rId5"/>
    <p:sldId id="293" r:id="rId6"/>
    <p:sldId id="295" r:id="rId7"/>
    <p:sldId id="297" r:id="rId8"/>
    <p:sldId id="288" r:id="rId9"/>
    <p:sldId id="284" r:id="rId10"/>
    <p:sldId id="283" r:id="rId11"/>
    <p:sldId id="307" r:id="rId12"/>
    <p:sldId id="301" r:id="rId13"/>
    <p:sldId id="306" r:id="rId14"/>
    <p:sldId id="305" r:id="rId15"/>
    <p:sldId id="302" r:id="rId16"/>
    <p:sldId id="285" r:id="rId17"/>
  </p:sldIdLst>
  <p:sldSz cx="9144000" cy="6858000" type="screen4x3"/>
  <p:notesSz cx="9926638" cy="14301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7" d="100"/>
          <a:sy n="87" d="100"/>
        </p:scale>
        <p:origin x="966" y="6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373F1B60-BDF4-4D63-AD79-99D5A5B1DF99}" type="datetime1">
              <a:rPr lang="en-US"/>
              <a:pPr/>
              <a:t>1/6/2021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4387A7AA-DFE9-4771-BEDE-3294FCEBFB02}" type="datetime1">
              <a:rPr lang="en-US"/>
              <a:pPr/>
              <a:t>1/6/2021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9063" y="1073150"/>
            <a:ext cx="7148512" cy="536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6793349"/>
            <a:ext cx="7941310" cy="643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13584217"/>
            <a:ext cx="4301543" cy="7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440" tIns="69220" rIns="138440" bIns="692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1/6/2021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25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1/6/2021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1/6/2021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1/6/2021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evalytics.nl/#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7: Unsupervised learning</a:t>
            </a:r>
            <a:br>
              <a:rPr lang="en-US" sz="2400" dirty="0" smtClean="0"/>
            </a:br>
            <a:r>
              <a:rPr lang="en-US" sz="2400" dirty="0" smtClean="0"/>
              <a:t>Working on final project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039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326088" cy="954107"/>
          </a:xfrm>
        </p:spPr>
        <p:txBody>
          <a:bodyPr/>
          <a:lstStyle/>
          <a:p>
            <a:r>
              <a:rPr lang="nl-NL" sz="2800" dirty="0" err="1" smtClean="0"/>
              <a:t>Exercise</a:t>
            </a:r>
            <a:r>
              <a:rPr lang="nl-NL" sz="2800" dirty="0" smtClean="0"/>
              <a:t>: clustering </a:t>
            </a:r>
            <a:r>
              <a:rPr lang="nl-NL" sz="2800" i="1" dirty="0" smtClean="0"/>
              <a:t>Iris </a:t>
            </a:r>
            <a:r>
              <a:rPr lang="nl-NL" sz="2800" dirty="0" smtClean="0"/>
              <a:t>data set (1)</a:t>
            </a:r>
            <a:endParaRPr lang="nl-NL" sz="2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642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logic of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 See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for the data set (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k-means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a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plot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x-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y-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Plot the different Iris species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Seaborn documentation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clusters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naked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How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species?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nl-NL" sz="1400" i="1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means clustering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clusters (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b="1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X variables),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new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nl-NL" sz="1400" i="1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does </a:t>
            </a:r>
            <a:r>
              <a:rPr lang="nl-NL" sz="1400" i="1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happens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like the ‘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400" kern="0" dirty="0" err="1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400" kern="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clusters for this data set?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326088" cy="523220"/>
          </a:xfrm>
        </p:spPr>
        <p:txBody>
          <a:bodyPr/>
          <a:lstStyle/>
          <a:p>
            <a:r>
              <a:rPr lang="nl-NL" sz="2800" dirty="0" err="1" smtClean="0"/>
              <a:t>Exercise</a:t>
            </a:r>
            <a:r>
              <a:rPr lang="nl-NL" sz="2800" dirty="0" smtClean="0"/>
              <a:t>: clustering </a:t>
            </a:r>
            <a:r>
              <a:rPr lang="nl-NL" sz="2800" i="1" dirty="0" smtClean="0"/>
              <a:t>Iris </a:t>
            </a:r>
            <a:r>
              <a:rPr lang="nl-NL" sz="2800" dirty="0" smtClean="0"/>
              <a:t>data set (2)</a:t>
            </a:r>
            <a:endParaRPr lang="nl-NL" sz="2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642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logic of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 See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for the data set (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k-means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in the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a Seaborn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plot the </a:t>
            </a:r>
            <a:r>
              <a:rPr lang="nl-NL" sz="1400" i="1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 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set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the x-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the y-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Plot the different Iris species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b="1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b="1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Seaborn documentation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clusters do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naked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How do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relate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species?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nl-NL" sz="1400" i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means clustering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clusters (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X variables),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new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nl-NL" sz="1400" i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does </a:t>
            </a:r>
            <a:r>
              <a:rPr lang="nl-NL" sz="1400" i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happens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like the ‘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clusters for this data set?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i="1" dirty="0" smtClean="0"/>
              <a:t>k</a:t>
            </a:r>
            <a:r>
              <a:rPr lang="nl-NL" dirty="0" smtClean="0"/>
              <a:t>-means</a:t>
            </a:r>
            <a:endParaRPr lang="nl-NL" i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/>
              <a:t>k</a:t>
            </a:r>
            <a:r>
              <a:rPr lang="nl-NL" sz="2400" dirty="0" smtClean="0"/>
              <a:t>-means can </a:t>
            </a:r>
            <a:r>
              <a:rPr lang="nl-NL" sz="2400" dirty="0" err="1" smtClean="0"/>
              <a:t>only</a:t>
            </a:r>
            <a:r>
              <a:rPr lang="nl-NL" sz="2400" dirty="0" smtClean="0"/>
              <a:t> make </a:t>
            </a:r>
            <a:r>
              <a:rPr lang="nl-NL" sz="2400" dirty="0" err="1" smtClean="0"/>
              <a:t>Voronoi</a:t>
            </a:r>
            <a:r>
              <a:rPr lang="nl-NL" sz="2400" dirty="0" smtClean="0"/>
              <a:t> </a:t>
            </a:r>
            <a:r>
              <a:rPr lang="nl-NL" sz="2400" dirty="0" err="1" smtClean="0"/>
              <a:t>cells</a:t>
            </a:r>
            <a:r>
              <a:rPr lang="nl-NL" sz="2400" dirty="0" smtClean="0"/>
              <a:t> (straight </a:t>
            </a:r>
            <a:r>
              <a:rPr lang="nl-NL" sz="2400" dirty="0" err="1" smtClean="0"/>
              <a:t>lines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Suitable</a:t>
            </a:r>
            <a:r>
              <a:rPr lang="nl-NL" sz="2400" dirty="0" smtClean="0"/>
              <a:t>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clusters </a:t>
            </a:r>
            <a:r>
              <a:rPr lang="nl-NL" sz="2400" dirty="0" err="1" smtClean="0"/>
              <a:t>often</a:t>
            </a:r>
            <a:r>
              <a:rPr lang="nl-NL" sz="2400" dirty="0" smtClean="0"/>
              <a:t> hard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determine</a:t>
            </a:r>
            <a:r>
              <a:rPr lang="nl-NL" sz="2400" dirty="0" smtClean="0"/>
              <a:t> in </a:t>
            </a:r>
            <a:r>
              <a:rPr lang="nl-NL" sz="2400" dirty="0" err="1" smtClean="0"/>
              <a:t>practice</a:t>
            </a:r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4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Presentation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8800"/>
            <a:ext cx="7881938" cy="5878532"/>
          </a:xfrm>
        </p:spPr>
        <p:txBody>
          <a:bodyPr/>
          <a:lstStyle/>
          <a:p>
            <a:r>
              <a:rPr lang="nl-NL" sz="1600" dirty="0" smtClean="0"/>
              <a:t>Week 9</a:t>
            </a:r>
          </a:p>
          <a:p>
            <a:pPr lvl="1"/>
            <a:r>
              <a:rPr lang="nl-NL" sz="1400" dirty="0" smtClean="0"/>
              <a:t>D02: </a:t>
            </a:r>
            <a:r>
              <a:rPr lang="nl-NL" sz="1400" dirty="0" err="1" smtClean="0"/>
              <a:t>Wednesday</a:t>
            </a:r>
            <a:r>
              <a:rPr lang="nl-NL" sz="1400" dirty="0" smtClean="0"/>
              <a:t> 20th </a:t>
            </a:r>
            <a:r>
              <a:rPr lang="nl-NL" sz="1400" dirty="0" err="1" smtClean="0"/>
              <a:t>January</a:t>
            </a:r>
            <a:endParaRPr lang="nl-NL" sz="1400" dirty="0" smtClean="0"/>
          </a:p>
          <a:p>
            <a:pPr lvl="1"/>
            <a:r>
              <a:rPr lang="nl-NL" sz="1400" dirty="0" smtClean="0"/>
              <a:t>D01: Friday 22nd </a:t>
            </a:r>
            <a:r>
              <a:rPr lang="nl-NL" sz="1400" dirty="0" err="1" smtClean="0"/>
              <a:t>January</a:t>
            </a:r>
            <a:endParaRPr lang="nl-NL" sz="1400" dirty="0" smtClean="0"/>
          </a:p>
          <a:p>
            <a:pPr lvl="1"/>
            <a:endParaRPr lang="nl-NL" sz="1400" dirty="0"/>
          </a:p>
          <a:p>
            <a:r>
              <a:rPr lang="nl-NL" sz="1600" dirty="0" err="1" smtClean="0"/>
              <a:t>You</a:t>
            </a:r>
            <a:r>
              <a:rPr lang="nl-NL" sz="1600" dirty="0" smtClean="0"/>
              <a:t> get short feedback from peers </a:t>
            </a:r>
            <a:r>
              <a:rPr lang="nl-NL" sz="1600" dirty="0" err="1" smtClean="0"/>
              <a:t>and</a:t>
            </a:r>
            <a:r>
              <a:rPr lang="nl-NL" sz="1600" dirty="0" smtClean="0"/>
              <a:t> from me via e-mail</a:t>
            </a:r>
          </a:p>
          <a:p>
            <a:endParaRPr lang="nl-NL" sz="1600" dirty="0"/>
          </a:p>
          <a:p>
            <a:r>
              <a:rPr lang="nl-NL" sz="1600" dirty="0" err="1" smtClean="0"/>
              <a:t>Physical</a:t>
            </a:r>
            <a:r>
              <a:rPr lang="nl-NL" sz="1600" dirty="0" smtClean="0"/>
              <a:t> or online → </a:t>
            </a:r>
            <a:r>
              <a:rPr lang="nl-NL" sz="1600" dirty="0" err="1" smtClean="0"/>
              <a:t>what</a:t>
            </a:r>
            <a:r>
              <a:rPr lang="nl-NL" sz="1600" dirty="0" smtClean="0"/>
              <a:t> is </a:t>
            </a:r>
            <a:r>
              <a:rPr lang="nl-NL" sz="1600" dirty="0" err="1" smtClean="0"/>
              <a:t>your</a:t>
            </a:r>
            <a:r>
              <a:rPr lang="nl-NL" sz="1600" dirty="0" smtClean="0"/>
              <a:t> </a:t>
            </a:r>
            <a:r>
              <a:rPr lang="nl-NL" sz="1600" dirty="0" err="1" smtClean="0"/>
              <a:t>preference</a:t>
            </a:r>
            <a:r>
              <a:rPr lang="nl-NL" sz="1600" dirty="0" smtClean="0"/>
              <a:t>? </a:t>
            </a:r>
            <a:r>
              <a:rPr lang="nl-NL" sz="1600" dirty="0" err="1" smtClean="0"/>
              <a:t>Definitive</a:t>
            </a:r>
            <a:r>
              <a:rPr lang="nl-NL" sz="1600" dirty="0" smtClean="0"/>
              <a:t> details end of next week</a:t>
            </a:r>
            <a:endParaRPr lang="nl-NL" sz="1600" dirty="0" smtClean="0"/>
          </a:p>
          <a:p>
            <a:endParaRPr lang="nl-NL" sz="1600" dirty="0"/>
          </a:p>
          <a:p>
            <a:r>
              <a:rPr lang="nl-NL" sz="1600" b="1" dirty="0" err="1" smtClean="0"/>
              <a:t>If</a:t>
            </a:r>
            <a:r>
              <a:rPr lang="nl-NL" sz="1600" b="1" dirty="0" smtClean="0"/>
              <a:t> </a:t>
            </a:r>
            <a:r>
              <a:rPr lang="nl-NL" sz="1600" b="1" dirty="0" err="1" smtClean="0"/>
              <a:t>physical</a:t>
            </a:r>
            <a:r>
              <a:rPr lang="nl-NL" sz="1600" b="1" dirty="0" smtClean="0"/>
              <a:t>:</a:t>
            </a:r>
          </a:p>
          <a:p>
            <a:pPr lvl="1"/>
            <a:r>
              <a:rPr lang="nl-NL" sz="1400" dirty="0" err="1" smtClean="0"/>
              <a:t>Presentations</a:t>
            </a:r>
            <a:r>
              <a:rPr lang="nl-NL" sz="1400" dirty="0" smtClean="0"/>
              <a:t> of 5 min. </a:t>
            </a:r>
            <a:r>
              <a:rPr lang="nl-NL" sz="1400" dirty="0" err="1" smtClean="0"/>
              <a:t>with</a:t>
            </a:r>
            <a:r>
              <a:rPr lang="nl-NL" sz="1400" dirty="0" smtClean="0"/>
              <a:t> max. 5 slides</a:t>
            </a:r>
          </a:p>
          <a:p>
            <a:pPr lvl="1"/>
            <a:r>
              <a:rPr lang="nl-NL" sz="1400" dirty="0" smtClean="0"/>
              <a:t>In </a:t>
            </a:r>
            <a:r>
              <a:rPr lang="nl-NL" sz="1400" dirty="0" err="1" smtClean="0"/>
              <a:t>groups</a:t>
            </a:r>
            <a:r>
              <a:rPr lang="nl-NL" sz="1400" dirty="0" smtClean="0"/>
              <a:t> of 6-8 (</a:t>
            </a:r>
            <a:r>
              <a:rPr lang="nl-NL" sz="1400" dirty="0" err="1" smtClean="0"/>
              <a:t>schedule</a:t>
            </a:r>
            <a:r>
              <a:rPr lang="nl-NL" sz="1400" dirty="0" smtClean="0"/>
              <a:t> </a:t>
            </a:r>
            <a:r>
              <a:rPr lang="nl-NL" sz="1400" dirty="0" err="1" smtClean="0"/>
              <a:t>to</a:t>
            </a:r>
            <a:r>
              <a:rPr lang="nl-NL" sz="1400" dirty="0" smtClean="0"/>
              <a:t> </a:t>
            </a:r>
            <a:r>
              <a:rPr lang="nl-NL" sz="1400" dirty="0" err="1" smtClean="0"/>
              <a:t>be</a:t>
            </a:r>
            <a:r>
              <a:rPr lang="nl-NL" sz="1400" dirty="0" smtClean="0"/>
              <a:t> sent)</a:t>
            </a:r>
          </a:p>
          <a:p>
            <a:pPr lvl="1"/>
            <a:r>
              <a:rPr lang="nl-NL" sz="1400" dirty="0" err="1" smtClean="0"/>
              <a:t>Streamed</a:t>
            </a:r>
            <a:r>
              <a:rPr lang="nl-NL" sz="1400" dirty="0" smtClean="0"/>
              <a:t> online via Teams (</a:t>
            </a:r>
            <a:r>
              <a:rPr lang="nl-NL" sz="1400" dirty="0" err="1" smtClean="0"/>
              <a:t>unless</a:t>
            </a:r>
            <a:r>
              <a:rPr lang="nl-NL" sz="1400" dirty="0" smtClean="0"/>
              <a:t> </a:t>
            </a:r>
            <a:r>
              <a:rPr lang="nl-NL" sz="1400" dirty="0" err="1" smtClean="0"/>
              <a:t>you</a:t>
            </a:r>
            <a:r>
              <a:rPr lang="nl-NL" sz="1400" dirty="0" smtClean="0"/>
              <a:t> object) for peers, family </a:t>
            </a:r>
            <a:r>
              <a:rPr lang="nl-NL" sz="1400" dirty="0" err="1" smtClean="0"/>
              <a:t>and</a:t>
            </a:r>
            <a:r>
              <a:rPr lang="nl-NL" sz="1400" dirty="0" smtClean="0"/>
              <a:t> </a:t>
            </a:r>
            <a:r>
              <a:rPr lang="nl-NL" sz="1400" dirty="0" err="1" smtClean="0"/>
              <a:t>friends</a:t>
            </a:r>
            <a:endParaRPr lang="nl-NL" sz="1400" dirty="0" smtClean="0"/>
          </a:p>
          <a:p>
            <a:pPr lvl="1"/>
            <a:r>
              <a:rPr lang="nl-NL" sz="1400" dirty="0" err="1" smtClean="0"/>
              <a:t>Possible</a:t>
            </a:r>
            <a:r>
              <a:rPr lang="nl-NL" sz="1400" dirty="0" smtClean="0"/>
              <a:t> </a:t>
            </a:r>
            <a:r>
              <a:rPr lang="nl-NL" sz="1400" dirty="0" err="1" smtClean="0"/>
              <a:t>to</a:t>
            </a:r>
            <a:r>
              <a:rPr lang="nl-NL" sz="1400" dirty="0" smtClean="0"/>
              <a:t> </a:t>
            </a:r>
            <a:r>
              <a:rPr lang="nl-NL" sz="1400" dirty="0" err="1" smtClean="0"/>
              <a:t>participate</a:t>
            </a:r>
            <a:r>
              <a:rPr lang="nl-NL" sz="1400" dirty="0" smtClean="0"/>
              <a:t> online</a:t>
            </a:r>
          </a:p>
          <a:p>
            <a:endParaRPr lang="nl-NL" sz="1600" b="1" dirty="0"/>
          </a:p>
          <a:p>
            <a:r>
              <a:rPr lang="nl-NL" sz="1600" b="1" dirty="0" err="1" smtClean="0"/>
              <a:t>If</a:t>
            </a:r>
            <a:r>
              <a:rPr lang="nl-NL" sz="1600" b="1" dirty="0" smtClean="0"/>
              <a:t> online:</a:t>
            </a:r>
            <a:endParaRPr lang="nl-NL" sz="1600" b="1" dirty="0" smtClean="0"/>
          </a:p>
          <a:p>
            <a:pPr lvl="1"/>
            <a:r>
              <a:rPr lang="nl-NL" sz="1400" dirty="0" smtClean="0"/>
              <a:t>Poster </a:t>
            </a:r>
            <a:r>
              <a:rPr lang="nl-NL" sz="1400" dirty="0" err="1" smtClean="0"/>
              <a:t>presentation</a:t>
            </a:r>
            <a:r>
              <a:rPr lang="nl-NL" sz="1400" dirty="0" smtClean="0"/>
              <a:t> in </a:t>
            </a:r>
            <a:r>
              <a:rPr lang="nl-NL" sz="1400" dirty="0" err="1" smtClean="0"/>
              <a:t>Gather</a:t>
            </a:r>
            <a:endParaRPr lang="nl-NL" sz="1400" dirty="0" smtClean="0"/>
          </a:p>
          <a:p>
            <a:pPr lvl="1"/>
            <a:r>
              <a:rPr lang="nl-NL" sz="1400" dirty="0" smtClean="0"/>
              <a:t>PDF 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simple</a:t>
            </a:r>
            <a:r>
              <a:rPr lang="nl-NL" sz="1400" dirty="0" smtClean="0"/>
              <a:t> poster</a:t>
            </a:r>
            <a:endParaRPr lang="nl-NL" sz="1400" dirty="0" smtClean="0"/>
          </a:p>
          <a:p>
            <a:pPr lvl="1"/>
            <a:endParaRPr lang="nl-NL" sz="1400" dirty="0"/>
          </a:p>
          <a:p>
            <a:endParaRPr lang="nl-NL" sz="1600" dirty="0" smtClean="0"/>
          </a:p>
          <a:p>
            <a:endParaRPr lang="nl-NL" sz="1600" dirty="0"/>
          </a:p>
          <a:p>
            <a:endParaRPr lang="nl-NL" sz="1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5013176"/>
            <a:ext cx="3685958" cy="17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5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Format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484784"/>
            <a:ext cx="7881938" cy="5780044"/>
          </a:xfrm>
        </p:spPr>
        <p:txBody>
          <a:bodyPr/>
          <a:lstStyle/>
          <a:p>
            <a:r>
              <a:rPr lang="en-US" sz="1600" b="1" dirty="0"/>
              <a:t>Introduction</a:t>
            </a:r>
            <a:r>
              <a:rPr lang="en-US" sz="1600" dirty="0"/>
              <a:t>: in which you define the context, the research question and the practical relevance</a:t>
            </a:r>
          </a:p>
          <a:p>
            <a:endParaRPr lang="en-US" sz="1600" dirty="0" smtClean="0"/>
          </a:p>
          <a:p>
            <a:r>
              <a:rPr lang="en-US" sz="1600" b="1" dirty="0" smtClean="0"/>
              <a:t>Data </a:t>
            </a:r>
            <a:r>
              <a:rPr lang="en-US" sz="1600" b="1" dirty="0"/>
              <a:t>set</a:t>
            </a:r>
            <a:r>
              <a:rPr lang="en-US" sz="1600" dirty="0"/>
              <a:t>: in which you explain how you acquired the data, and show your data cleaning steps</a:t>
            </a:r>
          </a:p>
          <a:p>
            <a:endParaRPr lang="en-US" sz="1600" dirty="0" smtClean="0"/>
          </a:p>
          <a:p>
            <a:r>
              <a:rPr lang="en-US" sz="1600" b="1" dirty="0" smtClean="0"/>
              <a:t>Feature </a:t>
            </a:r>
            <a:r>
              <a:rPr lang="en-US" sz="1600" b="1" dirty="0"/>
              <a:t>engineering</a:t>
            </a:r>
            <a:r>
              <a:rPr lang="en-US" sz="1600" dirty="0"/>
              <a:t>: in which you explain which transformations you have made to make your variables more informative (e.g., calculating number of days from a starting date)</a:t>
            </a:r>
          </a:p>
          <a:p>
            <a:endParaRPr lang="en-US" sz="1600" dirty="0" smtClean="0"/>
          </a:p>
          <a:p>
            <a:r>
              <a:rPr lang="en-US" sz="1600" b="1" dirty="0" smtClean="0"/>
              <a:t>Descriptive </a:t>
            </a:r>
            <a:r>
              <a:rPr lang="en-US" sz="1600" b="1" dirty="0"/>
              <a:t>analysis</a:t>
            </a:r>
            <a:r>
              <a:rPr lang="en-US" sz="1600" dirty="0"/>
              <a:t>: in which you show </a:t>
            </a:r>
            <a:r>
              <a:rPr lang="en-US" sz="1600" i="1" dirty="0"/>
              <a:t>relevant</a:t>
            </a:r>
            <a:r>
              <a:rPr lang="en-US" sz="1600" dirty="0"/>
              <a:t> graphs, tables and numbers with respect to your problem</a:t>
            </a:r>
          </a:p>
          <a:p>
            <a:endParaRPr lang="en-US" sz="1600" dirty="0" smtClean="0"/>
          </a:p>
          <a:p>
            <a:r>
              <a:rPr lang="en-US" sz="1600" b="1" dirty="0" smtClean="0"/>
              <a:t>Predictive </a:t>
            </a:r>
            <a:r>
              <a:rPr lang="en-US" sz="1600" b="1" dirty="0"/>
              <a:t>model</a:t>
            </a:r>
            <a:r>
              <a:rPr lang="en-US" sz="1600" dirty="0"/>
              <a:t>: in which you explain which analysis you have chosen and why. In which you build a relevant statistical model or train a machine learning algorithm.</a:t>
            </a:r>
          </a:p>
          <a:p>
            <a:endParaRPr lang="en-US" sz="1600" dirty="0" smtClean="0"/>
          </a:p>
          <a:p>
            <a:r>
              <a:rPr lang="en-US" sz="1600" b="1" dirty="0" smtClean="0"/>
              <a:t>Evaluation</a:t>
            </a:r>
            <a:r>
              <a:rPr lang="en-US" sz="1600" dirty="0"/>
              <a:t>: in which you evaluate the model: numerically, qualitatively and in terms of practical value.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872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Peer </a:t>
            </a:r>
            <a:r>
              <a:rPr lang="nl-NL" dirty="0" err="1" smtClean="0"/>
              <a:t>groups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706177"/>
          </a:xfrm>
        </p:spPr>
        <p:txBody>
          <a:bodyPr/>
          <a:lstStyle/>
          <a:p>
            <a:r>
              <a:rPr lang="nl-NL" sz="2400" dirty="0" smtClean="0"/>
              <a:t>This week (w7) &amp; next week (w8)</a:t>
            </a:r>
          </a:p>
          <a:p>
            <a:endParaRPr lang="nl-NL" sz="2400" dirty="0"/>
          </a:p>
          <a:p>
            <a:r>
              <a:rPr lang="nl-NL" sz="2400" dirty="0" err="1" smtClean="0"/>
              <a:t>Discussion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Q&amp;A on </a:t>
            </a:r>
            <a:r>
              <a:rPr lang="nl-NL" sz="2400" dirty="0" err="1" smtClean="0"/>
              <a:t>final</a:t>
            </a:r>
            <a:r>
              <a:rPr lang="nl-NL" sz="2400" dirty="0" smtClean="0"/>
              <a:t> </a:t>
            </a:r>
            <a:r>
              <a:rPr lang="nl-NL" sz="2400" dirty="0" err="1" smtClean="0"/>
              <a:t>assignment</a:t>
            </a:r>
            <a:r>
              <a:rPr lang="nl-NL" sz="2400" dirty="0" smtClean="0"/>
              <a:t> &amp; </a:t>
            </a:r>
            <a:r>
              <a:rPr lang="nl-NL" sz="2400" dirty="0" err="1" smtClean="0"/>
              <a:t>weekly</a:t>
            </a:r>
            <a:r>
              <a:rPr lang="nl-NL" sz="2400" dirty="0" smtClean="0"/>
              <a:t> </a:t>
            </a:r>
            <a:r>
              <a:rPr lang="nl-NL" sz="2400" dirty="0" err="1" smtClean="0"/>
              <a:t>assignments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Topic </a:t>
            </a:r>
            <a:r>
              <a:rPr lang="nl-NL" sz="2400" dirty="0" smtClean="0"/>
              <a:t>is up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: present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work</a:t>
            </a:r>
            <a:r>
              <a:rPr lang="nl-NL" sz="2400" dirty="0" smtClean="0"/>
              <a:t>, </a:t>
            </a:r>
            <a:r>
              <a:rPr lang="nl-NL" sz="2400" dirty="0" err="1" smtClean="0"/>
              <a:t>ask</a:t>
            </a:r>
            <a:r>
              <a:rPr lang="nl-NL" sz="2400" dirty="0" smtClean="0"/>
              <a:t> </a:t>
            </a:r>
            <a:r>
              <a:rPr lang="nl-NL" sz="2400" dirty="0" err="1" smtClean="0"/>
              <a:t>questions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Max. 4 minutes per person</a:t>
            </a:r>
            <a:endParaRPr lang="nl-NL" sz="2400" dirty="0" smtClean="0"/>
          </a:p>
          <a:p>
            <a:pPr marL="533400" lvl="1" indent="0">
              <a:buNone/>
            </a:pPr>
            <a:endParaRPr lang="nl-NL" sz="2400" dirty="0"/>
          </a:p>
          <a:p>
            <a:r>
              <a:rPr lang="nl-NL" sz="2400" dirty="0" err="1" smtClean="0"/>
              <a:t>Maybe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can form a Whatsapp / Teams chat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encourage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help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?</a:t>
            </a:r>
            <a:endParaRPr lang="nl-NL" sz="2400" dirty="0" smtClean="0"/>
          </a:p>
          <a:p>
            <a:pPr marL="533400" lvl="1" indent="0">
              <a:buNone/>
            </a:pP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476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Pythagoras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CheCheDaWaff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pictures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Weston.pace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gif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Chire</a:t>
            </a:r>
            <a:r>
              <a:rPr lang="nl-NL" sz="2400" dirty="0" smtClean="0"/>
              <a:t> (CC-BY-SA)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80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Evalytics</a:t>
            </a:r>
            <a:r>
              <a:rPr lang="nl-NL" dirty="0" smtClean="0"/>
              <a:t> survey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91479"/>
          </a:xfrm>
        </p:spPr>
        <p:txBody>
          <a:bodyPr/>
          <a:lstStyle/>
          <a:p>
            <a:r>
              <a:rPr lang="nl-NL" dirty="0">
                <a:hlinkClick r:id="rId2"/>
              </a:rPr>
              <a:t>https://app.evalytics.nl/#/</a:t>
            </a:r>
            <a:r>
              <a:rPr lang="nl-NL" dirty="0" smtClean="0">
                <a:hlinkClick r:id="rId2"/>
              </a:rPr>
              <a:t>login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Choose</a:t>
            </a:r>
            <a:r>
              <a:rPr lang="nl-NL" dirty="0" smtClean="0"/>
              <a:t>: </a:t>
            </a:r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code</a:t>
            </a:r>
          </a:p>
          <a:p>
            <a:endParaRPr lang="nl-NL" dirty="0"/>
          </a:p>
          <a:p>
            <a:r>
              <a:rPr lang="nl-NL" dirty="0" smtClean="0"/>
              <a:t>Code: rkd-256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824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040285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7050360" cy="685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smtClean="0"/>
              <a:t>0-1.5 </a:t>
            </a:r>
            <a:r>
              <a:rPr lang="nl-NL" sz="2400" kern="0" dirty="0" err="1" smtClean="0"/>
              <a:t>hours</a:t>
            </a:r>
            <a:r>
              <a:rPr lang="nl-NL" sz="2400" kern="0" dirty="0" smtClean="0"/>
              <a:t>: short </a:t>
            </a:r>
            <a:r>
              <a:rPr lang="nl-NL" sz="2400" kern="0" dirty="0" err="1" smtClean="0"/>
              <a:t>lecture</a:t>
            </a:r>
            <a:endParaRPr lang="nl-NL" sz="2400" kern="0" dirty="0" smtClean="0"/>
          </a:p>
          <a:p>
            <a:pPr lvl="1"/>
            <a:r>
              <a:rPr lang="nl-NL" sz="2200" kern="0" dirty="0" smtClean="0"/>
              <a:t>Clustering</a:t>
            </a:r>
          </a:p>
          <a:p>
            <a:pPr lvl="1"/>
            <a:r>
              <a:rPr lang="nl-NL" sz="2200" kern="0" dirty="0" err="1" smtClean="0"/>
              <a:t>Presentations</a:t>
            </a:r>
            <a:endParaRPr lang="nl-NL" sz="2200" kern="0" dirty="0" smtClean="0"/>
          </a:p>
          <a:p>
            <a:pPr lvl="1"/>
            <a:endParaRPr lang="nl-NL" sz="2200" kern="0" dirty="0"/>
          </a:p>
          <a:p>
            <a:r>
              <a:rPr lang="nl-NL" sz="2400" kern="0" dirty="0" smtClean="0"/>
              <a:t>&gt;1.5 </a:t>
            </a:r>
            <a:r>
              <a:rPr lang="nl-NL" sz="2400" kern="0" dirty="0" err="1" smtClean="0"/>
              <a:t>hours</a:t>
            </a:r>
            <a:r>
              <a:rPr lang="nl-NL" sz="2400" kern="0" dirty="0" smtClean="0"/>
              <a:t>: project </a:t>
            </a:r>
            <a:r>
              <a:rPr lang="nl-NL" sz="2400" kern="0" dirty="0" err="1" smtClean="0"/>
              <a:t>supervision</a:t>
            </a:r>
            <a:r>
              <a:rPr lang="nl-NL" sz="2400" kern="0" dirty="0" smtClean="0"/>
              <a:t> / help in small </a:t>
            </a:r>
            <a:r>
              <a:rPr lang="nl-NL" sz="2400" kern="0" dirty="0" err="1" smtClean="0"/>
              <a:t>groups</a:t>
            </a:r>
            <a:endParaRPr lang="nl-NL" sz="24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Participants</a:t>
            </a:r>
            <a:r>
              <a:rPr lang="nl-NL" sz="2400" kern="0" dirty="0" smtClean="0"/>
              <a:t> in AI research project get separate </a:t>
            </a:r>
            <a:r>
              <a:rPr lang="nl-NL" sz="2400" kern="0" dirty="0" err="1" smtClean="0"/>
              <a:t>supervision</a:t>
            </a:r>
            <a:r>
              <a:rPr lang="nl-NL" sz="2400" kern="0" dirty="0" smtClean="0"/>
              <a:t> next week</a:t>
            </a:r>
          </a:p>
          <a:p>
            <a:endParaRPr lang="nl-NL" sz="2400" kern="0" dirty="0"/>
          </a:p>
          <a:p>
            <a:endParaRPr lang="nl-NL" sz="2400" kern="0" dirty="0"/>
          </a:p>
          <a:p>
            <a:endParaRPr lang="nl-NL" sz="2400" kern="0" dirty="0" smtClean="0"/>
          </a:p>
          <a:p>
            <a:endParaRPr lang="nl-NL" sz="2400" kern="0" dirty="0"/>
          </a:p>
          <a:p>
            <a:endParaRPr lang="nl-NL" sz="2400" kern="0" dirty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111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79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clustering?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595378"/>
          </a:xfrm>
        </p:spPr>
        <p:txBody>
          <a:bodyPr/>
          <a:lstStyle/>
          <a:p>
            <a:r>
              <a:rPr lang="nl-NL" sz="2400" dirty="0" err="1" smtClean="0"/>
              <a:t>To</a:t>
            </a:r>
            <a:r>
              <a:rPr lang="nl-NL" sz="2400" dirty="0" smtClean="0"/>
              <a:t> discover </a:t>
            </a:r>
            <a:r>
              <a:rPr lang="nl-NL" sz="2400" dirty="0" err="1" smtClean="0"/>
              <a:t>interesting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clusters in the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adapt</a:t>
            </a:r>
            <a:r>
              <a:rPr lang="nl-NL" sz="2400" dirty="0" smtClean="0"/>
              <a:t> </a:t>
            </a:r>
            <a:r>
              <a:rPr lang="nl-NL" sz="2400" dirty="0" err="1" smtClean="0"/>
              <a:t>our</a:t>
            </a:r>
            <a:r>
              <a:rPr lang="nl-NL" sz="2400" dirty="0" smtClean="0"/>
              <a:t> content or marketing </a:t>
            </a:r>
            <a:r>
              <a:rPr lang="nl-NL" sz="2400" dirty="0" err="1" smtClean="0"/>
              <a:t>strategy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different user types </a:t>
            </a:r>
            <a:r>
              <a:rPr lang="nl-NL" sz="2400" dirty="0" err="1" smtClean="0"/>
              <a:t>based</a:t>
            </a:r>
            <a:r>
              <a:rPr lang="nl-NL" sz="2400" dirty="0" smtClean="0"/>
              <a:t> on </a:t>
            </a:r>
            <a:r>
              <a:rPr lang="nl-NL" sz="2400" dirty="0" err="1" smtClean="0"/>
              <a:t>behavior</a:t>
            </a:r>
            <a:r>
              <a:rPr lang="nl-NL" sz="2400" dirty="0" smtClean="0"/>
              <a:t> (user </a:t>
            </a:r>
            <a:r>
              <a:rPr lang="nl-NL" sz="2400" dirty="0" err="1" smtClean="0"/>
              <a:t>profiling</a:t>
            </a:r>
            <a:r>
              <a:rPr lang="nl-NL" sz="2400" dirty="0" smtClean="0"/>
              <a:t>), e.g.</a:t>
            </a:r>
          </a:p>
          <a:p>
            <a:pPr lvl="1"/>
            <a:r>
              <a:rPr lang="nl-NL" sz="2400" dirty="0" smtClean="0"/>
              <a:t>Explicit: </a:t>
            </a:r>
            <a:r>
              <a:rPr lang="nl-NL" sz="2400" dirty="0" err="1" smtClean="0"/>
              <a:t>likes</a:t>
            </a:r>
            <a:r>
              <a:rPr lang="nl-NL" sz="2400" dirty="0" smtClean="0"/>
              <a:t>, </a:t>
            </a:r>
            <a:r>
              <a:rPr lang="nl-NL" sz="2400" dirty="0" err="1" smtClean="0"/>
              <a:t>favorites</a:t>
            </a:r>
            <a:r>
              <a:rPr lang="nl-NL" sz="2400" dirty="0" smtClean="0"/>
              <a:t>, ratings, </a:t>
            </a:r>
            <a:r>
              <a:rPr lang="nl-NL" sz="2400" dirty="0" err="1" smtClean="0"/>
              <a:t>comments</a:t>
            </a:r>
            <a:r>
              <a:rPr lang="nl-NL" sz="2400" dirty="0" smtClean="0"/>
              <a:t>, etc.</a:t>
            </a:r>
          </a:p>
          <a:p>
            <a:pPr lvl="1"/>
            <a:r>
              <a:rPr lang="nl-NL" sz="2400" dirty="0" err="1" smtClean="0"/>
              <a:t>Implicit</a:t>
            </a:r>
            <a:r>
              <a:rPr lang="nl-NL" sz="2400" dirty="0" smtClean="0"/>
              <a:t>: pages </a:t>
            </a:r>
            <a:r>
              <a:rPr lang="nl-NL" sz="2400" dirty="0" err="1" smtClean="0"/>
              <a:t>visited</a:t>
            </a:r>
            <a:r>
              <a:rPr lang="nl-NL" sz="2400" dirty="0" smtClean="0"/>
              <a:t>, content </a:t>
            </a:r>
            <a:r>
              <a:rPr lang="nl-NL" sz="2400" dirty="0" err="1" smtClean="0"/>
              <a:t>seen</a:t>
            </a:r>
            <a:r>
              <a:rPr lang="nl-NL" sz="2400" dirty="0" smtClean="0"/>
              <a:t>, mouse </a:t>
            </a:r>
            <a:r>
              <a:rPr lang="nl-NL" sz="2400" dirty="0" err="1" smtClean="0"/>
              <a:t>movements</a:t>
            </a:r>
            <a:r>
              <a:rPr lang="nl-NL" sz="2400" dirty="0" smtClean="0"/>
              <a:t>, etc.</a:t>
            </a:r>
          </a:p>
          <a:p>
            <a:pPr lvl="1"/>
            <a:endParaRPr lang="nl-NL" sz="2400" dirty="0"/>
          </a:p>
          <a:p>
            <a:pPr marL="0" indent="0">
              <a:buNone/>
            </a:pPr>
            <a:endParaRPr lang="nl-NL" sz="2600" dirty="0" smtClean="0"/>
          </a:p>
          <a:p>
            <a:pPr lvl="1"/>
            <a:endParaRPr lang="nl-NL" sz="2400" dirty="0" smtClean="0"/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222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clustering?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0848"/>
            <a:ext cx="3928692" cy="2627313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746104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several</a:t>
            </a:r>
            <a:r>
              <a:rPr lang="nl-NL" sz="2000" kern="0" dirty="0" smtClean="0"/>
              <a:t> clusters</a:t>
            </a:r>
          </a:p>
          <a:p>
            <a:endParaRPr lang="nl-NL" sz="2000" kern="0" dirty="0"/>
          </a:p>
          <a:p>
            <a:r>
              <a:rPr lang="nl-NL" sz="2000" kern="0" dirty="0" smtClean="0"/>
              <a:t>It’s </a:t>
            </a:r>
            <a:r>
              <a:rPr lang="nl-NL" sz="2000" kern="0" dirty="0" err="1" smtClean="0"/>
              <a:t>not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always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clear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which</a:t>
            </a:r>
            <a:r>
              <a:rPr lang="nl-NL" sz="2000" kern="0" dirty="0" smtClean="0"/>
              <a:t> solution is ‘correct’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There</a:t>
            </a:r>
            <a:r>
              <a:rPr lang="nl-NL" sz="2000" kern="0" dirty="0" smtClean="0"/>
              <a:t> are </a:t>
            </a:r>
            <a:r>
              <a:rPr lang="nl-NL" sz="2000" kern="0" dirty="0" err="1" smtClean="0"/>
              <a:t>many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algorithms</a:t>
            </a:r>
            <a:r>
              <a:rPr lang="nl-NL" sz="2000" kern="0" dirty="0"/>
              <a:t>;</a:t>
            </a:r>
            <a:r>
              <a:rPr lang="nl-NL" sz="2000" kern="0" dirty="0" smtClean="0"/>
              <a:t> we </a:t>
            </a:r>
            <a:r>
              <a:rPr lang="nl-NL" sz="2000" kern="0" dirty="0" err="1" smtClean="0"/>
              <a:t>will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use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k-</a:t>
            </a:r>
            <a:r>
              <a:rPr lang="nl-NL" sz="2000" kern="0" dirty="0" smtClean="0"/>
              <a:t>means (</a:t>
            </a:r>
            <a:r>
              <a:rPr lang="nl-NL" sz="2000" kern="0" dirty="0" err="1" smtClean="0"/>
              <a:t>simple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understand</a:t>
            </a:r>
            <a:r>
              <a:rPr lang="nl-NL" sz="2000" kern="0" dirty="0" smtClean="0"/>
              <a:t> but </a:t>
            </a:r>
            <a:r>
              <a:rPr lang="nl-NL" sz="2000" kern="0" dirty="0" err="1" smtClean="0"/>
              <a:t>often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suboptimal</a:t>
            </a:r>
            <a:r>
              <a:rPr lang="nl-NL" sz="2000" kern="0" dirty="0" smtClean="0"/>
              <a:t>)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Remember</a:t>
            </a:r>
            <a:r>
              <a:rPr lang="nl-NL" sz="2000" kern="0" dirty="0" smtClean="0"/>
              <a:t>: </a:t>
            </a:r>
            <a:r>
              <a:rPr lang="nl-NL" sz="2000" kern="0" dirty="0" err="1" smtClean="0"/>
              <a:t>shown</a:t>
            </a:r>
            <a:r>
              <a:rPr lang="nl-NL" sz="2000" kern="0" dirty="0" smtClean="0"/>
              <a:t> as 2-dimensional here but </a:t>
            </a:r>
            <a:r>
              <a:rPr lang="nl-NL" sz="2000" i="1" kern="0" dirty="0" smtClean="0"/>
              <a:t>n</a:t>
            </a:r>
            <a:r>
              <a:rPr lang="nl-NL" sz="2000" kern="0" dirty="0" smtClean="0"/>
              <a:t>-</a:t>
            </a:r>
            <a:r>
              <a:rPr lang="nl-NL" sz="2000" kern="0" dirty="0" err="1" smtClean="0"/>
              <a:t>dimensional</a:t>
            </a:r>
            <a:r>
              <a:rPr lang="nl-NL" sz="2000" kern="0" dirty="0" smtClean="0"/>
              <a:t> in </a:t>
            </a:r>
            <a:r>
              <a:rPr lang="nl-NL" sz="2000" kern="0" dirty="0" err="1" smtClean="0"/>
              <a:t>reality</a:t>
            </a:r>
            <a:r>
              <a:rPr lang="nl-NL" sz="2000" kern="0" dirty="0" smtClean="0"/>
              <a:t>, </a:t>
            </a:r>
            <a:r>
              <a:rPr lang="nl-NL" sz="2000" i="1" kern="0" dirty="0" smtClean="0"/>
              <a:t>n </a:t>
            </a:r>
            <a:r>
              <a:rPr lang="nl-NL" sz="2000" kern="0" dirty="0" err="1" smtClean="0"/>
              <a:t>being</a:t>
            </a:r>
            <a:r>
              <a:rPr lang="nl-NL" sz="2000" kern="0" dirty="0" smtClean="0"/>
              <a:t> the </a:t>
            </a:r>
            <a:r>
              <a:rPr lang="nl-NL" sz="2000" kern="0" dirty="0" err="1" smtClean="0"/>
              <a:t>number</a:t>
            </a:r>
            <a:r>
              <a:rPr lang="nl-NL" sz="2000" kern="0" dirty="0" smtClean="0"/>
              <a:t> of variables </a:t>
            </a:r>
            <a:r>
              <a:rPr lang="nl-NL" sz="2000" kern="0" dirty="0" err="1" smtClean="0"/>
              <a:t>used</a:t>
            </a:r>
            <a:endParaRPr lang="nl-NL" sz="2000" kern="0" dirty="0" smtClean="0"/>
          </a:p>
          <a:p>
            <a:pPr lvl="1"/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400" kern="0" dirty="0" smtClean="0"/>
          </a:p>
          <a:p>
            <a:pPr lvl="1"/>
            <a:endParaRPr lang="nl-NL" sz="2000" kern="0" dirty="0" smtClean="0"/>
          </a:p>
          <a:p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000" kern="0" dirty="0"/>
          </a:p>
        </p:txBody>
      </p:sp>
    </p:spTree>
    <p:extLst>
      <p:ext uri="{BB962C8B-B14F-4D97-AF65-F5344CB8AC3E}">
        <p14:creationId xmlns:p14="http://schemas.microsoft.com/office/powerpoint/2010/main" val="24342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8800"/>
            <a:ext cx="3168352" cy="6223242"/>
          </a:xfrm>
        </p:spPr>
        <p:txBody>
          <a:bodyPr/>
          <a:lstStyle/>
          <a:p>
            <a:r>
              <a:rPr lang="nl-NL" sz="2000" dirty="0" err="1" smtClean="0"/>
              <a:t>Each</a:t>
            </a:r>
            <a:r>
              <a:rPr lang="nl-NL" sz="2000" dirty="0" smtClean="0"/>
              <a:t> user is </a:t>
            </a:r>
            <a:r>
              <a:rPr lang="nl-NL" sz="2000" dirty="0" err="1" smtClean="0"/>
              <a:t>represented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a point in </a:t>
            </a:r>
            <a:r>
              <a:rPr lang="nl-NL" sz="2000" dirty="0" err="1" smtClean="0"/>
              <a:t>space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Each</a:t>
            </a:r>
            <a:r>
              <a:rPr lang="nl-NL" sz="2000" dirty="0" smtClean="0"/>
              <a:t> item (movie) is a </a:t>
            </a:r>
            <a:r>
              <a:rPr lang="nl-NL" sz="2000" dirty="0" err="1" smtClean="0"/>
              <a:t>dimension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The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users can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for </a:t>
            </a:r>
            <a:r>
              <a:rPr lang="nl-NL" sz="2000" i="1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</a:t>
            </a:r>
            <a:r>
              <a:rPr lang="nl-NL" sz="2000" dirty="0" err="1" smtClean="0"/>
              <a:t>movies</a:t>
            </a:r>
            <a:r>
              <a:rPr lang="nl-NL" sz="2000" dirty="0" smtClean="0"/>
              <a:t> (</a:t>
            </a:r>
            <a:r>
              <a:rPr lang="nl-NL" sz="2000" dirty="0" err="1" smtClean="0"/>
              <a:t>shown</a:t>
            </a:r>
            <a:r>
              <a:rPr lang="nl-NL" sz="2000" dirty="0" smtClean="0"/>
              <a:t>: 3)</a:t>
            </a:r>
            <a:endParaRPr lang="nl-NL" sz="1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nl-NL" sz="2000" dirty="0"/>
          </a:p>
          <a:p>
            <a:endParaRPr lang="nl-NL" sz="2200" dirty="0"/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86339"/>
              </p:ext>
            </p:extLst>
          </p:nvPr>
        </p:nvGraphicFramePr>
        <p:xfrm>
          <a:off x="4644008" y="1844824"/>
          <a:ext cx="4143128" cy="178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38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22018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113302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User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 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</a:t>
                      </a:r>
                      <a:r>
                        <a:rPr lang="nl-NL" sz="1200" baseline="0" dirty="0" smtClean="0"/>
                        <a:t> 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Movie 3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</a:tbl>
          </a:graphicData>
        </a:graphic>
      </p:graphicFrame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2933549" cy="19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</a:t>
            </a:r>
            <a:r>
              <a:rPr lang="nl-NL" dirty="0" smtClean="0"/>
              <a:t>-means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37126" y="4146370"/>
            <a:ext cx="2148868" cy="1532727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3. Move cluster centers </a:t>
            </a:r>
            <a:r>
              <a:rPr lang="nl-NL" sz="2000" dirty="0" err="1" smtClean="0"/>
              <a:t>to</a:t>
            </a:r>
            <a:r>
              <a:rPr lang="nl-NL" sz="2000" dirty="0" smtClean="0"/>
              <a:t> center of </a:t>
            </a:r>
            <a:r>
              <a:rPr lang="nl-NL" sz="2000" dirty="0" err="1" smtClean="0"/>
              <a:t>observations</a:t>
            </a:r>
            <a:endParaRPr lang="nl-NL" sz="2000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8" y="2321322"/>
            <a:ext cx="1728192" cy="166396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73" y="2421152"/>
            <a:ext cx="1816139" cy="15641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3" y="2270791"/>
            <a:ext cx="1990725" cy="17145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48880"/>
            <a:ext cx="1900055" cy="1636411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2588257" y="4146368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2. </a:t>
            </a:r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each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nearest</a:t>
            </a:r>
            <a:r>
              <a:rPr lang="nl-NL" sz="2000" kern="0" dirty="0" smtClean="0"/>
              <a:t> center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 bwMode="auto">
          <a:xfrm>
            <a:off x="313808" y="4193530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1. Start </a:t>
            </a:r>
            <a:r>
              <a:rPr lang="nl-NL" sz="2000" kern="0" dirty="0" err="1" smtClean="0"/>
              <a:t>with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 </a:t>
            </a:r>
            <a:r>
              <a:rPr lang="nl-NL" sz="2000" kern="0" dirty="0" smtClean="0"/>
              <a:t>cluster centers at random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 bwMode="auto">
          <a:xfrm>
            <a:off x="6885994" y="4178352"/>
            <a:ext cx="214886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4. </a:t>
            </a:r>
            <a:r>
              <a:rPr lang="nl-NL" sz="2000" kern="0" dirty="0" err="1" smtClean="0"/>
              <a:t>Repeat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until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stable</a:t>
            </a:r>
            <a:endParaRPr lang="nl-NL" sz="2000" kern="0" dirty="0" smtClean="0"/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1846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K-means clustering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80" y="1628800"/>
            <a:ext cx="4680520" cy="4548261"/>
          </a:xfrm>
        </p:spPr>
      </p:pic>
    </p:spTree>
    <p:extLst>
      <p:ext uri="{BB962C8B-B14F-4D97-AF65-F5344CB8AC3E}">
        <p14:creationId xmlns:p14="http://schemas.microsoft.com/office/powerpoint/2010/main" val="16251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</TotalTime>
  <Words>1005</Words>
  <Application>Microsoft Office PowerPoint</Application>
  <PresentationFormat>Diavoorstelling (4:3)</PresentationFormat>
  <Paragraphs>175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Courier New</vt:lpstr>
      <vt:lpstr>Zapf Dingbats</vt:lpstr>
      <vt:lpstr>HUoverhead[1]</vt:lpstr>
      <vt:lpstr>Fundamentals of Machine Learning Week 7: Unsupervised learning Working on final project  </vt:lpstr>
      <vt:lpstr>Evalytics survey</vt:lpstr>
      <vt:lpstr>Program</vt:lpstr>
      <vt:lpstr>Supervised vs. unsupervised learning</vt:lpstr>
      <vt:lpstr>Why clustering?</vt:lpstr>
      <vt:lpstr>What is clustering?</vt:lpstr>
      <vt:lpstr>Distance</vt:lpstr>
      <vt:lpstr>k-means algorithm</vt:lpstr>
      <vt:lpstr>K-means clustering</vt:lpstr>
      <vt:lpstr>Exercise: clustering Iris data set (1)</vt:lpstr>
      <vt:lpstr>Exercise: clustering Iris data set (2)</vt:lpstr>
      <vt:lpstr>Problems with k-means</vt:lpstr>
      <vt:lpstr>Presentation</vt:lpstr>
      <vt:lpstr>Format</vt:lpstr>
      <vt:lpstr>Peer groups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75</cp:revision>
  <cp:lastPrinted>2020-01-08T15:35:25Z</cp:lastPrinted>
  <dcterms:created xsi:type="dcterms:W3CDTF">2007-11-06T09:59:11Z</dcterms:created>
  <dcterms:modified xsi:type="dcterms:W3CDTF">2021-01-06T11:27:47Z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