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76" r:id="rId2"/>
    <p:sldId id="320" r:id="rId3"/>
    <p:sldId id="304" r:id="rId4"/>
    <p:sldId id="318" r:id="rId5"/>
    <p:sldId id="319" r:id="rId6"/>
    <p:sldId id="307" r:id="rId7"/>
    <p:sldId id="308" r:id="rId8"/>
    <p:sldId id="309" r:id="rId9"/>
    <p:sldId id="311" r:id="rId10"/>
    <p:sldId id="310" r:id="rId11"/>
    <p:sldId id="312" r:id="rId12"/>
    <p:sldId id="313" r:id="rId13"/>
    <p:sldId id="306" r:id="rId14"/>
    <p:sldId id="314" r:id="rId15"/>
    <p:sldId id="315" r:id="rId16"/>
    <p:sldId id="316" r:id="rId17"/>
    <p:sldId id="317" r:id="rId18"/>
    <p:sldId id="285" r:id="rId19"/>
  </p:sldIdLst>
  <p:sldSz cx="9144000" cy="6858000" type="screen4x3"/>
  <p:notesSz cx="9926638" cy="143017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 Moons" initials="JM" lastIdx="1" clrIdx="0">
    <p:extLst>
      <p:ext uri="{19B8F6BF-5375-455C-9EA6-DF929625EA0E}">
        <p15:presenceInfo xmlns:p15="http://schemas.microsoft.com/office/powerpoint/2012/main" userId="S-1-5-21-1757436266-1070379326-1452763161-45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7" d="100"/>
          <a:sy n="87" d="100"/>
        </p:scale>
        <p:origin x="966" y="114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798" y="0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373F1B60-BDF4-4D63-AD79-99D5A5B1DF99}" type="datetime1">
              <a:rPr lang="en-US"/>
              <a:pPr/>
              <a:t>1/13/2021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584217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798" y="13584217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4387A7AA-DFE9-4771-BEDE-3294FCEBFB02}" type="datetime1">
              <a:rPr lang="en-US"/>
              <a:pPr/>
              <a:t>1/13/2021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9063" y="1073150"/>
            <a:ext cx="7148512" cy="536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6793349"/>
            <a:ext cx="7941310" cy="643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584217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13584217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1/13/2021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25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1/13/2021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1/13/2021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1/13/2021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1/13/2021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1/13/2021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1/13/2021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1/13/2021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1/13/2021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1/13/2021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1/13/2021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1/13/2021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1/13/2021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1/13/2021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1/13/2021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1/13/2021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1/13/2021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1/13/2021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1&amp;seed=0.03775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8dvaxI9j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abs/1508.0657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lite/models/style_transfer/overvie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474927" TargetMode="External"/><Relationship Id="rId2" Type="http://schemas.openxmlformats.org/officeDocument/2006/relationships/hyperlink" Target="https://commons.wikimedia.org/w/index.php?curid=3639569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877437"/>
          </a:xfrm>
        </p:spPr>
        <p:txBody>
          <a:bodyPr/>
          <a:lstStyle/>
          <a:p>
            <a:r>
              <a:rPr lang="en-US" sz="2800" dirty="0" smtClean="0"/>
              <a:t>Fundamentals of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8: Neural networks, AI &amp; creativity</a:t>
            </a:r>
            <a:br>
              <a:rPr lang="en-US" sz="2400" dirty="0" smtClean="0"/>
            </a:br>
            <a:r>
              <a:rPr lang="en-US" sz="2400" dirty="0" smtClean="0"/>
              <a:t>Working on final project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0395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Artificial</a:t>
            </a:r>
            <a:r>
              <a:rPr lang="nl-NL" dirty="0" smtClean="0"/>
              <a:t> neural </a:t>
            </a:r>
            <a:r>
              <a:rPr lang="nl-NL" dirty="0" err="1" smtClean="0"/>
              <a:t>network</a:t>
            </a:r>
            <a:endParaRPr lang="nl-NL" dirty="0"/>
          </a:p>
        </p:txBody>
      </p:sp>
      <p:pic>
        <p:nvPicPr>
          <p:cNvPr id="3074" name="Picture 2" descr="https://upload.wikimedia.org/wikipedia/commons/6/60/ArtificialNeuronModel_englis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97296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95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Sandbox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837219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</a:t>
            </a:r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neural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network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playground</a:t>
            </a:r>
            <a:endParaRPr lang="nl-NL" sz="1400" kern="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neural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neuron. Train the model.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does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neuron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represent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input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neuron?</a:t>
            </a: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neuron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train.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neuron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represent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detected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neurons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together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again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neurons. How can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enough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this data set?</a:t>
            </a: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spiral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levels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neurons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tricky,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can get the neural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4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758136" cy="954107"/>
          </a:xfrm>
        </p:spPr>
        <p:txBody>
          <a:bodyPr/>
          <a:lstStyle/>
          <a:p>
            <a:r>
              <a:rPr lang="nl-NL" sz="2800" dirty="0" err="1" smtClean="0"/>
              <a:t>When</a:t>
            </a:r>
            <a:r>
              <a:rPr lang="nl-NL" sz="2800" dirty="0" smtClean="0"/>
              <a:t> (</a:t>
            </a:r>
            <a:r>
              <a:rPr lang="nl-NL" sz="2800" dirty="0" err="1" smtClean="0"/>
              <a:t>not</a:t>
            </a:r>
            <a:r>
              <a:rPr lang="nl-NL" sz="2800" dirty="0" smtClean="0"/>
              <a:t>) </a:t>
            </a:r>
            <a:r>
              <a:rPr lang="nl-NL" sz="2800" dirty="0" err="1" smtClean="0"/>
              <a:t>to</a:t>
            </a:r>
            <a:r>
              <a:rPr lang="nl-NL" sz="2800" dirty="0" smtClean="0"/>
              <a:t> </a:t>
            </a:r>
            <a:r>
              <a:rPr lang="nl-NL" sz="2800" dirty="0" err="1" smtClean="0"/>
              <a:t>use</a:t>
            </a:r>
            <a:r>
              <a:rPr lang="nl-NL" sz="2800" dirty="0" smtClean="0"/>
              <a:t> neural </a:t>
            </a:r>
            <a:r>
              <a:rPr lang="nl-NL" sz="2800" dirty="0" err="1" smtClean="0"/>
              <a:t>networks</a:t>
            </a:r>
            <a:r>
              <a:rPr lang="nl-NL" sz="2800" dirty="0" smtClean="0"/>
              <a:t>?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524315"/>
          </a:xfrm>
        </p:spPr>
        <p:txBody>
          <a:bodyPr/>
          <a:lstStyle/>
          <a:p>
            <a:r>
              <a:rPr lang="nl-NL" sz="2400" dirty="0" err="1" smtClean="0"/>
              <a:t>When</a:t>
            </a:r>
            <a:r>
              <a:rPr lang="nl-NL" sz="2400" dirty="0" smtClean="0"/>
              <a:t> </a:t>
            </a:r>
            <a:r>
              <a:rPr lang="nl-NL" sz="2400" dirty="0" err="1" smtClean="0"/>
              <a:t>values</a:t>
            </a:r>
            <a:r>
              <a:rPr lang="nl-NL" sz="2400" dirty="0" smtClean="0"/>
              <a:t> are </a:t>
            </a:r>
            <a:r>
              <a:rPr lang="nl-NL" sz="2400" dirty="0" err="1" smtClean="0"/>
              <a:t>spatially</a:t>
            </a:r>
            <a:r>
              <a:rPr lang="nl-NL" sz="2400" dirty="0" smtClean="0"/>
              <a:t>, temporally </a:t>
            </a:r>
            <a:r>
              <a:rPr lang="nl-NL" sz="2400" dirty="0" err="1" smtClean="0"/>
              <a:t>and</a:t>
            </a:r>
            <a:r>
              <a:rPr lang="nl-NL" sz="2400" dirty="0" smtClean="0"/>
              <a:t>/or </a:t>
            </a:r>
            <a:r>
              <a:rPr lang="nl-NL" sz="2400" dirty="0" err="1" smtClean="0"/>
              <a:t>structurally</a:t>
            </a:r>
            <a:r>
              <a:rPr lang="nl-NL" sz="2400" dirty="0" smtClean="0"/>
              <a:t> </a:t>
            </a:r>
            <a:r>
              <a:rPr lang="nl-NL" sz="2400" dirty="0" err="1" smtClean="0"/>
              <a:t>correlated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When</a:t>
            </a:r>
            <a:r>
              <a:rPr lang="nl-NL" sz="2400" dirty="0" smtClean="0"/>
              <a:t> </a:t>
            </a:r>
            <a:r>
              <a:rPr lang="nl-NL" sz="2400" dirty="0" err="1" smtClean="0"/>
              <a:t>structure</a:t>
            </a:r>
            <a:r>
              <a:rPr lang="nl-NL" sz="2400" dirty="0" smtClean="0"/>
              <a:t> </a:t>
            </a:r>
            <a:r>
              <a:rPr lang="nl-NL" sz="2400" dirty="0" err="1" smtClean="0"/>
              <a:t>exists</a:t>
            </a:r>
            <a:r>
              <a:rPr lang="nl-NL" sz="2400" dirty="0" smtClean="0"/>
              <a:t> at </a:t>
            </a:r>
            <a:r>
              <a:rPr lang="nl-NL" sz="2400" dirty="0" err="1" smtClean="0"/>
              <a:t>various</a:t>
            </a:r>
            <a:r>
              <a:rPr lang="nl-NL" sz="2400" dirty="0" smtClean="0"/>
              <a:t> levels of </a:t>
            </a:r>
            <a:r>
              <a:rPr lang="nl-NL" sz="2400" dirty="0" err="1" smtClean="0"/>
              <a:t>abstraction</a:t>
            </a:r>
            <a:r>
              <a:rPr lang="nl-NL" sz="2400" dirty="0" smtClean="0"/>
              <a:t> (e.g. pixel, line, </a:t>
            </a:r>
            <a:r>
              <a:rPr lang="nl-NL" sz="2400" dirty="0" err="1" smtClean="0"/>
              <a:t>edge</a:t>
            </a:r>
            <a:r>
              <a:rPr lang="nl-NL" sz="2400" dirty="0" smtClean="0"/>
              <a:t>, </a:t>
            </a:r>
            <a:r>
              <a:rPr lang="nl-NL" sz="2400" dirty="0" err="1" smtClean="0"/>
              <a:t>surface</a:t>
            </a:r>
            <a:r>
              <a:rPr lang="nl-NL" sz="2400" dirty="0" smtClean="0"/>
              <a:t>, object)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Examples</a:t>
            </a:r>
            <a:endParaRPr lang="nl-NL" sz="2400" dirty="0"/>
          </a:p>
          <a:p>
            <a:pPr lvl="1"/>
            <a:r>
              <a:rPr lang="nl-NL" sz="2000" dirty="0" smtClean="0"/>
              <a:t>Pixels in image → image </a:t>
            </a:r>
            <a:r>
              <a:rPr lang="nl-NL" sz="2000" dirty="0" err="1" smtClean="0"/>
              <a:t>recognition</a:t>
            </a:r>
            <a:endParaRPr lang="nl-NL" sz="2000" dirty="0" smtClean="0"/>
          </a:p>
          <a:p>
            <a:pPr lvl="1"/>
            <a:r>
              <a:rPr lang="nl-NL" sz="2000" dirty="0" smtClean="0"/>
              <a:t>Time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frequency</a:t>
            </a:r>
            <a:r>
              <a:rPr lang="nl-NL" sz="2000" dirty="0" smtClean="0"/>
              <a:t> in sound </a:t>
            </a:r>
            <a:r>
              <a:rPr lang="nl-NL" sz="2000" dirty="0"/>
              <a:t>→ </a:t>
            </a:r>
            <a:r>
              <a:rPr lang="nl-NL" sz="2000" dirty="0" smtClean="0"/>
              <a:t>speech </a:t>
            </a:r>
            <a:r>
              <a:rPr lang="nl-NL" sz="2000" dirty="0" err="1" smtClean="0"/>
              <a:t>recognition</a:t>
            </a:r>
            <a:endParaRPr lang="nl-NL" sz="2000" dirty="0" smtClean="0"/>
          </a:p>
          <a:p>
            <a:pPr lvl="1"/>
            <a:r>
              <a:rPr lang="nl-NL" sz="2000" dirty="0" err="1" smtClean="0"/>
              <a:t>Words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sentences</a:t>
            </a:r>
            <a:r>
              <a:rPr lang="nl-NL" sz="2000" dirty="0" smtClean="0"/>
              <a:t> → text </a:t>
            </a:r>
            <a:r>
              <a:rPr lang="nl-NL" sz="2000" dirty="0" err="1" smtClean="0"/>
              <a:t>generation</a:t>
            </a:r>
            <a:endParaRPr lang="nl-NL" sz="2000" dirty="0" smtClean="0"/>
          </a:p>
          <a:p>
            <a:pPr marL="533400" lvl="1" indent="0">
              <a:buNone/>
            </a:pP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69884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6172200" cy="1077218"/>
          </a:xfrm>
        </p:spPr>
        <p:txBody>
          <a:bodyPr/>
          <a:lstStyle/>
          <a:p>
            <a:r>
              <a:rPr lang="nl-NL" dirty="0" err="1" smtClean="0"/>
              <a:t>History</a:t>
            </a:r>
            <a:r>
              <a:rPr lang="nl-NL" dirty="0" smtClean="0"/>
              <a:t> of neural </a:t>
            </a:r>
            <a:r>
              <a:rPr lang="nl-NL" dirty="0" err="1" smtClean="0"/>
              <a:t>networks</a:t>
            </a:r>
            <a:r>
              <a:rPr lang="nl-NL" dirty="0" smtClean="0"/>
              <a:t> / </a:t>
            </a:r>
            <a:r>
              <a:rPr lang="nl-NL" dirty="0" err="1" smtClean="0"/>
              <a:t>deep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19781"/>
          </a:xfrm>
        </p:spPr>
        <p:txBody>
          <a:bodyPr/>
          <a:lstStyle/>
          <a:p>
            <a:r>
              <a:rPr lang="nl-NL" sz="2400" dirty="0" smtClean="0"/>
              <a:t>60s: </a:t>
            </a:r>
            <a:r>
              <a:rPr lang="nl-NL" sz="2400" dirty="0" err="1" smtClean="0"/>
              <a:t>multilayer</a:t>
            </a:r>
            <a:r>
              <a:rPr lang="nl-NL" sz="2400" dirty="0" smtClean="0"/>
              <a:t> </a:t>
            </a:r>
            <a:r>
              <a:rPr lang="nl-NL" sz="2400" dirty="0" err="1" smtClean="0"/>
              <a:t>perceptrons</a:t>
            </a:r>
            <a:r>
              <a:rPr lang="nl-NL" sz="2400" dirty="0" smtClean="0"/>
              <a:t> (</a:t>
            </a:r>
            <a:r>
              <a:rPr lang="nl-NL" sz="2400" dirty="0" err="1" smtClean="0"/>
              <a:t>Ivakhnenko</a:t>
            </a:r>
            <a:r>
              <a:rPr lang="nl-NL" sz="2400" dirty="0" smtClean="0"/>
              <a:t>)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60-80s: </a:t>
            </a:r>
            <a:r>
              <a:rPr lang="nl-NL" sz="2400" dirty="0" err="1" smtClean="0"/>
              <a:t>backpropagation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(</a:t>
            </a:r>
            <a:r>
              <a:rPr lang="nl-NL" sz="2400" dirty="0" err="1" smtClean="0"/>
              <a:t>gradient</a:t>
            </a:r>
            <a:r>
              <a:rPr lang="nl-NL" sz="2400" dirty="0" smtClean="0"/>
              <a:t> </a:t>
            </a:r>
            <a:r>
              <a:rPr lang="nl-NL" sz="2400" dirty="0" err="1" smtClean="0"/>
              <a:t>descent</a:t>
            </a:r>
            <a:r>
              <a:rPr lang="nl-NL" sz="2400" dirty="0" smtClean="0"/>
              <a:t>). </a:t>
            </a:r>
            <a:r>
              <a:rPr lang="nl-NL" sz="2400" dirty="0" err="1" smtClean="0"/>
              <a:t>Rumelhart</a:t>
            </a:r>
            <a:r>
              <a:rPr lang="nl-NL" sz="2400" dirty="0" smtClean="0"/>
              <a:t> et al.</a:t>
            </a:r>
          </a:p>
          <a:p>
            <a:endParaRPr lang="nl-NL" sz="2400" dirty="0"/>
          </a:p>
          <a:p>
            <a:r>
              <a:rPr lang="nl-NL" sz="2400" dirty="0" smtClean="0"/>
              <a:t>90s: neural </a:t>
            </a:r>
            <a:r>
              <a:rPr lang="nl-NL" sz="2400" dirty="0" err="1" smtClean="0"/>
              <a:t>networks</a:t>
            </a:r>
            <a:r>
              <a:rPr lang="nl-NL" sz="2400" dirty="0" smtClean="0"/>
              <a:t> </a:t>
            </a:r>
            <a:r>
              <a:rPr lang="nl-NL" sz="2400" dirty="0" err="1" smtClean="0"/>
              <a:t>fell</a:t>
            </a:r>
            <a:r>
              <a:rPr lang="nl-NL" sz="2400" dirty="0" smtClean="0"/>
              <a:t> out of </a:t>
            </a:r>
            <a:r>
              <a:rPr lang="nl-NL" sz="2400" dirty="0" err="1" smtClean="0"/>
              <a:t>favor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00s: back </a:t>
            </a:r>
            <a:r>
              <a:rPr lang="nl-NL" sz="2400" dirty="0" err="1" smtClean="0"/>
              <a:t>due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more </a:t>
            </a:r>
            <a:r>
              <a:rPr lang="nl-NL" sz="2400" dirty="0" err="1" smtClean="0"/>
              <a:t>computational</a:t>
            </a:r>
            <a:r>
              <a:rPr lang="nl-NL" sz="2400" dirty="0" smtClean="0"/>
              <a:t> power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better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. "</a:t>
            </a:r>
            <a:r>
              <a:rPr lang="nl-NL" sz="2400" dirty="0" err="1" smtClean="0"/>
              <a:t>Deep</a:t>
            </a:r>
            <a:r>
              <a:rPr lang="nl-NL" sz="2400" dirty="0" smtClean="0"/>
              <a:t> Learning"</a:t>
            </a:r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941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AI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creativity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28800"/>
            <a:ext cx="7163147" cy="4022939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6021288"/>
            <a:ext cx="639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Video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816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Style transfer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2160591"/>
          </a:xfrm>
        </p:spPr>
        <p:txBody>
          <a:bodyPr/>
          <a:lstStyle/>
          <a:p>
            <a:r>
              <a:rPr lang="nl-NL" sz="2400" dirty="0" smtClean="0">
                <a:hlinkClick r:id="rId2"/>
              </a:rPr>
              <a:t>Gathys, Ecker, &amp; </a:t>
            </a:r>
            <a:r>
              <a:rPr lang="nl-NL" sz="2400" dirty="0" err="1" smtClean="0">
                <a:hlinkClick r:id="rId2"/>
              </a:rPr>
              <a:t>Bethge</a:t>
            </a:r>
            <a:r>
              <a:rPr lang="nl-NL" sz="2400" dirty="0" smtClean="0">
                <a:hlinkClick r:id="rId2"/>
              </a:rPr>
              <a:t> (2015)</a:t>
            </a:r>
            <a:endParaRPr lang="nl-NL" sz="2400" dirty="0" smtClean="0"/>
          </a:p>
          <a:p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two</a:t>
            </a:r>
            <a:r>
              <a:rPr lang="nl-NL" sz="2400" dirty="0" smtClean="0"/>
              <a:t> neural </a:t>
            </a:r>
            <a:r>
              <a:rPr lang="nl-NL" sz="2400" dirty="0" err="1" smtClean="0"/>
              <a:t>networks</a:t>
            </a:r>
            <a:r>
              <a:rPr lang="nl-NL" sz="2400" dirty="0" smtClean="0"/>
              <a:t>, at different levels of </a:t>
            </a:r>
            <a:r>
              <a:rPr lang="nl-NL" sz="2400" dirty="0" err="1" smtClean="0"/>
              <a:t>abstraction</a:t>
            </a:r>
            <a:r>
              <a:rPr lang="nl-NL" sz="2400" dirty="0" smtClean="0"/>
              <a:t>: content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style</a:t>
            </a:r>
            <a:endParaRPr lang="nl-NL" sz="2400" dirty="0" smtClean="0"/>
          </a:p>
          <a:p>
            <a:endParaRPr lang="nl-NL" sz="2400" dirty="0"/>
          </a:p>
          <a:p>
            <a:endParaRPr lang="nl-NL" sz="2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852936"/>
            <a:ext cx="5356101" cy="39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2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</a:t>
            </a:r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Taken from </a:t>
            </a:r>
            <a:r>
              <a:rPr lang="nl-NL" sz="1400" dirty="0">
                <a:hlinkClick r:id="rId2"/>
              </a:rPr>
              <a:t>https://www.tensorflow.org/lite/models/style_transfer/overview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Notebook 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download it.</a:t>
            </a: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 the image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the Notebook</a:t>
            </a: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Upload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Teams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33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28631"/>
          </a:xfrm>
        </p:spPr>
        <p:txBody>
          <a:bodyPr/>
          <a:lstStyle/>
          <a:p>
            <a:r>
              <a:rPr lang="nl-NL" sz="2000" dirty="0" err="1" smtClean="0"/>
              <a:t>Nervous</a:t>
            </a:r>
            <a:r>
              <a:rPr lang="nl-NL" sz="2000" dirty="0" smtClean="0"/>
              <a:t> system -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/>
              <a:t>Medium69, </a:t>
            </a:r>
            <a:r>
              <a:rPr lang="nl-NL" sz="2000" dirty="0" err="1"/>
              <a:t>Jmarchn</a:t>
            </a:r>
            <a:r>
              <a:rPr lang="nl-NL" sz="2000" dirty="0"/>
              <a:t> - File:Nervous system diagram.png, CC BY-SA 4.0, </a:t>
            </a:r>
            <a:r>
              <a:rPr lang="nl-NL" sz="2000" dirty="0">
                <a:hlinkClick r:id="rId2"/>
              </a:rPr>
              <a:t>https://</a:t>
            </a:r>
            <a:r>
              <a:rPr lang="nl-NL" sz="2000" dirty="0" smtClean="0">
                <a:hlinkClick r:id="rId2"/>
              </a:rPr>
              <a:t>commons.wikimedia.org/w/index.php?curid=36395693</a:t>
            </a:r>
            <a:endParaRPr lang="nl-NL" sz="2000" dirty="0" smtClean="0"/>
          </a:p>
          <a:p>
            <a:r>
              <a:rPr lang="en-US" sz="2000" dirty="0" smtClean="0"/>
              <a:t>Neuron - By </a:t>
            </a:r>
            <a:r>
              <a:rPr lang="en-US" sz="2000" dirty="0"/>
              <a:t>User:Dhp1080 - </a:t>
            </a:r>
            <a:r>
              <a:rPr lang="en-US" sz="2000" dirty="0" smtClean="0"/>
              <a:t>Anatomy </a:t>
            </a:r>
            <a:r>
              <a:rPr lang="en-US" sz="2000" dirty="0"/>
              <a:t>and </a:t>
            </a:r>
            <a:r>
              <a:rPr lang="en-US" sz="2000" dirty="0" smtClean="0"/>
              <a:t>Physiology; </a:t>
            </a:r>
            <a:r>
              <a:rPr lang="en-US" sz="2000" dirty="0"/>
              <a:t>by the US National Cancer </a:t>
            </a:r>
            <a:r>
              <a:rPr lang="en-US" sz="2000" dirty="0" smtClean="0"/>
              <a:t>Institute Surveillance</a:t>
            </a:r>
            <a:r>
              <a:rPr lang="en-US" sz="2000" dirty="0"/>
              <a:t>, Epidemiology and End Results (SEER) Program ., CC BY-SA 3.0,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commons.wikimedia.org/w/index.php?curid=1474927</a:t>
            </a:r>
            <a:endParaRPr lang="en-US" sz="2000" dirty="0" smtClean="0"/>
          </a:p>
          <a:p>
            <a:r>
              <a:rPr lang="en-US" sz="2000" dirty="0" smtClean="0"/>
              <a:t>Neural network - By </a:t>
            </a:r>
            <a:r>
              <a:rPr lang="en-US" sz="2000" dirty="0" err="1"/>
              <a:t>Chrislb</a:t>
            </a:r>
            <a:r>
              <a:rPr lang="en-US" sz="2000" dirty="0"/>
              <a:t> - created by </a:t>
            </a:r>
            <a:r>
              <a:rPr lang="en-US" sz="2000" dirty="0" err="1"/>
              <a:t>Chrislb</a:t>
            </a:r>
            <a:r>
              <a:rPr lang="en-US" sz="2000" dirty="0"/>
              <a:t>, CC BY-SA 3.0, https://commons.wikimedia.org/w/index.php?curid=224555</a:t>
            </a:r>
            <a:endParaRPr lang="nl-NL" sz="2000" dirty="0" smtClean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804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04664"/>
            <a:ext cx="60483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2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040285"/>
          </a:xfrm>
        </p:spPr>
        <p:txBody>
          <a:bodyPr/>
          <a:lstStyle/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7050360" cy="644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smtClean="0"/>
              <a:t>0-1.5 </a:t>
            </a:r>
            <a:r>
              <a:rPr lang="nl-NL" sz="2400" kern="0" dirty="0" err="1" smtClean="0"/>
              <a:t>hours</a:t>
            </a:r>
            <a:r>
              <a:rPr lang="nl-NL" sz="2400" kern="0" dirty="0" smtClean="0"/>
              <a:t>: short </a:t>
            </a:r>
            <a:r>
              <a:rPr lang="nl-NL" sz="2400" kern="0" dirty="0" err="1" smtClean="0"/>
              <a:t>lecture</a:t>
            </a:r>
            <a:endParaRPr lang="nl-NL" sz="2400" kern="0" dirty="0" smtClean="0"/>
          </a:p>
          <a:p>
            <a:pPr lvl="1"/>
            <a:r>
              <a:rPr lang="nl-NL" sz="2200" kern="0" dirty="0" smtClean="0"/>
              <a:t>Neural </a:t>
            </a:r>
            <a:r>
              <a:rPr lang="nl-NL" sz="2200" kern="0" dirty="0" err="1" smtClean="0"/>
              <a:t>networks</a:t>
            </a:r>
            <a:r>
              <a:rPr lang="nl-NL" sz="2200" kern="0" dirty="0" smtClean="0"/>
              <a:t>, AI &amp; </a:t>
            </a:r>
            <a:r>
              <a:rPr lang="nl-NL" sz="2200" kern="0" dirty="0" err="1" smtClean="0"/>
              <a:t>creativity</a:t>
            </a:r>
            <a:endParaRPr lang="nl-NL" sz="2200" kern="0" dirty="0" smtClean="0"/>
          </a:p>
          <a:p>
            <a:pPr marL="533400" lvl="1" indent="0">
              <a:buNone/>
            </a:pPr>
            <a:endParaRPr lang="nl-NL" sz="2200" kern="0" dirty="0"/>
          </a:p>
          <a:p>
            <a:r>
              <a:rPr lang="nl-NL" sz="2400" kern="0" dirty="0" smtClean="0"/>
              <a:t>&gt;1.5 </a:t>
            </a:r>
            <a:r>
              <a:rPr lang="nl-NL" sz="2400" kern="0" dirty="0" err="1" smtClean="0"/>
              <a:t>hours</a:t>
            </a:r>
            <a:r>
              <a:rPr lang="nl-NL" sz="2400" kern="0" dirty="0" smtClean="0"/>
              <a:t>: project </a:t>
            </a:r>
            <a:r>
              <a:rPr lang="nl-NL" sz="2400" kern="0" dirty="0" err="1" smtClean="0"/>
              <a:t>supervision</a:t>
            </a:r>
            <a:r>
              <a:rPr lang="nl-NL" sz="2400" kern="0" dirty="0" smtClean="0"/>
              <a:t> / help in small </a:t>
            </a:r>
            <a:r>
              <a:rPr lang="nl-NL" sz="2400" kern="0" dirty="0" err="1" smtClean="0"/>
              <a:t>groups</a:t>
            </a:r>
            <a:endParaRPr lang="nl-NL" sz="24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Participants</a:t>
            </a:r>
            <a:r>
              <a:rPr lang="nl-NL" sz="2400" kern="0" dirty="0" smtClean="0"/>
              <a:t> in AI research project get separate </a:t>
            </a:r>
            <a:r>
              <a:rPr lang="nl-NL" sz="2400" kern="0" dirty="0" err="1" smtClean="0"/>
              <a:t>supervision</a:t>
            </a:r>
            <a:r>
              <a:rPr lang="nl-NL" sz="2400" kern="0" dirty="0" smtClean="0"/>
              <a:t> next week</a:t>
            </a:r>
          </a:p>
          <a:p>
            <a:endParaRPr lang="nl-NL" sz="2400" kern="0" dirty="0"/>
          </a:p>
          <a:p>
            <a:endParaRPr lang="nl-NL" sz="2400" kern="0" dirty="0"/>
          </a:p>
          <a:p>
            <a:endParaRPr lang="nl-NL" sz="2400" kern="0" dirty="0" smtClean="0"/>
          </a:p>
          <a:p>
            <a:endParaRPr lang="nl-NL" sz="2400" kern="0" dirty="0"/>
          </a:p>
          <a:p>
            <a:endParaRPr lang="nl-NL" sz="2400" kern="0" dirty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111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Notices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022366"/>
          </a:xfrm>
        </p:spPr>
        <p:txBody>
          <a:bodyPr/>
          <a:lstStyle/>
          <a:p>
            <a:r>
              <a:rPr lang="nl-NL" dirty="0" smtClean="0"/>
              <a:t>Presentation next week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online in </a:t>
            </a:r>
            <a:r>
              <a:rPr lang="nl-NL" dirty="0" err="1" smtClean="0"/>
              <a:t>Gather</a:t>
            </a:r>
            <a:r>
              <a:rPr lang="nl-NL" dirty="0" smtClean="0"/>
              <a:t> (</a:t>
            </a:r>
            <a:r>
              <a:rPr lang="nl-NL" dirty="0" err="1" smtClean="0"/>
              <a:t>gather.town</a:t>
            </a:r>
            <a:r>
              <a:rPr lang="nl-NL" dirty="0"/>
              <a:t>)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more information via mail/Canvas</a:t>
            </a:r>
          </a:p>
          <a:p>
            <a:endParaRPr lang="nl-NL" dirty="0"/>
          </a:p>
          <a:p>
            <a:r>
              <a:rPr lang="nl-NL" dirty="0" smtClean="0"/>
              <a:t>Type "pip </a:t>
            </a:r>
            <a:r>
              <a:rPr lang="nl-NL" dirty="0" err="1" smtClean="0"/>
              <a:t>install</a:t>
            </a:r>
            <a:r>
              <a:rPr lang="nl-NL" dirty="0" smtClean="0"/>
              <a:t> tensorflow" in console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07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Asking</a:t>
            </a:r>
            <a:r>
              <a:rPr lang="nl-NL" dirty="0" smtClean="0"/>
              <a:t> </a:t>
            </a:r>
            <a:r>
              <a:rPr lang="nl-NL" dirty="0" err="1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90186"/>
          </a:xfrm>
        </p:spPr>
        <p:txBody>
          <a:bodyPr/>
          <a:lstStyle/>
          <a:p>
            <a:r>
              <a:rPr lang="nl-NL" sz="2400" dirty="0" smtClean="0"/>
              <a:t>Ask </a:t>
            </a:r>
            <a:r>
              <a:rPr lang="nl-NL" sz="2400" dirty="0" err="1" smtClean="0"/>
              <a:t>coding</a:t>
            </a:r>
            <a:r>
              <a:rPr lang="nl-NL" sz="2400" dirty="0" smtClean="0"/>
              <a:t> </a:t>
            </a:r>
            <a:r>
              <a:rPr lang="nl-NL" sz="2400" dirty="0" err="1" smtClean="0"/>
              <a:t>questions</a:t>
            </a:r>
            <a:r>
              <a:rPr lang="nl-NL" sz="2400" dirty="0" smtClean="0"/>
              <a:t> via Teams </a:t>
            </a:r>
            <a:r>
              <a:rPr lang="nl-NL" sz="2400" dirty="0" err="1" smtClean="0"/>
              <a:t>channel</a:t>
            </a:r>
            <a:r>
              <a:rPr lang="nl-NL" sz="2400" dirty="0" smtClean="0"/>
              <a:t>, </a:t>
            </a:r>
            <a:r>
              <a:rPr lang="nl-NL" sz="2400" dirty="0" err="1" smtClean="0"/>
              <a:t>not</a:t>
            </a:r>
            <a:r>
              <a:rPr lang="nl-NL" sz="2400" dirty="0" smtClean="0"/>
              <a:t> via chat</a:t>
            </a:r>
          </a:p>
          <a:p>
            <a:endParaRPr lang="nl-NL" sz="2400" dirty="0"/>
          </a:p>
          <a:p>
            <a:r>
              <a:rPr lang="nl-NL" sz="2400" dirty="0" err="1" smtClean="0"/>
              <a:t>Give</a:t>
            </a:r>
            <a:r>
              <a:rPr lang="nl-NL" sz="2400" dirty="0" smtClean="0"/>
              <a:t> </a:t>
            </a:r>
            <a:r>
              <a:rPr lang="nl-NL" sz="2400" dirty="0" err="1" smtClean="0"/>
              <a:t>enough</a:t>
            </a:r>
            <a:r>
              <a:rPr lang="nl-NL" sz="2400" dirty="0" smtClean="0"/>
              <a:t> context: </a:t>
            </a:r>
            <a:r>
              <a:rPr lang="nl-NL" sz="2400" dirty="0" err="1" smtClean="0"/>
              <a:t>what</a:t>
            </a:r>
            <a:r>
              <a:rPr lang="nl-NL" sz="2400" dirty="0" smtClean="0"/>
              <a:t> </a:t>
            </a:r>
            <a:r>
              <a:rPr lang="nl-NL" sz="2400" dirty="0" err="1" smtClean="0"/>
              <a:t>did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try</a:t>
            </a:r>
            <a:r>
              <a:rPr lang="nl-NL" sz="2400" dirty="0" smtClean="0"/>
              <a:t>, </a:t>
            </a:r>
            <a:r>
              <a:rPr lang="nl-NL" sz="2400" dirty="0" err="1" smtClean="0"/>
              <a:t>what</a:t>
            </a:r>
            <a:r>
              <a:rPr lang="nl-NL" sz="2400" dirty="0" smtClean="0"/>
              <a:t> </a:t>
            </a:r>
            <a:r>
              <a:rPr lang="nl-NL" sz="2400" dirty="0" err="1" smtClean="0"/>
              <a:t>did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Google, code </a:t>
            </a:r>
            <a:r>
              <a:rPr lang="nl-NL" sz="2400" dirty="0" err="1" smtClean="0"/>
              <a:t>snippet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I </a:t>
            </a:r>
            <a:r>
              <a:rPr lang="nl-NL" sz="2400" dirty="0" err="1" smtClean="0"/>
              <a:t>might</a:t>
            </a:r>
            <a:r>
              <a:rPr lang="nl-NL" sz="2400" dirty="0" smtClean="0"/>
              <a:t> help out but I </a:t>
            </a:r>
            <a:r>
              <a:rPr lang="nl-NL" sz="2400" dirty="0" err="1" smtClean="0"/>
              <a:t>can't</a:t>
            </a:r>
            <a:r>
              <a:rPr lang="nl-NL" sz="2400" dirty="0" smtClean="0"/>
              <a:t> </a:t>
            </a:r>
            <a:r>
              <a:rPr lang="nl-NL" sz="2400" dirty="0" err="1" smtClean="0"/>
              <a:t>promise</a:t>
            </a:r>
            <a:r>
              <a:rPr lang="nl-NL" sz="2400" dirty="0" smtClean="0"/>
              <a:t> </a:t>
            </a:r>
            <a:r>
              <a:rPr lang="nl-NL" sz="2400" dirty="0" err="1" smtClean="0"/>
              <a:t>unfortunately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Please</a:t>
            </a:r>
            <a:r>
              <a:rPr lang="nl-NL" sz="2400" dirty="0" smtClean="0"/>
              <a:t> help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out!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0709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a neural </a:t>
            </a:r>
            <a:r>
              <a:rPr lang="nl-NL" dirty="0" err="1" smtClean="0"/>
              <a:t>network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45915"/>
          </a:xfrm>
        </p:spPr>
        <p:txBody>
          <a:bodyPr/>
          <a:lstStyle/>
          <a:p>
            <a:r>
              <a:rPr lang="nl-NL" sz="2400" dirty="0" smtClean="0"/>
              <a:t>A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 </a:t>
            </a:r>
            <a:r>
              <a:rPr lang="nl-NL" sz="2400" dirty="0" err="1" smtClean="0"/>
              <a:t>technique</a:t>
            </a:r>
            <a:r>
              <a:rPr lang="nl-NL" sz="2400" dirty="0" smtClean="0"/>
              <a:t> </a:t>
            </a:r>
            <a:r>
              <a:rPr lang="nl-NL" sz="2400" i="1" dirty="0" err="1" smtClean="0"/>
              <a:t>inspired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the </a:t>
            </a:r>
            <a:r>
              <a:rPr lang="nl-NL" sz="2400" dirty="0" err="1" smtClean="0"/>
              <a:t>brain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Some</a:t>
            </a:r>
            <a:r>
              <a:rPr lang="nl-NL" sz="2400" dirty="0" smtClean="0"/>
              <a:t> overlap but more </a:t>
            </a:r>
            <a:r>
              <a:rPr lang="nl-NL" sz="2400" dirty="0" err="1" smtClean="0"/>
              <a:t>differences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Features:</a:t>
            </a:r>
          </a:p>
          <a:p>
            <a:pPr lvl="1"/>
            <a:r>
              <a:rPr lang="nl-NL" sz="2400" dirty="0" err="1" smtClean="0"/>
              <a:t>Many</a:t>
            </a:r>
            <a:r>
              <a:rPr lang="nl-NL" sz="2400" dirty="0" smtClean="0"/>
              <a:t> small </a:t>
            </a:r>
            <a:r>
              <a:rPr lang="nl-NL" sz="2400" dirty="0" err="1" smtClean="0"/>
              <a:t>computational</a:t>
            </a:r>
            <a:r>
              <a:rPr lang="nl-NL" sz="2400" dirty="0" smtClean="0"/>
              <a:t> units…</a:t>
            </a:r>
          </a:p>
          <a:p>
            <a:pPr lvl="1"/>
            <a:r>
              <a:rPr lang="nl-NL" sz="2400" dirty="0" err="1" smtClean="0"/>
              <a:t>That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connected</a:t>
            </a:r>
            <a:r>
              <a:rPr lang="nl-NL" sz="2400" dirty="0" smtClean="0"/>
              <a:t> </a:t>
            </a:r>
            <a:r>
              <a:rPr lang="nl-NL" sz="2400" dirty="0" err="1" smtClean="0"/>
              <a:t>through</a:t>
            </a:r>
            <a:r>
              <a:rPr lang="nl-NL" sz="2400" dirty="0" smtClean="0"/>
              <a:t> links…</a:t>
            </a:r>
          </a:p>
          <a:p>
            <a:pPr lvl="1"/>
            <a:r>
              <a:rPr lang="nl-NL" sz="2400" dirty="0" err="1" smtClean="0"/>
              <a:t>Which</a:t>
            </a:r>
            <a:r>
              <a:rPr lang="nl-NL" sz="2400" dirty="0" smtClean="0"/>
              <a:t> </a:t>
            </a:r>
            <a:r>
              <a:rPr lang="nl-NL" sz="2400" dirty="0" err="1" smtClean="0"/>
              <a:t>become</a:t>
            </a:r>
            <a:r>
              <a:rPr lang="nl-NL" sz="2400" dirty="0" smtClean="0"/>
              <a:t> </a:t>
            </a:r>
            <a:r>
              <a:rPr lang="nl-NL" sz="2400" dirty="0" err="1" smtClean="0"/>
              <a:t>weaker</a:t>
            </a:r>
            <a:r>
              <a:rPr lang="nl-NL" sz="2400" dirty="0" smtClean="0"/>
              <a:t>/</a:t>
            </a:r>
            <a:r>
              <a:rPr lang="nl-NL" sz="2400" dirty="0" err="1" smtClean="0"/>
              <a:t>stronger</a:t>
            </a:r>
            <a:r>
              <a:rPr lang="nl-NL" sz="2400" dirty="0" smtClean="0"/>
              <a:t> </a:t>
            </a:r>
            <a:r>
              <a:rPr lang="nl-NL" sz="2400" dirty="0" err="1" smtClean="0"/>
              <a:t>through</a:t>
            </a:r>
            <a:r>
              <a:rPr lang="nl-NL" sz="2400" dirty="0" smtClean="0"/>
              <a:t> feedback…</a:t>
            </a:r>
          </a:p>
          <a:p>
            <a:pPr lvl="1"/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represent</a:t>
            </a:r>
            <a:r>
              <a:rPr lang="nl-NL" sz="2400" dirty="0" smtClean="0"/>
              <a:t> </a:t>
            </a:r>
            <a:r>
              <a:rPr lang="nl-NL" sz="2400" dirty="0" err="1" smtClean="0"/>
              <a:t>structure</a:t>
            </a:r>
            <a:r>
              <a:rPr lang="nl-NL" sz="2400" dirty="0" smtClean="0"/>
              <a:t> at different levels of </a:t>
            </a:r>
            <a:r>
              <a:rPr lang="nl-NL" sz="2400" dirty="0" err="1" smtClean="0"/>
              <a:t>abstraction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27737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Nervous</a:t>
            </a:r>
            <a:r>
              <a:rPr lang="nl-NL" dirty="0" smtClean="0"/>
              <a:t> system</a:t>
            </a:r>
            <a:endParaRPr lang="nl-NL" dirty="0"/>
          </a:p>
        </p:txBody>
      </p:sp>
      <p:pic>
        <p:nvPicPr>
          <p:cNvPr id="1026" name="Picture 2" descr="https://upload.wikimedia.org/wikipedia/commons/thumb/5/5b/Nervous_system_diagram-en.svg/800px-Nervous_system_diagram-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535937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7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Neuron</a:t>
            </a:r>
            <a:endParaRPr lang="nl-NL" dirty="0"/>
          </a:p>
        </p:txBody>
      </p:sp>
      <p:pic>
        <p:nvPicPr>
          <p:cNvPr id="2050" name="Picture 2" descr="File:Neur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6336704" cy="340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35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 </a:t>
            </a:r>
            <a:r>
              <a:rPr lang="nl-NL" dirty="0" err="1" smtClean="0"/>
              <a:t>perception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 bwMode="auto">
          <a:xfrm>
            <a:off x="2473896" y="1966798"/>
            <a:ext cx="1008112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al 4"/>
          <p:cNvSpPr/>
          <p:nvPr/>
        </p:nvSpPr>
        <p:spPr bwMode="auto">
          <a:xfrm>
            <a:off x="2761928" y="2254830"/>
            <a:ext cx="432048" cy="43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al 9"/>
          <p:cNvSpPr/>
          <p:nvPr/>
        </p:nvSpPr>
        <p:spPr bwMode="auto">
          <a:xfrm>
            <a:off x="2476946" y="2974910"/>
            <a:ext cx="1008112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al 10"/>
          <p:cNvSpPr/>
          <p:nvPr/>
        </p:nvSpPr>
        <p:spPr bwMode="auto">
          <a:xfrm>
            <a:off x="2764978" y="3262942"/>
            <a:ext cx="432048" cy="43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al 11"/>
          <p:cNvSpPr/>
          <p:nvPr/>
        </p:nvSpPr>
        <p:spPr bwMode="auto">
          <a:xfrm>
            <a:off x="2473896" y="3983022"/>
            <a:ext cx="1008112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al 12"/>
          <p:cNvSpPr/>
          <p:nvPr/>
        </p:nvSpPr>
        <p:spPr bwMode="auto">
          <a:xfrm>
            <a:off x="2761928" y="4271054"/>
            <a:ext cx="432048" cy="43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Plus 13"/>
          <p:cNvSpPr/>
          <p:nvPr/>
        </p:nvSpPr>
        <p:spPr bwMode="auto">
          <a:xfrm>
            <a:off x="2816696" y="2308685"/>
            <a:ext cx="322511" cy="378193"/>
          </a:xfrm>
          <a:prstGeom prst="mathPlu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Plus 14"/>
          <p:cNvSpPr/>
          <p:nvPr/>
        </p:nvSpPr>
        <p:spPr bwMode="auto">
          <a:xfrm>
            <a:off x="2816696" y="3271717"/>
            <a:ext cx="322511" cy="378193"/>
          </a:xfrm>
          <a:prstGeom prst="mathPlu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Plus 15"/>
          <p:cNvSpPr/>
          <p:nvPr/>
        </p:nvSpPr>
        <p:spPr bwMode="auto">
          <a:xfrm>
            <a:off x="2850765" y="4297981"/>
            <a:ext cx="322511" cy="378193"/>
          </a:xfrm>
          <a:prstGeom prst="mathPlu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al 16"/>
          <p:cNvSpPr/>
          <p:nvPr/>
        </p:nvSpPr>
        <p:spPr bwMode="auto">
          <a:xfrm>
            <a:off x="6002288" y="2060848"/>
            <a:ext cx="1008112" cy="300229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Rechte verbindingslijn 18"/>
          <p:cNvCxnSpPr/>
          <p:nvPr/>
        </p:nvCxnSpPr>
        <p:spPr bwMode="auto">
          <a:xfrm>
            <a:off x="4490120" y="1973407"/>
            <a:ext cx="0" cy="3024336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 bwMode="auto">
          <a:xfrm>
            <a:off x="3702224" y="2060849"/>
            <a:ext cx="1575792" cy="2799928"/>
          </a:xfrm>
          <a:prstGeom prst="line">
            <a:avLst/>
          </a:prstGeom>
          <a:ln w="57150">
            <a:solidFill>
              <a:srgbClr val="FFC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al 23"/>
          <p:cNvSpPr/>
          <p:nvPr/>
        </p:nvSpPr>
        <p:spPr bwMode="auto">
          <a:xfrm>
            <a:off x="6290320" y="2320498"/>
            <a:ext cx="432048" cy="23556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Plus 24"/>
          <p:cNvSpPr/>
          <p:nvPr/>
        </p:nvSpPr>
        <p:spPr bwMode="auto">
          <a:xfrm>
            <a:off x="6367090" y="3262942"/>
            <a:ext cx="278508" cy="378193"/>
          </a:xfrm>
          <a:prstGeom prst="mathPlu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376675" y="5616904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Ganglion </a:t>
            </a:r>
            <a:r>
              <a:rPr lang="nl-NL" sz="2000" dirty="0" err="1"/>
              <a:t>cell</a:t>
            </a:r>
            <a:r>
              <a:rPr lang="nl-NL" sz="2000" dirty="0"/>
              <a:t> (in retina)</a:t>
            </a:r>
            <a:endParaRPr lang="nl-NL" sz="2000" dirty="0"/>
          </a:p>
        </p:txBody>
      </p:sp>
      <p:sp>
        <p:nvSpPr>
          <p:cNvPr id="27" name="Tekstvak 26"/>
          <p:cNvSpPr txBox="1"/>
          <p:nvPr/>
        </p:nvSpPr>
        <p:spPr>
          <a:xfrm>
            <a:off x="5328689" y="5616904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Simple </a:t>
            </a:r>
            <a:r>
              <a:rPr lang="nl-NL" sz="2000" dirty="0" err="1" smtClean="0"/>
              <a:t>cell</a:t>
            </a:r>
            <a:r>
              <a:rPr lang="nl-NL" sz="2000" dirty="0" smtClean="0"/>
              <a:t> (in </a:t>
            </a:r>
            <a:r>
              <a:rPr lang="nl-NL" sz="2000" dirty="0" err="1" smtClean="0"/>
              <a:t>visual</a:t>
            </a:r>
            <a:r>
              <a:rPr lang="nl-NL" sz="2000" dirty="0" smtClean="0"/>
              <a:t> cortex)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311159275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</TotalTime>
  <Words>582</Words>
  <Application>Microsoft Office PowerPoint</Application>
  <PresentationFormat>Diavoorstelling (4:3)</PresentationFormat>
  <Paragraphs>113</Paragraphs>
  <Slides>18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Zapf Dingbats</vt:lpstr>
      <vt:lpstr>HUoverhead[1]</vt:lpstr>
      <vt:lpstr>Fundamentals of Machine Learning Week 8: Neural networks, AI &amp; creativity Working on final project  </vt:lpstr>
      <vt:lpstr>PowerPoint-presentatie</vt:lpstr>
      <vt:lpstr>Program</vt:lpstr>
      <vt:lpstr>Notices</vt:lpstr>
      <vt:lpstr>Asking questions</vt:lpstr>
      <vt:lpstr>What is a neural network?</vt:lpstr>
      <vt:lpstr>Nervous system</vt:lpstr>
      <vt:lpstr>Neuron</vt:lpstr>
      <vt:lpstr>Visual perception</vt:lpstr>
      <vt:lpstr>Artificial neural network</vt:lpstr>
      <vt:lpstr>Sandbox</vt:lpstr>
      <vt:lpstr>Exercise 1</vt:lpstr>
      <vt:lpstr>When (not) to use neural networks?</vt:lpstr>
      <vt:lpstr>History of neural networks / deep learning</vt:lpstr>
      <vt:lpstr>AI and creativity</vt:lpstr>
      <vt:lpstr>Style transfer</vt:lpstr>
      <vt:lpstr>Exercise 2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92</cp:revision>
  <cp:lastPrinted>2020-01-08T15:35:25Z</cp:lastPrinted>
  <dcterms:created xsi:type="dcterms:W3CDTF">2007-11-06T09:59:11Z</dcterms:created>
  <dcterms:modified xsi:type="dcterms:W3CDTF">2021-01-13T12:59:27Z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