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sldIdLst>
    <p:sldId id="256" r:id="rId3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1B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74" autoAdjust="0"/>
    <p:restoredTop sz="96070" autoAdjust="0"/>
  </p:normalViewPr>
  <p:slideViewPr>
    <p:cSldViewPr>
      <p:cViewPr varScale="1">
        <p:scale>
          <a:sx n="37" d="100"/>
          <a:sy n="37" d="100"/>
        </p:scale>
        <p:origin x="1224" y="24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3" y="21717002"/>
            <a:ext cx="1970212" cy="1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1463675"/>
            <a:ext cx="10617200" cy="5119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400" y="3159125"/>
            <a:ext cx="16663988" cy="1559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950" y="6583363"/>
            <a:ext cx="10617200" cy="121967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2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1463675"/>
            <a:ext cx="10617200" cy="5119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5400" y="3159125"/>
            <a:ext cx="16663988" cy="1559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950" y="6583363"/>
            <a:ext cx="10617200" cy="121967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6913" y="1168400"/>
            <a:ext cx="7097712" cy="185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775" y="1168400"/>
            <a:ext cx="21140738" cy="185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53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9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0925"/>
            <a:ext cx="24688800" cy="76406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838"/>
            <a:ext cx="24688800" cy="52974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3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5470525"/>
            <a:ext cx="28392437" cy="91297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313" y="14685963"/>
            <a:ext cx="28392437" cy="4800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775" y="5842000"/>
            <a:ext cx="14119225" cy="1392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842000"/>
            <a:ext cx="14119225" cy="1392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1168400"/>
            <a:ext cx="28392438" cy="4241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950" y="5380038"/>
            <a:ext cx="13927138" cy="2636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950" y="8016875"/>
            <a:ext cx="13927138" cy="11790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5575" y="5380038"/>
            <a:ext cx="13993813" cy="2636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5575" y="8016875"/>
            <a:ext cx="13993813" cy="11790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235061" tIns="117531" rIns="235061" bIns="11753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2"/>
          </a:xfrm>
          <a:prstGeom prst="rect">
            <a:avLst/>
          </a:prstGeom>
        </p:spPr>
        <p:txBody>
          <a:bodyPr vert="horz" lIns="235061" tIns="117531" rIns="235061" bIns="1175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ctr" defTabSz="235060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5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70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3456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7941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275" indent="-244855" algn="l" defTabSz="235060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6464169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639472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814776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9990078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30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606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525911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21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76517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7051819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22712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402428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775" y="1168400"/>
            <a:ext cx="28390850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775" y="5842000"/>
            <a:ext cx="28390850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775" y="20340638"/>
            <a:ext cx="740568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F64-D5DE-48B4-BAF1-64DE62986A92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538" y="20340638"/>
            <a:ext cx="11109325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938" y="20340638"/>
            <a:ext cx="740568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C699-D33B-4425-93E5-D6E10DBD1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5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3"/>
          <p:cNvSpPr txBox="1">
            <a:spLocks/>
          </p:cNvSpPr>
          <p:nvPr/>
        </p:nvSpPr>
        <p:spPr bwMode="auto">
          <a:xfrm>
            <a:off x="7377796" y="1626195"/>
            <a:ext cx="18145219" cy="6772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27595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4400" dirty="0">
                <a:solidFill>
                  <a:srgbClr val="292934"/>
                </a:solidFill>
                <a:latin typeface="Cambria"/>
              </a:rPr>
              <a:t>2024 Quantum Machine Learning REU Program</a:t>
            </a:r>
            <a:endParaRPr lang="en-US" sz="4400" dirty="0">
              <a:solidFill>
                <a:srgbClr val="FF0000"/>
              </a:solidFill>
              <a:latin typeface="Cambria"/>
            </a:endParaRPr>
          </a:p>
        </p:txBody>
      </p:sp>
      <p:sp>
        <p:nvSpPr>
          <p:cNvPr id="170" name="Text Placeholder 22"/>
          <p:cNvSpPr txBox="1">
            <a:spLocks/>
          </p:cNvSpPr>
          <p:nvPr/>
        </p:nvSpPr>
        <p:spPr bwMode="auto">
          <a:xfrm>
            <a:off x="6454123" y="2336323"/>
            <a:ext cx="20750008" cy="864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AD8F67"/>
              </a:buClr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Name, Your Mentors Name(s)</a:t>
            </a:r>
            <a:endParaRPr kumimoji="0" lang="en-US" sz="3600" b="0" i="0" u="none" strike="noStrike" kern="1200" cap="none" spc="0" normalizeH="0" baseline="3000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Content Placeholder 11"/>
          <p:cNvSpPr txBox="1">
            <a:spLocks/>
          </p:cNvSpPr>
          <p:nvPr/>
        </p:nvSpPr>
        <p:spPr>
          <a:xfrm>
            <a:off x="838200" y="4634119"/>
            <a:ext cx="10145966" cy="3842649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I am some placeholder text so that you can see what this would look like if I were filled in.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Please don’t make text much smaller than this font or we won’t be able to read it on a poster.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I am more placeholder text. Don’t I look super amazing?   </a:t>
            </a:r>
            <a:r>
              <a:rPr lang="en-US" sz="3600" dirty="0">
                <a:solidFill>
                  <a:srgbClr val="FF0000"/>
                </a:solidFill>
              </a:rPr>
              <a:t>(use SenSIP facility </a:t>
            </a:r>
            <a:r>
              <a:rPr lang="en-US" sz="3600" dirty="0" err="1">
                <a:solidFill>
                  <a:srgbClr val="FF0000"/>
                </a:solidFill>
              </a:rPr>
              <a:t>pic</a:t>
            </a:r>
            <a:r>
              <a:rPr lang="en-US" sz="3600" dirty="0">
                <a:solidFill>
                  <a:srgbClr val="FF0000"/>
                </a:solidFill>
              </a:rPr>
              <a:t> if possible)</a:t>
            </a:r>
            <a:endParaRPr lang="en-US" sz="36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  <a:p>
            <a:pPr marL="454025" indent="0">
              <a:lnSpc>
                <a:spcPct val="110000"/>
              </a:lnSpc>
              <a:buNone/>
            </a:pPr>
            <a:endParaRPr lang="en-US" sz="3200" b="1" dirty="0"/>
          </a:p>
        </p:txBody>
      </p:sp>
      <p:pic>
        <p:nvPicPr>
          <p:cNvPr id="173" name="Picture 76" descr="engineering_log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06" y="20502584"/>
            <a:ext cx="457200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Line 1566"/>
          <p:cNvSpPr>
            <a:spLocks noChangeShapeType="1"/>
          </p:cNvSpPr>
          <p:nvPr/>
        </p:nvSpPr>
        <p:spPr bwMode="auto">
          <a:xfrm>
            <a:off x="1019908" y="19919208"/>
            <a:ext cx="30860998" cy="45153"/>
          </a:xfrm>
          <a:prstGeom prst="line">
            <a:avLst/>
          </a:prstGeom>
          <a:noFill/>
          <a:ln w="88900">
            <a:solidFill>
              <a:srgbClr val="2929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269" tIns="46635" rIns="93269" bIns="46635"/>
          <a:lstStyle/>
          <a:p>
            <a:pPr marL="0" marR="0" lvl="0" indent="0" defTabSz="26331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</a:endParaRPr>
          </a:p>
        </p:txBody>
      </p:sp>
      <p:pic>
        <p:nvPicPr>
          <p:cNvPr id="175" name="Picture 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396309" y="852405"/>
            <a:ext cx="504400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 Placeholder 6"/>
          <p:cNvSpPr txBox="1">
            <a:spLocks/>
          </p:cNvSpPr>
          <p:nvPr/>
        </p:nvSpPr>
        <p:spPr>
          <a:xfrm>
            <a:off x="21934233" y="3868604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mbria"/>
              </a:rPr>
              <a:t>Experimental Results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707403" y="20392011"/>
            <a:ext cx="103715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26331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Sensor Signal and Information Processing  Center</a:t>
            </a:r>
          </a:p>
          <a:p>
            <a:pPr lvl="0" algn="ctr" defTabSz="2633147">
              <a:defRPr/>
            </a:pPr>
            <a:r>
              <a:rPr lang="en-US" sz="4000" kern="0" dirty="0">
                <a:solidFill>
                  <a:srgbClr val="292934"/>
                </a:solidFill>
              </a:rPr>
              <a:t>https://sensip.asu.edu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</a:endParaRPr>
          </a:p>
        </p:txBody>
      </p:sp>
      <p:sp>
        <p:nvSpPr>
          <p:cNvPr id="291" name="Line 1566"/>
          <p:cNvSpPr>
            <a:spLocks noChangeShapeType="1"/>
          </p:cNvSpPr>
          <p:nvPr/>
        </p:nvSpPr>
        <p:spPr bwMode="auto">
          <a:xfrm>
            <a:off x="1019907" y="3471241"/>
            <a:ext cx="30860999" cy="0"/>
          </a:xfrm>
          <a:prstGeom prst="line">
            <a:avLst/>
          </a:prstGeom>
          <a:noFill/>
          <a:ln w="88900">
            <a:solidFill>
              <a:srgbClr val="2929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269" tIns="46635" rIns="93269" bIns="46635"/>
          <a:lstStyle/>
          <a:p>
            <a:pPr marL="0" marR="0" lvl="0" indent="0" defTabSz="26331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</a:endParaRPr>
          </a:p>
        </p:txBody>
      </p:sp>
      <p:sp>
        <p:nvSpPr>
          <p:cNvPr id="292" name="Text Placeholder 22"/>
          <p:cNvSpPr txBox="1">
            <a:spLocks/>
          </p:cNvSpPr>
          <p:nvPr/>
        </p:nvSpPr>
        <p:spPr bwMode="auto">
          <a:xfrm>
            <a:off x="8131567" y="2869723"/>
            <a:ext cx="16837603" cy="864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9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SenSIP Center, School of ECEE, Arizona State University </a:t>
            </a:r>
            <a:endParaRPr kumimoji="0" lang="en-US" sz="3600" b="0" i="1" u="none" strike="noStrike" kern="1200" cap="none" spc="0" normalizeH="0" baseline="3000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Placeholder 6">
            <a:extLst>
              <a:ext uri="{FF2B5EF4-FFF2-40B4-BE49-F238E27FC236}">
                <a16:creationId xmlns:a16="http://schemas.microsoft.com/office/drawing/2014/main" id="{CD2E22F2-141B-4981-999A-8F0058035561}"/>
              </a:ext>
            </a:extLst>
          </p:cNvPr>
          <p:cNvSpPr txBox="1">
            <a:spLocks/>
          </p:cNvSpPr>
          <p:nvPr/>
        </p:nvSpPr>
        <p:spPr>
          <a:xfrm>
            <a:off x="838200" y="3863171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mbria"/>
              </a:rPr>
              <a:t>Research Background/Description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27" name="Text Placeholder 6">
            <a:extLst>
              <a:ext uri="{FF2B5EF4-FFF2-40B4-BE49-F238E27FC236}">
                <a16:creationId xmlns:a16="http://schemas.microsoft.com/office/drawing/2014/main" id="{852051A0-0ED5-41DD-9599-FD7068584E6C}"/>
              </a:ext>
            </a:extLst>
          </p:cNvPr>
          <p:cNvSpPr txBox="1">
            <a:spLocks/>
          </p:cNvSpPr>
          <p:nvPr/>
        </p:nvSpPr>
        <p:spPr>
          <a:xfrm>
            <a:off x="11377421" y="16952418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mbria"/>
              </a:rPr>
              <a:t>References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6690FADB-B44F-4661-AB95-1C1D59C6D46D}"/>
              </a:ext>
            </a:extLst>
          </p:cNvPr>
          <p:cNvSpPr txBox="1">
            <a:spLocks/>
          </p:cNvSpPr>
          <p:nvPr/>
        </p:nvSpPr>
        <p:spPr>
          <a:xfrm>
            <a:off x="11386215" y="3894483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Methods &amp; Materials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C8273-5562-4F53-86D4-396F7B3224C1}"/>
              </a:ext>
            </a:extLst>
          </p:cNvPr>
          <p:cNvSpPr/>
          <p:nvPr/>
        </p:nvSpPr>
        <p:spPr>
          <a:xfrm>
            <a:off x="3905395" y="452467"/>
            <a:ext cx="251076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Title Goes Here</a:t>
            </a:r>
            <a:endParaRPr lang="en-US" sz="6400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6BC6850-8341-4C40-8DDF-F386512DE28B}"/>
              </a:ext>
            </a:extLst>
          </p:cNvPr>
          <p:cNvSpPr txBox="1">
            <a:spLocks/>
          </p:cNvSpPr>
          <p:nvPr/>
        </p:nvSpPr>
        <p:spPr>
          <a:xfrm>
            <a:off x="838200" y="12087215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ambria"/>
              </a:rPr>
              <a:t>Research </a:t>
            </a: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Objectives/Plan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B13D546-E818-44FD-92C1-5BFD6E6B5D81}"/>
              </a:ext>
            </a:extLst>
          </p:cNvPr>
          <p:cNvSpPr txBox="1">
            <a:spLocks/>
          </p:cNvSpPr>
          <p:nvPr/>
        </p:nvSpPr>
        <p:spPr>
          <a:xfrm>
            <a:off x="21934232" y="12148902"/>
            <a:ext cx="10145967" cy="762675"/>
          </a:xfrm>
          <a:prstGeom prst="round1Rect">
            <a:avLst/>
          </a:prstGeom>
          <a:solidFill>
            <a:srgbClr val="1B3073"/>
          </a:soli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75954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772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27595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6266E-FE15-4BF0-A9D3-F55739FD7695}"/>
              </a:ext>
            </a:extLst>
          </p:cNvPr>
          <p:cNvSpPr txBox="1"/>
          <p:nvPr/>
        </p:nvSpPr>
        <p:spPr>
          <a:xfrm>
            <a:off x="19169859" y="20378074"/>
            <a:ext cx="8034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dirty="0">
                <a:solidFill>
                  <a:srgbClr val="292934"/>
                </a:solidFill>
              </a:rPr>
              <a:t>This work is funded in part by NSF Award 2349567 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F9E4449F-C542-420E-BBCE-34020924AF9B}"/>
              </a:ext>
            </a:extLst>
          </p:cNvPr>
          <p:cNvSpPr txBox="1">
            <a:spLocks/>
          </p:cNvSpPr>
          <p:nvPr/>
        </p:nvSpPr>
        <p:spPr>
          <a:xfrm>
            <a:off x="11386216" y="4657158"/>
            <a:ext cx="10145966" cy="3842649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I am some placeholder text so that you can see what this would look like if I were filled in.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Please don’t make text much smaller than this font or we won’t be able to read it on a poster.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I am more placeholder text. Don’t I look super amazing?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solidFill>
                  <a:srgbClr val="FF0000"/>
                </a:solidFill>
              </a:rPr>
              <a:t>First two columns on research</a:t>
            </a:r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  <a:p>
            <a:pPr marL="454025" indent="0">
              <a:lnSpc>
                <a:spcPct val="110000"/>
              </a:lnSpc>
              <a:buNone/>
            </a:pPr>
            <a:endParaRPr lang="en-US" sz="3200" b="1" dirty="0"/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1778D0ED-8B43-47B4-89B9-14D3B2C2ADE1}"/>
              </a:ext>
            </a:extLst>
          </p:cNvPr>
          <p:cNvSpPr txBox="1">
            <a:spLocks/>
          </p:cNvSpPr>
          <p:nvPr/>
        </p:nvSpPr>
        <p:spPr>
          <a:xfrm>
            <a:off x="21934232" y="4721760"/>
            <a:ext cx="10145966" cy="3842649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I am some placeholder text so that you can see what this would look like if I were filled in.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Please don’t make text much smaller than this font or we won’t be able to read it on a poster.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I am more placeholder text. Don’t I look super amazing?</a:t>
            </a: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</p:txBody>
      </p:sp>
      <p:sp>
        <p:nvSpPr>
          <p:cNvPr id="36" name="Content Placeholder 11">
            <a:extLst>
              <a:ext uri="{FF2B5EF4-FFF2-40B4-BE49-F238E27FC236}">
                <a16:creationId xmlns:a16="http://schemas.microsoft.com/office/drawing/2014/main" id="{7FC84A81-634C-4DA1-A32E-BC9049993913}"/>
              </a:ext>
            </a:extLst>
          </p:cNvPr>
          <p:cNvSpPr txBox="1">
            <a:spLocks/>
          </p:cNvSpPr>
          <p:nvPr/>
        </p:nvSpPr>
        <p:spPr>
          <a:xfrm>
            <a:off x="838200" y="12810392"/>
            <a:ext cx="10145966" cy="3842649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I am some placeholder text so that you can see what this would look like if I were filled in.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Please don’t make text much smaller than this font or we won’t be able to read it on a poster.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I am more placeholder text. Don’t I look super amazing?</a:t>
            </a:r>
            <a:endParaRPr lang="en-US" sz="36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  <a:p>
            <a:pPr marL="454025" indent="0">
              <a:lnSpc>
                <a:spcPct val="110000"/>
              </a:lnSpc>
              <a:buNone/>
            </a:pPr>
            <a:endParaRPr lang="en-US" sz="3200" b="1" dirty="0"/>
          </a:p>
        </p:txBody>
      </p:sp>
      <p:sp>
        <p:nvSpPr>
          <p:cNvPr id="38" name="Content Placeholder 11">
            <a:extLst>
              <a:ext uri="{FF2B5EF4-FFF2-40B4-BE49-F238E27FC236}">
                <a16:creationId xmlns:a16="http://schemas.microsoft.com/office/drawing/2014/main" id="{A1AF9DEC-9190-4EB5-A539-E499B22A6EF6}"/>
              </a:ext>
            </a:extLst>
          </p:cNvPr>
          <p:cNvSpPr txBox="1">
            <a:spLocks/>
          </p:cNvSpPr>
          <p:nvPr/>
        </p:nvSpPr>
        <p:spPr>
          <a:xfrm>
            <a:off x="21934230" y="12830738"/>
            <a:ext cx="10145966" cy="3842649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287452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9886" indent="-287452" algn="l" defTabSz="2759546" rtl="0" eaLnBrk="1" latinLnBrk="0" hangingPunct="1">
              <a:lnSpc>
                <a:spcPct val="100000"/>
              </a:lnSpc>
              <a:spcBef>
                <a:spcPts val="754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600" dirty="0"/>
              <a:t>I am some placeholder text so that you can see what this would look like if I were filled in.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Please don’t make text much smaller than this font or we won’t be able to read it on a poster.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I am more placeholder text. Don’t I look super amazing?</a:t>
            </a: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3200" b="1" dirty="0"/>
          </a:p>
          <a:p>
            <a:pPr marL="1030288" indent="0">
              <a:buNone/>
            </a:pPr>
            <a:endParaRPr lang="en-US" sz="1050" b="1" dirty="0"/>
          </a:p>
          <a:p>
            <a:pPr marL="454025" indent="0">
              <a:lnSpc>
                <a:spcPct val="110000"/>
              </a:lnSpc>
              <a:buNone/>
            </a:pPr>
            <a:endParaRPr 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E1F9E-8840-49D4-92BF-098ED177876D}"/>
              </a:ext>
            </a:extLst>
          </p:cNvPr>
          <p:cNvSpPr/>
          <p:nvPr/>
        </p:nvSpPr>
        <p:spPr>
          <a:xfrm>
            <a:off x="11862701" y="8458200"/>
            <a:ext cx="9067800" cy="3542210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in this template are just examples.  You will want to use your own.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030A1C-1B04-40F2-87BC-6DA067131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544" y="12890790"/>
            <a:ext cx="3730824" cy="37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EE61B6-5567-4034-958A-8C0ECC50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648" y="12949086"/>
            <a:ext cx="5159077" cy="347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B17A4F8-1FE6-4DE9-B05F-0DE21A122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066" y="7861236"/>
            <a:ext cx="5990493" cy="401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2959FBD-EC69-480A-8478-A0DABF5C9372}"/>
              </a:ext>
            </a:extLst>
          </p:cNvPr>
          <p:cNvGrpSpPr/>
          <p:nvPr/>
        </p:nvGrpSpPr>
        <p:grpSpPr>
          <a:xfrm>
            <a:off x="22016816" y="8151819"/>
            <a:ext cx="3705225" cy="3099604"/>
            <a:chOff x="909710" y="16230600"/>
            <a:chExt cx="3705225" cy="3099604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2E2311D3-08B7-4FBF-9CDC-FDB0F5F883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710" y="16834654"/>
              <a:ext cx="3705225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3D92C7-A72F-47B6-A929-5BA3C2588023}"/>
                </a:ext>
              </a:extLst>
            </p:cNvPr>
            <p:cNvSpPr txBox="1"/>
            <p:nvPr/>
          </p:nvSpPr>
          <p:spPr>
            <a:xfrm>
              <a:off x="1257006" y="16230600"/>
              <a:ext cx="335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Cost per Cluster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068EA37-943F-40AC-91D5-6E95FF7EF967}"/>
              </a:ext>
            </a:extLst>
          </p:cNvPr>
          <p:cNvSpPr txBox="1"/>
          <p:nvPr/>
        </p:nvSpPr>
        <p:spPr>
          <a:xfrm>
            <a:off x="12153033" y="1240601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Energy Produced Per Day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B17EBA-03C4-4896-B0F7-D2192AF68A34}"/>
              </a:ext>
            </a:extLst>
          </p:cNvPr>
          <p:cNvSpPr txBox="1"/>
          <p:nvPr/>
        </p:nvSpPr>
        <p:spPr>
          <a:xfrm>
            <a:off x="17326856" y="1233121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Solar Classification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BE2942D-B2BD-4997-BA1C-F5E28D991ED4}"/>
              </a:ext>
            </a:extLst>
          </p:cNvPr>
          <p:cNvSpPr/>
          <p:nvPr/>
        </p:nvSpPr>
        <p:spPr>
          <a:xfrm>
            <a:off x="22473313" y="16033518"/>
            <a:ext cx="9067800" cy="3663789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relevant to your research.</a:t>
            </a:r>
          </a:p>
        </p:txBody>
      </p:sp>
      <p:pic>
        <p:nvPicPr>
          <p:cNvPr id="1036" name="Picture 12" descr="Exploring the mutually inclusive modern data architecture of ...">
            <a:extLst>
              <a:ext uri="{FF2B5EF4-FFF2-40B4-BE49-F238E27FC236}">
                <a16:creationId xmlns:a16="http://schemas.microsoft.com/office/drawing/2014/main" id="{04C7DC0B-2053-4E59-A085-65BCE9CC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13" y="16302575"/>
            <a:ext cx="9372599" cy="206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83752" y="1644700"/>
            <a:ext cx="568232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school LOGO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FA26A1-DD4E-483C-BAB7-6898DCA940F7}"/>
              </a:ext>
            </a:extLst>
          </p:cNvPr>
          <p:cNvSpPr txBox="1"/>
          <p:nvPr/>
        </p:nvSpPr>
        <p:spPr>
          <a:xfrm>
            <a:off x="11386215" y="17867265"/>
            <a:ext cx="10145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[</a:t>
            </a:r>
            <a:r>
              <a:rPr lang="en-US" sz="2000" dirty="0"/>
              <a:t>1] U. S. </a:t>
            </a:r>
            <a:r>
              <a:rPr lang="en-US" sz="2000" dirty="0" err="1"/>
              <a:t>Shanthamallu</a:t>
            </a:r>
            <a:r>
              <a:rPr lang="en-US" sz="2000" dirty="0"/>
              <a:t>, A. Spanias, C. </a:t>
            </a:r>
            <a:r>
              <a:rPr lang="en-US" sz="2000" dirty="0" err="1"/>
              <a:t>Tepedelenlioglu</a:t>
            </a:r>
            <a:r>
              <a:rPr lang="en-US" sz="2000" dirty="0"/>
              <a:t>, and M. Stanley, “A brief survey of machine learning methods and their sensor and IoT applications,” in IEEE IISA, </a:t>
            </a:r>
            <a:r>
              <a:rPr lang="en-US" sz="2000" dirty="0" err="1"/>
              <a:t>Larnaca</a:t>
            </a:r>
            <a:r>
              <a:rPr lang="en-US" sz="2000" dirty="0"/>
              <a:t>, Cyprus, 2017.</a:t>
            </a:r>
          </a:p>
          <a:p>
            <a:pPr lvl="0"/>
            <a:r>
              <a:rPr lang="en-US" sz="2000" dirty="0"/>
              <a:t>[2] S. Rao, A. Spanias, and C. </a:t>
            </a:r>
            <a:r>
              <a:rPr lang="en-US" sz="2000" dirty="0" err="1"/>
              <a:t>Tepedelenlioglu</a:t>
            </a:r>
            <a:r>
              <a:rPr lang="en-US" sz="2000" dirty="0"/>
              <a:t>, “Solar Array Fault Detection using Neural Networks,” in ICPS, Taipei, Taiwan, pp. 196–200, May 2019.</a:t>
            </a:r>
          </a:p>
          <a:p>
            <a:pPr lvl="0"/>
            <a:r>
              <a:rPr lang="en-US" sz="2000" dirty="0"/>
              <a:t>[3] K. Jaskie, D. Smith, and A. Spanias, “Deep Learning Networks for Vectorized Energy Load Forecasting,” in IISA, Piraeus, Greece, 2020.</a:t>
            </a:r>
            <a:endParaRPr lang="en-US" sz="4400" dirty="0"/>
          </a:p>
        </p:txBody>
      </p:sp>
      <p:pic>
        <p:nvPicPr>
          <p:cNvPr id="5" name="Picture 4" descr="A screen shot of a group of people posing for a photo&#10;&#10;Description automatically generated">
            <a:extLst>
              <a:ext uri="{FF2B5EF4-FFF2-40B4-BE49-F238E27FC236}">
                <a16:creationId xmlns:a16="http://schemas.microsoft.com/office/drawing/2014/main" id="{21FB70E2-3BBB-4DD9-9FE9-2E838BD51D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30" y="7911230"/>
            <a:ext cx="8876505" cy="37738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E99995-D25B-CA0B-CC75-6290BC15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029" y="20205404"/>
            <a:ext cx="136473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506</Words>
  <Application>Microsoft Macintosh PowerPoint</Application>
  <PresentationFormat>Custom</PresentationFormat>
  <Paragraphs>75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Custom Design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Chris Su</cp:lastModifiedBy>
  <cp:revision>213</cp:revision>
  <cp:lastPrinted>2013-02-12T02:21:55Z</cp:lastPrinted>
  <dcterms:created xsi:type="dcterms:W3CDTF">2013-02-10T21:14:48Z</dcterms:created>
  <dcterms:modified xsi:type="dcterms:W3CDTF">2024-06-13T18:15:40Z</dcterms:modified>
</cp:coreProperties>
</file>