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02"/>
    <p:restoredTop sz="94745"/>
  </p:normalViewPr>
  <p:slideViewPr>
    <p:cSldViewPr snapToGrid="0">
      <p:cViewPr varScale="1">
        <p:scale>
          <a:sx n="112" d="100"/>
          <a:sy n="112" d="100"/>
        </p:scale>
        <p:origin x="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55A8-12C4-4B41-95E7-F41282D5620B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84C9-795E-483A-8031-3A81073AC4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84C9-795E-483A-8031-3A81073AC4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544-FC00-436D-A3C9-43EF2162B288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476-FAE6-44C2-ADB4-8871FD3A0A7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96" y="0"/>
            <a:ext cx="7856807" cy="106783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Preprocessing Optimization for Synthetic Aperture Data Classification and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17" y="0"/>
            <a:ext cx="1633283" cy="739680"/>
          </a:xfrm>
          <a:prstGeom prst="rect">
            <a:avLst/>
          </a:prstGeom>
        </p:spPr>
      </p:pic>
      <p:pic>
        <p:nvPicPr>
          <p:cNvPr id="5" name="Picture 76" descr="engineering_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2" y="6311900"/>
            <a:ext cx="1996753" cy="4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0" y="6392629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1" dirty="0"/>
              <a:t>REU Site: Quantum Machine Learning Algorithm Design and Implementation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302062" y="857882"/>
            <a:ext cx="7587874" cy="5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759478">
              <a:buClr>
                <a:srgbClr val="AD8F67"/>
              </a:buClr>
              <a:defRPr/>
            </a:pPr>
            <a:r>
              <a:rPr lang="en-US" sz="1600" b="1" dirty="0">
                <a:solidFill>
                  <a:srgbClr val="292934"/>
                </a:solidFill>
                <a:latin typeface="Calibri"/>
              </a:rPr>
              <a:t>Chris Su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1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Greg Vetaw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Glen Uehara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Dr. Suren Jayasuriya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  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Dr. Andreas Spanias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</a:p>
          <a:p>
            <a:pPr algn="ctr" defTabSz="2759478">
              <a:buClr>
                <a:srgbClr val="AD8F67"/>
              </a:buClr>
              <a:defRPr/>
            </a:pPr>
            <a:r>
              <a:rPr lang="en-US" sz="1100" b="1" dirty="0">
                <a:solidFill>
                  <a:srgbClr val="292934"/>
                </a:solidFill>
                <a:latin typeface="Calibri"/>
              </a:rPr>
              <a:t>[1] Carnegie Mellon University [2] Arizona State University [3] </a:t>
            </a:r>
            <a:r>
              <a:rPr lang="en-US" sz="1100" b="1" dirty="0" err="1">
                <a:solidFill>
                  <a:srgbClr val="292934"/>
                </a:solidFill>
                <a:latin typeface="Calibri"/>
              </a:rPr>
              <a:t>SenSIP</a:t>
            </a:r>
            <a:r>
              <a:rPr lang="en-US" sz="1100" b="1" dirty="0">
                <a:solidFill>
                  <a:srgbClr val="292934"/>
                </a:solidFill>
                <a:latin typeface="Calibri"/>
              </a:rPr>
              <a:t> Center, Arizona State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67607" y="6311900"/>
            <a:ext cx="194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REU  Site sponsored by NSF Award 2349567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C7021-B64D-DD87-70B5-A083A0BE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64" y="6119735"/>
            <a:ext cx="63687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348A48B5-9241-EC09-B938-24D9A43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" y="76863"/>
            <a:ext cx="1261904" cy="12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20C519-7CB5-13EE-8E9E-6D63C6C6A8F1}"/>
              </a:ext>
            </a:extLst>
          </p:cNvPr>
          <p:cNvSpPr txBox="1"/>
          <p:nvPr/>
        </p:nvSpPr>
        <p:spPr>
          <a:xfrm>
            <a:off x="4206029" y="1512684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C3A98-585C-D09C-E92A-7FC0ACB473EF}"/>
              </a:ext>
            </a:extLst>
          </p:cNvPr>
          <p:cNvSpPr txBox="1"/>
          <p:nvPr/>
        </p:nvSpPr>
        <p:spPr>
          <a:xfrm>
            <a:off x="139962" y="1695091"/>
            <a:ext cx="3779939" cy="36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C1482-2E32-C2A9-1B9C-3B159EB5A107}"/>
              </a:ext>
            </a:extLst>
          </p:cNvPr>
          <p:cNvSpPr txBox="1"/>
          <p:nvPr/>
        </p:nvSpPr>
        <p:spPr>
          <a:xfrm>
            <a:off x="246745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MOTIVATION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CA233-323A-FD1E-999B-F8849E184B6C}"/>
              </a:ext>
            </a:extLst>
          </p:cNvPr>
          <p:cNvSpPr txBox="1"/>
          <p:nvPr/>
        </p:nvSpPr>
        <p:spPr>
          <a:xfrm>
            <a:off x="8165313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00F7F3-5BD4-DBEB-E6A9-4F1E85472BD8}"/>
              </a:ext>
            </a:extLst>
          </p:cNvPr>
          <p:cNvSpPr txBox="1"/>
          <p:nvPr/>
        </p:nvSpPr>
        <p:spPr>
          <a:xfrm>
            <a:off x="4206028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METHOD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118B7-D764-A6C9-0F16-96335E6E9EDD}"/>
              </a:ext>
            </a:extLst>
          </p:cNvPr>
          <p:cNvSpPr txBox="1"/>
          <p:nvPr/>
        </p:nvSpPr>
        <p:spPr>
          <a:xfrm>
            <a:off x="8165313" y="1517439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PRELIMINARY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79C85-7EB4-70CB-18E7-19300B35AEB9}"/>
              </a:ext>
            </a:extLst>
          </p:cNvPr>
          <p:cNvSpPr txBox="1"/>
          <p:nvPr/>
        </p:nvSpPr>
        <p:spPr>
          <a:xfrm>
            <a:off x="246745" y="4220921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D06F7-DEAA-E688-1D17-89083080BE27}"/>
              </a:ext>
            </a:extLst>
          </p:cNvPr>
          <p:cNvSpPr txBox="1"/>
          <p:nvPr/>
        </p:nvSpPr>
        <p:spPr>
          <a:xfrm>
            <a:off x="8165313" y="404141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REFERENCES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E0085-1EEC-8267-C278-AA2E67B5106C}"/>
              </a:ext>
            </a:extLst>
          </p:cNvPr>
          <p:cNvSpPr txBox="1"/>
          <p:nvPr/>
        </p:nvSpPr>
        <p:spPr>
          <a:xfrm>
            <a:off x="213512" y="1905030"/>
            <a:ext cx="3779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Preprocessing data is crucial for the performance of statistical techniques in ML. Preprocessing layers have successfully been added to CNNs to improve AUC-PR score [1].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Increasing fidelity of quantum computers in recent years has produced new opportunities for efficiency and precision recall score optimization.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795B46-6FDA-AA35-7624-914709C8A8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190"/>
          <a:stretch/>
        </p:blipFill>
        <p:spPr>
          <a:xfrm>
            <a:off x="4067001" y="2586082"/>
            <a:ext cx="1732826" cy="11522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F46FD4-3B87-F50E-3912-5C317C565EAF}"/>
              </a:ext>
            </a:extLst>
          </p:cNvPr>
          <p:cNvSpPr txBox="1"/>
          <p:nvPr/>
        </p:nvSpPr>
        <p:spPr>
          <a:xfrm>
            <a:off x="213512" y="4640017"/>
            <a:ext cx="3779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Develop preprocessing layers to improve efficiency and accuracy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Classify targets and non-targets in 3D sonar data (Figure 1)</a:t>
            </a:r>
          </a:p>
        </p:txBody>
      </p:sp>
      <p:pic>
        <p:nvPicPr>
          <p:cNvPr id="39" name="Picture 38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9171B934-01AE-07F6-051B-CA5F37EEA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434" y="5459602"/>
            <a:ext cx="1838260" cy="823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 descr="A close-up of a diagram&#10;&#10;Description automatically generated">
            <a:extLst>
              <a:ext uri="{FF2B5EF4-FFF2-40B4-BE49-F238E27FC236}">
                <a16:creationId xmlns:a16="http://schemas.microsoft.com/office/drawing/2014/main" id="{B13D8788-7089-2C03-78C9-707847E4D1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736"/>
          <a:stretch/>
        </p:blipFill>
        <p:spPr>
          <a:xfrm>
            <a:off x="5864068" y="1992818"/>
            <a:ext cx="2136149" cy="649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8444AE9-748B-9F10-7E5E-221D5C24459E}"/>
              </a:ext>
            </a:extLst>
          </p:cNvPr>
          <p:cNvSpPr txBox="1"/>
          <p:nvPr/>
        </p:nvSpPr>
        <p:spPr>
          <a:xfrm>
            <a:off x="2915459" y="6261824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1.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EB5A53-B848-479F-70AD-C277DF8D7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1052" y="4302394"/>
            <a:ext cx="1054647" cy="10320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0C1EB4-EB74-CB81-786F-736CB8349EDC}"/>
              </a:ext>
            </a:extLst>
          </p:cNvPr>
          <p:cNvSpPr txBox="1"/>
          <p:nvPr/>
        </p:nvSpPr>
        <p:spPr>
          <a:xfrm>
            <a:off x="8190067" y="4439962"/>
            <a:ext cx="377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G. </a:t>
            </a:r>
            <a:r>
              <a:rPr lang="en-US" sz="900" dirty="0" err="1"/>
              <a:t>Vetaw</a:t>
            </a:r>
            <a:r>
              <a:rPr lang="en-US" sz="900" dirty="0"/>
              <a:t>, “</a:t>
            </a:r>
            <a:r>
              <a:rPr lang="en-US" sz="900" dirty="0">
                <a:effectLst/>
                <a:latin typeface="NimbusRomNo9L"/>
              </a:rPr>
              <a:t>Volumetric Hadamard Normalization for Sub-Bottom SAS ATR”</a:t>
            </a:r>
          </a:p>
          <a:p>
            <a:r>
              <a:rPr lang="en-US" sz="900" dirty="0">
                <a:effectLst/>
                <a:latin typeface="NimbusRomNo9L"/>
              </a:rPr>
              <a:t>[2] D. Williams and D. Brown, “New target detection algorithms for volumetric synthetic aperture sonar data,” </a:t>
            </a:r>
            <a:r>
              <a:rPr lang="en-US" sz="900" i="1" dirty="0">
                <a:effectLst/>
                <a:latin typeface="NimbusRomNo9L"/>
              </a:rPr>
              <a:t>Proc. of Meetings on Acoustics</a:t>
            </a:r>
            <a:r>
              <a:rPr lang="en-US" sz="900" dirty="0">
                <a:effectLst/>
                <a:latin typeface="NimbusRomNo9L"/>
              </a:rPr>
              <a:t>, vol. 40, p. 070002, Sept. 2020.</a:t>
            </a:r>
          </a:p>
          <a:p>
            <a:r>
              <a:rPr lang="en-US" sz="900" dirty="0">
                <a:latin typeface="NimbusRomNo9L"/>
              </a:rPr>
              <a:t>[3] </a:t>
            </a:r>
            <a:r>
              <a:rPr lang="en-US" sz="900" dirty="0">
                <a:effectLst/>
                <a:latin typeface="NimbusRomNo9L"/>
              </a:rPr>
              <a:t>Henderson, Maxwell P. et al. “</a:t>
            </a:r>
            <a:r>
              <a:rPr lang="en-US" sz="900" dirty="0" err="1">
                <a:effectLst/>
                <a:latin typeface="NimbusRomNo9L"/>
              </a:rPr>
              <a:t>Quanvolutional</a:t>
            </a:r>
            <a:r>
              <a:rPr lang="en-US" sz="900" dirty="0">
                <a:effectLst/>
                <a:latin typeface="NimbusRomNo9L"/>
              </a:rPr>
              <a:t> Neural networks: powering image recognition with quantum circuits.” </a:t>
            </a:r>
            <a:r>
              <a:rPr lang="en-US" sz="900" i="1" dirty="0">
                <a:effectLst/>
                <a:latin typeface="NimbusRomNo9L"/>
              </a:rPr>
              <a:t>Quantum Machine Intelligence 2, 2019</a:t>
            </a:r>
          </a:p>
          <a:p>
            <a:r>
              <a:rPr lang="en-US" sz="900" i="1" dirty="0">
                <a:effectLst/>
                <a:latin typeface="NimbusRomNo9L"/>
              </a:rPr>
              <a:t>[4] Uehara, G. S., </a:t>
            </a:r>
            <a:r>
              <a:rPr lang="en-US" sz="900" i="1" dirty="0" err="1">
                <a:effectLst/>
                <a:latin typeface="NimbusRomNo9L"/>
              </a:rPr>
              <a:t>Spanias</a:t>
            </a:r>
            <a:r>
              <a:rPr lang="en-US" sz="900" i="1" dirty="0">
                <a:effectLst/>
                <a:latin typeface="NimbusRomNo9L"/>
              </a:rPr>
              <a:t>, A., &amp; Clark, W.. Quantum information processing algorithms with emphasis on machine learning. In IEEE IISA, July 2021.</a:t>
            </a:r>
          </a:p>
          <a:p>
            <a:r>
              <a:rPr lang="en-US" sz="900" i="1" dirty="0">
                <a:effectLst/>
                <a:latin typeface="NimbusRomNo9L"/>
              </a:rPr>
              <a:t>[5] Miller, L., Uehara, G., &amp; </a:t>
            </a:r>
            <a:r>
              <a:rPr lang="en-US" sz="900" i="1" dirty="0" err="1">
                <a:effectLst/>
                <a:latin typeface="NimbusRomNo9L"/>
              </a:rPr>
              <a:t>Spanias</a:t>
            </a:r>
            <a:r>
              <a:rPr lang="en-US" sz="900" i="1" dirty="0">
                <a:effectLst/>
                <a:latin typeface="NimbusRomNo9L"/>
              </a:rPr>
              <a:t>, A. (2024, March). Quantum Image Fusion Methods for Remote Sensing. In 2024 IEEE Aerospace Conference (pp. 1-9). IEEE.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D1C1F73-61AE-1FA4-EE84-1C8B6C665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996" y="1923102"/>
            <a:ext cx="686649" cy="6690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5CE4979-94EA-72DD-6AF1-454890C8E16E}"/>
              </a:ext>
            </a:extLst>
          </p:cNvPr>
          <p:cNvSpPr txBox="1"/>
          <p:nvPr/>
        </p:nvSpPr>
        <p:spPr>
          <a:xfrm>
            <a:off x="5036556" y="2121809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…………………………….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A54353-0BCF-BA3B-A785-3586058ABF6B}"/>
              </a:ext>
            </a:extLst>
          </p:cNvPr>
          <p:cNvSpPr txBox="1"/>
          <p:nvPr/>
        </p:nvSpPr>
        <p:spPr>
          <a:xfrm rot="5400000">
            <a:off x="6674698" y="275843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8B9E26-5452-B1D4-9B9A-6E6411508DF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9999"/>
          <a:stretch/>
        </p:blipFill>
        <p:spPr>
          <a:xfrm>
            <a:off x="6297094" y="2888951"/>
            <a:ext cx="1247727" cy="10661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EED40C9-03DF-2955-FD7B-3E5FDA66D7E7}"/>
              </a:ext>
            </a:extLst>
          </p:cNvPr>
          <p:cNvSpPr txBox="1"/>
          <p:nvPr/>
        </p:nvSpPr>
        <p:spPr>
          <a:xfrm>
            <a:off x="5313788" y="3980275"/>
            <a:ext cx="1774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…………………..……………………………….…….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65213A-31E0-9C02-90DE-A6C8DBF12C65}"/>
              </a:ext>
            </a:extLst>
          </p:cNvPr>
          <p:cNvSpPr txBox="1"/>
          <p:nvPr/>
        </p:nvSpPr>
        <p:spPr>
          <a:xfrm rot="5400000">
            <a:off x="5114374" y="379143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…….…..……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D8B77F-B319-88F1-20A3-5A375EC9EEC4}"/>
              </a:ext>
            </a:extLst>
          </p:cNvPr>
          <p:cNvSpPr txBox="1"/>
          <p:nvPr/>
        </p:nvSpPr>
        <p:spPr>
          <a:xfrm rot="5400000">
            <a:off x="6851121" y="3939561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..….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BE6D79-C208-1685-2DB5-D5CA9B16159F}"/>
              </a:ext>
            </a:extLst>
          </p:cNvPr>
          <p:cNvSpPr txBox="1"/>
          <p:nvPr/>
        </p:nvSpPr>
        <p:spPr>
          <a:xfrm rot="5400000">
            <a:off x="5965919" y="408990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E953F6-4EBC-0AE0-6358-978DB6F5EA90}"/>
              </a:ext>
            </a:extLst>
          </p:cNvPr>
          <p:cNvSpPr txBox="1"/>
          <p:nvPr/>
        </p:nvSpPr>
        <p:spPr>
          <a:xfrm>
            <a:off x="4540490" y="5415453"/>
            <a:ext cx="30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Proposed Hybrid Architecture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D44AC00-CCC1-1935-998D-05CD5A9266C0}"/>
              </a:ext>
            </a:extLst>
          </p:cNvPr>
          <p:cNvSpPr txBox="1"/>
          <p:nvPr/>
        </p:nvSpPr>
        <p:spPr>
          <a:xfrm rot="16200000">
            <a:off x="4199993" y="2110857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Input</a:t>
            </a:r>
          </a:p>
        </p:txBody>
      </p:sp>
      <p:pic>
        <p:nvPicPr>
          <p:cNvPr id="1025" name="Picture 1024" descr="A graph of a graph showing the value of a number of num filters&#10;&#10;Description automatically generated with medium confidence">
            <a:extLst>
              <a:ext uri="{FF2B5EF4-FFF2-40B4-BE49-F238E27FC236}">
                <a16:creationId xmlns:a16="http://schemas.microsoft.com/office/drawing/2014/main" id="{71300330-07AD-21FF-285D-7A732B02D54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344" r="2223" b="49535"/>
          <a:stretch/>
        </p:blipFill>
        <p:spPr>
          <a:xfrm>
            <a:off x="10428828" y="1923136"/>
            <a:ext cx="1564844" cy="1016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66A3187-2805-E954-EC01-04C1A40F8F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26321" y="3005347"/>
            <a:ext cx="1569859" cy="977263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87ED9973-F826-129A-D551-E0043D7CED44}"/>
              </a:ext>
            </a:extLst>
          </p:cNvPr>
          <p:cNvSpPr txBox="1"/>
          <p:nvPr/>
        </p:nvSpPr>
        <p:spPr>
          <a:xfrm>
            <a:off x="8229337" y="1896044"/>
            <a:ext cx="2365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Pictured: </a:t>
            </a:r>
            <a:r>
              <a:rPr lang="en-US" sz="1600" dirty="0"/>
              <a:t>Quantum convolutional kernels increasing accuracy </a:t>
            </a:r>
            <a:r>
              <a:rPr lang="en-US" sz="1600" dirty="0" err="1"/>
              <a:t>w.r.t</a:t>
            </a:r>
            <a:r>
              <a:rPr lang="en-US" sz="1600" dirty="0"/>
              <a:t> filter count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49BB515-EF19-C166-F5C1-8DDF9244B62D}"/>
              </a:ext>
            </a:extLst>
          </p:cNvPr>
          <p:cNvSpPr txBox="1"/>
          <p:nvPr/>
        </p:nvSpPr>
        <p:spPr>
          <a:xfrm>
            <a:off x="8227444" y="2992226"/>
            <a:ext cx="2365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Pictured: </a:t>
            </a:r>
            <a:r>
              <a:rPr lang="en-US" sz="1600" dirty="0"/>
              <a:t>CNN performance with preprocessing (left) and without (right)</a:t>
            </a:r>
          </a:p>
        </p:txBody>
      </p:sp>
    </p:spTree>
    <p:extLst>
      <p:ext uri="{BB962C8B-B14F-4D97-AF65-F5344CB8AC3E}">
        <p14:creationId xmlns:p14="http://schemas.microsoft.com/office/powerpoint/2010/main" val="3378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9542</TotalTime>
  <Words>344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 Nile</vt:lpstr>
      <vt:lpstr>Arial</vt:lpstr>
      <vt:lpstr>Calibri</vt:lpstr>
      <vt:lpstr>Calibri Light</vt:lpstr>
      <vt:lpstr>NimbusRomNo9L</vt:lpstr>
      <vt:lpstr>Wingdings</vt:lpstr>
      <vt:lpstr>Office Theme</vt:lpstr>
      <vt:lpstr>Custom Design</vt:lpstr>
      <vt:lpstr>Preprocessing Optimization for Synthetic Aperture Data Classification and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Uday Shankar Shanthamallu (Student)</dc:creator>
  <cp:lastModifiedBy>Chris Su</cp:lastModifiedBy>
  <cp:revision>17</cp:revision>
  <cp:lastPrinted>2018-06-18T22:31:03Z</cp:lastPrinted>
  <dcterms:created xsi:type="dcterms:W3CDTF">2017-06-16T16:31:02Z</dcterms:created>
  <dcterms:modified xsi:type="dcterms:W3CDTF">2024-06-20T22:28:08Z</dcterms:modified>
</cp:coreProperties>
</file>