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78" r:id="rId3"/>
    <p:sldId id="284" r:id="rId4"/>
    <p:sldId id="279" r:id="rId5"/>
    <p:sldId id="289" r:id="rId6"/>
    <p:sldId id="282" r:id="rId7"/>
    <p:sldId id="285" r:id="rId8"/>
    <p:sldId id="286" r:id="rId9"/>
    <p:sldId id="287" r:id="rId10"/>
    <p:sldId id="290" r:id="rId11"/>
    <p:sldId id="288" r:id="rId12"/>
    <p:sldId id="28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283" autoAdjust="0"/>
  </p:normalViewPr>
  <p:slideViewPr>
    <p:cSldViewPr snapToGrid="0" snapToObjects="1" showGuides="1">
      <p:cViewPr>
        <p:scale>
          <a:sx n="99" d="100"/>
          <a:sy n="99" d="100"/>
        </p:scale>
        <p:origin x="1192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4A3C9-697E-4C8F-97C9-162BE6BB3A58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C212-3003-4A3F-83BD-35A04CAD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3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184-5A7F-4513-BBF7-76C5B353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F84B-93BC-4DE0-80F6-800B83AC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B792-26BF-4F7C-BF49-76E9986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0064-7019-4184-8C1C-E3061520336A}" type="datetime1">
              <a:rPr lang="en-US" smtClean="0"/>
              <a:t>7/8/24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8B61-F6BF-485A-90EC-632F27DB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0FA7-20C4-4093-AEE4-B81E1301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07F2-154B-44F7-AAF1-0442358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C133C-A8C6-465B-8A18-BAF5CD80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99D7-6E76-4072-A4AE-45F0F185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E49-0EEF-4603-82A7-BBCA4806885A}" type="datetime1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539A-CED3-495B-A712-E0F6D62F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4924-6C94-4B10-AC38-89ECF8A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5832-3589-4EDA-8B84-05B531CD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95AA-69FB-4746-9CD3-B90CD715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2858-0258-486D-9373-0FC55DB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F4BD-FFA9-42B1-940B-F28A0679CCB2}" type="datetime1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1A28-CF63-4E4F-BF7A-A687738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88CC-4484-4068-BEC6-103F3AC1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6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87291-6207-46FE-BDAB-FDA9AE5EEBB6}" type="datetime1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97758" y="1825625"/>
            <a:ext cx="5187792" cy="376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7D3-1895-47BE-A91B-80455F4F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425-78D2-4301-A035-910B3CB3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1465-411A-4838-BBFD-13947BC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7FB4-166E-497C-A6AA-3669034CC3BA}" type="datetime1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65BC-0F81-4C22-9900-8D1038D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4F60-56C9-466F-BEA1-8956768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54A4-F8D2-4069-9663-28038EA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E9D7-49DB-4887-89BB-009A14A4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2E-BFE6-448D-B462-4D774CD5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8E5-507E-4526-982E-225A9682708A}" type="datetime1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3A7A-3574-43B7-9F30-0E9B332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0DC8-6DF9-4F54-8F2C-E183CA7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D4E-0BD1-4E09-BDCA-2BF2E8A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0F2F-8063-424D-B8FC-53AFE5E4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F852-9CA7-4661-9CA5-9C94291B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76FE-4BDE-4C36-8784-3295F556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03B9-ED52-4B67-8F1F-8127E6A5D72C}" type="datetime1">
              <a:rPr lang="en-US" smtClean="0"/>
              <a:t>7/8/24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E7D-3B4C-4E42-9226-4E13EFC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AF63-9517-4560-8214-2DAD4B4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611-176F-4CE1-8591-B4F1DDC5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F7E0-662A-4717-B2A2-A4CCED71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FDD2-99F8-48B8-9A27-B472D83B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8033C-C13A-414D-B38B-9B579F0D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7026-008E-41B4-8E36-3319D66E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6BD68-C362-47CD-A32B-918A960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B979-2CA9-44F6-84FC-D868957CD79F}" type="datetime1">
              <a:rPr lang="en-US" smtClean="0"/>
              <a:t>7/8/24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BA5A-7EC7-43C9-90E8-0F4BBCFC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FC46-AAB1-41C3-B55E-2F753455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F17-389A-4AF8-9417-A8C1977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B083-DDC0-4E20-844E-01A953B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F1C-299C-4C01-B513-6698B14E5156}" type="datetime1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3376-C097-4581-8879-02D27B32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C62C-B50B-479C-8D88-44267A58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E50B-D27D-47CE-995F-15B15E5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5934-7609-4ECC-AD1E-0F97C3776248}" type="datetime1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BEEC-ACD9-4EE0-B8C7-E8294CD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4327-D36F-423C-B811-59C9C2C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693-3581-4F08-9CAC-CBF40B0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CFDB-B6E4-45E9-9A6F-53C1E026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F720-A3C8-4B62-8962-27700D51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0942-A5DC-43C8-AF8C-AC6FDAB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B89-C9A9-431D-BB2D-EBC25C45C9D5}" type="datetime1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38C0-9D16-49CF-ABE6-A0945AC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5F91-D4B1-445C-B382-7AE57BC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6C8-C064-4AA7-AC3E-2B0DE04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8A7E-14DA-4B5B-8A08-515D3413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9B7D-30FE-430A-B867-00FC2F24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D9EF-A9D7-4D92-8C77-EC429F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E67-8108-43AF-9D6C-66D1EAD40B7B}" type="datetime1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180-561A-48E7-8748-EE53CDE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3712-B294-4928-B975-CC516FB0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5D27-8E9B-4514-9ABD-B228FF2F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9360-A574-4195-A1D4-FEA37673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380-C681-4F1E-B4DE-29B6DD46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E9B-3EA3-4085-BE79-548F2FC2B42C}" type="datetime1">
              <a:rPr lang="en-US" smtClean="0"/>
              <a:t>7/8/24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935A-B11F-46EA-B011-C081B240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FECC-87AD-4818-9D46-D6E2B48B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2A164-8AB6-42F8-9BD9-32585F988FCB}"/>
              </a:ext>
            </a:extLst>
          </p:cNvPr>
          <p:cNvSpPr/>
          <p:nvPr userDrawn="1"/>
        </p:nvSpPr>
        <p:spPr>
          <a:xfrm>
            <a:off x="120073" y="120073"/>
            <a:ext cx="11951854" cy="66014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5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8" y="4453414"/>
            <a:ext cx="11839700" cy="550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B3073"/>
                </a:solidFill>
              </a:rPr>
              <a:t>Chris Su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1291" y="4996427"/>
            <a:ext cx="8409418" cy="141029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Carnegie Mellon University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Mentors: Greg </a:t>
            </a:r>
            <a:r>
              <a:rPr lang="en-US" sz="1800" dirty="0" err="1"/>
              <a:t>Vetaw</a:t>
            </a:r>
            <a:r>
              <a:rPr lang="en-US" sz="1800" dirty="0"/>
              <a:t>, Glen Uehara, 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Dr. Suren Jayasuriya, Dr. Andreas </a:t>
            </a:r>
            <a:r>
              <a:rPr lang="en-US" sz="1800" dirty="0" err="1"/>
              <a:t>Spanias</a:t>
            </a:r>
            <a:r>
              <a:rPr lang="en-US" sz="180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20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600" kern="0" dirty="0">
                <a:solidFill>
                  <a:srgbClr val="292934"/>
                </a:solidFill>
              </a:rPr>
              <a:t>NSF Award 2349567 </a:t>
            </a:r>
          </a:p>
          <a:p>
            <a:pPr>
              <a:spcBef>
                <a:spcPts val="300"/>
              </a:spcBef>
            </a:pPr>
            <a:endParaRPr lang="en-US" sz="1600" kern="0" dirty="0">
              <a:solidFill>
                <a:srgbClr val="29293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068846-D243-4FA4-862F-96E0E76E295F}"/>
              </a:ext>
            </a:extLst>
          </p:cNvPr>
          <p:cNvSpPr txBox="1">
            <a:spLocks/>
          </p:cNvSpPr>
          <p:nvPr/>
        </p:nvSpPr>
        <p:spPr>
          <a:xfrm>
            <a:off x="180908" y="3278225"/>
            <a:ext cx="11839700" cy="1142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QML REU 2024 –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6F9F-268C-452A-B7C9-31BC2E4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2199-303D-4FF1-8430-CC5A948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970" y="6295036"/>
            <a:ext cx="4984630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9D25E-B8F1-8536-7484-EAE9B9F9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31655" y="425135"/>
            <a:ext cx="6328690" cy="3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arnegie Mellon University in United States : Reviews &amp; Rankings | Student  Reviews &amp; University Rankings EDUopinions">
            <a:extLst>
              <a:ext uri="{FF2B5EF4-FFF2-40B4-BE49-F238E27FC236}">
                <a16:creationId xmlns:a16="http://schemas.microsoft.com/office/drawing/2014/main" id="{8ABECC22-99A7-5BBF-1041-B12FF2BE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416" y="4392100"/>
            <a:ext cx="2085498" cy="20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6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B170-C4F5-8F53-E214-64B2BC38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SVSS Dataset and CNN Architecture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7183-84B2-D37F-D9D9-0944998D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435F-95C1-272B-C1FB-442852F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FF76-A9F7-DD7B-7948-983F388B7871}"/>
              </a:ext>
            </a:extLst>
          </p:cNvPr>
          <p:cNvSpPr txBox="1"/>
          <p:nvPr/>
        </p:nvSpPr>
        <p:spPr>
          <a:xfrm>
            <a:off x="821733" y="1003294"/>
            <a:ext cx="886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used a subset of the original dataset produced by Sediment Volume Search Sonar (SVSS).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61D8FA-703D-FA53-4CB0-64E0A27E2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53943"/>
              </p:ext>
            </p:extLst>
          </p:nvPr>
        </p:nvGraphicFramePr>
        <p:xfrm>
          <a:off x="821733" y="1437853"/>
          <a:ext cx="8128000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46368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571222"/>
                    </a:ext>
                  </a:extLst>
                </a:gridCol>
              </a:tblGrid>
              <a:tr h="273965">
                <a:tc>
                  <a:txBody>
                    <a:bodyPr/>
                    <a:lstStyle/>
                    <a:p>
                      <a:r>
                        <a:rPr lang="en-US" dirty="0"/>
                        <a:t>Number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92309"/>
                  </a:ext>
                </a:extLst>
              </a:tr>
              <a:tr h="277770">
                <a:tc>
                  <a:txBody>
                    <a:bodyPr/>
                    <a:lstStyle/>
                    <a:p>
                      <a:r>
                        <a:rPr lang="en-US" dirty="0"/>
                        <a:t>Number of targets (Train,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500, 120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83473"/>
                  </a:ext>
                </a:extLst>
              </a:tr>
              <a:tr h="277770">
                <a:tc>
                  <a:txBody>
                    <a:bodyPr/>
                    <a:lstStyle/>
                    <a:p>
                      <a:r>
                        <a:rPr lang="en-US" dirty="0"/>
                        <a:t>Number of clutter (Train,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500, 120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78379"/>
                  </a:ext>
                </a:extLst>
              </a:tr>
              <a:tr h="277770">
                <a:tc>
                  <a:txBody>
                    <a:bodyPr/>
                    <a:lstStyle/>
                    <a:p>
                      <a:r>
                        <a:rPr lang="en-US" dirty="0"/>
                        <a:t>Dimensions of cube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x 64 x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03470"/>
                  </a:ext>
                </a:extLst>
              </a:tr>
              <a:tr h="27777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M2 arm64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4624"/>
                  </a:ext>
                </a:extLst>
              </a:tr>
              <a:tr h="277770"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246"/>
                  </a:ext>
                </a:extLst>
              </a:tr>
              <a:tr h="27777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16GB Unified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744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77DBA7E-CCAA-0764-C898-9127157AC1C9}"/>
              </a:ext>
            </a:extLst>
          </p:cNvPr>
          <p:cNvSpPr txBox="1"/>
          <p:nvPr/>
        </p:nvSpPr>
        <p:spPr>
          <a:xfrm>
            <a:off x="821733" y="4067750"/>
            <a:ext cx="641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CNN 1, CNN 1 + VHN (Used in classical, Brown et. al*, </a:t>
            </a:r>
            <a:r>
              <a:rPr lang="en-US" u="sng" dirty="0" err="1"/>
              <a:t>Vetaw</a:t>
            </a:r>
            <a:r>
              <a:rPr lang="en-US" u="sng" dirty="0"/>
              <a:t> et. 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C3E19-58EE-A679-6E4E-9AB498B109D7}"/>
              </a:ext>
            </a:extLst>
          </p:cNvPr>
          <p:cNvSpPr txBox="1"/>
          <p:nvPr/>
        </p:nvSpPr>
        <p:spPr>
          <a:xfrm>
            <a:off x="821733" y="4587368"/>
            <a:ext cx="35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CNN 2 (Used with quantum kernels)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F635-0B2F-FB04-69B8-A058BF49756E}"/>
              </a:ext>
            </a:extLst>
          </p:cNvPr>
          <p:cNvSpPr txBox="1"/>
          <p:nvPr/>
        </p:nvSpPr>
        <p:spPr>
          <a:xfrm>
            <a:off x="158283" y="6138932"/>
            <a:ext cx="4114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latin typeface="NimbusRomNo9L"/>
              </a:rPr>
              <a:t>*Williams and D. Brown, “Three-dimensional convolutional neural networks for target classification with volumetric sonar data,” </a:t>
            </a:r>
            <a:r>
              <a:rPr lang="en-US" sz="1000" i="1" dirty="0">
                <a:effectLst/>
                <a:latin typeface="NimbusRomNo9L"/>
              </a:rPr>
              <a:t>Proc. of Meetings on Acoustics</a:t>
            </a:r>
            <a:r>
              <a:rPr lang="en-US" sz="1000" dirty="0">
                <a:effectLst/>
                <a:latin typeface="NimbusRomNo9L"/>
              </a:rPr>
              <a:t>, vol. 44, p. 070005, Aug. 2021. </a:t>
            </a:r>
            <a:endParaRPr lang="en-US" sz="1000" dirty="0">
              <a:effectLst/>
            </a:endParaRPr>
          </a:p>
          <a:p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2E112-071C-9F20-28CB-443ADDC715CE}"/>
              </a:ext>
            </a:extLst>
          </p:cNvPr>
          <p:cNvSpPr/>
          <p:nvPr/>
        </p:nvSpPr>
        <p:spPr>
          <a:xfrm>
            <a:off x="866293" y="5084658"/>
            <a:ext cx="793256" cy="681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Conv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3459D-EEB9-D6EC-9922-B11ECEF212FA}"/>
              </a:ext>
            </a:extLst>
          </p:cNvPr>
          <p:cNvSpPr txBox="1"/>
          <p:nvPr/>
        </p:nvSpPr>
        <p:spPr>
          <a:xfrm>
            <a:off x="1828924" y="522315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B606B9-B0C8-44A0-F5A8-37015C6EE922}"/>
              </a:ext>
            </a:extLst>
          </p:cNvPr>
          <p:cNvSpPr/>
          <p:nvPr/>
        </p:nvSpPr>
        <p:spPr>
          <a:xfrm>
            <a:off x="2338959" y="5084658"/>
            <a:ext cx="1027917" cy="681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Avg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2348D-EFA6-0B69-ADC0-B87298375389}"/>
              </a:ext>
            </a:extLst>
          </p:cNvPr>
          <p:cNvSpPr txBox="1"/>
          <p:nvPr/>
        </p:nvSpPr>
        <p:spPr>
          <a:xfrm>
            <a:off x="3500122" y="522315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618B7B-93E6-CEAB-8D36-B820BE447D2B}"/>
              </a:ext>
            </a:extLst>
          </p:cNvPr>
          <p:cNvSpPr/>
          <p:nvPr/>
        </p:nvSpPr>
        <p:spPr>
          <a:xfrm>
            <a:off x="4090380" y="5084658"/>
            <a:ext cx="784569" cy="681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Conv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DD94F0-559A-572F-5271-F91E304F8B39}"/>
              </a:ext>
            </a:extLst>
          </p:cNvPr>
          <p:cNvSpPr txBox="1"/>
          <p:nvPr/>
        </p:nvSpPr>
        <p:spPr>
          <a:xfrm>
            <a:off x="5046080" y="522315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5962D-53EE-C2A9-A576-1EEE6DF393E4}"/>
              </a:ext>
            </a:extLst>
          </p:cNvPr>
          <p:cNvSpPr/>
          <p:nvPr/>
        </p:nvSpPr>
        <p:spPr>
          <a:xfrm>
            <a:off x="5589950" y="5084658"/>
            <a:ext cx="1012099" cy="681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Avg Pool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25F3DD-42FE-9CBE-FBD4-C373459B02EC}"/>
              </a:ext>
            </a:extLst>
          </p:cNvPr>
          <p:cNvSpPr txBox="1"/>
          <p:nvPr/>
        </p:nvSpPr>
        <p:spPr>
          <a:xfrm>
            <a:off x="6706075" y="522315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BC60A1-78B4-DB62-CC7C-ECB83C289117}"/>
              </a:ext>
            </a:extLst>
          </p:cNvPr>
          <p:cNvSpPr/>
          <p:nvPr/>
        </p:nvSpPr>
        <p:spPr>
          <a:xfrm>
            <a:off x="7281715" y="5100630"/>
            <a:ext cx="681321" cy="681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Conv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F3FC12-7738-00B3-FE84-D1EFA7FE228C}"/>
              </a:ext>
            </a:extLst>
          </p:cNvPr>
          <p:cNvSpPr txBox="1"/>
          <p:nvPr/>
        </p:nvSpPr>
        <p:spPr>
          <a:xfrm>
            <a:off x="8076579" y="522058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D1E64-7DA5-FC03-DA71-ABACDE3938DC}"/>
              </a:ext>
            </a:extLst>
          </p:cNvPr>
          <p:cNvSpPr/>
          <p:nvPr/>
        </p:nvSpPr>
        <p:spPr>
          <a:xfrm>
            <a:off x="8590297" y="5100630"/>
            <a:ext cx="741722" cy="681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E3E2C-3A04-0567-DC95-A50BC3D3B518}"/>
              </a:ext>
            </a:extLst>
          </p:cNvPr>
          <p:cNvSpPr txBox="1"/>
          <p:nvPr/>
        </p:nvSpPr>
        <p:spPr>
          <a:xfrm>
            <a:off x="9359292" y="5223155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3CA0FA-5471-1B4F-30AF-45A37E9069FA}"/>
              </a:ext>
            </a:extLst>
          </p:cNvPr>
          <p:cNvSpPr/>
          <p:nvPr/>
        </p:nvSpPr>
        <p:spPr>
          <a:xfrm rot="16200000">
            <a:off x="9612684" y="5064589"/>
            <a:ext cx="1374513" cy="681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38E32-00BA-4172-2940-68AD4673DD36}"/>
              </a:ext>
            </a:extLst>
          </p:cNvPr>
          <p:cNvSpPr txBox="1"/>
          <p:nvPr/>
        </p:nvSpPr>
        <p:spPr>
          <a:xfrm>
            <a:off x="890795" y="576960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CNN 2 Arch.</a:t>
            </a:r>
          </a:p>
        </p:txBody>
      </p:sp>
    </p:spTree>
    <p:extLst>
      <p:ext uri="{BB962C8B-B14F-4D97-AF65-F5344CB8AC3E}">
        <p14:creationId xmlns:p14="http://schemas.microsoft.com/office/powerpoint/2010/main" val="64333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B170-C4F5-8F53-E214-64B2BC38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Research Results (Subset of full dataset)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7183-84B2-D37F-D9D9-0944998D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435F-95C1-272B-C1FB-442852F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438908F-45DA-9454-8E7C-268D136F45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94525"/>
                  </p:ext>
                </p:extLst>
              </p:nvPr>
            </p:nvGraphicFramePr>
            <p:xfrm>
              <a:off x="992908" y="1538288"/>
              <a:ext cx="9979892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0174">
                      <a:extLst>
                        <a:ext uri="{9D8B030D-6E8A-4147-A177-3AD203B41FA5}">
                          <a16:colId xmlns:a16="http://schemas.microsoft.com/office/drawing/2014/main" val="2759097846"/>
                        </a:ext>
                      </a:extLst>
                    </a:gridCol>
                    <a:gridCol w="2650174">
                      <a:extLst>
                        <a:ext uri="{9D8B030D-6E8A-4147-A177-3AD203B41FA5}">
                          <a16:colId xmlns:a16="http://schemas.microsoft.com/office/drawing/2014/main" val="2714151565"/>
                        </a:ext>
                      </a:extLst>
                    </a:gridCol>
                    <a:gridCol w="2029370">
                      <a:extLst>
                        <a:ext uri="{9D8B030D-6E8A-4147-A177-3AD203B41FA5}">
                          <a16:colId xmlns:a16="http://schemas.microsoft.com/office/drawing/2014/main" val="344088"/>
                        </a:ext>
                      </a:extLst>
                    </a:gridCol>
                    <a:gridCol w="2650174">
                      <a:extLst>
                        <a:ext uri="{9D8B030D-6E8A-4147-A177-3AD203B41FA5}">
                          <a16:colId xmlns:a16="http://schemas.microsoft.com/office/drawing/2014/main" val="39501227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VHN + CNN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Conv + 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CNN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54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AUCPR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86±1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83±1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83±1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100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2,845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31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Avg. Inference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0.01952s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0.00226s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0.01134s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663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Training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036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5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63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0.5, 0.9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0.5, 0.9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0.9, 0.99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3142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438908F-45DA-9454-8E7C-268D136F45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94525"/>
                  </p:ext>
                </p:extLst>
              </p:nvPr>
            </p:nvGraphicFramePr>
            <p:xfrm>
              <a:off x="992908" y="1538288"/>
              <a:ext cx="9979892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0174">
                      <a:extLst>
                        <a:ext uri="{9D8B030D-6E8A-4147-A177-3AD203B41FA5}">
                          <a16:colId xmlns:a16="http://schemas.microsoft.com/office/drawing/2014/main" val="2759097846"/>
                        </a:ext>
                      </a:extLst>
                    </a:gridCol>
                    <a:gridCol w="2650174">
                      <a:extLst>
                        <a:ext uri="{9D8B030D-6E8A-4147-A177-3AD203B41FA5}">
                          <a16:colId xmlns:a16="http://schemas.microsoft.com/office/drawing/2014/main" val="2714151565"/>
                        </a:ext>
                      </a:extLst>
                    </a:gridCol>
                    <a:gridCol w="2029370">
                      <a:extLst>
                        <a:ext uri="{9D8B030D-6E8A-4147-A177-3AD203B41FA5}">
                          <a16:colId xmlns:a16="http://schemas.microsoft.com/office/drawing/2014/main" val="344088"/>
                        </a:ext>
                      </a:extLst>
                    </a:gridCol>
                    <a:gridCol w="2650174">
                      <a:extLst>
                        <a:ext uri="{9D8B030D-6E8A-4147-A177-3AD203B41FA5}">
                          <a16:colId xmlns:a16="http://schemas.microsoft.com/office/drawing/2014/main" val="39501227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VHN + CNN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Conv + 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CNN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54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AUCPR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62" t="-103333" r="-178846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250" t="-103333" r="-13250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555" t="-103333" r="-1435" b="-6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100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2,845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2,342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31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Avg. Inference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0.01952s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0.00226s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0.01134s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663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Training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036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5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63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0.5, 0.9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0.5, 0.9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0.9, 0.99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3142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B7C2A79-142A-331D-B430-56C81D7259CA}"/>
              </a:ext>
            </a:extLst>
          </p:cNvPr>
          <p:cNvSpPr txBox="1"/>
          <p:nvPr/>
        </p:nvSpPr>
        <p:spPr>
          <a:xfrm>
            <a:off x="992908" y="4738549"/>
            <a:ext cx="891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Used the Area Under Curve of Precision Recall metric that helps with imbalanced classes and scores how well the model identifies true positives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quantum convolutional kernel achieves comparable performance with the baseline CNN</a:t>
            </a:r>
            <a:r>
              <a:rPr lang="en-US" dirty="0"/>
              <a:t>, and </a:t>
            </a:r>
            <a:r>
              <a:rPr lang="en-US" b="1" dirty="0"/>
              <a:t>reduces inference computation time by a factor of 5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Requires less parameters </a:t>
            </a:r>
            <a:r>
              <a:rPr lang="en-US" dirty="0"/>
              <a:t>than the VHN + CNN, and </a:t>
            </a:r>
            <a:r>
              <a:rPr lang="en-US" b="1" dirty="0"/>
              <a:t>reduces inference computation time by a factor of 10</a:t>
            </a:r>
          </a:p>
        </p:txBody>
      </p:sp>
    </p:spTree>
    <p:extLst>
      <p:ext uri="{BB962C8B-B14F-4D97-AF65-F5344CB8AC3E}">
        <p14:creationId xmlns:p14="http://schemas.microsoft.com/office/powerpoint/2010/main" val="24442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38042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Concluding Remarks / Future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4052"/>
            <a:ext cx="10285412" cy="143054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 on larger data with imbalanced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more filters in quantum kernel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Using more filters in convolution neural networks usually increases performance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This was also shown for quantum kernels in the original paper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Our research only used 1 filter so increasing number of filters is the next step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0F012-A7E4-2CE0-5B3C-DD3E34EC9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90"/>
          <a:stretch/>
        </p:blipFill>
        <p:spPr>
          <a:xfrm>
            <a:off x="839788" y="2800182"/>
            <a:ext cx="4472086" cy="2973766"/>
          </a:xfrm>
          <a:prstGeom prst="rect">
            <a:avLst/>
          </a:prstGeom>
        </p:spPr>
      </p:pic>
      <p:pic>
        <p:nvPicPr>
          <p:cNvPr id="4098" name="Picture 2" descr="What is quantum computing? Everything you need to know about the strange  world of quantum computers | ZDNET">
            <a:extLst>
              <a:ext uri="{FF2B5EF4-FFF2-40B4-BE49-F238E27FC236}">
                <a16:creationId xmlns:a16="http://schemas.microsoft.com/office/drawing/2014/main" id="{D694FCA7-7E4C-A1DD-B78D-7F931F17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742508"/>
            <a:ext cx="5421295" cy="361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D41EF-53F7-488E-CAE0-BCCF9A85B6B1}"/>
              </a:ext>
            </a:extLst>
          </p:cNvPr>
          <p:cNvSpPr txBox="1"/>
          <p:nvPr/>
        </p:nvSpPr>
        <p:spPr>
          <a:xfrm>
            <a:off x="296214" y="6246254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*Images from </a:t>
            </a:r>
            <a:r>
              <a:rPr lang="en-US" sz="1000" dirty="0" err="1"/>
              <a:t>pennylane</a:t>
            </a:r>
            <a:r>
              <a:rPr lang="en-US" sz="1000" dirty="0"/>
              <a:t>, </a:t>
            </a:r>
            <a:r>
              <a:rPr lang="en-US" sz="1000" dirty="0" err="1"/>
              <a:t>zdnet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581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63533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Acknowledgements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99962"/>
            <a:ext cx="10285412" cy="1430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thanks to my mentors Greg </a:t>
            </a:r>
            <a:r>
              <a:rPr lang="en-US" dirty="0" err="1"/>
              <a:t>Vetaw</a:t>
            </a:r>
            <a:r>
              <a:rPr lang="en-US" dirty="0"/>
              <a:t>, Glen Uehara, Dr. Suren Jayasuriya, Dr. Andreas </a:t>
            </a:r>
            <a:r>
              <a:rPr lang="en-US" dirty="0" err="1"/>
              <a:t>Spanias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thanks to Ms. Sayed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thanks to NSF for sponsoring the program.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 descr="Carnegie Mellon University">
            <a:extLst>
              <a:ext uri="{FF2B5EF4-FFF2-40B4-BE49-F238E27FC236}">
                <a16:creationId xmlns:a16="http://schemas.microsoft.com/office/drawing/2014/main" id="{C69682C6-1B34-444C-5B83-E8CE5570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103" y="26305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izona State University Customer Story ...">
            <a:extLst>
              <a:ext uri="{FF2B5EF4-FFF2-40B4-BE49-F238E27FC236}">
                <a16:creationId xmlns:a16="http://schemas.microsoft.com/office/drawing/2014/main" id="{AC75FC4F-131E-24C8-4BB7-04B363A35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7" y="2643210"/>
            <a:ext cx="3797955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ational Science Foundation - Wikipedia">
            <a:extLst>
              <a:ext uri="{FF2B5EF4-FFF2-40B4-BE49-F238E27FC236}">
                <a16:creationId xmlns:a16="http://schemas.microsoft.com/office/drawing/2014/main" id="{C87CC33C-053E-0871-9F41-95E4DC7F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94" y="2564082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63533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Research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788" y="1066800"/>
            <a:ext cx="10285412" cy="203870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3D Synthetic Aperture Sonar Data Cubes targets that mimic underwater ordnances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Want to classify them, but several challenges: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High dynamic range -&gt; Classic range compression techniques may lose important information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Targets return weaker acoustic signals when compared to clutter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B0CA9901-B941-5FDA-CE70-E54F46FEB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2" r="49765"/>
          <a:stretch/>
        </p:blipFill>
        <p:spPr>
          <a:xfrm>
            <a:off x="9106401" y="334877"/>
            <a:ext cx="2819970" cy="2998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ACFD322-3BFC-2E4F-59E8-B852C7002D8E}"/>
              </a:ext>
            </a:extLst>
          </p:cNvPr>
          <p:cNvSpPr txBox="1">
            <a:spLocks/>
          </p:cNvSpPr>
          <p:nvPr/>
        </p:nvSpPr>
        <p:spPr>
          <a:xfrm>
            <a:off x="458788" y="2940829"/>
            <a:ext cx="10285412" cy="203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Became sort of an “exemplar” problem for a bigger picture of 3D data processing.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3D data processing is understudied, most algorithms are tailored for 2D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Why?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3D data more expensive to procure, more expensive compute</a:t>
            </a:r>
          </a:p>
          <a:p>
            <a:pPr lvl="2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How can we make it more efficient? (in terms of memory usage, computational efficiency, </a:t>
            </a:r>
            <a:r>
              <a:rPr lang="en-US" dirty="0" err="1"/>
              <a:t>etc</a:t>
            </a:r>
            <a:r>
              <a:rPr lang="en-US" dirty="0"/>
              <a:t>?)</a:t>
            </a:r>
          </a:p>
        </p:txBody>
      </p:sp>
      <p:pic>
        <p:nvPicPr>
          <p:cNvPr id="16" name="Picture 15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A4F18058-FCF0-DD83-D3E4-0D032EFA7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34" r="5052"/>
          <a:stretch/>
        </p:blipFill>
        <p:spPr>
          <a:xfrm>
            <a:off x="9106401" y="3480114"/>
            <a:ext cx="2819970" cy="2998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4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07544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Research Background: Classical Preprocessing (VHN)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F60F15-03FC-014B-CFFB-9C43942A9D7D}"/>
              </a:ext>
            </a:extLst>
          </p:cNvPr>
          <p:cNvSpPr txBox="1"/>
          <p:nvPr/>
        </p:nvSpPr>
        <p:spPr>
          <a:xfrm>
            <a:off x="677978" y="1327540"/>
            <a:ext cx="1163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(Past works) Intuition / Hypothesis: Tone mapping might help the CNN learn the targets from clutter, so why not make the </a:t>
            </a:r>
          </a:p>
          <a:p>
            <a:r>
              <a:rPr lang="en-US" dirty="0"/>
              <a:t>tone mapping learnable?  Hence, learnable weights are used to tone map (and showed increase in AUC precision recall</a:t>
            </a:r>
          </a:p>
          <a:p>
            <a:r>
              <a:rPr lang="en-US" dirty="0"/>
              <a:t> metric) [*]</a:t>
            </a:r>
          </a:p>
        </p:txBody>
      </p:sp>
      <p:pic>
        <p:nvPicPr>
          <p:cNvPr id="23" name="Picture 22" descr="A close-up of a diagram&#10;&#10;Description automatically generated">
            <a:extLst>
              <a:ext uri="{FF2B5EF4-FFF2-40B4-BE49-F238E27FC236}">
                <a16:creationId xmlns:a16="http://schemas.microsoft.com/office/drawing/2014/main" id="{958A4398-0544-0484-CED6-32F85D093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36"/>
          <a:stretch/>
        </p:blipFill>
        <p:spPr>
          <a:xfrm>
            <a:off x="5492935" y="3479842"/>
            <a:ext cx="3128155" cy="9507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D54693-21B9-C6C5-E327-37CE61B1D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623" y="2863240"/>
            <a:ext cx="2399735" cy="23382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F87AFB-591C-7BF8-A6B0-695AC6A5B9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999" b="20940"/>
          <a:stretch/>
        </p:blipFill>
        <p:spPr>
          <a:xfrm>
            <a:off x="8771769" y="3052756"/>
            <a:ext cx="2544452" cy="17189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6628A2-D328-E61A-3BE3-B3720A2E9E49}"/>
              </a:ext>
            </a:extLst>
          </p:cNvPr>
          <p:cNvSpPr txBox="1"/>
          <p:nvPr/>
        </p:nvSpPr>
        <p:spPr>
          <a:xfrm>
            <a:off x="526093" y="377053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51C963-3396-DB5B-0C9C-B30EC6B4DD39}"/>
              </a:ext>
            </a:extLst>
          </p:cNvPr>
          <p:cNvSpPr txBox="1"/>
          <p:nvPr/>
        </p:nvSpPr>
        <p:spPr>
          <a:xfrm>
            <a:off x="1140655" y="3770535"/>
            <a:ext cx="16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CCED30-3C65-12C5-89DC-DEEFDFFA9511}"/>
              </a:ext>
            </a:extLst>
          </p:cNvPr>
          <p:cNvSpPr txBox="1"/>
          <p:nvPr/>
        </p:nvSpPr>
        <p:spPr>
          <a:xfrm>
            <a:off x="2713435" y="5122805"/>
            <a:ext cx="31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Compressed 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B97AC-1598-F5E3-9B2A-5B4C830FD502}"/>
              </a:ext>
            </a:extLst>
          </p:cNvPr>
          <p:cNvSpPr txBox="1"/>
          <p:nvPr/>
        </p:nvSpPr>
        <p:spPr>
          <a:xfrm>
            <a:off x="4849649" y="3770534"/>
            <a:ext cx="25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0DE14-6C29-9E40-BA34-D5C1C059DBD6}"/>
              </a:ext>
            </a:extLst>
          </p:cNvPr>
          <p:cNvSpPr txBox="1"/>
          <p:nvPr/>
        </p:nvSpPr>
        <p:spPr>
          <a:xfrm>
            <a:off x="8498231" y="3770534"/>
            <a:ext cx="277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A50034-DF03-C19A-F58D-AF7EBDEDA548}"/>
              </a:ext>
            </a:extLst>
          </p:cNvPr>
          <p:cNvSpPr txBox="1"/>
          <p:nvPr/>
        </p:nvSpPr>
        <p:spPr>
          <a:xfrm>
            <a:off x="3355466" y="264524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Slice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5D452-7C67-9E33-A2FC-8EF2429AC49A}"/>
              </a:ext>
            </a:extLst>
          </p:cNvPr>
          <p:cNvSpPr txBox="1"/>
          <p:nvPr/>
        </p:nvSpPr>
        <p:spPr>
          <a:xfrm>
            <a:off x="9681575" y="278114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Slice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DC326-7437-D5D3-42C6-707DB2A3FD35}"/>
              </a:ext>
            </a:extLst>
          </p:cNvPr>
          <p:cNvSpPr txBox="1"/>
          <p:nvPr/>
        </p:nvSpPr>
        <p:spPr>
          <a:xfrm rot="5400000">
            <a:off x="6420961" y="4533414"/>
            <a:ext cx="10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BBD78-3712-2BA5-EFEB-29D31E1E37D2}"/>
              </a:ext>
            </a:extLst>
          </p:cNvPr>
          <p:cNvSpPr txBox="1"/>
          <p:nvPr/>
        </p:nvSpPr>
        <p:spPr>
          <a:xfrm>
            <a:off x="6052906" y="4885363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Learnable Weights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D897E-07A5-4972-AF22-1395A53ADC9E}"/>
              </a:ext>
            </a:extLst>
          </p:cNvPr>
          <p:cNvSpPr txBox="1"/>
          <p:nvPr/>
        </p:nvSpPr>
        <p:spPr>
          <a:xfrm>
            <a:off x="8800205" y="4718080"/>
            <a:ext cx="282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Volumetric Hadamard </a:t>
            </a:r>
          </a:p>
          <a:p>
            <a:r>
              <a:rPr lang="en-US" dirty="0"/>
              <a:t>Normalization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92C6F-8163-7185-F157-EB17F388638D}"/>
              </a:ext>
            </a:extLst>
          </p:cNvPr>
          <p:cNvSpPr txBox="1"/>
          <p:nvPr/>
        </p:nvSpPr>
        <p:spPr>
          <a:xfrm>
            <a:off x="152400" y="6000462"/>
            <a:ext cx="390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Gregory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Vetaw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Benjamin Cowen, Daniel C. Brown, David P. Williams, Suren Jayasuriya, “Learning-based Tone Mapping to Improve 3D SAS ATR”,</a:t>
            </a:r>
            <a:r>
              <a:rPr lang="en-US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International Geoscience and Remote Sensing Symposium (IGARSS) 2023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4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63533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Research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55EB0-42F6-886E-201B-0AEA089F7E96}"/>
              </a:ext>
            </a:extLst>
          </p:cNvPr>
          <p:cNvSpPr txBox="1"/>
          <p:nvPr/>
        </p:nvSpPr>
        <p:spPr>
          <a:xfrm>
            <a:off x="839788" y="1133696"/>
            <a:ext cx="100834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Can we make a Quantum VHN? (QVHN)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2) Quantum Convolutional Kernels* for 3D Data?</a:t>
            </a:r>
          </a:p>
          <a:p>
            <a:pPr marL="342900" indent="-342900">
              <a:buAutoNum type="arabicParenR"/>
            </a:pPr>
            <a:endParaRPr lang="en-US" sz="2400" dirty="0"/>
          </a:p>
        </p:txBody>
      </p:sp>
      <p:pic>
        <p:nvPicPr>
          <p:cNvPr id="11" name="Picture 10" descr="A diagram of a circuit&#10;&#10;Description automatically generated">
            <a:extLst>
              <a:ext uri="{FF2B5EF4-FFF2-40B4-BE49-F238E27FC236}">
                <a16:creationId xmlns:a16="http://schemas.microsoft.com/office/drawing/2014/main" id="{37D44910-3F73-6BD8-C048-B8097EE1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41" y="3927678"/>
            <a:ext cx="6275070" cy="2231136"/>
          </a:xfrm>
          <a:prstGeom prst="rect">
            <a:avLst/>
          </a:prstGeom>
        </p:spPr>
      </p:pic>
      <p:pic>
        <p:nvPicPr>
          <p:cNvPr id="12" name="Picture 11" descr="A close-up of a diagram&#10;&#10;Description automatically generated">
            <a:extLst>
              <a:ext uri="{FF2B5EF4-FFF2-40B4-BE49-F238E27FC236}">
                <a16:creationId xmlns:a16="http://schemas.microsoft.com/office/drawing/2014/main" id="{17505ED5-938F-05A4-80F6-2D0F95E82A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736"/>
          <a:stretch/>
        </p:blipFill>
        <p:spPr>
          <a:xfrm>
            <a:off x="1268760" y="1979606"/>
            <a:ext cx="3128155" cy="950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663048-3584-89D7-440E-3F46DD73A804}"/>
              </a:ext>
            </a:extLst>
          </p:cNvPr>
          <p:cNvSpPr txBox="1"/>
          <p:nvPr/>
        </p:nvSpPr>
        <p:spPr>
          <a:xfrm>
            <a:off x="4336009" y="226861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&lt;--------</a:t>
            </a:r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3D3FE-D03E-BDA4-FBEC-461C32FC5D38}"/>
              </a:ext>
            </a:extLst>
          </p:cNvPr>
          <p:cNvSpPr/>
          <p:nvPr/>
        </p:nvSpPr>
        <p:spPr>
          <a:xfrm>
            <a:off x="5325631" y="20159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EB280-9727-972F-3CED-9460ED0DBDC7}"/>
              </a:ext>
            </a:extLst>
          </p:cNvPr>
          <p:cNvSpPr txBox="1"/>
          <p:nvPr/>
        </p:nvSpPr>
        <p:spPr>
          <a:xfrm>
            <a:off x="4896530" y="2968869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Quantum Circuit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2EDCA-34CE-2F3E-4205-D23B325EE96E}"/>
              </a:ext>
            </a:extLst>
          </p:cNvPr>
          <p:cNvSpPr txBox="1"/>
          <p:nvPr/>
        </p:nvSpPr>
        <p:spPr>
          <a:xfrm>
            <a:off x="191054" y="6123801"/>
            <a:ext cx="3468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*Maxwell Henderson, </a:t>
            </a:r>
            <a:r>
              <a:rPr lang="en-US" sz="1000" b="0" i="0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Samriddhi</a:t>
            </a:r>
            <a:r>
              <a:rPr lang="en-US" sz="1000" b="0" i="0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 Shakya, </a:t>
            </a:r>
            <a:r>
              <a:rPr lang="en-US" sz="1000" b="0" i="0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Shashindra</a:t>
            </a:r>
            <a:r>
              <a:rPr lang="en-US" sz="1000" b="0" i="0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 Pradhan, Tristan Cook. </a:t>
            </a:r>
            <a:r>
              <a:rPr lang="en-US" sz="1000" b="0" i="1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US" sz="1000" b="0" i="1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Quanvolutional</a:t>
            </a:r>
            <a:r>
              <a:rPr lang="en-US" sz="1000" b="0" i="1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 Neural Networks: Powering Image Recognition with Quantum Circuits.”, </a:t>
            </a:r>
            <a:r>
              <a:rPr lang="en-US" sz="1000" b="0" i="1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Arxiv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368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754973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Making a Quantum VHN: Hadamard Product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DB070-10FC-538A-73FB-B9F2F5B40A39}"/>
              </a:ext>
            </a:extLst>
          </p:cNvPr>
          <p:cNvSpPr txBox="1"/>
          <p:nvPr/>
        </p:nvSpPr>
        <p:spPr>
          <a:xfrm>
            <a:off x="839788" y="1290918"/>
            <a:ext cx="9089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-The Hadamard product is an elementwise multiplication of matrices and can be thought of as a</a:t>
            </a:r>
          </a:p>
          <a:p>
            <a:r>
              <a:rPr lang="en-US" dirty="0"/>
              <a:t> ”naïve matrix multiplication”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2109-5A60-4CE6-59D0-631A9B25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87" y="2243730"/>
            <a:ext cx="7772400" cy="754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5B1B6-73A6-BB6C-3ED6-F4322D6C81BB}"/>
              </a:ext>
            </a:extLst>
          </p:cNvPr>
          <p:cNvSpPr txBox="1"/>
          <p:nvPr/>
        </p:nvSpPr>
        <p:spPr>
          <a:xfrm>
            <a:off x="373487" y="6355032"/>
            <a:ext cx="469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 </a:t>
            </a:r>
            <a:r>
              <a:rPr lang="en-US" sz="1000" dirty="0" err="1"/>
              <a:t>wikipedia.com</a:t>
            </a:r>
            <a:r>
              <a:rPr lang="en-US" sz="1000" dirty="0"/>
              <a:t>/</a:t>
            </a:r>
            <a:r>
              <a:rPr lang="en-US" sz="1000" dirty="0" err="1"/>
              <a:t>hadamard_product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BF2AC-0444-F6B7-8C10-98D5A4B733FC}"/>
              </a:ext>
            </a:extLst>
          </p:cNvPr>
          <p:cNvSpPr txBox="1"/>
          <p:nvPr/>
        </p:nvSpPr>
        <p:spPr>
          <a:xfrm>
            <a:off x="839788" y="3215711"/>
            <a:ext cx="8824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-Consequently, this generalizes to 3-D and n-D matrices, if they are of the same shape.</a:t>
            </a:r>
          </a:p>
          <a:p>
            <a:endParaRPr lang="en-US" dirty="0"/>
          </a:p>
          <a:p>
            <a:r>
              <a:rPr lang="en-US" dirty="0"/>
              <a:t>-At the root of the Hadamard product is multiplication!</a:t>
            </a:r>
          </a:p>
          <a:p>
            <a:endParaRPr lang="en-US" dirty="0"/>
          </a:p>
          <a:p>
            <a:r>
              <a:rPr lang="en-US" dirty="0"/>
              <a:t>-For our purposes, given our input data cube (represented as a matrix) which is of dimension 64 x 64 x 101 we have a learnable weight matrix of the same dimension which we apply the Hadamard product to</a:t>
            </a:r>
          </a:p>
          <a:p>
            <a:endParaRPr lang="en-US" dirty="0"/>
          </a:p>
          <a:p>
            <a:r>
              <a:rPr lang="en-US" dirty="0"/>
              <a:t>-We use the Hadamard product as a tone mapping operation!</a:t>
            </a:r>
          </a:p>
          <a:p>
            <a:endParaRPr lang="en-US" dirty="0"/>
          </a:p>
          <a:p>
            <a:r>
              <a:rPr lang="en-US" b="1" dirty="0"/>
              <a:t>-Can we do this more efficiently in quantum???</a:t>
            </a:r>
          </a:p>
        </p:txBody>
      </p:sp>
    </p:spTree>
    <p:extLst>
      <p:ext uri="{BB962C8B-B14F-4D97-AF65-F5344CB8AC3E}">
        <p14:creationId xmlns:p14="http://schemas.microsoft.com/office/powerpoint/2010/main" val="105732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25619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Making a Quantum VHN: Shortcomings of Big O in Practice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BBD89-60D6-3DD4-2B0D-8339569EFC73}"/>
                  </a:ext>
                </a:extLst>
              </p:cNvPr>
              <p:cNvSpPr txBox="1"/>
              <p:nvPr/>
            </p:nvSpPr>
            <p:spPr>
              <a:xfrm>
                <a:off x="839788" y="1066800"/>
                <a:ext cx="8677699" cy="441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Big O notation hides constants in the term.</a:t>
                </a:r>
              </a:p>
              <a:p>
                <a:endParaRPr lang="en-US" dirty="0"/>
              </a:p>
              <a:p>
                <a:r>
                  <a:rPr lang="en-US" b="1" dirty="0"/>
                  <a:t>(proof)</a:t>
                </a:r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⇔∃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Intuitively this means that eventually, f(x) is always smaller than Cg(x).</a:t>
                </a:r>
              </a:p>
              <a:p>
                <a:endParaRPr lang="en-US" dirty="0"/>
              </a:p>
              <a:p>
                <a:r>
                  <a:rPr lang="en-US" dirty="0"/>
                  <a:t>But now we want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trivially,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(for arbitrary x)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BBD89-60D6-3DD4-2B0D-8339569E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1066800"/>
                <a:ext cx="8677699" cy="4410951"/>
              </a:xfrm>
              <a:prstGeom prst="rect">
                <a:avLst/>
              </a:prstGeom>
              <a:blipFill>
                <a:blip r:embed="rId3"/>
                <a:stretch>
                  <a:fillRect l="-1170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0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BBD89-60D6-3DD4-2B0D-8339569EFC73}"/>
                  </a:ext>
                </a:extLst>
              </p:cNvPr>
              <p:cNvSpPr txBox="1"/>
              <p:nvPr/>
            </p:nvSpPr>
            <p:spPr>
              <a:xfrm>
                <a:off x="838200" y="1026752"/>
                <a:ext cx="5943329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But what does this mean?</a:t>
                </a:r>
              </a:p>
              <a:p>
                <a:endParaRPr lang="en-US" dirty="0"/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have any implications in </a:t>
                </a:r>
                <a:r>
                  <a:rPr lang="en-US" b="1" dirty="0"/>
                  <a:t>practice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Yes!</a:t>
                </a:r>
              </a:p>
              <a:p>
                <a:endParaRPr lang="en-US" b="1" dirty="0"/>
              </a:p>
              <a:p>
                <a:r>
                  <a:rPr lang="en-US" b="1" dirty="0"/>
                  <a:t>EXAMPLE:</a:t>
                </a:r>
              </a:p>
              <a:p>
                <a:endParaRPr lang="en-US" b="1" dirty="0"/>
              </a:p>
              <a:p>
                <a:r>
                  <a:rPr lang="en-US" dirty="0"/>
                  <a:t>Consider algorithm A that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algorithm B that runs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Now suppose A hides a large constant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, while B does not hide a constant c (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 in the big O. </a:t>
                </a:r>
              </a:p>
              <a:p>
                <a:endParaRPr lang="en-US" dirty="0"/>
              </a:p>
              <a:p>
                <a:r>
                  <a:rPr lang="en-US" dirty="0"/>
                  <a:t>Per the figure, algorithm B that is “theoretically slower” than algorithm A is practically faster than algorithm A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BBD89-60D6-3DD4-2B0D-8339569E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26752"/>
                <a:ext cx="5943329" cy="6740307"/>
              </a:xfrm>
              <a:prstGeom prst="rect">
                <a:avLst/>
              </a:prstGeom>
              <a:blipFill>
                <a:blip r:embed="rId3"/>
                <a:stretch>
                  <a:fillRect l="-1068" t="-376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FABEE3F-FAC7-CA1B-4FB9-04AB80461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0"/>
          <a:stretch/>
        </p:blipFill>
        <p:spPr bwMode="auto">
          <a:xfrm>
            <a:off x="7173164" y="1396084"/>
            <a:ext cx="4645710" cy="252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57717C-8E09-570D-7686-158E9E589E24}"/>
              </a:ext>
            </a:extLst>
          </p:cNvPr>
          <p:cNvSpPr txBox="1"/>
          <p:nvPr/>
        </p:nvSpPr>
        <p:spPr>
          <a:xfrm>
            <a:off x="6934514" y="1026752"/>
            <a:ext cx="549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B vs Algorithm A </a:t>
            </a:r>
            <a:r>
              <a:rPr lang="en-US" b="1" dirty="0" err="1"/>
              <a:t>w.r.t</a:t>
            </a:r>
            <a:r>
              <a:rPr lang="en-US" b="1" dirty="0"/>
              <a:t> Data input length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7C509F-661D-954B-C536-642A5E81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9086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Making a Quantum VHN: Shortcomings of Big O in Practice</a:t>
            </a:r>
          </a:p>
        </p:txBody>
      </p:sp>
    </p:spTree>
    <p:extLst>
      <p:ext uri="{BB962C8B-B14F-4D97-AF65-F5344CB8AC3E}">
        <p14:creationId xmlns:p14="http://schemas.microsoft.com/office/powerpoint/2010/main" val="297521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BBD89-60D6-3DD4-2B0D-8339569EFC73}"/>
              </a:ext>
            </a:extLst>
          </p:cNvPr>
          <p:cNvSpPr txBox="1"/>
          <p:nvPr/>
        </p:nvSpPr>
        <p:spPr>
          <a:xfrm>
            <a:off x="839788" y="1066800"/>
            <a:ext cx="47229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Takeaway:</a:t>
            </a:r>
          </a:p>
          <a:p>
            <a:endParaRPr lang="en-US" dirty="0"/>
          </a:p>
          <a:p>
            <a:r>
              <a:rPr lang="en-US" dirty="0"/>
              <a:t>Big O may not be the most informative metric of computational efficiency in practice.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practice, an “efficient” quantum VHN with applications in ML asks whether we can parallelize multiplication using quantum circuit. We tentatively concluded that such an algorithm is not suitable for a NISQ era but more so when we are able to test practical algorithmic behavior as opposed to comparing complexities.</a:t>
            </a:r>
          </a:p>
          <a:p>
            <a:endParaRPr lang="en-US" dirty="0"/>
          </a:p>
          <a:p>
            <a:r>
              <a:rPr lang="en-US" b="1" dirty="0"/>
              <a:t>TLDR: Making a quantum VHN is kind of like comparing apples and oranges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0B87D-8DD6-AC4A-FCD0-C192E34F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03" y="1171588"/>
            <a:ext cx="5127509" cy="5077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AD9C0E-D509-E8E5-97DE-B41F5973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Making a Quantum VHN: Shortcomings of Big O in Practice</a:t>
            </a:r>
          </a:p>
        </p:txBody>
      </p:sp>
    </p:spTree>
    <p:extLst>
      <p:ext uri="{BB962C8B-B14F-4D97-AF65-F5344CB8AC3E}">
        <p14:creationId xmlns:p14="http://schemas.microsoft.com/office/powerpoint/2010/main" val="173572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AD9C0E-D509-E8E5-97DE-B41F5973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1407"/>
            <a:ext cx="10512424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Turning to Quantum Convolutional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995CAD-D7AA-11BC-DB46-70F4AB498A3A}"/>
                  </a:ext>
                </a:extLst>
              </p:cNvPr>
              <p:cNvSpPr txBox="1"/>
              <p:nvPr/>
            </p:nvSpPr>
            <p:spPr>
              <a:xfrm>
                <a:off x="839789" y="1071007"/>
                <a:ext cx="1074678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A paper proposed ‘quantum convolutional kernels’ that were a quantum analogue to classical convolutions.*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The intuition: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Quantum kernels may have an easier time accessing higher-dimensional spaces and more complex convolutions that may be classically intractable to compute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Our research for now focuses on randomizing these circuits.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”Lattice” Quantum Kernels: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A quantum kernel of size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qubits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This is impractical to simulate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We used a kernel of size 2,stride 2 and used half of the points in the cube, thereby only needing 4 qubits to simulate a quantum convolutional kernel</a:t>
                </a:r>
              </a:p>
              <a:p>
                <a:pPr marL="742950" lvl="1" indent="-285750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995CAD-D7AA-11BC-DB46-70F4AB498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9" y="1071007"/>
                <a:ext cx="10746786" cy="3693319"/>
              </a:xfrm>
              <a:prstGeom prst="rect">
                <a:avLst/>
              </a:prstGeom>
              <a:blipFill>
                <a:blip r:embed="rId3"/>
                <a:stretch>
                  <a:fillRect l="-590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3A66C09-B0FE-E070-3C42-CCAEEB63F410}"/>
              </a:ext>
            </a:extLst>
          </p:cNvPr>
          <p:cNvSpPr/>
          <p:nvPr/>
        </p:nvSpPr>
        <p:spPr>
          <a:xfrm>
            <a:off x="2517732" y="4597052"/>
            <a:ext cx="826717" cy="826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CDAC9-7F57-1111-9067-341B53ECD54D}"/>
              </a:ext>
            </a:extLst>
          </p:cNvPr>
          <p:cNvSpPr/>
          <p:nvPr/>
        </p:nvSpPr>
        <p:spPr>
          <a:xfrm>
            <a:off x="2833039" y="4960275"/>
            <a:ext cx="826717" cy="826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0E389-C830-5F18-1341-BABEEF71024A}"/>
              </a:ext>
            </a:extLst>
          </p:cNvPr>
          <p:cNvSpPr txBox="1"/>
          <p:nvPr/>
        </p:nvSpPr>
        <p:spPr>
          <a:xfrm rot="2936062">
            <a:off x="2319455" y="5453381"/>
            <a:ext cx="82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6CF6D-5E69-4AB7-7F44-B4FEA0EEE4C9}"/>
              </a:ext>
            </a:extLst>
          </p:cNvPr>
          <p:cNvSpPr txBox="1"/>
          <p:nvPr/>
        </p:nvSpPr>
        <p:spPr>
          <a:xfrm rot="2936062">
            <a:off x="3150929" y="4627782"/>
            <a:ext cx="82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6585A-696C-F6B1-59A4-CC8F76438657}"/>
              </a:ext>
            </a:extLst>
          </p:cNvPr>
          <p:cNvSpPr txBox="1"/>
          <p:nvPr/>
        </p:nvSpPr>
        <p:spPr>
          <a:xfrm rot="2936062">
            <a:off x="2342726" y="4668112"/>
            <a:ext cx="82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C7EF7-162A-51DE-C69C-97173CEA0E1F}"/>
              </a:ext>
            </a:extLst>
          </p:cNvPr>
          <p:cNvSpPr txBox="1"/>
          <p:nvPr/>
        </p:nvSpPr>
        <p:spPr>
          <a:xfrm>
            <a:off x="2697847" y="4732132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D8955-1929-DD9C-3915-B90256D44E96}"/>
              </a:ext>
            </a:extLst>
          </p:cNvPr>
          <p:cNvSpPr txBox="1"/>
          <p:nvPr/>
        </p:nvSpPr>
        <p:spPr>
          <a:xfrm>
            <a:off x="3155606" y="437713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D9DD7-FD50-7216-E178-98670F54BAF2}"/>
              </a:ext>
            </a:extLst>
          </p:cNvPr>
          <p:cNvSpPr txBox="1"/>
          <p:nvPr/>
        </p:nvSpPr>
        <p:spPr>
          <a:xfrm>
            <a:off x="2303203" y="519053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060FD-25A9-E133-C3DB-685516432D63}"/>
              </a:ext>
            </a:extLst>
          </p:cNvPr>
          <p:cNvSpPr txBox="1"/>
          <p:nvPr/>
        </p:nvSpPr>
        <p:spPr>
          <a:xfrm>
            <a:off x="3486105" y="551370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8D82F-54AA-A7F5-E1A6-689E13371492}"/>
              </a:ext>
            </a:extLst>
          </p:cNvPr>
          <p:cNvSpPr txBox="1"/>
          <p:nvPr/>
        </p:nvSpPr>
        <p:spPr>
          <a:xfrm>
            <a:off x="191054" y="6123801"/>
            <a:ext cx="3468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*Maxwell Henderson, </a:t>
            </a:r>
            <a:r>
              <a:rPr lang="en-US" sz="1000" b="0" i="0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Samriddhi</a:t>
            </a:r>
            <a:r>
              <a:rPr lang="en-US" sz="1000" b="0" i="0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 Shakya, </a:t>
            </a:r>
            <a:r>
              <a:rPr lang="en-US" sz="1000" b="0" i="0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Shashindra</a:t>
            </a:r>
            <a:r>
              <a:rPr lang="en-US" sz="1000" b="0" i="0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 Pradhan, Tristan Cook. </a:t>
            </a:r>
            <a:r>
              <a:rPr lang="en-US" sz="1000" b="0" i="1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US" sz="1000" b="0" i="1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Quanvolutional</a:t>
            </a:r>
            <a:r>
              <a:rPr lang="en-US" sz="1000" b="0" i="1" dirty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 Neural Networks: Powering Image Recognition with Quantum Circuits.”, </a:t>
            </a:r>
            <a:r>
              <a:rPr lang="en-US" sz="1000" b="0" i="1" dirty="0" err="1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Arxiv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94353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13040</TotalTime>
  <Words>1476</Words>
  <Application>Microsoft Macintosh PowerPoint</Application>
  <PresentationFormat>Widescreen</PresentationFormat>
  <Paragraphs>238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NimbusRomNo9L</vt:lpstr>
      <vt:lpstr>Roboto</vt:lpstr>
      <vt:lpstr>Wingdings</vt:lpstr>
      <vt:lpstr>Office Theme</vt:lpstr>
      <vt:lpstr>Chris Su</vt:lpstr>
      <vt:lpstr>Research Background</vt:lpstr>
      <vt:lpstr>Research Background: Classical Preprocessing (VHN)</vt:lpstr>
      <vt:lpstr>Research Objectives</vt:lpstr>
      <vt:lpstr>Making a Quantum VHN: Hadamard Product</vt:lpstr>
      <vt:lpstr>Making a Quantum VHN: Shortcomings of Big O in Practice</vt:lpstr>
      <vt:lpstr>Making a Quantum VHN: Shortcomings of Big O in Practice</vt:lpstr>
      <vt:lpstr>Making a Quantum VHN: Shortcomings of Big O in Practice</vt:lpstr>
      <vt:lpstr>Turning to Quantum Convolutional Kernels</vt:lpstr>
      <vt:lpstr>SVSS Dataset and CNN Architecture</vt:lpstr>
      <vt:lpstr>Research Results (Subset of full dataset)</vt:lpstr>
      <vt:lpstr>Concluding Remarks / Future Research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Su</cp:lastModifiedBy>
  <cp:revision>60</cp:revision>
  <dcterms:created xsi:type="dcterms:W3CDTF">2016-03-23T20:01:35Z</dcterms:created>
  <dcterms:modified xsi:type="dcterms:W3CDTF">2024-07-17T00:31:04Z</dcterms:modified>
</cp:coreProperties>
</file>