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1"/>
    <p:restoredTop sz="94687"/>
  </p:normalViewPr>
  <p:slideViewPr>
    <p:cSldViewPr snapToGrid="0">
      <p:cViewPr varScale="1">
        <p:scale>
          <a:sx n="98" d="100"/>
          <a:sy n="98" d="100"/>
        </p:scale>
        <p:origin x="22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755A8-12C4-4B41-95E7-F41282D5620B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784C9-795E-483A-8031-3A81073AC4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84C9-795E-483A-8031-3A81073AC4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81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6" y="273054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8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8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596" y="0"/>
            <a:ext cx="7856807" cy="106783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Quantum Preprocessing Layer for 3D-SAS CNN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717" y="0"/>
            <a:ext cx="1633283" cy="739680"/>
          </a:xfrm>
          <a:prstGeom prst="rect">
            <a:avLst/>
          </a:prstGeom>
        </p:spPr>
      </p:pic>
      <p:pic>
        <p:nvPicPr>
          <p:cNvPr id="5" name="Picture 76" descr="engineering_log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2" y="6311900"/>
            <a:ext cx="1996753" cy="46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0" y="6392629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i="1" dirty="0"/>
              <a:t>REU Site: Quantum Machine Learning Algorithm Design and Implementation</a:t>
            </a:r>
          </a:p>
        </p:txBody>
      </p:sp>
      <p:sp>
        <p:nvSpPr>
          <p:cNvPr id="9" name="Text Placeholder 22"/>
          <p:cNvSpPr txBox="1">
            <a:spLocks/>
          </p:cNvSpPr>
          <p:nvPr/>
        </p:nvSpPr>
        <p:spPr bwMode="auto">
          <a:xfrm>
            <a:off x="2302062" y="791613"/>
            <a:ext cx="7587874" cy="5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759478">
              <a:buClr>
                <a:srgbClr val="AD8F67"/>
              </a:buClr>
              <a:defRPr/>
            </a:pPr>
            <a:r>
              <a:rPr lang="en-US" sz="1600" b="1" dirty="0">
                <a:solidFill>
                  <a:srgbClr val="292934"/>
                </a:solidFill>
                <a:latin typeface="Calibri"/>
              </a:rPr>
              <a:t>Chris Su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1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 Greg Vetaw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2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 Glen Uehara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3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 Dr. Suren Jayasuriya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2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  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Dr. Andreas Spanias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3</a:t>
            </a:r>
          </a:p>
          <a:p>
            <a:pPr algn="ctr" defTabSz="2759478">
              <a:buClr>
                <a:srgbClr val="AD8F67"/>
              </a:buClr>
              <a:defRPr/>
            </a:pPr>
            <a:r>
              <a:rPr lang="en-US" sz="1100" b="1" dirty="0">
                <a:solidFill>
                  <a:srgbClr val="292934"/>
                </a:solidFill>
                <a:latin typeface="Calibri"/>
              </a:rPr>
              <a:t>[1] Carnegie Mellon University [2] Imaging Lyceum Lab, Arizona State University [3] </a:t>
            </a:r>
            <a:r>
              <a:rPr lang="en-US" sz="1100" b="1" dirty="0" err="1">
                <a:solidFill>
                  <a:srgbClr val="292934"/>
                </a:solidFill>
                <a:latin typeface="Calibri"/>
              </a:rPr>
              <a:t>SenSIP</a:t>
            </a:r>
            <a:r>
              <a:rPr lang="en-US" sz="1100" b="1" dirty="0">
                <a:solidFill>
                  <a:srgbClr val="292934"/>
                </a:solidFill>
                <a:latin typeface="Calibri"/>
              </a:rPr>
              <a:t> Center, Arizona State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76478" y="6208943"/>
            <a:ext cx="194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REU  Site sponsored by NSF Award 2349567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AC7021-B64D-DD87-70B5-A083A0BEB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164" y="6119735"/>
            <a:ext cx="636874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rnegie Mellon University in United States : Reviews &amp; Rankings | Student  Reviews &amp; University Rankings EDUopinions">
            <a:extLst>
              <a:ext uri="{FF2B5EF4-FFF2-40B4-BE49-F238E27FC236}">
                <a16:creationId xmlns:a16="http://schemas.microsoft.com/office/drawing/2014/main" id="{348A48B5-9241-EC09-B938-24D9A43E6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" y="76863"/>
            <a:ext cx="1261904" cy="12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20C519-7CB5-13EE-8E9E-6D63C6C6A8F1}"/>
              </a:ext>
            </a:extLst>
          </p:cNvPr>
          <p:cNvSpPr txBox="1"/>
          <p:nvPr/>
        </p:nvSpPr>
        <p:spPr>
          <a:xfrm>
            <a:off x="4206029" y="1512684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C3A98-585C-D09C-E92A-7FC0ACB473EF}"/>
              </a:ext>
            </a:extLst>
          </p:cNvPr>
          <p:cNvSpPr txBox="1"/>
          <p:nvPr/>
        </p:nvSpPr>
        <p:spPr>
          <a:xfrm>
            <a:off x="139962" y="1695091"/>
            <a:ext cx="3779939" cy="36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C1482-2E32-C2A9-1B9C-3B159EB5A107}"/>
              </a:ext>
            </a:extLst>
          </p:cNvPr>
          <p:cNvSpPr txBox="1"/>
          <p:nvPr/>
        </p:nvSpPr>
        <p:spPr>
          <a:xfrm>
            <a:off x="246745" y="150816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MOTIVATION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CA233-323A-FD1E-999B-F8849E184B6C}"/>
              </a:ext>
            </a:extLst>
          </p:cNvPr>
          <p:cNvSpPr txBox="1"/>
          <p:nvPr/>
        </p:nvSpPr>
        <p:spPr>
          <a:xfrm>
            <a:off x="8165313" y="150816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00F7F3-5BD4-DBEB-E6A9-4F1E85472BD8}"/>
              </a:ext>
            </a:extLst>
          </p:cNvPr>
          <p:cNvSpPr txBox="1"/>
          <p:nvPr/>
        </p:nvSpPr>
        <p:spPr>
          <a:xfrm>
            <a:off x="4206028" y="150816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METHOD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4118B7-D764-A6C9-0F16-96335E6E9EDD}"/>
              </a:ext>
            </a:extLst>
          </p:cNvPr>
          <p:cNvSpPr txBox="1"/>
          <p:nvPr/>
        </p:nvSpPr>
        <p:spPr>
          <a:xfrm>
            <a:off x="8165313" y="1517439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EXPECTED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679C85-7EB4-70CB-18E7-19300B35AEB9}"/>
              </a:ext>
            </a:extLst>
          </p:cNvPr>
          <p:cNvSpPr txBox="1"/>
          <p:nvPr/>
        </p:nvSpPr>
        <p:spPr>
          <a:xfrm>
            <a:off x="246744" y="3012063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D06F7-DEAA-E688-1D17-89083080BE27}"/>
              </a:ext>
            </a:extLst>
          </p:cNvPr>
          <p:cNvSpPr txBox="1"/>
          <p:nvPr/>
        </p:nvSpPr>
        <p:spPr>
          <a:xfrm>
            <a:off x="8165313" y="404141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REFERENCES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FE0085-1EEC-8267-C278-AA2E67B5106C}"/>
              </a:ext>
            </a:extLst>
          </p:cNvPr>
          <p:cNvSpPr txBox="1"/>
          <p:nvPr/>
        </p:nvSpPr>
        <p:spPr>
          <a:xfrm>
            <a:off x="246744" y="2008229"/>
            <a:ext cx="3779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Unexploded ordnances (bombs) left by military activity in bodies of water pose an active threat </a:t>
            </a:r>
          </a:p>
          <a:p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795B46-6FDA-AA35-7624-914709C8A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8763" y="1898078"/>
            <a:ext cx="1732826" cy="21413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5F46FD4-3B87-F50E-3912-5C317C565EAF}"/>
              </a:ext>
            </a:extLst>
          </p:cNvPr>
          <p:cNvSpPr txBox="1"/>
          <p:nvPr/>
        </p:nvSpPr>
        <p:spPr>
          <a:xfrm>
            <a:off x="246744" y="3540456"/>
            <a:ext cx="3779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Develop algorithms with improved efficiency and accuracy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Classify targets and non-targets in 3-D sonar data (Fig. 1)</a:t>
            </a:r>
          </a:p>
          <a:p>
            <a:endParaRPr lang="en-US" sz="1600" dirty="0"/>
          </a:p>
        </p:txBody>
      </p:sp>
      <p:pic>
        <p:nvPicPr>
          <p:cNvPr id="39" name="Picture 38" descr="A group of cubes with blue light&#10;&#10;Description automatically generated">
            <a:extLst>
              <a:ext uri="{FF2B5EF4-FFF2-40B4-BE49-F238E27FC236}">
                <a16:creationId xmlns:a16="http://schemas.microsoft.com/office/drawing/2014/main" id="{9171B934-01AE-07F6-051B-CA5F37EEA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523" y="4731586"/>
            <a:ext cx="3138815" cy="1405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98F4C71-E6F5-33DB-8027-397085C0CB4E}"/>
              </a:ext>
            </a:extLst>
          </p:cNvPr>
          <p:cNvSpPr txBox="1"/>
          <p:nvPr/>
        </p:nvSpPr>
        <p:spPr>
          <a:xfrm>
            <a:off x="4133465" y="1976895"/>
            <a:ext cx="19625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Proposed hybrid architecture:</a:t>
            </a:r>
          </a:p>
          <a:p>
            <a:endParaRPr lang="en-US" sz="1600" dirty="0"/>
          </a:p>
          <a:p>
            <a:r>
              <a:rPr lang="en-US" sz="1600" dirty="0"/>
              <a:t>Quantum Preprocessing Layer (Fig. 2)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sym typeface="Wingdings" pitchFamily="2" charset="2"/>
            </a:endParaRPr>
          </a:p>
          <a:p>
            <a:r>
              <a:rPr lang="en-US" sz="1600" dirty="0">
                <a:sym typeface="Wingdings" pitchFamily="2" charset="2"/>
              </a:rPr>
              <a:t>Classical Preprocessing Layer (Fig. 3)</a:t>
            </a:r>
          </a:p>
          <a:p>
            <a:endParaRPr lang="en-US" sz="1600" dirty="0">
              <a:sym typeface="Wingdings" pitchFamily="2" charset="2"/>
            </a:endParaRPr>
          </a:p>
          <a:p>
            <a:r>
              <a:rPr lang="en-US" sz="1600" dirty="0">
                <a:sym typeface="Wingdings" pitchFamily="2" charset="2"/>
              </a:rPr>
              <a:t>Feeds into: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sym typeface="Wingdings" pitchFamily="2" charset="2"/>
            </a:endParaRPr>
          </a:p>
          <a:p>
            <a:r>
              <a:rPr lang="en-US" sz="1600" dirty="0"/>
              <a:t>Classical Convolutional Neural Network (Fig. 4)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0C7DEE-AEB4-5943-FBCA-69DE615149EE}"/>
              </a:ext>
            </a:extLst>
          </p:cNvPr>
          <p:cNvSpPr txBox="1"/>
          <p:nvPr/>
        </p:nvSpPr>
        <p:spPr>
          <a:xfrm>
            <a:off x="6628435" y="3948260"/>
            <a:ext cx="1004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Figure 2.</a:t>
            </a:r>
          </a:p>
        </p:txBody>
      </p:sp>
      <p:pic>
        <p:nvPicPr>
          <p:cNvPr id="44" name="Picture 43" descr="A close-up of a diagram&#10;&#10;Description automatically generated">
            <a:extLst>
              <a:ext uri="{FF2B5EF4-FFF2-40B4-BE49-F238E27FC236}">
                <a16:creationId xmlns:a16="http://schemas.microsoft.com/office/drawing/2014/main" id="{B13D8788-7089-2C03-78C9-707847E4D1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0736"/>
          <a:stretch/>
        </p:blipFill>
        <p:spPr>
          <a:xfrm>
            <a:off x="5883971" y="4255329"/>
            <a:ext cx="2122409" cy="6450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8444AE9-748B-9F10-7E5E-221D5C24459E}"/>
              </a:ext>
            </a:extLst>
          </p:cNvPr>
          <p:cNvSpPr txBox="1"/>
          <p:nvPr/>
        </p:nvSpPr>
        <p:spPr>
          <a:xfrm>
            <a:off x="2938852" y="6131019"/>
            <a:ext cx="1004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Figure 1.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2BDF7-9B50-1B8E-280D-1FFB23EEA080}"/>
              </a:ext>
            </a:extLst>
          </p:cNvPr>
          <p:cNvSpPr txBox="1"/>
          <p:nvPr/>
        </p:nvSpPr>
        <p:spPr>
          <a:xfrm>
            <a:off x="6627170" y="4809294"/>
            <a:ext cx="1004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Figure 3.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0EB5A53-B848-479F-70AD-C277DF8D70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3370" y="5130479"/>
            <a:ext cx="1054647" cy="103204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8E52090-9DB9-BD19-A484-76286AEC4C42}"/>
              </a:ext>
            </a:extLst>
          </p:cNvPr>
          <p:cNvSpPr txBox="1"/>
          <p:nvPr/>
        </p:nvSpPr>
        <p:spPr>
          <a:xfrm>
            <a:off x="6289839" y="5590192"/>
            <a:ext cx="1004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Figure 4.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98637-9A7E-A9F1-44DF-80BE0E3CB92B}"/>
              </a:ext>
            </a:extLst>
          </p:cNvPr>
          <p:cNvSpPr txBox="1"/>
          <p:nvPr/>
        </p:nvSpPr>
        <p:spPr>
          <a:xfrm>
            <a:off x="8254862" y="2008229"/>
            <a:ext cx="3690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Quantum preprocessing layer via either quantum feature extraction or a </a:t>
            </a:r>
            <a:r>
              <a:rPr lang="en-US" sz="1600" dirty="0" err="1"/>
              <a:t>quanvolutional</a:t>
            </a:r>
            <a:r>
              <a:rPr lang="en-US" sz="1600" dirty="0"/>
              <a:t> layer [3] + classical preprocessing (VHN) layer increases precision-recall area under curve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0C1EB4-EB74-CB81-786F-736CB8349EDC}"/>
              </a:ext>
            </a:extLst>
          </p:cNvPr>
          <p:cNvSpPr txBox="1"/>
          <p:nvPr/>
        </p:nvSpPr>
        <p:spPr>
          <a:xfrm>
            <a:off x="8198549" y="4517336"/>
            <a:ext cx="3779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100" dirty="0"/>
              <a:t>G. </a:t>
            </a:r>
            <a:r>
              <a:rPr lang="en-US" sz="1100" dirty="0" err="1"/>
              <a:t>Vetaw</a:t>
            </a:r>
            <a:r>
              <a:rPr lang="en-US" sz="1100" dirty="0"/>
              <a:t>, “</a:t>
            </a:r>
            <a:r>
              <a:rPr lang="en-US" sz="1100" dirty="0">
                <a:effectLst/>
                <a:latin typeface="NimbusRomNo9L"/>
              </a:rPr>
              <a:t>Volumetric Hadamard Normalization for Sub-Bottom SAS ATR”</a:t>
            </a:r>
            <a:endParaRPr lang="en-US" sz="1200" dirty="0">
              <a:effectLst/>
              <a:latin typeface="NimbusRomNo9L"/>
            </a:endParaRPr>
          </a:p>
          <a:p>
            <a:r>
              <a:rPr lang="en-US" sz="1200" dirty="0">
                <a:effectLst/>
                <a:latin typeface="NimbusRomNo9L"/>
              </a:rPr>
              <a:t>[2] </a:t>
            </a:r>
            <a:r>
              <a:rPr lang="en-US" sz="1100" dirty="0">
                <a:effectLst/>
                <a:latin typeface="NimbusRomNo9L"/>
              </a:rPr>
              <a:t>D. Williams and D. Brown, “New target detection algorithms for volumetric synthetic aperture sonar data,” </a:t>
            </a:r>
            <a:r>
              <a:rPr lang="en-US" sz="1100" i="1" dirty="0">
                <a:effectLst/>
                <a:latin typeface="NimbusRomNo9L"/>
              </a:rPr>
              <a:t>Proc. of Meetings on Acoustics</a:t>
            </a:r>
            <a:r>
              <a:rPr lang="en-US" sz="1100" dirty="0">
                <a:effectLst/>
                <a:latin typeface="NimbusRomNo9L"/>
              </a:rPr>
              <a:t>, vol. 40, p. 070002, Sept. 2020.</a:t>
            </a:r>
          </a:p>
          <a:p>
            <a:r>
              <a:rPr lang="en-US" sz="1100" dirty="0">
                <a:latin typeface="NimbusRomNo9L"/>
              </a:rPr>
              <a:t>[3] </a:t>
            </a:r>
            <a:r>
              <a:rPr lang="en-US" sz="1100" dirty="0">
                <a:effectLst/>
                <a:latin typeface="NimbusRomNo9L"/>
              </a:rPr>
              <a:t>Henderson, Maxwell P. et al. “</a:t>
            </a:r>
            <a:r>
              <a:rPr lang="en-US" sz="1100" dirty="0" err="1">
                <a:effectLst/>
                <a:latin typeface="NimbusRomNo9L"/>
              </a:rPr>
              <a:t>Quanvolutional</a:t>
            </a:r>
            <a:r>
              <a:rPr lang="en-US" sz="1100" dirty="0">
                <a:effectLst/>
                <a:latin typeface="NimbusRomNo9L"/>
              </a:rPr>
              <a:t> Neural networks: powering image recognition with quantum circuits.” </a:t>
            </a:r>
            <a:r>
              <a:rPr lang="en-US" sz="1100" i="1" dirty="0">
                <a:effectLst/>
                <a:latin typeface="NimbusRomNo9L"/>
              </a:rPr>
              <a:t>Quantum Machine Intelligence 2, 2019</a:t>
            </a:r>
          </a:p>
        </p:txBody>
      </p:sp>
    </p:spTree>
    <p:extLst>
      <p:ext uri="{BB962C8B-B14F-4D97-AF65-F5344CB8AC3E}">
        <p14:creationId xmlns:p14="http://schemas.microsoft.com/office/powerpoint/2010/main" val="3378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268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 Nile</vt:lpstr>
      <vt:lpstr>Arial</vt:lpstr>
      <vt:lpstr>Calibri</vt:lpstr>
      <vt:lpstr>Calibri Light</vt:lpstr>
      <vt:lpstr>NimbusRomNo9L</vt:lpstr>
      <vt:lpstr>Wingdings</vt:lpstr>
      <vt:lpstr>Office Theme</vt:lpstr>
      <vt:lpstr>Custom Design</vt:lpstr>
      <vt:lpstr>Quantum Preprocessing Layer for 3D-SAS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Uday Shankar Shanthamallu (Student)</dc:creator>
  <cp:lastModifiedBy>Chris Su</cp:lastModifiedBy>
  <cp:revision>14</cp:revision>
  <cp:lastPrinted>2018-06-18T22:31:03Z</cp:lastPrinted>
  <dcterms:created xsi:type="dcterms:W3CDTF">2017-06-16T16:31:02Z</dcterms:created>
  <dcterms:modified xsi:type="dcterms:W3CDTF">2024-06-10T22:51:52Z</dcterms:modified>
</cp:coreProperties>
</file>