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sldIdLst>
    <p:sldId id="256" r:id="rId3"/>
  </p:sldIdLst>
  <p:sldSz cx="32918400" cy="21945600"/>
  <p:notesSz cx="7004050" cy="9290050"/>
  <p:defaultTextStyle>
    <a:defPPr>
      <a:defRPr lang="en-US"/>
    </a:defPPr>
    <a:lvl1pPr marL="0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7530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50606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525911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70121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876517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7051819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22712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402428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1B3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74" autoAdjust="0"/>
    <p:restoredTop sz="96070" autoAdjust="0"/>
  </p:normalViewPr>
  <p:slideViewPr>
    <p:cSldViewPr>
      <p:cViewPr>
        <p:scale>
          <a:sx n="44" d="100"/>
          <a:sy n="44" d="100"/>
        </p:scale>
        <p:origin x="504" y="144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 descr="PosterTemplateCopyrigh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3" y="21717002"/>
            <a:ext cx="1970212" cy="14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b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6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950" y="1463675"/>
            <a:ext cx="10617200" cy="5119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400" y="3159125"/>
            <a:ext cx="16663988" cy="15595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950" y="6583363"/>
            <a:ext cx="10617200" cy="121967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26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950" y="1463675"/>
            <a:ext cx="10617200" cy="5119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95400" y="3159125"/>
            <a:ext cx="16663988" cy="1559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950" y="6583363"/>
            <a:ext cx="10617200" cy="121967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31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3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6913" y="1168400"/>
            <a:ext cx="7097712" cy="185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775" y="1168400"/>
            <a:ext cx="21140738" cy="185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53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9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590925"/>
            <a:ext cx="24688800" cy="76406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838"/>
            <a:ext cx="24688800" cy="52974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3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13" y="5470525"/>
            <a:ext cx="28392437" cy="91297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6313" y="14685963"/>
            <a:ext cx="28392437" cy="4800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7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775" y="5842000"/>
            <a:ext cx="14119225" cy="1392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842000"/>
            <a:ext cx="14119225" cy="1392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950" y="1168400"/>
            <a:ext cx="28392438" cy="4241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6950" y="5380038"/>
            <a:ext cx="13927138" cy="2636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6950" y="8016875"/>
            <a:ext cx="13927138" cy="11790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5575" y="5380038"/>
            <a:ext cx="13993813" cy="2636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5575" y="8016875"/>
            <a:ext cx="13993813" cy="11790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235061" tIns="117531" rIns="235061" bIns="11753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2"/>
          </a:xfrm>
          <a:prstGeom prst="rect">
            <a:avLst/>
          </a:prstGeom>
        </p:spPr>
        <p:txBody>
          <a:bodyPr vert="horz" lIns="235061" tIns="117531" rIns="235061" bIns="1175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ctr" defTabSz="2350606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855" indent="-244855" algn="l" defTabSz="23506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9709" indent="-244855" algn="l" defTabSz="235060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34565" indent="-244855" algn="l" defTabSz="23506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979419" indent="-244855" algn="l" defTabSz="235060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275" indent="-244855" algn="l" defTabSz="235060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6464169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639472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8814776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9990078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7530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2350606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525911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121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76517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7051819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822712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402428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775" y="1168400"/>
            <a:ext cx="28390850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775" y="5842000"/>
            <a:ext cx="28390850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775" y="20340638"/>
            <a:ext cx="740568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538" y="20340638"/>
            <a:ext cx="11109325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938" y="20340638"/>
            <a:ext cx="740568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5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3"/>
          <p:cNvSpPr txBox="1">
            <a:spLocks/>
          </p:cNvSpPr>
          <p:nvPr/>
        </p:nvSpPr>
        <p:spPr bwMode="auto">
          <a:xfrm>
            <a:off x="7386585" y="1522264"/>
            <a:ext cx="18145219" cy="6772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27595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4400" dirty="0">
                <a:solidFill>
                  <a:srgbClr val="292934"/>
                </a:solidFill>
                <a:latin typeface="Cambria"/>
              </a:rPr>
              <a:t>2024 Quantum Machine Learning REU Program</a:t>
            </a:r>
            <a:endParaRPr lang="en-US" sz="4400" dirty="0">
              <a:solidFill>
                <a:srgbClr val="FF0000"/>
              </a:solidFill>
              <a:latin typeface="Cambria"/>
            </a:endParaRPr>
          </a:p>
        </p:txBody>
      </p:sp>
      <p:sp>
        <p:nvSpPr>
          <p:cNvPr id="170" name="Text Placeholder 22"/>
          <p:cNvSpPr txBox="1">
            <a:spLocks/>
          </p:cNvSpPr>
          <p:nvPr/>
        </p:nvSpPr>
        <p:spPr bwMode="auto">
          <a:xfrm>
            <a:off x="6454123" y="2336323"/>
            <a:ext cx="20750008" cy="864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>
                <a:srgbClr val="AD8F67"/>
              </a:buClr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Chris Su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[1][4]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Greg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Vetaw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[1][3]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Glen Uehara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[2][3]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Dr. Suren Jayasuriya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[1][3]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Dr. Andreas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Spanias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[2][3]</a:t>
            </a:r>
          </a:p>
        </p:txBody>
      </p:sp>
      <p:sp>
        <p:nvSpPr>
          <p:cNvPr id="172" name="Content Placeholder 11"/>
          <p:cNvSpPr txBox="1">
            <a:spLocks/>
          </p:cNvSpPr>
          <p:nvPr/>
        </p:nvSpPr>
        <p:spPr>
          <a:xfrm>
            <a:off x="647649" y="4730104"/>
            <a:ext cx="10823476" cy="5248981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287452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600" dirty="0"/>
              <a:t>Preprocessing data is crucial for the performance of many statistical techniques including machine learning algorithms. 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With improvements in quantum fidelity in recent years, we investigate a hybrid preprocessing architecture for increased efficiency and accuracy* in SAS/R* classification and detection tasks. </a:t>
            </a: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1050" b="1" dirty="0"/>
          </a:p>
          <a:p>
            <a:pPr marL="454025" indent="0">
              <a:lnSpc>
                <a:spcPct val="110000"/>
              </a:lnSpc>
              <a:buNone/>
            </a:pPr>
            <a:endParaRPr lang="en-US" sz="3200" b="1" dirty="0"/>
          </a:p>
        </p:txBody>
      </p:sp>
      <p:pic>
        <p:nvPicPr>
          <p:cNvPr id="173" name="Picture 76" descr="engineering_log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06" y="20502584"/>
            <a:ext cx="4572000" cy="107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Line 1566"/>
          <p:cNvSpPr>
            <a:spLocks noChangeShapeType="1"/>
          </p:cNvSpPr>
          <p:nvPr/>
        </p:nvSpPr>
        <p:spPr bwMode="auto">
          <a:xfrm>
            <a:off x="1019908" y="20006353"/>
            <a:ext cx="30860998" cy="45153"/>
          </a:xfrm>
          <a:prstGeom prst="line">
            <a:avLst/>
          </a:prstGeom>
          <a:noFill/>
          <a:ln w="88900">
            <a:solidFill>
              <a:srgbClr val="2929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269" tIns="46635" rIns="93269" bIns="46635"/>
          <a:lstStyle/>
          <a:p>
            <a:pPr marL="0" marR="0" lvl="0" indent="0" defTabSz="26331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</a:rPr>
              <a:t>*SAS/R: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</a:rPr>
              <a:t>Synethetic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</a:rPr>
              <a:t> Aperture Sonar / Radar; accuracy* refers to a general metric on model performance,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</a:rPr>
              <a:t>i.e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</a:rPr>
              <a:t>: for classification tasks, we refer to PRAUC score</a:t>
            </a:r>
          </a:p>
        </p:txBody>
      </p:sp>
      <p:pic>
        <p:nvPicPr>
          <p:cNvPr id="175" name="Picture 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159980" y="1393277"/>
            <a:ext cx="504400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Text Placeholder 6"/>
          <p:cNvSpPr txBox="1">
            <a:spLocks/>
          </p:cNvSpPr>
          <p:nvPr/>
        </p:nvSpPr>
        <p:spPr>
          <a:xfrm>
            <a:off x="21934233" y="3868604"/>
            <a:ext cx="10145967" cy="762675"/>
          </a:xfrm>
          <a:prstGeom prst="round1Rect">
            <a:avLst/>
          </a:prstGeom>
          <a:solidFill>
            <a:srgbClr val="1B3073"/>
          </a:solidFill>
          <a:ln>
            <a:noFill/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mbria"/>
              </a:rPr>
              <a:t>Experimental Results</a:t>
            </a: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6707403" y="20392011"/>
            <a:ext cx="103715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26331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</a:rPr>
              <a:t>Sensor Signal and Information Processing  Center</a:t>
            </a:r>
          </a:p>
          <a:p>
            <a:pPr lvl="0" algn="ctr" defTabSz="2633147">
              <a:defRPr/>
            </a:pPr>
            <a:r>
              <a:rPr lang="en-US" sz="4000" kern="0" dirty="0">
                <a:solidFill>
                  <a:srgbClr val="292934"/>
                </a:solidFill>
              </a:rPr>
              <a:t>https://sensip.asu.edu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</a:endParaRPr>
          </a:p>
        </p:txBody>
      </p:sp>
      <p:sp>
        <p:nvSpPr>
          <p:cNvPr id="291" name="Line 1566"/>
          <p:cNvSpPr>
            <a:spLocks noChangeShapeType="1"/>
          </p:cNvSpPr>
          <p:nvPr/>
        </p:nvSpPr>
        <p:spPr bwMode="auto">
          <a:xfrm>
            <a:off x="1019907" y="2336323"/>
            <a:ext cx="30860999" cy="0"/>
          </a:xfrm>
          <a:prstGeom prst="line">
            <a:avLst/>
          </a:prstGeom>
          <a:noFill/>
          <a:ln w="88900">
            <a:solidFill>
              <a:srgbClr val="2929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269" tIns="46635" rIns="93269" bIns="46635"/>
          <a:lstStyle/>
          <a:p>
            <a:pPr marL="0" marR="0" lvl="0" indent="0" defTabSz="26331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</a:endParaRPr>
          </a:p>
        </p:txBody>
      </p:sp>
      <p:sp>
        <p:nvSpPr>
          <p:cNvPr id="292" name="Text Placeholder 22"/>
          <p:cNvSpPr txBox="1">
            <a:spLocks/>
          </p:cNvSpPr>
          <p:nvPr/>
        </p:nvSpPr>
        <p:spPr bwMode="auto">
          <a:xfrm>
            <a:off x="6114087" y="2958323"/>
            <a:ext cx="21045893" cy="864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[1]Imaging Lyceum Lab, [2] </a:t>
            </a:r>
            <a:r>
              <a:rPr kumimoji="0" lang="en-US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SenSIP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Center, [3] Arizona State University, [4] Carnegie Mellon University</a:t>
            </a:r>
            <a:endParaRPr kumimoji="0" lang="en-US" sz="3600" b="0" i="1" u="none" strike="noStrike" kern="1200" cap="none" spc="0" normalizeH="0" baseline="3000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Text Placeholder 6">
            <a:extLst>
              <a:ext uri="{FF2B5EF4-FFF2-40B4-BE49-F238E27FC236}">
                <a16:creationId xmlns:a16="http://schemas.microsoft.com/office/drawing/2014/main" id="{CD2E22F2-141B-4981-999A-8F0058035561}"/>
              </a:ext>
            </a:extLst>
          </p:cNvPr>
          <p:cNvSpPr txBox="1">
            <a:spLocks/>
          </p:cNvSpPr>
          <p:nvPr/>
        </p:nvSpPr>
        <p:spPr>
          <a:xfrm>
            <a:off x="838200" y="3863171"/>
            <a:ext cx="10145967" cy="762675"/>
          </a:xfrm>
          <a:prstGeom prst="round1Rect">
            <a:avLst/>
          </a:prstGeom>
          <a:solidFill>
            <a:srgbClr val="1B3073"/>
          </a:solidFill>
          <a:ln>
            <a:noFill/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mbria"/>
              </a:rPr>
              <a:t>Research Background/Description</a:t>
            </a: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27" name="Text Placeholder 6">
            <a:extLst>
              <a:ext uri="{FF2B5EF4-FFF2-40B4-BE49-F238E27FC236}">
                <a16:creationId xmlns:a16="http://schemas.microsoft.com/office/drawing/2014/main" id="{852051A0-0ED5-41DD-9599-FD7068584E6C}"/>
              </a:ext>
            </a:extLst>
          </p:cNvPr>
          <p:cNvSpPr txBox="1">
            <a:spLocks/>
          </p:cNvSpPr>
          <p:nvPr/>
        </p:nvSpPr>
        <p:spPr>
          <a:xfrm>
            <a:off x="11177958" y="16187850"/>
            <a:ext cx="10145967" cy="762675"/>
          </a:xfrm>
          <a:prstGeom prst="round1Rect">
            <a:avLst/>
          </a:prstGeom>
          <a:solidFill>
            <a:srgbClr val="1B3073"/>
          </a:solidFill>
          <a:ln>
            <a:noFill/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mbria"/>
              </a:rPr>
              <a:t>References</a:t>
            </a: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6690FADB-B44F-4661-AB95-1C1D59C6D46D}"/>
              </a:ext>
            </a:extLst>
          </p:cNvPr>
          <p:cNvSpPr txBox="1">
            <a:spLocks/>
          </p:cNvSpPr>
          <p:nvPr/>
        </p:nvSpPr>
        <p:spPr>
          <a:xfrm>
            <a:off x="11386215" y="3894483"/>
            <a:ext cx="10145967" cy="762675"/>
          </a:xfrm>
          <a:prstGeom prst="round1Rect">
            <a:avLst/>
          </a:prstGeom>
          <a:solidFill>
            <a:srgbClr val="1B3073"/>
          </a:solidFill>
          <a:ln>
            <a:noFill/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PROPOSED ARCHITECTURE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C8273-5562-4F53-86D4-396F7B3224C1}"/>
              </a:ext>
            </a:extLst>
          </p:cNvPr>
          <p:cNvSpPr/>
          <p:nvPr/>
        </p:nvSpPr>
        <p:spPr>
          <a:xfrm>
            <a:off x="3905391" y="236103"/>
            <a:ext cx="251076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/>
              <a:t>Preprocessing Optimization for SAS/R* Classification and Detection</a:t>
            </a:r>
            <a:endParaRPr lang="en-US" sz="6400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6BC6850-8341-4C40-8DDF-F386512DE28B}"/>
              </a:ext>
            </a:extLst>
          </p:cNvPr>
          <p:cNvSpPr txBox="1">
            <a:spLocks/>
          </p:cNvSpPr>
          <p:nvPr/>
        </p:nvSpPr>
        <p:spPr>
          <a:xfrm>
            <a:off x="838199" y="8511818"/>
            <a:ext cx="10145967" cy="762675"/>
          </a:xfrm>
          <a:prstGeom prst="round1Rect">
            <a:avLst/>
          </a:prstGeom>
          <a:solidFill>
            <a:srgbClr val="1B3073"/>
          </a:solidFill>
          <a:ln>
            <a:noFill/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mbria"/>
              </a:rPr>
              <a:t>Research </a:t>
            </a: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Objectives/Plan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BB13D546-E818-44FD-92C1-5BFD6E6B5D81}"/>
              </a:ext>
            </a:extLst>
          </p:cNvPr>
          <p:cNvSpPr txBox="1">
            <a:spLocks/>
          </p:cNvSpPr>
          <p:nvPr/>
        </p:nvSpPr>
        <p:spPr>
          <a:xfrm>
            <a:off x="21963206" y="13092991"/>
            <a:ext cx="10145967" cy="762675"/>
          </a:xfrm>
          <a:prstGeom prst="round1Rect">
            <a:avLst/>
          </a:prstGeom>
          <a:solidFill>
            <a:srgbClr val="1B3073"/>
          </a:solidFill>
          <a:ln>
            <a:noFill/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CHALLENGES / 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6266E-FE15-4BF0-A9D3-F55739FD7695}"/>
              </a:ext>
            </a:extLst>
          </p:cNvPr>
          <p:cNvSpPr txBox="1"/>
          <p:nvPr/>
        </p:nvSpPr>
        <p:spPr>
          <a:xfrm>
            <a:off x="19169859" y="20378074"/>
            <a:ext cx="8034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dirty="0">
                <a:solidFill>
                  <a:srgbClr val="292934"/>
                </a:solidFill>
              </a:rPr>
              <a:t>This work is funded in part by NSF Award 2349567 </a:t>
            </a:r>
          </a:p>
        </p:txBody>
      </p:sp>
      <p:sp>
        <p:nvSpPr>
          <p:cNvPr id="34" name="Content Placeholder 11">
            <a:extLst>
              <a:ext uri="{FF2B5EF4-FFF2-40B4-BE49-F238E27FC236}">
                <a16:creationId xmlns:a16="http://schemas.microsoft.com/office/drawing/2014/main" id="{F9E4449F-C542-420E-BBCE-34020924AF9B}"/>
              </a:ext>
            </a:extLst>
          </p:cNvPr>
          <p:cNvSpPr txBox="1">
            <a:spLocks/>
          </p:cNvSpPr>
          <p:nvPr/>
        </p:nvSpPr>
        <p:spPr>
          <a:xfrm>
            <a:off x="11386216" y="4687289"/>
            <a:ext cx="10145966" cy="3842649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287452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600" dirty="0"/>
              <a:t>A 3D SAS cube is fed into a quantum convolutional circuit with k*k*k kernel size to produce </a:t>
            </a:r>
            <a:r>
              <a:rPr lang="en-US" sz="3600" i="1" dirty="0"/>
              <a:t>f</a:t>
            </a:r>
            <a:r>
              <a:rPr lang="en-US" sz="3600" dirty="0"/>
              <a:t>  filtered data cubes. Together, with the </a:t>
            </a:r>
            <a:r>
              <a:rPr lang="en-US" sz="3600" b="1" dirty="0"/>
              <a:t>V</a:t>
            </a:r>
            <a:r>
              <a:rPr lang="en-US" sz="3600" dirty="0"/>
              <a:t>olumetric </a:t>
            </a:r>
            <a:r>
              <a:rPr lang="en-US" sz="3600" b="1" dirty="0"/>
              <a:t>H</a:t>
            </a:r>
            <a:r>
              <a:rPr lang="en-US" sz="3600" dirty="0"/>
              <a:t>adamard </a:t>
            </a:r>
            <a:r>
              <a:rPr lang="en-US" sz="3600" b="1" dirty="0"/>
              <a:t>N</a:t>
            </a:r>
            <a:r>
              <a:rPr lang="en-US" sz="3600" dirty="0"/>
              <a:t>ormalized, (eq pictured in </a:t>
            </a:r>
            <a:r>
              <a:rPr lang="en-US" sz="3600" b="1" dirty="0"/>
              <a:t>Fig 3</a:t>
            </a:r>
            <a:r>
              <a:rPr lang="en-US" sz="3600" dirty="0"/>
              <a:t>)</a:t>
            </a:r>
            <a:r>
              <a:rPr lang="en-US" sz="3600" b="1" dirty="0"/>
              <a:t> </a:t>
            </a:r>
            <a:r>
              <a:rPr lang="en-US" sz="3600" dirty="0"/>
              <a:t> the CNN classifies targets and non targets. </a:t>
            </a: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1050" b="1" dirty="0"/>
          </a:p>
          <a:p>
            <a:pPr marL="454025" indent="0">
              <a:lnSpc>
                <a:spcPct val="110000"/>
              </a:lnSpc>
              <a:buNone/>
            </a:pPr>
            <a:endParaRPr lang="en-US" sz="3200" b="1" dirty="0"/>
          </a:p>
        </p:txBody>
      </p:sp>
      <p:sp>
        <p:nvSpPr>
          <p:cNvPr id="35" name="Content Placeholder 11">
            <a:extLst>
              <a:ext uri="{FF2B5EF4-FFF2-40B4-BE49-F238E27FC236}">
                <a16:creationId xmlns:a16="http://schemas.microsoft.com/office/drawing/2014/main" id="{1778D0ED-8B43-47B4-89B9-14D3B2C2ADE1}"/>
              </a:ext>
            </a:extLst>
          </p:cNvPr>
          <p:cNvSpPr txBox="1">
            <a:spLocks/>
          </p:cNvSpPr>
          <p:nvPr/>
        </p:nvSpPr>
        <p:spPr>
          <a:xfrm>
            <a:off x="21934230" y="4588666"/>
            <a:ext cx="10145966" cy="4605807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287452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600" b="1" dirty="0"/>
              <a:t>Fig 4</a:t>
            </a:r>
            <a:r>
              <a:rPr lang="en-US" sz="3600" dirty="0"/>
              <a:t> shows preliminary testing with a small subset of the MNIST dataset for a purely quantum preprocessing layer. The accuracy is graphed as a function of number of filters </a:t>
            </a:r>
            <a:r>
              <a:rPr lang="en-US" sz="3600" i="1" dirty="0"/>
              <a:t>3f</a:t>
            </a:r>
            <a:r>
              <a:rPr lang="en-US" sz="3600" dirty="0"/>
              <a:t>. </a:t>
            </a:r>
          </a:p>
          <a:p>
            <a:pPr marL="0" indent="0">
              <a:lnSpc>
                <a:spcPct val="80000"/>
              </a:lnSpc>
              <a:buNone/>
            </a:pPr>
            <a:endParaRPr lang="en-US" sz="3600" dirty="0"/>
          </a:p>
          <a:p>
            <a:pPr>
              <a:lnSpc>
                <a:spcPct val="80000"/>
              </a:lnSpc>
            </a:pPr>
            <a:r>
              <a:rPr lang="en-US" sz="3600" b="1" dirty="0"/>
              <a:t>Fig 5</a:t>
            </a:r>
            <a:r>
              <a:rPr lang="en-US" sz="3600" dirty="0"/>
              <a:t> is the baseline results for a purely classical algorithm with and without the VHN preprocessing layer on a small subset of the SVSS dataset (3D SAS Cubes). </a:t>
            </a: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1050" b="1" dirty="0"/>
          </a:p>
        </p:txBody>
      </p:sp>
      <p:sp>
        <p:nvSpPr>
          <p:cNvPr id="36" name="Content Placeholder 11">
            <a:extLst>
              <a:ext uri="{FF2B5EF4-FFF2-40B4-BE49-F238E27FC236}">
                <a16:creationId xmlns:a16="http://schemas.microsoft.com/office/drawing/2014/main" id="{7FC84A81-634C-4DA1-A32E-BC9049993913}"/>
              </a:ext>
            </a:extLst>
          </p:cNvPr>
          <p:cNvSpPr txBox="1">
            <a:spLocks/>
          </p:cNvSpPr>
          <p:nvPr/>
        </p:nvSpPr>
        <p:spPr>
          <a:xfrm>
            <a:off x="647649" y="13092494"/>
            <a:ext cx="10145966" cy="5846926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287452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600" dirty="0"/>
              <a:t>Machine Learning is one of the most effective tools in classifying and detecting targets from non-targets, when data often contains many clutter objects or when data is produced by weak acoustic signals. [2]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We investigate applications of a VHN preprocessing layer [1] with quantum convolutional kernels in CNN-based architectures.</a:t>
            </a:r>
          </a:p>
        </p:txBody>
      </p:sp>
      <p:sp>
        <p:nvSpPr>
          <p:cNvPr id="38" name="Content Placeholder 11">
            <a:extLst>
              <a:ext uri="{FF2B5EF4-FFF2-40B4-BE49-F238E27FC236}">
                <a16:creationId xmlns:a16="http://schemas.microsoft.com/office/drawing/2014/main" id="{A1AF9DEC-9190-4EB5-A539-E499B22A6EF6}"/>
              </a:ext>
            </a:extLst>
          </p:cNvPr>
          <p:cNvSpPr txBox="1">
            <a:spLocks/>
          </p:cNvSpPr>
          <p:nvPr/>
        </p:nvSpPr>
        <p:spPr>
          <a:xfrm>
            <a:off x="21934230" y="13864227"/>
            <a:ext cx="10145966" cy="5185395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287452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600" dirty="0"/>
              <a:t>Current quantum simulations take a tedious amount of time to run. 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Our models that implement hybrid architecture have been limited to testing on smaller datasets, but future works will begin testing / simulating with larger datasets soon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Future research will look into preprocessing layers for 2D SAR detection</a:t>
            </a:r>
          </a:p>
          <a:p>
            <a:pPr>
              <a:lnSpc>
                <a:spcPct val="80000"/>
              </a:lnSpc>
            </a:pPr>
            <a:endParaRPr lang="en-US" sz="3600" dirty="0"/>
          </a:p>
          <a:p>
            <a:pPr marL="0" indent="0">
              <a:lnSpc>
                <a:spcPct val="80000"/>
              </a:lnSpc>
              <a:buNone/>
            </a:pPr>
            <a:endParaRPr lang="en-US" sz="3600" dirty="0"/>
          </a:p>
          <a:p>
            <a:pPr marL="0" indent="0">
              <a:lnSpc>
                <a:spcPct val="80000"/>
              </a:lnSpc>
              <a:buNone/>
            </a:pPr>
            <a:endParaRPr lang="en-US" sz="3600" dirty="0"/>
          </a:p>
          <a:p>
            <a:pPr marL="0" indent="0">
              <a:lnSpc>
                <a:spcPct val="80000"/>
              </a:lnSpc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1050" b="1" dirty="0"/>
          </a:p>
          <a:p>
            <a:pPr marL="454025" indent="0">
              <a:lnSpc>
                <a:spcPct val="110000"/>
              </a:lnSpc>
              <a:buNone/>
            </a:pPr>
            <a:endParaRPr lang="en-US" sz="3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FA26A1-DD4E-483C-BAB7-6898DCA940F7}"/>
              </a:ext>
            </a:extLst>
          </p:cNvPr>
          <p:cNvSpPr txBox="1"/>
          <p:nvPr/>
        </p:nvSpPr>
        <p:spPr>
          <a:xfrm>
            <a:off x="11177957" y="16932834"/>
            <a:ext cx="1014596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[1] </a:t>
            </a:r>
            <a:r>
              <a:rPr lang="en-US" sz="2000" dirty="0"/>
              <a:t>G. </a:t>
            </a:r>
            <a:r>
              <a:rPr lang="en-US" sz="2000" dirty="0" err="1"/>
              <a:t>Vetaw</a:t>
            </a:r>
            <a:r>
              <a:rPr lang="en-US" sz="2000" dirty="0"/>
              <a:t>, “</a:t>
            </a:r>
            <a:r>
              <a:rPr lang="en-US" sz="2000" dirty="0">
                <a:effectLst/>
                <a:latin typeface="NimbusRomNo9L"/>
              </a:rPr>
              <a:t>Volumetric Hadamard Normalization for Sub-Bottom SAS ATR”</a:t>
            </a:r>
            <a:endParaRPr lang="en-US" sz="2400" dirty="0">
              <a:effectLst/>
              <a:latin typeface="NimbusRomNo9L"/>
            </a:endParaRPr>
          </a:p>
          <a:p>
            <a:r>
              <a:rPr lang="en-US" sz="2400" dirty="0">
                <a:effectLst/>
                <a:latin typeface="NimbusRomNo9L"/>
              </a:rPr>
              <a:t>[2] </a:t>
            </a:r>
            <a:r>
              <a:rPr lang="en-US" sz="2000" dirty="0">
                <a:effectLst/>
                <a:latin typeface="NimbusRomNo9L"/>
              </a:rPr>
              <a:t>D. Williams and D. Brown, “New target detection algorithms for volumetric synthetic aperture sonar data,” </a:t>
            </a:r>
            <a:r>
              <a:rPr lang="en-US" sz="2000" i="1" dirty="0">
                <a:effectLst/>
                <a:latin typeface="NimbusRomNo9L"/>
              </a:rPr>
              <a:t>Proc. of Meetings on Acoustics</a:t>
            </a:r>
            <a:r>
              <a:rPr lang="en-US" sz="2000" dirty="0">
                <a:effectLst/>
                <a:latin typeface="NimbusRomNo9L"/>
              </a:rPr>
              <a:t>, vol. 40, p. 070002, Sept. 2020.</a:t>
            </a:r>
          </a:p>
          <a:p>
            <a:r>
              <a:rPr lang="en-US" sz="2000" dirty="0">
                <a:latin typeface="NimbusRomNo9L"/>
              </a:rPr>
              <a:t>[3] </a:t>
            </a:r>
            <a:r>
              <a:rPr lang="en-US" sz="2000" dirty="0">
                <a:effectLst/>
                <a:latin typeface="NimbusRomNo9L"/>
              </a:rPr>
              <a:t>Henderson, Maxwell P. et al. “</a:t>
            </a:r>
            <a:r>
              <a:rPr lang="en-US" sz="2000" dirty="0" err="1">
                <a:effectLst/>
                <a:latin typeface="NimbusRomNo9L"/>
              </a:rPr>
              <a:t>Quanvolutional</a:t>
            </a:r>
            <a:r>
              <a:rPr lang="en-US" sz="2000" dirty="0">
                <a:effectLst/>
                <a:latin typeface="NimbusRomNo9L"/>
              </a:rPr>
              <a:t> Neural networks: powering image recognition with quantum circuits.” </a:t>
            </a:r>
            <a:r>
              <a:rPr lang="en-US" sz="2000" i="1" dirty="0">
                <a:effectLst/>
                <a:latin typeface="NimbusRomNo9L"/>
              </a:rPr>
              <a:t>Quantum Machine Intelligence 2, 2019</a:t>
            </a:r>
          </a:p>
          <a:p>
            <a:r>
              <a:rPr lang="en-US" sz="2000" i="1" dirty="0">
                <a:effectLst/>
                <a:latin typeface="NimbusRomNo9L"/>
              </a:rPr>
              <a:t>[4] Uehara, G. S., </a:t>
            </a:r>
            <a:r>
              <a:rPr lang="en-US" sz="2000" i="1" dirty="0" err="1">
                <a:effectLst/>
                <a:latin typeface="NimbusRomNo9L"/>
              </a:rPr>
              <a:t>Spanias</a:t>
            </a:r>
            <a:r>
              <a:rPr lang="en-US" sz="2000" i="1" dirty="0">
                <a:effectLst/>
                <a:latin typeface="NimbusRomNo9L"/>
              </a:rPr>
              <a:t>, A., &amp; Clark, W.. Quantum information processing algorithms with emphasis on machine learning. In IEEE IISA, July 2021.</a:t>
            </a:r>
          </a:p>
          <a:p>
            <a:r>
              <a:rPr lang="en-US" sz="2000" i="1" dirty="0">
                <a:effectLst/>
                <a:latin typeface="NimbusRomNo9L"/>
              </a:rPr>
              <a:t>[5] Miller, L., Uehara, G., &amp; </a:t>
            </a:r>
            <a:r>
              <a:rPr lang="en-US" sz="2000" i="1" dirty="0" err="1">
                <a:effectLst/>
                <a:latin typeface="NimbusRomNo9L"/>
              </a:rPr>
              <a:t>Spanias</a:t>
            </a:r>
            <a:r>
              <a:rPr lang="en-US" sz="2000" i="1" dirty="0">
                <a:effectLst/>
                <a:latin typeface="NimbusRomNo9L"/>
              </a:rPr>
              <a:t>, A. (2024, March). Quantum Image Fusion Methods for Remote Sensing. In 2024 IEEE Aerospace Conference (pp. 1-9). IEEE.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E99995-D25B-CA0B-CC75-6290BC15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074" y="20410564"/>
            <a:ext cx="136473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arnegie Mellon University in United States : Reviews &amp; Rankings | Student  Reviews &amp; University Rankings EDUopinions">
            <a:extLst>
              <a:ext uri="{FF2B5EF4-FFF2-40B4-BE49-F238E27FC236}">
                <a16:creationId xmlns:a16="http://schemas.microsoft.com/office/drawing/2014/main" id="{3432354B-412A-10D8-58CE-5CF927045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7" y="815564"/>
            <a:ext cx="2748893" cy="27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oup of cubes with blue light&#10;&#10;Description automatically generated">
            <a:extLst>
              <a:ext uri="{FF2B5EF4-FFF2-40B4-BE49-F238E27FC236}">
                <a16:creationId xmlns:a16="http://schemas.microsoft.com/office/drawing/2014/main" id="{008FF2C4-C778-209F-D232-25EB4517BE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9918" y="9601815"/>
            <a:ext cx="7720347" cy="3456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9EF17B-4472-D451-3796-4DD5D3BEBCCE}"/>
              </a:ext>
            </a:extLst>
          </p:cNvPr>
          <p:cNvSpPr txBox="1"/>
          <p:nvPr/>
        </p:nvSpPr>
        <p:spPr>
          <a:xfrm>
            <a:off x="862568" y="10114661"/>
            <a:ext cx="2527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Fig 1 </a:t>
            </a:r>
            <a:r>
              <a:rPr lang="en-US" sz="3600" dirty="0"/>
              <a:t>3D SAS cubes and respective targets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C9D7365-ECDB-B436-5E44-1A7C363ABA5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6190"/>
          <a:stretch/>
        </p:blipFill>
        <p:spPr>
          <a:xfrm>
            <a:off x="11182592" y="10148428"/>
            <a:ext cx="4472086" cy="29737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3D3F13C-B609-40E3-AA6E-C2B5E309110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9999"/>
          <a:stretch/>
        </p:blipFill>
        <p:spPr>
          <a:xfrm>
            <a:off x="17147038" y="10578432"/>
            <a:ext cx="2544452" cy="2174220"/>
          </a:xfrm>
          <a:prstGeom prst="rect">
            <a:avLst/>
          </a:prstGeom>
        </p:spPr>
      </p:pic>
      <p:pic>
        <p:nvPicPr>
          <p:cNvPr id="41" name="Picture 40" descr="A close-up of a diagram&#10;&#10;Description automatically generated">
            <a:extLst>
              <a:ext uri="{FF2B5EF4-FFF2-40B4-BE49-F238E27FC236}">
                <a16:creationId xmlns:a16="http://schemas.microsoft.com/office/drawing/2014/main" id="{DA5ACB2D-CFAD-A8D2-9908-0D7A9C22250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0736"/>
          <a:stretch/>
        </p:blipFill>
        <p:spPr>
          <a:xfrm>
            <a:off x="15844188" y="8131747"/>
            <a:ext cx="5360937" cy="16293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E80585A-89A7-8AAB-AF6D-63D08C466D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46378" y="7858152"/>
            <a:ext cx="2399735" cy="233820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F2E6F85-1AFB-4FA7-15AF-33AF59DF68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143788" y="13597698"/>
            <a:ext cx="2218608" cy="217106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149F51A-CD83-1421-E8F2-C90E3BADD730}"/>
              </a:ext>
            </a:extLst>
          </p:cNvPr>
          <p:cNvSpPr txBox="1"/>
          <p:nvPr/>
        </p:nvSpPr>
        <p:spPr>
          <a:xfrm>
            <a:off x="13968428" y="8565405"/>
            <a:ext cx="254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…………………………….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3A42D8-9855-BE92-DFAD-DED50321E797}"/>
              </a:ext>
            </a:extLst>
          </p:cNvPr>
          <p:cNvSpPr txBox="1"/>
          <p:nvPr/>
        </p:nvSpPr>
        <p:spPr>
          <a:xfrm rot="5400000">
            <a:off x="17344378" y="10546696"/>
            <a:ext cx="254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……………….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04654B-E10F-AB12-0A67-8D652D0FBC65}"/>
              </a:ext>
            </a:extLst>
          </p:cNvPr>
          <p:cNvSpPr txBox="1"/>
          <p:nvPr/>
        </p:nvSpPr>
        <p:spPr>
          <a:xfrm rot="5400000">
            <a:off x="17334188" y="13717450"/>
            <a:ext cx="254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..…….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3E190F-4936-7CFF-CBD4-68A4CBEF7FD1}"/>
              </a:ext>
            </a:extLst>
          </p:cNvPr>
          <p:cNvSpPr txBox="1"/>
          <p:nvPr/>
        </p:nvSpPr>
        <p:spPr>
          <a:xfrm rot="5400000">
            <a:off x="13468736" y="14019595"/>
            <a:ext cx="254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954BDA-5EEB-626B-2506-DEF29F121051}"/>
              </a:ext>
            </a:extLst>
          </p:cNvPr>
          <p:cNvSpPr txBox="1"/>
          <p:nvPr/>
        </p:nvSpPr>
        <p:spPr>
          <a:xfrm>
            <a:off x="14580860" y="13033864"/>
            <a:ext cx="5110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……….……….……….……………………………...</a:t>
            </a:r>
          </a:p>
          <a:p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EAADCB-D239-A201-DFB5-FBFCD2091F1A}"/>
              </a:ext>
            </a:extLst>
          </p:cNvPr>
          <p:cNvSpPr txBox="1"/>
          <p:nvPr/>
        </p:nvSpPr>
        <p:spPr>
          <a:xfrm rot="5400000">
            <a:off x="13668791" y="14278621"/>
            <a:ext cx="254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…………………….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29F5CB-6327-F61E-FEC2-E62D909BF9EB}"/>
              </a:ext>
            </a:extLst>
          </p:cNvPr>
          <p:cNvSpPr txBox="1"/>
          <p:nvPr/>
        </p:nvSpPr>
        <p:spPr>
          <a:xfrm>
            <a:off x="14792976" y="14520114"/>
            <a:ext cx="254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.….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B092AA-A257-FE4E-FE5D-7B23629BD590}"/>
              </a:ext>
            </a:extLst>
          </p:cNvPr>
          <p:cNvSpPr txBox="1"/>
          <p:nvPr/>
        </p:nvSpPr>
        <p:spPr>
          <a:xfrm>
            <a:off x="16176354" y="9468330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Fig 3</a:t>
            </a:r>
          </a:p>
        </p:txBody>
      </p:sp>
      <p:pic>
        <p:nvPicPr>
          <p:cNvPr id="58" name="Picture 57" descr="A graph of a graph showing the value of a number of num filters&#10;&#10;Description automatically generated with medium confidence">
            <a:extLst>
              <a:ext uri="{FF2B5EF4-FFF2-40B4-BE49-F238E27FC236}">
                <a16:creationId xmlns:a16="http://schemas.microsoft.com/office/drawing/2014/main" id="{C6164F72-958E-9A55-10FE-88D54E3FB00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" t="1344" r="2223" b="49535"/>
          <a:stretch/>
        </p:blipFill>
        <p:spPr>
          <a:xfrm>
            <a:off x="21934230" y="9286343"/>
            <a:ext cx="4703920" cy="30567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3FCE76E-9C7D-1887-E0DC-8E1F11BE913E}"/>
              </a:ext>
            </a:extLst>
          </p:cNvPr>
          <p:cNvSpPr txBox="1"/>
          <p:nvPr/>
        </p:nvSpPr>
        <p:spPr>
          <a:xfrm>
            <a:off x="23821254" y="12318958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Fig 4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9489062-B3A3-5EA7-CC73-A5FDA61F79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874898" y="9260105"/>
            <a:ext cx="4989075" cy="31057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24875E0-D683-99E7-3333-978DE8794197}"/>
              </a:ext>
            </a:extLst>
          </p:cNvPr>
          <p:cNvSpPr txBox="1"/>
          <p:nvPr/>
        </p:nvSpPr>
        <p:spPr>
          <a:xfrm>
            <a:off x="28803694" y="12305804"/>
            <a:ext cx="1067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Fig 5</a:t>
            </a:r>
          </a:p>
          <a:p>
            <a:endParaRPr lang="en-US" sz="3600" b="1" dirty="0"/>
          </a:p>
        </p:txBody>
      </p:sp>
      <p:pic>
        <p:nvPicPr>
          <p:cNvPr id="63" name="Picture 62" descr="A rectangular sign with black text&#10;&#10;Description automatically generated">
            <a:extLst>
              <a:ext uri="{FF2B5EF4-FFF2-40B4-BE49-F238E27FC236}">
                <a16:creationId xmlns:a16="http://schemas.microsoft.com/office/drawing/2014/main" id="{52EED898-36B8-ADDC-37AE-715A752DFD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91" y="17393261"/>
            <a:ext cx="6303061" cy="254456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E5BE8B0-1DA0-B324-42AA-2C4416E260E4}"/>
              </a:ext>
            </a:extLst>
          </p:cNvPr>
          <p:cNvSpPr txBox="1"/>
          <p:nvPr/>
        </p:nvSpPr>
        <p:spPr>
          <a:xfrm>
            <a:off x="838199" y="17410633"/>
            <a:ext cx="2889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Fig 2 </a:t>
            </a:r>
            <a:r>
              <a:rPr lang="en-US" sz="3600" dirty="0"/>
              <a:t>Regularization for VHN layer</a:t>
            </a:r>
          </a:p>
        </p:txBody>
      </p:sp>
      <p:pic>
        <p:nvPicPr>
          <p:cNvPr id="66" name="Picture 4" descr="IBM's new 53-qubit quantum computer is its biggest yet - CNET">
            <a:extLst>
              <a:ext uri="{FF2B5EF4-FFF2-40B4-BE49-F238E27FC236}">
                <a16:creationId xmlns:a16="http://schemas.microsoft.com/office/drawing/2014/main" id="{5D113D8C-E2B7-632D-AC66-4BF4CFF4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898" y="17883474"/>
            <a:ext cx="5307435" cy="298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21C9CC0-9768-2B96-6221-AA06DD7C72B8}"/>
              </a:ext>
            </a:extLst>
          </p:cNvPr>
          <p:cNvSpPr txBox="1"/>
          <p:nvPr/>
        </p:nvSpPr>
        <p:spPr>
          <a:xfrm>
            <a:off x="11647652" y="7521819"/>
            <a:ext cx="2624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Input Cube (2D Slice)</a:t>
            </a: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6013</TotalTime>
  <Words>617</Words>
  <Application>Microsoft Macintosh PowerPoint</Application>
  <PresentationFormat>Custom</PresentationFormat>
  <Paragraphs>67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NimbusRomNo9L</vt:lpstr>
      <vt:lpstr>Office Theme</vt:lpstr>
      <vt:lpstr>Custom Design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Chris Su</cp:lastModifiedBy>
  <cp:revision>215</cp:revision>
  <cp:lastPrinted>2013-02-12T02:21:55Z</cp:lastPrinted>
  <dcterms:created xsi:type="dcterms:W3CDTF">2013-02-10T21:14:48Z</dcterms:created>
  <dcterms:modified xsi:type="dcterms:W3CDTF">2024-06-14T15:52:56Z</dcterms:modified>
</cp:coreProperties>
</file>